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12192000" cy="16256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4660"/>
  </p:normalViewPr>
  <p:slideViewPr>
    <p:cSldViewPr snapToGrid="0">
      <p:cViewPr>
        <p:scale>
          <a:sx n="90" d="100"/>
          <a:sy n="90" d="100"/>
        </p:scale>
        <p:origin x="1188" y="-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7C8B-36D3-466B-917C-BF3CFA95D07A}" type="datetimeFigureOut">
              <a:rPr lang="de-DE" smtClean="0"/>
              <a:t>21.09.2018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DE227-DE13-4591-802E-2339896B6E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4195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7C8B-36D3-466B-917C-BF3CFA95D07A}" type="datetimeFigureOut">
              <a:rPr lang="de-DE" smtClean="0"/>
              <a:t>21.09.2018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DE227-DE13-4591-802E-2339896B6E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962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7C8B-36D3-466B-917C-BF3CFA95D07A}" type="datetimeFigureOut">
              <a:rPr lang="de-DE" smtClean="0"/>
              <a:t>21.09.2018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DE227-DE13-4591-802E-2339896B6E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7979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7C8B-36D3-466B-917C-BF3CFA95D07A}" type="datetimeFigureOut">
              <a:rPr lang="de-DE" smtClean="0"/>
              <a:t>21.09.2018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DE227-DE13-4591-802E-2339896B6E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2405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7C8B-36D3-466B-917C-BF3CFA95D07A}" type="datetimeFigureOut">
              <a:rPr lang="de-DE" smtClean="0"/>
              <a:t>21.09.2018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DE227-DE13-4591-802E-2339896B6E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799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7C8B-36D3-466B-917C-BF3CFA95D07A}" type="datetimeFigureOut">
              <a:rPr lang="de-DE" smtClean="0"/>
              <a:t>21.09.2018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DE227-DE13-4591-802E-2339896B6E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5483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7C8B-36D3-466B-917C-BF3CFA95D07A}" type="datetimeFigureOut">
              <a:rPr lang="de-DE" smtClean="0"/>
              <a:t>21.09.2018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DE227-DE13-4591-802E-2339896B6E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979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7C8B-36D3-466B-917C-BF3CFA95D07A}" type="datetimeFigureOut">
              <a:rPr lang="de-DE" smtClean="0"/>
              <a:t>21.09.2018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DE227-DE13-4591-802E-2339896B6E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1343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7C8B-36D3-466B-917C-BF3CFA95D07A}" type="datetimeFigureOut">
              <a:rPr lang="de-DE" smtClean="0"/>
              <a:t>21.09.2018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DE227-DE13-4591-802E-2339896B6E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6621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7C8B-36D3-466B-917C-BF3CFA95D07A}" type="datetimeFigureOut">
              <a:rPr lang="de-DE" smtClean="0"/>
              <a:t>21.09.2018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DE227-DE13-4591-802E-2339896B6E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8505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7C8B-36D3-466B-917C-BF3CFA95D07A}" type="datetimeFigureOut">
              <a:rPr lang="de-DE" smtClean="0"/>
              <a:t>21.09.2018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DE227-DE13-4591-802E-2339896B6E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5451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D7C8B-36D3-466B-917C-BF3CFA95D07A}" type="datetimeFigureOut">
              <a:rPr lang="de-DE" smtClean="0"/>
              <a:t>21.09.2018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DE227-DE13-4591-802E-2339896B6E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3465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upport@planning-factory.com" TargetMode="External"/><Relationship Id="rId2" Type="http://schemas.openxmlformats.org/officeDocument/2006/relationships/hyperlink" Target="mailto:*@saxess-software.de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mailto:test@factoryprovider.com" TargetMode="External"/><Relationship Id="rId4" Type="http://schemas.openxmlformats.org/officeDocument/2006/relationships/hyperlink" Target="mailto:support@factoryprovider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Magnetplattenspeicher 3">
            <a:extLst>
              <a:ext uri="{FF2B5EF4-FFF2-40B4-BE49-F238E27FC236}">
                <a16:creationId xmlns:a16="http://schemas.microsoft.com/office/drawing/2014/main" id="{410944E2-CF91-4A1B-B284-4F92A593A6D2}"/>
              </a:ext>
            </a:extLst>
          </p:cNvPr>
          <p:cNvSpPr/>
          <p:nvPr/>
        </p:nvSpPr>
        <p:spPr>
          <a:xfrm>
            <a:off x="3105236" y="7625710"/>
            <a:ext cx="1097280" cy="600892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AD00234_Kunde</a:t>
            </a:r>
          </a:p>
        </p:txBody>
      </p:sp>
      <p:sp>
        <p:nvSpPr>
          <p:cNvPr id="5" name="Flussdiagramm: Magnetplattenspeicher 4">
            <a:extLst>
              <a:ext uri="{FF2B5EF4-FFF2-40B4-BE49-F238E27FC236}">
                <a16:creationId xmlns:a16="http://schemas.microsoft.com/office/drawing/2014/main" id="{89144BF0-F8CA-4FA4-BE01-6B39B29A7F53}"/>
              </a:ext>
            </a:extLst>
          </p:cNvPr>
          <p:cNvSpPr/>
          <p:nvPr/>
        </p:nvSpPr>
        <p:spPr>
          <a:xfrm>
            <a:off x="3105236" y="7116259"/>
            <a:ext cx="1097280" cy="600892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AD00123_Kunde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887970F-C349-4C6D-9488-25BEECB55A61}"/>
              </a:ext>
            </a:extLst>
          </p:cNvPr>
          <p:cNvSpPr/>
          <p:nvPr/>
        </p:nvSpPr>
        <p:spPr>
          <a:xfrm>
            <a:off x="2843560" y="5935092"/>
            <a:ext cx="4255682" cy="426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Webservice Produktiv – factoryprovider.com</a:t>
            </a:r>
          </a:p>
        </p:txBody>
      </p:sp>
      <p:sp>
        <p:nvSpPr>
          <p:cNvPr id="7" name="Gleichschenkliges Dreieck 6">
            <a:extLst>
              <a:ext uri="{FF2B5EF4-FFF2-40B4-BE49-F238E27FC236}">
                <a16:creationId xmlns:a16="http://schemas.microsoft.com/office/drawing/2014/main" id="{0AAFBB36-AD0E-4CB3-9933-16910464A0D2}"/>
              </a:ext>
            </a:extLst>
          </p:cNvPr>
          <p:cNvSpPr/>
          <p:nvPr/>
        </p:nvSpPr>
        <p:spPr>
          <a:xfrm>
            <a:off x="7247707" y="3204931"/>
            <a:ext cx="1505461" cy="121436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Azure AD B2C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1ED1E33B-483B-4399-8969-7633AF4BFD98}"/>
              </a:ext>
            </a:extLst>
          </p:cNvPr>
          <p:cNvSpPr/>
          <p:nvPr/>
        </p:nvSpPr>
        <p:spPr>
          <a:xfrm>
            <a:off x="2809567" y="6782209"/>
            <a:ext cx="4289673" cy="2691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8C25AC8-C6B0-42B8-8285-6618D1C41D82}"/>
              </a:ext>
            </a:extLst>
          </p:cNvPr>
          <p:cNvSpPr txBox="1"/>
          <p:nvPr/>
        </p:nvSpPr>
        <p:spPr>
          <a:xfrm>
            <a:off x="2744393" y="6563675"/>
            <a:ext cx="22270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DataFactory01-sqlserver.database.windows.net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2381ACC-DA1D-46E2-8F04-515520B9837E}"/>
              </a:ext>
            </a:extLst>
          </p:cNvPr>
          <p:cNvSpPr/>
          <p:nvPr/>
        </p:nvSpPr>
        <p:spPr>
          <a:xfrm>
            <a:off x="2843559" y="5442351"/>
            <a:ext cx="4255682" cy="426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Webservice Test – prerelease.factoryprovider.com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DB4A8F8-2F1D-465A-931E-D35418BB61BB}"/>
              </a:ext>
            </a:extLst>
          </p:cNvPr>
          <p:cNvSpPr/>
          <p:nvPr/>
        </p:nvSpPr>
        <p:spPr>
          <a:xfrm>
            <a:off x="2843558" y="4974266"/>
            <a:ext cx="4255683" cy="426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Webservice Development – development.factoryprovider.com</a:t>
            </a:r>
          </a:p>
        </p:txBody>
      </p:sp>
      <p:sp>
        <p:nvSpPr>
          <p:cNvPr id="11" name="Gleichschenkliges Dreieck 10">
            <a:extLst>
              <a:ext uri="{FF2B5EF4-FFF2-40B4-BE49-F238E27FC236}">
                <a16:creationId xmlns:a16="http://schemas.microsoft.com/office/drawing/2014/main" id="{DD61F591-7541-4980-805D-3E2E9B3F77E6}"/>
              </a:ext>
            </a:extLst>
          </p:cNvPr>
          <p:cNvSpPr/>
          <p:nvPr/>
        </p:nvSpPr>
        <p:spPr>
          <a:xfrm>
            <a:off x="56396" y="3992300"/>
            <a:ext cx="2457502" cy="140868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Azure AD</a:t>
            </a:r>
          </a:p>
          <a:p>
            <a:pPr algn="ctr"/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saxess.onmicrosoft.de</a:t>
            </a:r>
          </a:p>
          <a:p>
            <a:pPr algn="ctr"/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Saxess Mitarbeiter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8E8CFBF-A7AA-4198-A8B5-0B9839B5133F}"/>
              </a:ext>
            </a:extLst>
          </p:cNvPr>
          <p:cNvSpPr txBox="1"/>
          <p:nvPr/>
        </p:nvSpPr>
        <p:spPr>
          <a:xfrm>
            <a:off x="560439" y="10228006"/>
            <a:ext cx="954958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Regeln:</a:t>
            </a:r>
          </a:p>
          <a:p>
            <a:pPr marL="342900" indent="-342900">
              <a:buAutoNum type="arabicPeriod"/>
            </a:pPr>
            <a:r>
              <a:rPr lang="de-DE" dirty="0"/>
              <a:t>Kunden sollten DataFactory nur mit XLS Browser / Webbrowser / CSV Pivot nutzen</a:t>
            </a:r>
          </a:p>
          <a:p>
            <a:pPr marL="342900" indent="-342900">
              <a:buAutoNum type="arabicPeriod"/>
            </a:pPr>
            <a:r>
              <a:rPr lang="de-DE" dirty="0"/>
              <a:t>Kunden identifizieren sich immer AD B2C, es gibt nie für Kunden User auf SQL Server Ebene</a:t>
            </a:r>
          </a:p>
          <a:p>
            <a:pPr marL="342900" indent="-342900">
              <a:buAutoNum type="arabicPeriod"/>
            </a:pPr>
            <a:endParaRPr lang="de-DE" dirty="0"/>
          </a:p>
          <a:p>
            <a:r>
              <a:rPr lang="de-DE" b="1" dirty="0"/>
              <a:t>Ausnahmen:</a:t>
            </a:r>
          </a:p>
          <a:p>
            <a:r>
              <a:rPr lang="de-DE" dirty="0"/>
              <a:t>A1: Der Datenumfang für </a:t>
            </a:r>
            <a:r>
              <a:rPr lang="de-DE" dirty="0" err="1"/>
              <a:t>Pivotabruf</a:t>
            </a:r>
            <a:r>
              <a:rPr lang="de-DE" dirty="0"/>
              <a:t> liegt über 50k Zeilen – das funktioniert über CSV Download (meist) nicht, da </a:t>
            </a:r>
            <a:r>
              <a:rPr lang="de-DE" dirty="0" err="1"/>
              <a:t>PowerQuery</a:t>
            </a:r>
            <a:r>
              <a:rPr lang="de-DE" dirty="0"/>
              <a:t> die Prozedur etwa sieben mal aufruft und die Performance einbricht</a:t>
            </a:r>
          </a:p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-&gt; der Kunde erhält ein Login (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sxad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.*) und Zugriffsrechte (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pf_PlanningFactoryUser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) in seiner Datenbank, er kann auf diese per SSMS und mit 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PowerQuery</a:t>
            </a:r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 zugreifen, muss dabei aber immer den Datenbanknamen angeben</a:t>
            </a:r>
          </a:p>
          <a:p>
            <a:endParaRPr lang="de-DE" dirty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4EDD6DF7-7CB0-4926-A005-80D9567CFB85}"/>
              </a:ext>
            </a:extLst>
          </p:cNvPr>
          <p:cNvCxnSpPr>
            <a:cxnSpLocks/>
            <a:stCxn id="5" idx="4"/>
            <a:endCxn id="72" idx="1"/>
          </p:cNvCxnSpPr>
          <p:nvPr/>
        </p:nvCxnSpPr>
        <p:spPr>
          <a:xfrm>
            <a:off x="4202516" y="7416705"/>
            <a:ext cx="3952150" cy="387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441D90A9-67F1-4255-91CB-37DDAB41E762}"/>
              </a:ext>
            </a:extLst>
          </p:cNvPr>
          <p:cNvCxnSpPr>
            <a:cxnSpLocks/>
            <a:stCxn id="11" idx="3"/>
            <a:endCxn id="2" idx="1"/>
          </p:cNvCxnSpPr>
          <p:nvPr/>
        </p:nvCxnSpPr>
        <p:spPr>
          <a:xfrm>
            <a:off x="1285147" y="5400986"/>
            <a:ext cx="1524420" cy="2727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46485913-E4DC-4E62-814A-531043E493DB}"/>
              </a:ext>
            </a:extLst>
          </p:cNvPr>
          <p:cNvSpPr txBox="1"/>
          <p:nvPr/>
        </p:nvSpPr>
        <p:spPr>
          <a:xfrm>
            <a:off x="286890" y="6978897"/>
            <a:ext cx="22270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/>
              <a:t>Direkte Anmeldung am Server:</a:t>
            </a:r>
          </a:p>
          <a:p>
            <a:r>
              <a:rPr lang="de-DE" sz="800" b="1" dirty="0"/>
              <a:t>-&gt; nur für </a:t>
            </a:r>
            <a:r>
              <a:rPr lang="de-DE" sz="800" b="1" dirty="0" err="1"/>
              <a:t>saxess</a:t>
            </a:r>
            <a:r>
              <a:rPr lang="de-DE" sz="800" b="1" dirty="0"/>
              <a:t> Administratoren</a:t>
            </a:r>
          </a:p>
          <a:p>
            <a:r>
              <a:rPr lang="de-DE" sz="800" dirty="0"/>
              <a:t>SQL User „Support“</a:t>
            </a:r>
          </a:p>
          <a:p>
            <a:r>
              <a:rPr lang="de-DE" sz="800" dirty="0"/>
              <a:t>AD Gruppe „</a:t>
            </a:r>
            <a:r>
              <a:rPr lang="de-DE" sz="800" dirty="0" err="1"/>
              <a:t>Administration_DF_SQLServer</a:t>
            </a:r>
            <a:r>
              <a:rPr lang="de-DE" sz="800" dirty="0"/>
              <a:t>“</a:t>
            </a:r>
          </a:p>
          <a:p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(Login und User in </a:t>
            </a:r>
            <a:r>
              <a:rPr lang="de-DE" sz="800" dirty="0" err="1">
                <a:solidFill>
                  <a:schemeClr val="bg1">
                    <a:lumMod val="50000"/>
                  </a:schemeClr>
                </a:solidFill>
              </a:rPr>
              <a:t>master</a:t>
            </a:r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 DB angelegt)</a:t>
            </a:r>
          </a:p>
          <a:p>
            <a:endParaRPr lang="de-DE" sz="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SSMS mit </a:t>
            </a:r>
            <a:r>
              <a:rPr lang="de-DE" sz="800" dirty="0" err="1">
                <a:solidFill>
                  <a:schemeClr val="bg1">
                    <a:lumMod val="50000"/>
                  </a:schemeClr>
                </a:solidFill>
              </a:rPr>
              <a:t>Active</a:t>
            </a:r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 Directory (Kennwort)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DE2702C-5665-4C37-B17C-4DEDECEED95A}"/>
              </a:ext>
            </a:extLst>
          </p:cNvPr>
          <p:cNvSpPr txBox="1"/>
          <p:nvPr/>
        </p:nvSpPr>
        <p:spPr>
          <a:xfrm>
            <a:off x="8029262" y="5745027"/>
            <a:ext cx="27684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/>
              <a:t>Direkte Anmeldung an Datenbank:</a:t>
            </a:r>
          </a:p>
          <a:p>
            <a:r>
              <a:rPr lang="de-DE" sz="800" b="1" dirty="0"/>
              <a:t>-&gt; für Kunden und </a:t>
            </a:r>
            <a:r>
              <a:rPr lang="de-DE" sz="800" b="1" dirty="0" err="1"/>
              <a:t>saxess</a:t>
            </a:r>
            <a:r>
              <a:rPr lang="de-DE" sz="800" b="1" dirty="0"/>
              <a:t> Mitarbeiter (Testen, Reporting)</a:t>
            </a:r>
          </a:p>
          <a:p>
            <a:r>
              <a:rPr lang="de-DE" sz="800" dirty="0"/>
              <a:t>Login für Server erzeugt </a:t>
            </a:r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(Login in </a:t>
            </a:r>
            <a:r>
              <a:rPr lang="de-DE" sz="800" dirty="0" err="1">
                <a:solidFill>
                  <a:schemeClr val="bg1">
                    <a:lumMod val="50000"/>
                  </a:schemeClr>
                </a:solidFill>
              </a:rPr>
              <a:t>master</a:t>
            </a:r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 DB aber kein User)</a:t>
            </a:r>
          </a:p>
          <a:p>
            <a:r>
              <a:rPr lang="de-DE" sz="800" dirty="0"/>
              <a:t>User in Datenbank erzeugt</a:t>
            </a:r>
          </a:p>
          <a:p>
            <a:endParaRPr lang="de-DE" sz="800" dirty="0"/>
          </a:p>
          <a:p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SSMS mit SQL Server Authentifizierung und DB unter Optionen</a:t>
            </a:r>
          </a:p>
          <a:p>
            <a:endParaRPr lang="de-DE" sz="800" dirty="0"/>
          </a:p>
          <a:p>
            <a:r>
              <a:rPr lang="de-DE" sz="800" dirty="0" err="1"/>
              <a:t>sxad</a:t>
            </a:r>
            <a:r>
              <a:rPr lang="de-DE" sz="800" dirty="0"/>
              <a:t>.**** = User für Kunden</a:t>
            </a:r>
          </a:p>
          <a:p>
            <a:r>
              <a:rPr lang="de-DE" sz="800" dirty="0"/>
              <a:t>Service_*** = User für Services</a:t>
            </a:r>
          </a:p>
          <a:p>
            <a:r>
              <a:rPr lang="de-DE" sz="800" dirty="0" err="1"/>
              <a:t>FactoryService</a:t>
            </a:r>
            <a:endParaRPr lang="de-DE" sz="800" dirty="0"/>
          </a:p>
          <a:p>
            <a:r>
              <a:rPr lang="de-DE" sz="800" dirty="0"/>
              <a:t>AD Gruppen </a:t>
            </a:r>
            <a:r>
              <a:rPr lang="de-DE" sz="800" dirty="0" err="1"/>
              <a:t>from</a:t>
            </a:r>
            <a:r>
              <a:rPr lang="de-DE" sz="800" dirty="0"/>
              <a:t> External Provider</a:t>
            </a: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44B931B4-7B5B-4FC0-9C0B-EECE4E403523}"/>
              </a:ext>
            </a:extLst>
          </p:cNvPr>
          <p:cNvCxnSpPr>
            <a:cxnSpLocks/>
            <a:stCxn id="10" idx="0"/>
            <a:endCxn id="25" idx="2"/>
          </p:cNvCxnSpPr>
          <p:nvPr/>
        </p:nvCxnSpPr>
        <p:spPr>
          <a:xfrm flipH="1" flipV="1">
            <a:off x="3857897" y="2392429"/>
            <a:ext cx="1113503" cy="2581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6C0A362D-726D-43A6-AE13-6F7AA9E2AC9A}"/>
              </a:ext>
            </a:extLst>
          </p:cNvPr>
          <p:cNvSpPr/>
          <p:nvPr/>
        </p:nvSpPr>
        <p:spPr>
          <a:xfrm>
            <a:off x="2996134" y="1965709"/>
            <a:ext cx="1723526" cy="426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Webbrowser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58783583-581C-44D0-B449-59129677C7C2}"/>
              </a:ext>
            </a:extLst>
          </p:cNvPr>
          <p:cNvSpPr/>
          <p:nvPr/>
        </p:nvSpPr>
        <p:spPr>
          <a:xfrm>
            <a:off x="5014453" y="1977789"/>
            <a:ext cx="1723526" cy="426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PowerQuery</a:t>
            </a: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über CSV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E8606F61-991A-4B86-945B-12C3F7573C7C}"/>
              </a:ext>
            </a:extLst>
          </p:cNvPr>
          <p:cNvCxnSpPr>
            <a:cxnSpLocks/>
            <a:stCxn id="10" idx="0"/>
            <a:endCxn id="28" idx="2"/>
          </p:cNvCxnSpPr>
          <p:nvPr/>
        </p:nvCxnSpPr>
        <p:spPr>
          <a:xfrm flipV="1">
            <a:off x="4971400" y="2404509"/>
            <a:ext cx="904816" cy="2569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FC0E6ABC-FCEA-42CB-8ECE-DD47762BA4EA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5423808" y="3689387"/>
            <a:ext cx="2200264" cy="12272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7F02A66D-416F-443A-9626-F76635991B86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4537715" y="3812113"/>
            <a:ext cx="3086357" cy="7346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97BD6B88-D411-4064-AED1-A59C48B6CBF6}"/>
              </a:ext>
            </a:extLst>
          </p:cNvPr>
          <p:cNvSpPr txBox="1"/>
          <p:nvPr/>
        </p:nvSpPr>
        <p:spPr>
          <a:xfrm>
            <a:off x="8433064" y="2424703"/>
            <a:ext cx="222700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Ein Google Account</a:t>
            </a:r>
          </a:p>
          <a:p>
            <a:r>
              <a:rPr lang="de-DE" sz="800" dirty="0"/>
              <a:t>oder </a:t>
            </a:r>
          </a:p>
          <a:p>
            <a:r>
              <a:rPr lang="de-DE" sz="800" dirty="0"/>
              <a:t>AD B2C Account, welches sich User selbst anlegt</a:t>
            </a:r>
          </a:p>
          <a:p>
            <a:endParaRPr lang="de-DE" sz="800" dirty="0"/>
          </a:p>
          <a:p>
            <a:r>
              <a:rPr lang="de-DE" sz="800" dirty="0"/>
              <a:t>Saxess Mitarbeiter melden sich über Google mit </a:t>
            </a:r>
            <a:r>
              <a:rPr lang="de-DE" sz="800" dirty="0">
                <a:hlinkClick r:id="rId2"/>
              </a:rPr>
              <a:t>*@saxess-software.de</a:t>
            </a:r>
            <a:r>
              <a:rPr lang="de-DE" sz="800" dirty="0"/>
              <a:t> an.</a:t>
            </a:r>
          </a:p>
          <a:p>
            <a:endParaRPr lang="de-DE" sz="800" dirty="0"/>
          </a:p>
          <a:p>
            <a:r>
              <a:rPr lang="de-DE" sz="800" dirty="0" err="1"/>
              <a:t>SupportUser</a:t>
            </a:r>
            <a:r>
              <a:rPr lang="de-DE" sz="800" dirty="0"/>
              <a:t> / </a:t>
            </a:r>
            <a:r>
              <a:rPr lang="de-DE" sz="800" dirty="0" err="1"/>
              <a:t>TestUser</a:t>
            </a:r>
            <a:endParaRPr lang="de-DE" sz="800" dirty="0"/>
          </a:p>
          <a:p>
            <a:r>
              <a:rPr lang="de-DE" sz="800" dirty="0">
                <a:hlinkClick r:id="rId3"/>
              </a:rPr>
              <a:t>support@planning-factory.com</a:t>
            </a:r>
            <a:endParaRPr lang="de-DE" sz="800" dirty="0"/>
          </a:p>
          <a:p>
            <a:r>
              <a:rPr lang="de-DE" sz="800" dirty="0">
                <a:hlinkClick r:id="rId4"/>
              </a:rPr>
              <a:t>support@factoryprovider.com</a:t>
            </a:r>
            <a:endParaRPr lang="de-DE" sz="800" dirty="0"/>
          </a:p>
          <a:p>
            <a:r>
              <a:rPr lang="de-DE" sz="800" dirty="0">
                <a:hlinkClick r:id="rId5"/>
              </a:rPr>
              <a:t>test@factoryprovider.com</a:t>
            </a:r>
            <a:endParaRPr lang="de-DE" sz="800" dirty="0"/>
          </a:p>
          <a:p>
            <a:endParaRPr lang="de-DE" sz="800" dirty="0"/>
          </a:p>
          <a:p>
            <a:endParaRPr lang="de-DE" sz="800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784E7236-677E-48EE-901E-7E74AB857262}"/>
              </a:ext>
            </a:extLst>
          </p:cNvPr>
          <p:cNvSpPr/>
          <p:nvPr/>
        </p:nvSpPr>
        <p:spPr>
          <a:xfrm>
            <a:off x="8154666" y="8363186"/>
            <a:ext cx="1723526" cy="426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PowerQuery</a:t>
            </a: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mit Datenbankverbindung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FD8B47B5-FD57-46F1-83B7-2594F507469B}"/>
              </a:ext>
            </a:extLst>
          </p:cNvPr>
          <p:cNvSpPr txBox="1"/>
          <p:nvPr/>
        </p:nvSpPr>
        <p:spPr>
          <a:xfrm>
            <a:off x="5833163" y="2490162"/>
            <a:ext cx="14534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Nur für </a:t>
            </a:r>
          </a:p>
          <a:p>
            <a:r>
              <a:rPr lang="de-DE" sz="800" dirty="0" err="1"/>
              <a:t>sx_pf_DATAOUTPUT</a:t>
            </a:r>
            <a:r>
              <a:rPr lang="de-DE" sz="800" dirty="0"/>
              <a:t>_[Typ]</a:t>
            </a:r>
          </a:p>
          <a:p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Right Check = INNER JOIN </a:t>
            </a:r>
            <a:r>
              <a:rPr lang="de-DE" sz="800" dirty="0" err="1">
                <a:solidFill>
                  <a:schemeClr val="bg1">
                    <a:lumMod val="50000"/>
                  </a:schemeClr>
                </a:solidFill>
              </a:rPr>
              <a:t>vUR</a:t>
            </a:r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 @TRANSACTUSERNAME</a:t>
            </a:r>
          </a:p>
          <a:p>
            <a:endParaRPr lang="de-DE" sz="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z="800" dirty="0" err="1">
                <a:solidFill>
                  <a:schemeClr val="bg1">
                    <a:lumMod val="50000"/>
                  </a:schemeClr>
                </a:solidFill>
              </a:rPr>
              <a:t>max</a:t>
            </a:r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 50k Zeilen</a:t>
            </a:r>
          </a:p>
          <a:p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Typkonvertierung Money US</a:t>
            </a:r>
          </a:p>
          <a:p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7 Calls Problem von PQ</a:t>
            </a:r>
          </a:p>
          <a:p>
            <a:endParaRPr lang="de-DE" sz="800" dirty="0">
              <a:solidFill>
                <a:schemeClr val="bg1">
                  <a:lumMod val="50000"/>
                </a:schemeClr>
              </a:solidFill>
            </a:endParaRPr>
          </a:p>
          <a:p>
            <a:endParaRPr lang="de-DE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4602D2C2-E70D-42F2-A404-1D99DC1D10EC}"/>
              </a:ext>
            </a:extLst>
          </p:cNvPr>
          <p:cNvSpPr txBox="1"/>
          <p:nvPr/>
        </p:nvSpPr>
        <p:spPr>
          <a:xfrm>
            <a:off x="4941338" y="1617545"/>
            <a:ext cx="38118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https://factoryprovider.com/api/v4/csv/[Cluster]/[Typ]/[FID]/[PLID]?separator=|</a:t>
            </a:r>
          </a:p>
        </p:txBody>
      </p: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524A6251-710E-4247-AA73-AC76B9451CF8}"/>
              </a:ext>
            </a:extLst>
          </p:cNvPr>
          <p:cNvCxnSpPr>
            <a:cxnSpLocks/>
            <a:stCxn id="4" idx="4"/>
            <a:endCxn id="39" idx="1"/>
          </p:cNvCxnSpPr>
          <p:nvPr/>
        </p:nvCxnSpPr>
        <p:spPr>
          <a:xfrm>
            <a:off x="4202516" y="7926156"/>
            <a:ext cx="3952150" cy="650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006EFB15-0BB9-44F0-B33F-19DD377184DF}"/>
              </a:ext>
            </a:extLst>
          </p:cNvPr>
          <p:cNvSpPr txBox="1"/>
          <p:nvPr/>
        </p:nvSpPr>
        <p:spPr>
          <a:xfrm>
            <a:off x="5313607" y="8356677"/>
            <a:ext cx="1729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Jede Tabelle, View, </a:t>
            </a:r>
            <a:r>
              <a:rPr lang="de-DE" sz="800" dirty="0" err="1"/>
              <a:t>Stored</a:t>
            </a:r>
            <a:r>
              <a:rPr lang="de-DE" sz="800" dirty="0"/>
              <a:t> </a:t>
            </a:r>
            <a:r>
              <a:rPr lang="de-DE" sz="800" dirty="0" err="1"/>
              <a:t>Procedure</a:t>
            </a:r>
            <a:endParaRPr lang="de-DE" sz="800" dirty="0"/>
          </a:p>
          <a:p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Right Check </a:t>
            </a:r>
            <a:r>
              <a:rPr lang="de-DE" sz="800" dirty="0" err="1">
                <a:solidFill>
                  <a:schemeClr val="bg1">
                    <a:lumMod val="50000"/>
                  </a:schemeClr>
                </a:solidFill>
              </a:rPr>
              <a:t>with</a:t>
            </a:r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 INNER JOIN </a:t>
            </a:r>
            <a:r>
              <a:rPr lang="de-DE" sz="800" dirty="0" err="1">
                <a:solidFill>
                  <a:schemeClr val="bg1">
                    <a:lumMod val="50000"/>
                  </a:schemeClr>
                </a:solidFill>
              </a:rPr>
              <a:t>sx_pf_vUserRights</a:t>
            </a:r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800" dirty="0" err="1">
                <a:solidFill>
                  <a:schemeClr val="bg1">
                    <a:lumMod val="50000"/>
                  </a:schemeClr>
                </a:solidFill>
              </a:rPr>
              <a:t>over</a:t>
            </a:r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 ORIGINAL_LOGIN()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2D97C06D-C9D0-486E-8153-6830082D0F18}"/>
              </a:ext>
            </a:extLst>
          </p:cNvPr>
          <p:cNvSpPr txBox="1"/>
          <p:nvPr/>
        </p:nvSpPr>
        <p:spPr>
          <a:xfrm>
            <a:off x="2766516" y="2486381"/>
            <a:ext cx="1395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Pivots on Factory Tabs:</a:t>
            </a:r>
          </a:p>
          <a:p>
            <a:r>
              <a:rPr lang="de-DE" sz="800" dirty="0"/>
              <a:t>Jede Prozedur mit @Username, @FID, @PLID</a:t>
            </a:r>
          </a:p>
          <a:p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Right Check = INNER JOIN </a:t>
            </a:r>
            <a:r>
              <a:rPr lang="de-DE" sz="800" dirty="0" err="1">
                <a:solidFill>
                  <a:schemeClr val="bg1">
                    <a:lumMod val="50000"/>
                  </a:schemeClr>
                </a:solidFill>
              </a:rPr>
              <a:t>vUR</a:t>
            </a:r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 @TRANSACTUSERNAME</a:t>
            </a:r>
          </a:p>
          <a:p>
            <a:endParaRPr lang="de-DE" sz="800" dirty="0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9B9E3957-3397-47CE-A4BB-E3B04C81565B}"/>
              </a:ext>
            </a:extLst>
          </p:cNvPr>
          <p:cNvSpPr txBox="1"/>
          <p:nvPr/>
        </p:nvSpPr>
        <p:spPr>
          <a:xfrm>
            <a:off x="1765506" y="346544"/>
            <a:ext cx="6947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Zugriff auf Microsoft Azure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EB391F5A-8AE0-40CB-92A7-90E843283B96}"/>
              </a:ext>
            </a:extLst>
          </p:cNvPr>
          <p:cNvSpPr/>
          <p:nvPr/>
        </p:nvSpPr>
        <p:spPr>
          <a:xfrm>
            <a:off x="293421" y="2059661"/>
            <a:ext cx="1723526" cy="426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XLS Client</a:t>
            </a:r>
          </a:p>
        </p:txBody>
      </p: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F3EFCCA5-2901-47F7-A6DA-EB75D8AC213B}"/>
              </a:ext>
            </a:extLst>
          </p:cNvPr>
          <p:cNvCxnSpPr>
            <a:cxnSpLocks/>
            <a:stCxn id="10" idx="0"/>
            <a:endCxn id="52" idx="2"/>
          </p:cNvCxnSpPr>
          <p:nvPr/>
        </p:nvCxnSpPr>
        <p:spPr>
          <a:xfrm flipH="1" flipV="1">
            <a:off x="1155184" y="2486381"/>
            <a:ext cx="3816216" cy="2487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13DE35D2-70DE-47AF-8491-E37925E1240B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653876" y="3812113"/>
            <a:ext cx="3970196" cy="28308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eck 66">
            <a:extLst>
              <a:ext uri="{FF2B5EF4-FFF2-40B4-BE49-F238E27FC236}">
                <a16:creationId xmlns:a16="http://schemas.microsoft.com/office/drawing/2014/main" id="{52C7A86D-5A50-4FEB-93D0-2C2EB43F9E8F}"/>
              </a:ext>
            </a:extLst>
          </p:cNvPr>
          <p:cNvSpPr/>
          <p:nvPr/>
        </p:nvSpPr>
        <p:spPr>
          <a:xfrm>
            <a:off x="601522" y="8037991"/>
            <a:ext cx="1228105" cy="426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SSMS</a:t>
            </a:r>
          </a:p>
        </p:txBody>
      </p: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AB891C5E-FA3E-49D7-905A-A6CD1852DB70}"/>
              </a:ext>
            </a:extLst>
          </p:cNvPr>
          <p:cNvCxnSpPr>
            <a:cxnSpLocks/>
            <a:stCxn id="67" idx="3"/>
            <a:endCxn id="2" idx="1"/>
          </p:cNvCxnSpPr>
          <p:nvPr/>
        </p:nvCxnSpPr>
        <p:spPr>
          <a:xfrm flipV="1">
            <a:off x="1829627" y="8128000"/>
            <a:ext cx="979940" cy="123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hteck 71">
            <a:extLst>
              <a:ext uri="{FF2B5EF4-FFF2-40B4-BE49-F238E27FC236}">
                <a16:creationId xmlns:a16="http://schemas.microsoft.com/office/drawing/2014/main" id="{88F5039B-971E-4024-B445-9A691FE94543}"/>
              </a:ext>
            </a:extLst>
          </p:cNvPr>
          <p:cNvSpPr/>
          <p:nvPr/>
        </p:nvSpPr>
        <p:spPr>
          <a:xfrm>
            <a:off x="8154666" y="7590587"/>
            <a:ext cx="1228105" cy="426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SSMS</a:t>
            </a:r>
          </a:p>
        </p:txBody>
      </p:sp>
      <p:pic>
        <p:nvPicPr>
          <p:cNvPr id="77" name="Grafik 76">
            <a:extLst>
              <a:ext uri="{FF2B5EF4-FFF2-40B4-BE49-F238E27FC236}">
                <a16:creationId xmlns:a16="http://schemas.microsoft.com/office/drawing/2014/main" id="{8F774EB6-F526-4494-B8CE-23D5878BCE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812" y="167716"/>
            <a:ext cx="2768484" cy="1096320"/>
          </a:xfrm>
          <a:prstGeom prst="rect">
            <a:avLst/>
          </a:prstGeom>
        </p:spPr>
      </p:pic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2A11DCF1-12B6-49DF-9D39-733B56515BEB}"/>
              </a:ext>
            </a:extLst>
          </p:cNvPr>
          <p:cNvCxnSpPr>
            <a:cxnSpLocks/>
            <a:stCxn id="2" idx="0"/>
            <a:endCxn id="6" idx="2"/>
          </p:cNvCxnSpPr>
          <p:nvPr/>
        </p:nvCxnSpPr>
        <p:spPr>
          <a:xfrm flipV="1">
            <a:off x="4954404" y="6361812"/>
            <a:ext cx="16997" cy="420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6511C4ED-91C7-4FB0-83A9-4D727EF08D64}"/>
              </a:ext>
            </a:extLst>
          </p:cNvPr>
          <p:cNvSpPr txBox="1"/>
          <p:nvPr/>
        </p:nvSpPr>
        <p:spPr>
          <a:xfrm>
            <a:off x="5014452" y="6407843"/>
            <a:ext cx="2012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/>
              <a:t>User</a:t>
            </a:r>
            <a:r>
              <a:rPr lang="de-DE" sz="800" dirty="0"/>
              <a:t>: </a:t>
            </a:r>
            <a:r>
              <a:rPr lang="de-DE" sz="800" dirty="0" err="1"/>
              <a:t>FactoryService</a:t>
            </a:r>
            <a:endParaRPr lang="de-DE" sz="800" dirty="0"/>
          </a:p>
          <a:p>
            <a:r>
              <a:rPr lang="de-DE" sz="800" b="1" dirty="0" err="1"/>
              <a:t>TransactUsername</a:t>
            </a:r>
            <a:r>
              <a:rPr lang="de-DE" sz="800" dirty="0"/>
              <a:t>: AD B2C Username </a:t>
            </a:r>
          </a:p>
        </p:txBody>
      </p:sp>
    </p:spTree>
    <p:extLst>
      <p:ext uri="{BB962C8B-B14F-4D97-AF65-F5344CB8AC3E}">
        <p14:creationId xmlns:p14="http://schemas.microsoft.com/office/powerpoint/2010/main" val="439614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Magnetplattenspeicher 3">
            <a:extLst>
              <a:ext uri="{FF2B5EF4-FFF2-40B4-BE49-F238E27FC236}">
                <a16:creationId xmlns:a16="http://schemas.microsoft.com/office/drawing/2014/main" id="{410944E2-CF91-4A1B-B284-4F92A593A6D2}"/>
              </a:ext>
            </a:extLst>
          </p:cNvPr>
          <p:cNvSpPr/>
          <p:nvPr/>
        </p:nvSpPr>
        <p:spPr>
          <a:xfrm>
            <a:off x="3105236" y="7625710"/>
            <a:ext cx="1097280" cy="600892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AD00234_Kunde</a:t>
            </a:r>
          </a:p>
        </p:txBody>
      </p:sp>
      <p:sp>
        <p:nvSpPr>
          <p:cNvPr id="5" name="Flussdiagramm: Magnetplattenspeicher 4">
            <a:extLst>
              <a:ext uri="{FF2B5EF4-FFF2-40B4-BE49-F238E27FC236}">
                <a16:creationId xmlns:a16="http://schemas.microsoft.com/office/drawing/2014/main" id="{89144BF0-F8CA-4FA4-BE01-6B39B29A7F53}"/>
              </a:ext>
            </a:extLst>
          </p:cNvPr>
          <p:cNvSpPr/>
          <p:nvPr/>
        </p:nvSpPr>
        <p:spPr>
          <a:xfrm>
            <a:off x="3105236" y="7116259"/>
            <a:ext cx="1097280" cy="600892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AD00123_Kunde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887970F-C349-4C6D-9488-25BEECB55A61}"/>
              </a:ext>
            </a:extLst>
          </p:cNvPr>
          <p:cNvSpPr/>
          <p:nvPr/>
        </p:nvSpPr>
        <p:spPr>
          <a:xfrm>
            <a:off x="2843560" y="5935092"/>
            <a:ext cx="4255682" cy="426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Webservice Produktiv – factoryprovider.com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1ED1E33B-483B-4399-8969-7633AF4BFD98}"/>
              </a:ext>
            </a:extLst>
          </p:cNvPr>
          <p:cNvSpPr/>
          <p:nvPr/>
        </p:nvSpPr>
        <p:spPr>
          <a:xfrm>
            <a:off x="2809567" y="6782209"/>
            <a:ext cx="4289673" cy="2691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8C25AC8-C6B0-42B8-8285-6618D1C41D82}"/>
              </a:ext>
            </a:extLst>
          </p:cNvPr>
          <p:cNvSpPr txBox="1"/>
          <p:nvPr/>
        </p:nvSpPr>
        <p:spPr>
          <a:xfrm>
            <a:off x="2744393" y="6563675"/>
            <a:ext cx="22270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DataFactory01-sqlserver.database.windows.net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2381ACC-DA1D-46E2-8F04-515520B9837E}"/>
              </a:ext>
            </a:extLst>
          </p:cNvPr>
          <p:cNvSpPr/>
          <p:nvPr/>
        </p:nvSpPr>
        <p:spPr>
          <a:xfrm>
            <a:off x="2843559" y="5442351"/>
            <a:ext cx="4255682" cy="426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Webservice Test – prerelease.factoryprovider.com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DB4A8F8-2F1D-465A-931E-D35418BB61BB}"/>
              </a:ext>
            </a:extLst>
          </p:cNvPr>
          <p:cNvSpPr/>
          <p:nvPr/>
        </p:nvSpPr>
        <p:spPr>
          <a:xfrm>
            <a:off x="2843558" y="4974266"/>
            <a:ext cx="4255683" cy="426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Webservice Development – development.factoryprovider.com</a:t>
            </a: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44B931B4-7B5B-4FC0-9C0B-EECE4E403523}"/>
              </a:ext>
            </a:extLst>
          </p:cNvPr>
          <p:cNvCxnSpPr>
            <a:cxnSpLocks/>
            <a:stCxn id="10" idx="0"/>
            <a:endCxn id="25" idx="2"/>
          </p:cNvCxnSpPr>
          <p:nvPr/>
        </p:nvCxnSpPr>
        <p:spPr>
          <a:xfrm flipH="1" flipV="1">
            <a:off x="3857897" y="2392429"/>
            <a:ext cx="1113503" cy="2581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6C0A362D-726D-43A6-AE13-6F7AA9E2AC9A}"/>
              </a:ext>
            </a:extLst>
          </p:cNvPr>
          <p:cNvSpPr/>
          <p:nvPr/>
        </p:nvSpPr>
        <p:spPr>
          <a:xfrm>
            <a:off x="2996134" y="1965709"/>
            <a:ext cx="1723526" cy="426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Webbrowser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9B9E3957-3397-47CE-A4BB-E3B04C81565B}"/>
              </a:ext>
            </a:extLst>
          </p:cNvPr>
          <p:cNvSpPr txBox="1"/>
          <p:nvPr/>
        </p:nvSpPr>
        <p:spPr>
          <a:xfrm>
            <a:off x="1765506" y="346544"/>
            <a:ext cx="6947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Import in DataFactory auf Azure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EB391F5A-8AE0-40CB-92A7-90E843283B96}"/>
              </a:ext>
            </a:extLst>
          </p:cNvPr>
          <p:cNvSpPr/>
          <p:nvPr/>
        </p:nvSpPr>
        <p:spPr>
          <a:xfrm>
            <a:off x="293421" y="2059661"/>
            <a:ext cx="1723526" cy="426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XLS Client</a:t>
            </a:r>
          </a:p>
        </p:txBody>
      </p: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F3EFCCA5-2901-47F7-A6DA-EB75D8AC213B}"/>
              </a:ext>
            </a:extLst>
          </p:cNvPr>
          <p:cNvCxnSpPr>
            <a:cxnSpLocks/>
            <a:stCxn id="10" idx="0"/>
            <a:endCxn id="52" idx="2"/>
          </p:cNvCxnSpPr>
          <p:nvPr/>
        </p:nvCxnSpPr>
        <p:spPr>
          <a:xfrm flipH="1" flipV="1">
            <a:off x="1155184" y="2486381"/>
            <a:ext cx="3816216" cy="2487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Grafik 76">
            <a:extLst>
              <a:ext uri="{FF2B5EF4-FFF2-40B4-BE49-F238E27FC236}">
                <a16:creationId xmlns:a16="http://schemas.microsoft.com/office/drawing/2014/main" id="{8F774EB6-F526-4494-B8CE-23D5878BC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812" y="167716"/>
            <a:ext cx="2768484" cy="1096320"/>
          </a:xfrm>
          <a:prstGeom prst="rect">
            <a:avLst/>
          </a:prstGeom>
        </p:spPr>
      </p:pic>
      <p:sp>
        <p:nvSpPr>
          <p:cNvPr id="38" name="Textfeld 37">
            <a:extLst>
              <a:ext uri="{FF2B5EF4-FFF2-40B4-BE49-F238E27FC236}">
                <a16:creationId xmlns:a16="http://schemas.microsoft.com/office/drawing/2014/main" id="{88C66934-1706-409E-B11D-A3807B82DCC5}"/>
              </a:ext>
            </a:extLst>
          </p:cNvPr>
          <p:cNvSpPr txBox="1"/>
          <p:nvPr/>
        </p:nvSpPr>
        <p:spPr>
          <a:xfrm>
            <a:off x="1032110" y="3267848"/>
            <a:ext cx="1395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Import </a:t>
            </a:r>
            <a:r>
              <a:rPr lang="de-DE" sz="800" dirty="0" err="1"/>
              <a:t>Product</a:t>
            </a:r>
            <a:endParaRPr lang="de-DE" sz="800" dirty="0"/>
          </a:p>
          <a:p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Ca. 10.000 Zellen maximal </a:t>
            </a:r>
          </a:p>
          <a:p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(30.000 Zellen technisches Limit)</a:t>
            </a:r>
          </a:p>
          <a:p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4071134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472</Words>
  <Application>Microsoft Office PowerPoint</Application>
  <PresentationFormat>Benutzerdefiniert</PresentationFormat>
  <Paragraphs>79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Gerd Tautenhahn</dc:creator>
  <cp:lastModifiedBy>Gerd Tautenhahn</cp:lastModifiedBy>
  <cp:revision>12</cp:revision>
  <cp:lastPrinted>2018-09-21T08:30:35Z</cp:lastPrinted>
  <dcterms:created xsi:type="dcterms:W3CDTF">2018-09-19T07:22:35Z</dcterms:created>
  <dcterms:modified xsi:type="dcterms:W3CDTF">2018-09-21T08:44:02Z</dcterms:modified>
</cp:coreProperties>
</file>