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210" d="100"/>
          <a:sy n="210" d="100"/>
        </p:scale>
        <p:origin x="-1230" y="-38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8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4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7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0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0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7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1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9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C8B-36D3-466B-917C-BF3CFA95D07A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7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lanning-factory.com" TargetMode="External"/><Relationship Id="rId2" Type="http://schemas.openxmlformats.org/officeDocument/2006/relationships/hyperlink" Target="mailto:*@saxess-software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est@factoryprovider.com" TargetMode="External"/><Relationship Id="rId4" Type="http://schemas.openxmlformats.org/officeDocument/2006/relationships/hyperlink" Target="mailto:support@factoryprovider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1925407" y="5034460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1925407" y="4718574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1763155" y="3986189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AAFBB36-AD0E-4CB3-9933-16910464A0D2}"/>
              </a:ext>
            </a:extLst>
          </p:cNvPr>
          <p:cNvSpPr/>
          <p:nvPr/>
        </p:nvSpPr>
        <p:spPr>
          <a:xfrm>
            <a:off x="2483893" y="2792284"/>
            <a:ext cx="810820" cy="566871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 B2C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1742078" y="4511446"/>
            <a:ext cx="2659821" cy="1668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16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1695918" y="4506333"/>
            <a:ext cx="1915199" cy="16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1763154" y="3680664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1763154" y="3390426"/>
            <a:ext cx="2638745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DD61F591-7541-4980-805D-3E2E9B3F77E6}"/>
              </a:ext>
            </a:extLst>
          </p:cNvPr>
          <p:cNvSpPr/>
          <p:nvPr/>
        </p:nvSpPr>
        <p:spPr>
          <a:xfrm>
            <a:off x="53248" y="3572979"/>
            <a:ext cx="1523779" cy="8734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</a:t>
            </a:r>
          </a:p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saxess.onmicrosoft.de</a:t>
            </a:r>
          </a:p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 Mitarbeiter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E8CFBF-A7AA-4198-A8B5-0B9839B5133F}"/>
              </a:ext>
            </a:extLst>
          </p:cNvPr>
          <p:cNvSpPr txBox="1"/>
          <p:nvPr/>
        </p:nvSpPr>
        <p:spPr>
          <a:xfrm>
            <a:off x="347501" y="6648019"/>
            <a:ext cx="5921237" cy="124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16" b="1" dirty="0"/>
              <a:t>Regeln:</a:t>
            </a:r>
          </a:p>
          <a:p>
            <a:pPr marL="212632" indent="-212632">
              <a:buAutoNum type="arabicPeriod"/>
            </a:pPr>
            <a:r>
              <a:rPr lang="de-DE" sz="716" dirty="0"/>
              <a:t>Kunden sollten DataFactory nur mit XLS Browser / Webbrowser / CSV Pivot nutzen</a:t>
            </a:r>
          </a:p>
          <a:p>
            <a:pPr marL="212632" indent="-212632">
              <a:buAutoNum type="arabicPeriod"/>
            </a:pPr>
            <a:r>
              <a:rPr lang="de-DE" sz="716" dirty="0"/>
              <a:t>Kunden identifizieren sich immer AD B2C, es gibt nie für Kunden User auf SQL Server Ebene</a:t>
            </a:r>
          </a:p>
          <a:p>
            <a:pPr marL="212632" indent="-212632">
              <a:buAutoNum type="arabicPeriod"/>
            </a:pPr>
            <a:endParaRPr lang="de-DE" sz="716" dirty="0"/>
          </a:p>
          <a:p>
            <a:r>
              <a:rPr lang="de-DE" sz="716" b="1" dirty="0"/>
              <a:t>Ausnahmen:</a:t>
            </a:r>
          </a:p>
          <a:p>
            <a:r>
              <a:rPr lang="de-DE" sz="716" dirty="0"/>
              <a:t>A1: Der Datenumfang für </a:t>
            </a:r>
            <a:r>
              <a:rPr lang="de-DE" sz="716" dirty="0" err="1"/>
              <a:t>Pivotabruf</a:t>
            </a:r>
            <a:r>
              <a:rPr lang="de-DE" sz="716" dirty="0"/>
              <a:t> liegt über 50k Zeilen – das funktioniert über CSV Download (meist) nicht, da </a:t>
            </a:r>
            <a:r>
              <a:rPr lang="de-DE" sz="716" dirty="0" err="1"/>
              <a:t>PowerQuery</a:t>
            </a:r>
            <a:r>
              <a:rPr lang="de-DE" sz="716" dirty="0"/>
              <a:t> die Prozedur etwa sieben mal aufruft und die Performance einbricht</a:t>
            </a:r>
          </a:p>
          <a:p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-&gt; der Kunde erhält ein Login (</a:t>
            </a:r>
            <a:r>
              <a:rPr lang="de-DE" sz="868" dirty="0" err="1">
                <a:solidFill>
                  <a:schemeClr val="bg1">
                    <a:lumMod val="50000"/>
                  </a:schemeClr>
                </a:solidFill>
              </a:rPr>
              <a:t>sxad</a:t>
            </a:r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.*) und Zugriffsrechte (</a:t>
            </a:r>
            <a:r>
              <a:rPr lang="de-DE" sz="868" dirty="0" err="1">
                <a:solidFill>
                  <a:schemeClr val="bg1">
                    <a:lumMod val="50000"/>
                  </a:schemeClr>
                </a:solidFill>
              </a:rPr>
              <a:t>pf_PlanningFactoryUser</a:t>
            </a:r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) in seiner Datenbank, er kann auf diese per SSMS und mit </a:t>
            </a:r>
            <a:r>
              <a:rPr lang="de-DE" sz="868" dirty="0" err="1">
                <a:solidFill>
                  <a:schemeClr val="bg1">
                    <a:lumMod val="50000"/>
                  </a:schemeClr>
                </a:solidFill>
              </a:rPr>
              <a:t>PowerQuery</a:t>
            </a:r>
            <a:r>
              <a:rPr lang="de-DE" sz="868" dirty="0">
                <a:solidFill>
                  <a:schemeClr val="bg1">
                    <a:lumMod val="50000"/>
                  </a:schemeClr>
                </a:solidFill>
              </a:rPr>
              <a:t> zugreifen, muss dabei aber immer den Datenbanknamen angeben</a:t>
            </a:r>
          </a:p>
          <a:p>
            <a:endParaRPr lang="de-DE" sz="716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EDD6DF7-7CB0-4926-A005-80D9567CFB85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>
            <a:off x="2605778" y="4904866"/>
            <a:ext cx="2450539" cy="201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41D90A9-67F1-4255-91CB-37DDAB41E762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15138" y="4446438"/>
            <a:ext cx="926940" cy="89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6485913-E4DC-4E62-814A-531043E493DB}"/>
              </a:ext>
            </a:extLst>
          </p:cNvPr>
          <p:cNvSpPr txBox="1"/>
          <p:nvPr/>
        </p:nvSpPr>
        <p:spPr>
          <a:xfrm>
            <a:off x="177886" y="4633402"/>
            <a:ext cx="1380861" cy="62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b="1" dirty="0"/>
              <a:t>Direkte Anmeldung am Server:</a:t>
            </a:r>
          </a:p>
          <a:p>
            <a:r>
              <a:rPr lang="de-DE" sz="496" b="1" dirty="0"/>
              <a:t>-&gt; nur für </a:t>
            </a:r>
            <a:r>
              <a:rPr lang="de-DE" sz="496" b="1" dirty="0" err="1"/>
              <a:t>saxess</a:t>
            </a:r>
            <a:r>
              <a:rPr lang="de-DE" sz="496" b="1" dirty="0"/>
              <a:t> Administratoren</a:t>
            </a:r>
          </a:p>
          <a:p>
            <a:r>
              <a:rPr lang="de-DE" sz="496" dirty="0"/>
              <a:t>SQL User „Support“</a:t>
            </a:r>
          </a:p>
          <a:p>
            <a:r>
              <a:rPr lang="de-DE" sz="496" dirty="0"/>
              <a:t>AD Gruppe „</a:t>
            </a:r>
            <a:r>
              <a:rPr lang="de-DE" sz="496" dirty="0" err="1"/>
              <a:t>Administration_DF_SQLServer</a:t>
            </a:r>
            <a:r>
              <a:rPr lang="de-DE" sz="496" dirty="0"/>
              <a:t>“</a:t>
            </a:r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(Login und User in </a:t>
            </a:r>
            <a:r>
              <a:rPr lang="de-DE" sz="496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 DB angelegt)</a:t>
            </a:r>
          </a:p>
          <a:p>
            <a:endParaRPr lang="de-DE" sz="496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SSMS mit </a:t>
            </a:r>
            <a:r>
              <a:rPr lang="de-DE" sz="496" dirty="0" err="1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 Directory (Kennwort)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E2702C-5665-4C37-B17C-4DEDECEED95A}"/>
              </a:ext>
            </a:extLst>
          </p:cNvPr>
          <p:cNvSpPr txBox="1"/>
          <p:nvPr/>
        </p:nvSpPr>
        <p:spPr>
          <a:xfrm>
            <a:off x="4978560" y="3868339"/>
            <a:ext cx="171660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/>
              <a:t>Direkte Anmeldung an Datenbank:</a:t>
            </a:r>
          </a:p>
          <a:p>
            <a:r>
              <a:rPr lang="de-DE" sz="700" b="1" dirty="0"/>
              <a:t>-&gt; für Kunden und </a:t>
            </a:r>
            <a:r>
              <a:rPr lang="de-DE" sz="700" b="1" dirty="0" err="1"/>
              <a:t>saxess</a:t>
            </a:r>
            <a:r>
              <a:rPr lang="de-DE" sz="700" b="1" dirty="0"/>
              <a:t> Mitarbeiter (Testen, Reporting)</a:t>
            </a:r>
          </a:p>
          <a:p>
            <a:r>
              <a:rPr lang="de-DE" sz="700" dirty="0"/>
              <a:t>Login für Server erzeugt 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(Login in 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 DB aber kein User in 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 !)</a:t>
            </a:r>
          </a:p>
          <a:p>
            <a:r>
              <a:rPr lang="de-DE" sz="700" dirty="0"/>
              <a:t>User in Datenbank erzeugt</a:t>
            </a:r>
          </a:p>
          <a:p>
            <a:endParaRPr lang="de-DE" sz="700" dirty="0"/>
          </a:p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SSMS mit SQL Server Authentifizierung und DB unter Optionen</a:t>
            </a:r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r>
              <a:rPr lang="de-DE" sz="700" dirty="0" err="1"/>
              <a:t>sxad</a:t>
            </a:r>
            <a:r>
              <a:rPr lang="de-DE" sz="700" dirty="0"/>
              <a:t>.**** = User für Kunden</a:t>
            </a:r>
          </a:p>
          <a:p>
            <a:r>
              <a:rPr lang="de-DE" sz="700" dirty="0"/>
              <a:t>Service_*** = User für Services</a:t>
            </a:r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endParaRPr lang="de-DE" sz="700" dirty="0"/>
          </a:p>
          <a:p>
            <a:r>
              <a:rPr lang="de-DE" sz="700" dirty="0" err="1"/>
              <a:t>FactoryService</a:t>
            </a:r>
            <a:endParaRPr lang="de-DE" sz="700" dirty="0"/>
          </a:p>
          <a:p>
            <a:r>
              <a:rPr lang="de-DE" sz="700" dirty="0"/>
              <a:t>AD Gruppen </a:t>
            </a:r>
            <a:r>
              <a:rPr lang="de-DE" sz="700" dirty="0" err="1"/>
              <a:t>from</a:t>
            </a:r>
            <a:r>
              <a:rPr lang="de-DE" sz="700" dirty="0"/>
              <a:t> External Provider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flipH="1" flipV="1">
            <a:off x="2799930" y="1291744"/>
            <a:ext cx="89373" cy="150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2265592" y="1027155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783583-581C-44D0-B449-59129677C7C2}"/>
              </a:ext>
            </a:extLst>
          </p:cNvPr>
          <p:cNvSpPr/>
          <p:nvPr/>
        </p:nvSpPr>
        <p:spPr>
          <a:xfrm>
            <a:off x="4356844" y="1537168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über CSV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8606F61-991A-4B86-945B-12C3F7573C7C}"/>
              </a:ext>
            </a:extLst>
          </p:cNvPr>
          <p:cNvCxnSpPr>
            <a:cxnSpLocks/>
            <a:stCxn id="7" idx="5"/>
            <a:endCxn id="28" idx="2"/>
          </p:cNvCxnSpPr>
          <p:nvPr/>
        </p:nvCxnSpPr>
        <p:spPr>
          <a:xfrm flipV="1">
            <a:off x="3092008" y="1801757"/>
            <a:ext cx="1799174" cy="127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7BD6B88-D411-4064-AED1-A59C48B6CBF6}"/>
              </a:ext>
            </a:extLst>
          </p:cNvPr>
          <p:cNvSpPr txBox="1"/>
          <p:nvPr/>
        </p:nvSpPr>
        <p:spPr>
          <a:xfrm>
            <a:off x="4071965" y="2318105"/>
            <a:ext cx="294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AD B2C Account, welches sich der User selbst anlegt oder per </a:t>
            </a:r>
            <a:r>
              <a:rPr lang="de-DE" sz="600" dirty="0" err="1"/>
              <a:t>GraphAPI</a:t>
            </a:r>
            <a:r>
              <a:rPr lang="de-DE" sz="600" dirty="0"/>
              <a:t> angelegt wird.</a:t>
            </a:r>
          </a:p>
          <a:p>
            <a:endParaRPr lang="de-DE" sz="600" dirty="0"/>
          </a:p>
          <a:p>
            <a:r>
              <a:rPr lang="de-DE" sz="600" dirty="0"/>
              <a:t>Saxess Mitarbeiter melden sich selber mit  </a:t>
            </a:r>
            <a:r>
              <a:rPr lang="de-DE" sz="600" dirty="0">
                <a:hlinkClick r:id="rId2"/>
              </a:rPr>
              <a:t>*@saxess-software.de</a:t>
            </a:r>
            <a:r>
              <a:rPr lang="de-DE" sz="600" dirty="0"/>
              <a:t> an.</a:t>
            </a:r>
          </a:p>
          <a:p>
            <a:endParaRPr lang="de-DE" sz="600" dirty="0"/>
          </a:p>
          <a:p>
            <a:r>
              <a:rPr lang="de-DE" sz="600" dirty="0" err="1"/>
              <a:t>SupportUser</a:t>
            </a:r>
            <a:endParaRPr lang="de-DE" sz="600" dirty="0"/>
          </a:p>
          <a:p>
            <a:r>
              <a:rPr lang="de-DE" sz="600" dirty="0">
                <a:hlinkClick r:id="rId3"/>
              </a:rPr>
              <a:t>support@planning-factory.com</a:t>
            </a:r>
            <a:endParaRPr lang="de-DE" sz="600" dirty="0"/>
          </a:p>
          <a:p>
            <a:r>
              <a:rPr lang="de-DE" sz="600" dirty="0">
                <a:hlinkClick r:id="rId4"/>
              </a:rPr>
              <a:t>support@factoryprovider.com</a:t>
            </a:r>
            <a:endParaRPr lang="de-DE" sz="600" dirty="0"/>
          </a:p>
          <a:p>
            <a:r>
              <a:rPr lang="de-DE" sz="600" dirty="0" err="1"/>
              <a:t>TestUser</a:t>
            </a:r>
            <a:endParaRPr lang="de-DE" sz="600" dirty="0"/>
          </a:p>
          <a:p>
            <a:r>
              <a:rPr lang="de-DE" sz="600" dirty="0">
                <a:hlinkClick r:id="rId5"/>
              </a:rPr>
              <a:t>test@factoryprovider.com</a:t>
            </a:r>
            <a:endParaRPr lang="de-DE" sz="6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84E7236-677E-48EE-901E-7E74AB857262}"/>
              </a:ext>
            </a:extLst>
          </p:cNvPr>
          <p:cNvSpPr/>
          <p:nvPr/>
        </p:nvSpPr>
        <p:spPr>
          <a:xfrm>
            <a:off x="5056317" y="5600079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mit Datenbankverbindung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8B47B5-FD57-46F1-83B7-2594F507469B}"/>
              </a:ext>
            </a:extLst>
          </p:cNvPr>
          <p:cNvSpPr txBox="1"/>
          <p:nvPr/>
        </p:nvSpPr>
        <p:spPr>
          <a:xfrm>
            <a:off x="5516253" y="1516238"/>
            <a:ext cx="150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Jede Prozedur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6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600" dirty="0" err="1">
                <a:solidFill>
                  <a:schemeClr val="bg1">
                    <a:lumMod val="50000"/>
                  </a:schemeClr>
                </a:solidFill>
              </a:rPr>
              <a:t>max</a:t>
            </a:r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 50k Zeilen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Typkonvertierung Money US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7 Calls Problem von PQ</a:t>
            </a:r>
          </a:p>
          <a:p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02D2C2-E70D-42F2-A404-1D99DC1D10EC}"/>
              </a:ext>
            </a:extLst>
          </p:cNvPr>
          <p:cNvSpPr txBox="1"/>
          <p:nvPr/>
        </p:nvSpPr>
        <p:spPr>
          <a:xfrm>
            <a:off x="4229298" y="1302482"/>
            <a:ext cx="3683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https://factoryprovider.com/api/v4/csv/[Cluster]/[Typ]/[FID]/[PLID]?separator=|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24A6251-710E-4247-AA73-AC76B9451CF8}"/>
              </a:ext>
            </a:extLst>
          </p:cNvPr>
          <p:cNvCxnSpPr>
            <a:cxnSpLocks/>
            <a:stCxn id="4" idx="4"/>
            <a:endCxn id="39" idx="1"/>
          </p:cNvCxnSpPr>
          <p:nvPr/>
        </p:nvCxnSpPr>
        <p:spPr>
          <a:xfrm>
            <a:off x="2605778" y="5220752"/>
            <a:ext cx="2450539" cy="511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06EFB15-0BB9-44F0-B33F-19DD377184DF}"/>
              </a:ext>
            </a:extLst>
          </p:cNvPr>
          <p:cNvSpPr txBox="1"/>
          <p:nvPr/>
        </p:nvSpPr>
        <p:spPr>
          <a:xfrm>
            <a:off x="1705057" y="5836321"/>
            <a:ext cx="2351214" cy="3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Jede Tabelle, View, </a:t>
            </a:r>
            <a:r>
              <a:rPr lang="de-DE" sz="496" dirty="0" err="1"/>
              <a:t>Stored</a:t>
            </a:r>
            <a:r>
              <a:rPr lang="de-DE" sz="496" dirty="0"/>
              <a:t> </a:t>
            </a:r>
            <a:r>
              <a:rPr lang="de-DE" sz="496" dirty="0" err="1"/>
              <a:t>Procedure</a:t>
            </a:r>
            <a:endParaRPr lang="de-DE" sz="496" dirty="0"/>
          </a:p>
          <a:p>
            <a:r>
              <a:rPr lang="de-DE" sz="496" dirty="0"/>
              <a:t>Right Check </a:t>
            </a:r>
            <a:r>
              <a:rPr lang="de-DE" sz="496" dirty="0" err="1"/>
              <a:t>Stored</a:t>
            </a:r>
            <a:r>
              <a:rPr lang="de-DE" sz="496" dirty="0"/>
              <a:t> </a:t>
            </a:r>
            <a:r>
              <a:rPr lang="de-DE" sz="496" dirty="0" err="1"/>
              <a:t>Procedure</a:t>
            </a:r>
            <a:r>
              <a:rPr lang="de-DE" sz="496" dirty="0"/>
              <a:t>:  </a:t>
            </a:r>
            <a:r>
              <a:rPr lang="de-DE" sz="496" dirty="0" err="1"/>
              <a:t>Join</a:t>
            </a:r>
            <a:r>
              <a:rPr lang="de-DE" sz="496" dirty="0"/>
              <a:t> </a:t>
            </a:r>
            <a:r>
              <a:rPr lang="de-DE" sz="496" dirty="0" err="1"/>
              <a:t>sx_pf_vUserRights</a:t>
            </a:r>
            <a:r>
              <a:rPr lang="de-DE" sz="496" dirty="0"/>
              <a:t> </a:t>
            </a:r>
            <a:r>
              <a:rPr lang="de-DE" sz="496" dirty="0" err="1"/>
              <a:t>over</a:t>
            </a:r>
            <a:r>
              <a:rPr lang="de-DE" sz="496" dirty="0"/>
              <a:t> @</a:t>
            </a:r>
            <a:r>
              <a:rPr lang="de-DE" sz="496" dirty="0" err="1"/>
              <a:t>Transactusername</a:t>
            </a:r>
            <a:endParaRPr lang="de-DE" sz="496" dirty="0"/>
          </a:p>
          <a:p>
            <a:r>
              <a:rPr lang="de-DE" sz="496" dirty="0"/>
              <a:t>Right Check View: </a:t>
            </a:r>
            <a:r>
              <a:rPr lang="de-DE" sz="496" dirty="0" err="1"/>
              <a:t>Join</a:t>
            </a:r>
            <a:r>
              <a:rPr lang="de-DE" sz="496" dirty="0"/>
              <a:t> </a:t>
            </a:r>
            <a:r>
              <a:rPr lang="de-DE" sz="496" dirty="0" err="1"/>
              <a:t>sx_pf_vUserRights</a:t>
            </a:r>
            <a:r>
              <a:rPr lang="de-DE" sz="496" dirty="0"/>
              <a:t> </a:t>
            </a:r>
            <a:r>
              <a:rPr lang="de-DE" sz="496" dirty="0" err="1"/>
              <a:t>over</a:t>
            </a:r>
            <a:r>
              <a:rPr lang="de-DE" sz="496" dirty="0"/>
              <a:t> RIGINAL_LOGIN()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97C06D-C9D0-486E-8153-6830082D0F18}"/>
              </a:ext>
            </a:extLst>
          </p:cNvPr>
          <p:cNvSpPr txBox="1"/>
          <p:nvPr/>
        </p:nvSpPr>
        <p:spPr>
          <a:xfrm>
            <a:off x="1705057" y="1350550"/>
            <a:ext cx="122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Pivots on Factory Tabs:</a:t>
            </a:r>
          </a:p>
          <a:p>
            <a:r>
              <a:rPr lang="de-DE" sz="600" dirty="0"/>
              <a:t>Jede Prozedur mit @Username, @FID, @PLID</a:t>
            </a:r>
          </a:p>
          <a:p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6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6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6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094706" y="520998"/>
            <a:ext cx="430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Zugriff auf Microsoft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181936" y="1583220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7" idx="1"/>
            <a:endCxn id="52" idx="2"/>
          </p:cNvCxnSpPr>
          <p:nvPr/>
        </p:nvCxnSpPr>
        <p:spPr>
          <a:xfrm flipH="1" flipV="1">
            <a:off x="716274" y="1847809"/>
            <a:ext cx="1970324" cy="122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2C7A86D-5A50-4FEB-93D0-2C2EB43F9E8F}"/>
              </a:ext>
            </a:extLst>
          </p:cNvPr>
          <p:cNvSpPr/>
          <p:nvPr/>
        </p:nvSpPr>
        <p:spPr>
          <a:xfrm>
            <a:off x="372975" y="5290096"/>
            <a:ext cx="761489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B891C5E-FA3E-49D7-905A-A6CD1852DB70}"/>
              </a:ext>
            </a:extLst>
          </p:cNvPr>
          <p:cNvCxnSpPr>
            <a:cxnSpLocks/>
            <a:stCxn id="67" idx="3"/>
            <a:endCxn id="2" idx="1"/>
          </p:cNvCxnSpPr>
          <p:nvPr/>
        </p:nvCxnSpPr>
        <p:spPr>
          <a:xfrm flipV="1">
            <a:off x="1134463" y="5345906"/>
            <a:ext cx="607614" cy="7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8F5039B-971E-4024-B445-9A691FE94543}"/>
              </a:ext>
            </a:extLst>
          </p:cNvPr>
          <p:cNvSpPr/>
          <p:nvPr/>
        </p:nvSpPr>
        <p:spPr>
          <a:xfrm>
            <a:off x="5056317" y="4974127"/>
            <a:ext cx="761489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2" y="410115"/>
            <a:ext cx="1716604" cy="679776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A11DCF1-12B6-49DF-9D39-733B56515BEB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3071988" y="4250778"/>
            <a:ext cx="10539" cy="26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511C4ED-91C7-4FB0-83A9-4D727EF08D64}"/>
              </a:ext>
            </a:extLst>
          </p:cNvPr>
          <p:cNvSpPr txBox="1"/>
          <p:nvPr/>
        </p:nvSpPr>
        <p:spPr>
          <a:xfrm>
            <a:off x="3109221" y="4279319"/>
            <a:ext cx="1247623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b="1" dirty="0"/>
              <a:t>User</a:t>
            </a:r>
            <a:r>
              <a:rPr lang="de-DE" sz="496" dirty="0"/>
              <a:t>: </a:t>
            </a:r>
            <a:r>
              <a:rPr lang="de-DE" sz="496" dirty="0" err="1"/>
              <a:t>FactoryService</a:t>
            </a:r>
            <a:endParaRPr lang="de-DE" sz="496" dirty="0"/>
          </a:p>
          <a:p>
            <a:r>
              <a:rPr lang="de-DE" sz="496" b="1" dirty="0" err="1"/>
              <a:t>TransactUsername</a:t>
            </a:r>
            <a:r>
              <a:rPr lang="de-DE" sz="496" dirty="0"/>
              <a:t>: AD B2C Username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70937D2-2AA1-4DB6-AB59-2FAB5D33383E}"/>
              </a:ext>
            </a:extLst>
          </p:cNvPr>
          <p:cNvSpPr/>
          <p:nvPr/>
        </p:nvSpPr>
        <p:spPr>
          <a:xfrm>
            <a:off x="5075373" y="6362290"/>
            <a:ext cx="761489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lang="de-DE" sz="74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Runbook</a:t>
            </a:r>
            <a:endParaRPr lang="de-DE" sz="74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FE5B69F-21B0-44DC-8CEF-6E0BD23547CA}"/>
              </a:ext>
            </a:extLst>
          </p:cNvPr>
          <p:cNvCxnSpPr>
            <a:cxnSpLocks/>
          </p:cNvCxnSpPr>
          <p:nvPr/>
        </p:nvCxnSpPr>
        <p:spPr>
          <a:xfrm>
            <a:off x="2552093" y="5227751"/>
            <a:ext cx="2469595" cy="127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1BAECC2-38B7-4457-97E4-BD222B95460D}"/>
              </a:ext>
            </a:extLst>
          </p:cNvPr>
          <p:cNvSpPr/>
          <p:nvPr/>
        </p:nvSpPr>
        <p:spPr>
          <a:xfrm>
            <a:off x="5056317" y="6711361"/>
            <a:ext cx="13837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User: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sxCustomer_Runbooks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DD5C58F-3456-4C9F-8268-DBB2B0F664C5}"/>
              </a:ext>
            </a:extLst>
          </p:cNvPr>
          <p:cNvSpPr txBox="1"/>
          <p:nvPr/>
        </p:nvSpPr>
        <p:spPr>
          <a:xfrm>
            <a:off x="3286149" y="5113029"/>
            <a:ext cx="1247623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b="1" dirty="0"/>
              <a:t>User = </a:t>
            </a:r>
            <a:r>
              <a:rPr lang="de-DE" sz="496" b="1" dirty="0" err="1"/>
              <a:t>TransactUsername</a:t>
            </a:r>
            <a:r>
              <a:rPr lang="de-DE" sz="496" b="1" dirty="0"/>
              <a:t>: </a:t>
            </a:r>
            <a:r>
              <a:rPr lang="de-DE" sz="496" dirty="0" err="1"/>
              <a:t>Original_Login</a:t>
            </a:r>
            <a:r>
              <a:rPr lang="de-DE" sz="496" dirty="0"/>
              <a:t> () </a:t>
            </a:r>
          </a:p>
        </p:txBody>
      </p:sp>
    </p:spTree>
    <p:extLst>
      <p:ext uri="{BB962C8B-B14F-4D97-AF65-F5344CB8AC3E}">
        <p14:creationId xmlns:p14="http://schemas.microsoft.com/office/powerpoint/2010/main" val="4396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1925407" y="5034460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1925407" y="4718574"/>
            <a:ext cx="680371" cy="372584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322" tIns="22322" rIns="22322" bIns="22322" rtlCol="0" anchor="ctr"/>
          <a:lstStyle/>
          <a:p>
            <a:pPr algn="ctr"/>
            <a:r>
              <a:rPr lang="de-DE" sz="6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1763155" y="3986189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1742078" y="4511446"/>
            <a:ext cx="2659821" cy="1668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16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1701666" y="4375943"/>
            <a:ext cx="1380861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1763154" y="3680664"/>
            <a:ext cx="2638744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1763154" y="3390426"/>
            <a:ext cx="2638745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2392097" y="1789554"/>
            <a:ext cx="690430" cy="160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1857759" y="1524964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094706" y="520998"/>
            <a:ext cx="4307621" cy="2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16" dirty="0"/>
              <a:t>Import in DataFactory auf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181936" y="1583220"/>
            <a:ext cx="1068676" cy="2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716274" y="1847809"/>
            <a:ext cx="2366253" cy="154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2" y="410115"/>
            <a:ext cx="1716604" cy="67977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88C66934-1706-409E-B11D-A3807B82DCC5}"/>
              </a:ext>
            </a:extLst>
          </p:cNvPr>
          <p:cNvSpPr txBox="1"/>
          <p:nvPr/>
        </p:nvSpPr>
        <p:spPr>
          <a:xfrm>
            <a:off x="639961" y="2332359"/>
            <a:ext cx="865526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96" dirty="0"/>
              <a:t>Import </a:t>
            </a:r>
            <a:r>
              <a:rPr lang="de-DE" sz="496" dirty="0" err="1"/>
              <a:t>Product</a:t>
            </a:r>
            <a:endParaRPr lang="de-DE" sz="496" dirty="0"/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Ca. 10.000 Zellen maximal </a:t>
            </a:r>
          </a:p>
          <a:p>
            <a:r>
              <a:rPr lang="de-DE" sz="496" dirty="0">
                <a:solidFill>
                  <a:schemeClr val="bg1">
                    <a:lumMod val="50000"/>
                  </a:schemeClr>
                </a:solidFill>
              </a:rPr>
              <a:t>(30.000 Zellen technisches Limit)</a:t>
            </a:r>
          </a:p>
          <a:p>
            <a:endParaRPr lang="de-DE" sz="496" dirty="0"/>
          </a:p>
        </p:txBody>
      </p:sp>
    </p:spTree>
    <p:extLst>
      <p:ext uri="{BB962C8B-B14F-4D97-AF65-F5344CB8AC3E}">
        <p14:creationId xmlns:p14="http://schemas.microsoft.com/office/powerpoint/2010/main" val="407113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496</Words>
  <Application>Microsoft Office PowerPoint</Application>
  <PresentationFormat>Benutzerdefiniert</PresentationFormat>
  <Paragraphs>88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 Tautenhahn</dc:creator>
  <cp:lastModifiedBy>Gerd Tautenhahn</cp:lastModifiedBy>
  <cp:revision>17</cp:revision>
  <cp:lastPrinted>2018-09-21T08:30:35Z</cp:lastPrinted>
  <dcterms:created xsi:type="dcterms:W3CDTF">2018-09-19T07:22:35Z</dcterms:created>
  <dcterms:modified xsi:type="dcterms:W3CDTF">2018-10-25T19:30:38Z</dcterms:modified>
</cp:coreProperties>
</file>