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73" r:id="rId3"/>
    <p:sldId id="275" r:id="rId4"/>
  </p:sldIdLst>
  <p:sldSz cx="6858000" cy="9906000" type="A4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70" autoAdjust="0"/>
  </p:normalViewPr>
  <p:slideViewPr>
    <p:cSldViewPr>
      <p:cViewPr varScale="1">
        <p:scale>
          <a:sx n="84" d="100"/>
          <a:sy n="84" d="100"/>
        </p:scale>
        <p:origin x="3324" y="6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93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29700"/>
            <a:ext cx="1157288" cy="112680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81" y="529700"/>
            <a:ext cx="3357563" cy="112680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97"/>
            <a:ext cx="5829300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80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5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3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3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8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8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8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95" y="39441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8" y="207293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1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124-BDB8-4DC5-8F41-BBB4CF6022AF}" type="datetimeFigureOut">
              <a:rPr lang="de-DE" smtClean="0"/>
              <a:pPr/>
              <a:t>24.10.2018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406"/>
            <a:ext cx="21717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352376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DataFactory ist eine Client-Server Applikation auf Basis von Microsoft SQL Server und .NET Komponenten. </a:t>
            </a:r>
          </a:p>
          <a:p>
            <a:r>
              <a:rPr lang="de-DE" sz="1200" dirty="0"/>
              <a:t>DataFactory dient zur Erfassung von Daten für die Unternehmensplanung und die Organisation verschiedener Fachbereiche. Zumeist erfolgt die Erfassung von Daten für viele operative Bereiche </a:t>
            </a:r>
            <a:r>
              <a:rPr lang="de-DE" sz="800" dirty="0"/>
              <a:t>(Rechnungswesen, Projekte, Personal, Verträge, Fuhrpark), </a:t>
            </a:r>
            <a:r>
              <a:rPr lang="de-DE" sz="1200" dirty="0"/>
              <a:t>so dass größere Benutzerzahlen zu erwarten sind.</a:t>
            </a:r>
          </a:p>
          <a:p>
            <a:endParaRPr lang="de-DE" sz="1200" dirty="0"/>
          </a:p>
          <a:p>
            <a:r>
              <a:rPr lang="de-DE" sz="1200" dirty="0"/>
              <a:t>Das System kann betrieben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Im Intranet mit Authentifizierung über </a:t>
            </a:r>
            <a:r>
              <a:rPr lang="de-DE" sz="1200" dirty="0" err="1"/>
              <a:t>Active</a:t>
            </a:r>
            <a:r>
              <a:rPr lang="de-DE" sz="1200" dirty="0"/>
              <a:t> Directory </a:t>
            </a:r>
            <a:r>
              <a:rPr lang="de-DE" sz="800" dirty="0"/>
              <a:t>(Standard und hier beschrieben)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OnPremises</a:t>
            </a:r>
            <a:r>
              <a:rPr lang="de-DE" sz="1200" dirty="0"/>
              <a:t> Server mit Internetanbindung </a:t>
            </a:r>
            <a:r>
              <a:rPr lang="de-DE" sz="800" dirty="0"/>
              <a:t>(bspw. Zugriff durch Benutzer weltweit ohne gemeinsame Domäne, ohne VPN)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Cloud Service auf Microsoft Azure </a:t>
            </a:r>
            <a:r>
              <a:rPr lang="de-DE" sz="800" dirty="0"/>
              <a:t>(Auf unseren oder Ihren Servern als PaaS Applikation incl. Azure </a:t>
            </a:r>
            <a:r>
              <a:rPr lang="de-DE" sz="800" dirty="0" err="1"/>
              <a:t>Active</a:t>
            </a:r>
            <a:r>
              <a:rPr lang="de-DE" sz="800" dirty="0"/>
              <a:t> Directory </a:t>
            </a:r>
            <a:r>
              <a:rPr lang="de-DE" sz="800" dirty="0" err="1"/>
              <a:t>deploybar</a:t>
            </a:r>
            <a:r>
              <a:rPr lang="de-DE" sz="800" dirty="0"/>
              <a:t>)</a:t>
            </a:r>
          </a:p>
          <a:p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Bei den Benutzern unterscheiden wir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Poweruser </a:t>
            </a:r>
            <a:r>
              <a:rPr lang="de-DE" sz="800" dirty="0"/>
              <a:t>(mit Design- und Strukturbearbeitungsrechten, meist 2-4 Personen aus Controlling und IT Abteilung)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Datenerfasser </a:t>
            </a:r>
            <a:r>
              <a:rPr lang="de-DE" sz="800" dirty="0"/>
              <a:t>(reine Datenerfassung / Datenanalyse – Mehrzahl der User)</a:t>
            </a:r>
          </a:p>
          <a:p>
            <a:br>
              <a:rPr lang="de-DE" sz="1200" dirty="0"/>
            </a:br>
            <a:r>
              <a:rPr lang="de-DE" sz="1200" dirty="0"/>
              <a:t>Die Clients der Poweruser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Excel 2013+ zum starten des Excel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Die Clients der Datenerfasser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Der Excel Client ist als "Portable Software" erstellt. Es ist somit keinerlei Installation auf Clients notwendig, der Excel Client benötigt keine Adminrechte und kann auch von einem </a:t>
            </a:r>
            <a:r>
              <a:rPr lang="de-DE" sz="1200" dirty="0" err="1"/>
              <a:t>Netzlauf</a:t>
            </a:r>
            <a:r>
              <a:rPr lang="de-DE" sz="1200" dirty="0"/>
              <a:t> etc. gestartet werden. </a:t>
            </a:r>
          </a:p>
          <a:p>
            <a:endParaRPr lang="de-DE" sz="1200" dirty="0"/>
          </a:p>
          <a:p>
            <a:r>
              <a:rPr lang="de-DE" sz="1200" dirty="0"/>
              <a:t>Das System erlaubt über ERP Schnittstellen etc. eine Vielzahl von Automatisierungsprozessen zu vor- oder nachgelagerten Systemen. Diese passieren alle serverseitig, vom Server aus brauchen wir daher ggf. Zugriff auf Datenbanken anderer Systeme (meist ERP) oder stellen Daten für andere Systeme (</a:t>
            </a:r>
            <a:r>
              <a:rPr lang="de-DE" sz="1200" dirty="0" err="1"/>
              <a:t>Controllingapplikationen</a:t>
            </a:r>
            <a:r>
              <a:rPr lang="de-DE" sz="1200" dirty="0"/>
              <a:t>) bereit.</a:t>
            </a:r>
          </a:p>
          <a:p>
            <a:endParaRPr lang="de-DE" sz="1200" dirty="0"/>
          </a:p>
          <a:p>
            <a:r>
              <a:rPr lang="de-DE" sz="1200" dirty="0"/>
              <a:t>Das System führt üblicherweise nächtliche Import / Verarbeitungs- / Export Prozesse durch, die einem Monitoring unterliegen sollten. Wir binden die Server daher in unser Monitoring ein und stellen Ihnen gern Daten für Ihre </a:t>
            </a:r>
            <a:r>
              <a:rPr lang="de-DE" sz="1200" dirty="0" err="1"/>
              <a:t>Monitoringapplikationen</a:t>
            </a:r>
            <a:r>
              <a:rPr lang="de-DE" sz="1200" dirty="0"/>
              <a:t> bereit. Wir benötigen daher Internetzugang auf dem Server.</a:t>
            </a:r>
          </a:p>
          <a:p>
            <a:endParaRPr lang="de-DE" sz="1200" dirty="0"/>
          </a:p>
          <a:p>
            <a:r>
              <a:rPr lang="de-DE" sz="1200" dirty="0"/>
              <a:t>Der Aufbau des Systems erfolgt meist über mehrere Monate, wir bitten Sie daher um einen permanenten RDP Zugriff auf den Server. Bitte sperren Sie im RDP nicht die Zwischenablage </a:t>
            </a:r>
            <a:r>
              <a:rPr lang="de-DE" sz="800" dirty="0"/>
              <a:t>(zumindest nicht für Text, Binärdaten können gesperrt sein)</a:t>
            </a:r>
            <a:r>
              <a:rPr lang="de-DE" sz="1200" dirty="0"/>
              <a:t>, wir müssen oft SQL Befehle kopieren etc. was ohne Zwischenablage viel gesonderten Zeitaufwand verursacht.</a:t>
            </a:r>
          </a:p>
          <a:p>
            <a:endParaRPr lang="de-DE" sz="1200" dirty="0"/>
          </a:p>
          <a:p>
            <a:r>
              <a:rPr lang="de-DE" sz="1200" dirty="0"/>
              <a:t>Alle genannten Systemvoraussetzungen können gemäß Ihren Anforderungen modifiziert werden, sofern Sie besondere Cloud-, Sicherheits-, oder Verfügbarkeitsanforderungen haben.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5048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Informationen zu DataFactory für Systemadministratoren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1206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Installationskomponenten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Datenbank(en) auf SQL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(ggf.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Productive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Test, Development Differenzierung)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 Webserver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Standalone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Service auf .NET Basis, kein IIS erforderlich)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Portabler Excel Client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(keine Installation, nur Bereitstellung auf Freigabeordner o.ä.)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Server: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Siehe Differenzierung nach Größe auf Folgeseite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 Rechte auf dem SQL Server für die Nutzung von SQL Agent, SQL Profiler, SQL Debugger, Backup bei Projekten vom Typ „Mittel“ und „Groß“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verfügbar auf dem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(oder einem für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RDP erreichbarem Client)</a:t>
            </a: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Clients: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Aktueller Webbrowser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2013 oder höher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Benutzer dürfen Makros im Excel ausführen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Makros können mit Organisationszertifikat digital signiert werden um nur diese in der Organisation zu genehmigen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(falls Makros per Gruppenrichtline deaktiviert sind)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Freigabeordner im Netzwerk für Auslieferung Anwenderunterlagen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Rechtebedarf: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Benutzer/Gruppen sind logische Namen, tatsächlich können sie gemäß Organisationskonvention benannt sein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(lokale Administratorrechte auf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DataFactoy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FactoryService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(Dienstkonto für DataFactory Service)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Gruppe: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DataFactoryUser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(für alle Benutzer, Detailberechtigung erfolgt intern)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ggf. lesender SQL Zugriff auf Vorsystemdatenbanken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222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Systemvoraussetzungen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325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Beispiele für Systemkonfigurationen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3C4885E-7FFE-41DF-9E94-7A8CA468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91186"/>
              </p:ext>
            </p:extLst>
          </p:nvPr>
        </p:nvGraphicFramePr>
        <p:xfrm>
          <a:off x="309387" y="1352600"/>
          <a:ext cx="6183784" cy="6194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45946">
                  <a:extLst>
                    <a:ext uri="{9D8B030D-6E8A-4147-A177-3AD203B41FA5}">
                      <a16:colId xmlns:a16="http://schemas.microsoft.com/office/drawing/2014/main" val="2806731405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389296587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4130794976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41375059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Eigenschaft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Klein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Mittel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Groß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5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Anwendungsbeispiel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Zusatzmodul für Corporate Planner, Anwenderzahl &lt;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Planungsumgebung für Personal, Investitionen und Verträge &lt; 50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Planungsumgebung mit ERP Integration, umfangreiche Berechnungen mehrmals pro Stunde &lt; 200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21529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Betriebssystem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Windows 2012 R2+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100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Installationstyp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Meist neben anderen Applikationen auf einem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Eigener (virtueller) Server, Datenbank lokal oder auf zentralem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Eigener (virtuelle) Server, eigene Datenbankinstanz lokal oder auf zentralem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10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2012+ Express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2012+ 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2016+ Standard incl. Analysis Services </a:t>
                      </a:r>
                      <a:r>
                        <a:rPr lang="de-DE" sz="1200" dirty="0" err="1"/>
                        <a:t>Tabular</a:t>
                      </a:r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92889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Speicherplatz Datenbanken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 – 250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 – 250 GB SSD Platten, getrennte Platten für </a:t>
                      </a:r>
                      <a:r>
                        <a:rPr lang="de-DE" sz="1200" dirty="0" err="1"/>
                        <a:t>TempDB</a:t>
                      </a:r>
                      <a:r>
                        <a:rPr lang="de-DE" sz="1200" dirty="0"/>
                        <a:t> Files, Datenfiles und Logfiles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9484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Speicherplatz Applikation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660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RAM Applikation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870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RAM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3689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Prozessorkerne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5111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Backup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Gem. Firmenstandard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Gem. Firmenstandard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NAS 1 TB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582126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CEF3E6E6-36F3-4505-90D8-9E6EF5B879C0}"/>
              </a:ext>
            </a:extLst>
          </p:cNvPr>
          <p:cNvSpPr/>
          <p:nvPr/>
        </p:nvSpPr>
        <p:spPr>
          <a:xfrm>
            <a:off x="299490" y="7833320"/>
            <a:ext cx="4855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Individuell abgeschätzt werden Systemumgebungen mit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 als 200 User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293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460</Words>
  <Application>Microsoft Office PowerPoint</Application>
  <PresentationFormat>A4-Papier (210 x 297 mm)</PresentationFormat>
  <Paragraphs>105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Gontscharow</dc:creator>
  <cp:lastModifiedBy>Gerd Tautenhahn</cp:lastModifiedBy>
  <cp:revision>269</cp:revision>
  <dcterms:created xsi:type="dcterms:W3CDTF">2010-08-09T07:36:48Z</dcterms:created>
  <dcterms:modified xsi:type="dcterms:W3CDTF">2018-10-24T13:16:48Z</dcterms:modified>
</cp:coreProperties>
</file>