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549" r:id="rId3"/>
    <p:sldId id="5302" r:id="rId4"/>
    <p:sldId id="5550" r:id="rId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6630E4-44CF-D7A3-D223-F7A665C9D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C99B528-1EEB-CD7F-1B06-A43D86A1A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72D0DED-715F-2CCB-B0C3-BCE6B0E8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6BCF44B-423E-3A2A-0D12-F1A11539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9C45021-AA1C-3B6C-FA3C-B1DE3153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89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B994E0-C944-E5A0-240C-F6CF06D0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E0899DE-3159-FB8D-CE39-4929F7231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A271FFE-45AD-036E-97A1-50330B2F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D70757C-825F-159E-EC8E-72718BEC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827CB26-C6CA-EB76-6EEB-965AC934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4714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FF2AF22-BF8D-F78E-0823-40A252DB3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3A8A456-17AA-9E6F-BCAD-C68CEC912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7EC6687-552A-39A2-F59A-B4F059E5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25A7B5-3810-7C01-F361-5923750C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E2EBB3A-F1B4-72F0-CB0C-7F6915CF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821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">
            <a:extLst>
              <a:ext uri="{FF2B5EF4-FFF2-40B4-BE49-F238E27FC236}">
                <a16:creationId xmlns:a16="http://schemas.microsoft.com/office/drawing/2014/main" id="{EFE3E3EB-E653-C04E-BF48-2731DFAB47A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sv-SE"/>
              <a:t>2022-00-00</a:t>
            </a:r>
            <a:endParaRPr lang="sv-SE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B82B3C4A-2BF9-B742-BB03-F9788C58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sv-SE" dirty="0"/>
              <a:t>RISE — Research Institutes of Sweden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5F4501F-0A6C-EC45-973E-F01984BA2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66355A-084C-D24E-9AD2-7E4FC41EA627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Instruktioner">
            <a:extLst>
              <a:ext uri="{FF2B5EF4-FFF2-40B4-BE49-F238E27FC236}">
                <a16:creationId xmlns:a16="http://schemas.microsoft.com/office/drawing/2014/main" id="{EA54578D-6726-5146-A4CE-CC2424143735}"/>
              </a:ext>
            </a:extLst>
          </p:cNvPr>
          <p:cNvSpPr txBox="1">
            <a:spLocks/>
          </p:cNvSpPr>
          <p:nvPr userDrawn="1"/>
        </p:nvSpPr>
        <p:spPr>
          <a:xfrm>
            <a:off x="-3471346" y="19515"/>
            <a:ext cx="3048467" cy="2328416"/>
          </a:xfrm>
          <a:prstGeom prst="rect">
            <a:avLst/>
          </a:prstGeom>
          <a:solidFill>
            <a:srgbClr val="FFEE8D"/>
          </a:solidFill>
        </p:spPr>
        <p:txBody>
          <a:bodyPr lIns="253979" tIns="253979" rIns="253979" bIns="253979">
            <a:spAutoFit/>
          </a:bodyPr>
          <a:lstStyle>
            <a:lvl1pPr marL="0" indent="0" algn="l" defTabSz="518419" rtl="0" eaLnBrk="1" latinLnBrk="0" hangingPunct="1">
              <a:lnSpc>
                <a:spcPct val="120000"/>
              </a:lnSpc>
              <a:spcBef>
                <a:spcPts val="1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+mn-cs"/>
              </a:defRPr>
            </a:lvl1pPr>
            <a:lvl2pPr marL="0" indent="0" algn="l" defTabSz="518419" rtl="0" eaLnBrk="1" latinLnBrk="0" hangingPunct="1">
              <a:lnSpc>
                <a:spcPct val="120000"/>
              </a:lnSpc>
              <a:spcBef>
                <a:spcPts val="1000"/>
              </a:spcBef>
              <a:buFont typeface="Arial"/>
              <a:buNone/>
              <a:defRPr sz="900" b="1" kern="1200" cap="all" baseline="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+mn-cs"/>
              </a:defRPr>
            </a:lvl2pPr>
            <a:lvl3pPr marL="108000" indent="-108000" algn="l" defTabSz="518419" rtl="0" eaLnBrk="1" latinLnBrk="0" hangingPunct="1">
              <a:lnSpc>
                <a:spcPct val="120000"/>
              </a:lnSpc>
              <a:spcBef>
                <a:spcPts val="1000"/>
              </a:spcBef>
              <a:buFont typeface="Arial"/>
              <a:buChar char="•"/>
              <a:defRPr sz="900" kern="120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+mn-cs"/>
              </a:defRPr>
            </a:lvl3pPr>
            <a:lvl4pPr marL="252000" indent="-108000" algn="l" defTabSz="518419" rtl="0" eaLnBrk="1" latinLnBrk="0" hangingPunct="1">
              <a:lnSpc>
                <a:spcPct val="120000"/>
              </a:lnSpc>
              <a:spcBef>
                <a:spcPts val="1000"/>
              </a:spcBef>
              <a:buFont typeface="Arial"/>
              <a:buChar char="–"/>
              <a:defRPr sz="900" kern="120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+mn-cs"/>
              </a:defRPr>
            </a:lvl4pPr>
            <a:lvl5pPr marL="396000" indent="-108000" algn="l" defTabSz="518419" rtl="0" eaLnBrk="1" latinLnBrk="0" hangingPunct="1">
              <a:lnSpc>
                <a:spcPct val="120000"/>
              </a:lnSpc>
              <a:spcBef>
                <a:spcPts val="1000"/>
              </a:spcBef>
              <a:buFont typeface="Arial"/>
              <a:buChar char="»"/>
              <a:defRPr sz="900" kern="1200">
                <a:solidFill>
                  <a:schemeClr val="tx1"/>
                </a:solidFill>
                <a:latin typeface="Roboto Mono" pitchFamily="2" charset="0"/>
                <a:ea typeface="Roboto Mono" pitchFamily="2" charset="0"/>
                <a:cs typeface="+mn-cs"/>
              </a:defRPr>
            </a:lvl5pPr>
            <a:lvl6pPr marL="2851305" indent="-259210" algn="l" defTabSz="518419" rtl="0" eaLnBrk="1" latinLnBrk="0" hangingPunct="1">
              <a:spcBef>
                <a:spcPct val="20000"/>
              </a:spcBef>
              <a:buFont typeface="Arial"/>
              <a:buChar char="•"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9724" indent="-259210" algn="l" defTabSz="518419" rtl="0" eaLnBrk="1" latinLnBrk="0" hangingPunct="1">
              <a:spcBef>
                <a:spcPct val="20000"/>
              </a:spcBef>
              <a:buFont typeface="Arial"/>
              <a:buChar char="•"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8143" indent="-259210" algn="l" defTabSz="518419" rtl="0" eaLnBrk="1" latinLnBrk="0" hangingPunct="1">
              <a:spcBef>
                <a:spcPct val="20000"/>
              </a:spcBef>
              <a:buFont typeface="Arial"/>
              <a:buChar char="•"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6562" indent="-259210" algn="l" defTabSz="518419" rtl="0" eaLnBrk="1" latinLnBrk="0" hangingPunct="1">
              <a:spcBef>
                <a:spcPct val="20000"/>
              </a:spcBef>
              <a:buFont typeface="Arial"/>
              <a:buChar char="•"/>
              <a:defRPr sz="2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823"/>
              </a:spcBef>
            </a:pPr>
            <a:r>
              <a:rPr lang="sv-SE" sz="823" noProof="0" dirty="0"/>
              <a:t>Textsida</a:t>
            </a:r>
          </a:p>
          <a:p>
            <a:pPr>
              <a:spcBef>
                <a:spcPts val="823"/>
              </a:spcBef>
            </a:pPr>
            <a:r>
              <a:rPr lang="sv-SE" sz="823" noProof="0" dirty="0"/>
              <a:t>Anpassa huvudtextrutans höjd baserat på rubrikens höjd. Använd stödlinjerna för korrekt placering.</a:t>
            </a:r>
            <a:br>
              <a:rPr lang="sv-SE" sz="823" noProof="0" dirty="0"/>
            </a:br>
            <a:endParaRPr lang="sv-SE" sz="823" noProof="0" dirty="0"/>
          </a:p>
          <a:p>
            <a:pPr lvl="1">
              <a:spcBef>
                <a:spcPts val="823"/>
              </a:spcBef>
            </a:pPr>
            <a:r>
              <a:rPr lang="sv-SE" sz="823" noProof="0" dirty="0"/>
              <a:t>Text slide</a:t>
            </a:r>
          </a:p>
          <a:p>
            <a:pPr>
              <a:spcBef>
                <a:spcPts val="823"/>
              </a:spcBef>
            </a:pPr>
            <a:r>
              <a:rPr lang="sv-SE" sz="823" noProof="0" dirty="0"/>
              <a:t>Adjust the height of the main text frame based on the height of the heading. Use the guides to find the correct placement.</a:t>
            </a:r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E471068A-33BF-6D48-922E-DC163FE6CC7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650242" y="2667415"/>
            <a:ext cx="8891517" cy="304820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sv-SE" dirty="0"/>
          </a:p>
        </p:txBody>
      </p: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8DA43E18-D929-CD43-BB12-47BD8DBAD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41" y="1142378"/>
            <a:ext cx="8890032" cy="423299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00098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84">
          <p15:clr>
            <a:srgbClr val="FBAE40"/>
          </p15:clr>
        </p15:guide>
        <p15:guide id="2" pos="5647">
          <p15:clr>
            <a:srgbClr val="FBAE40"/>
          </p15:clr>
        </p15:guide>
        <p15:guide id="3" orient="horz" pos="1134">
          <p15:clr>
            <a:srgbClr val="FBAE40"/>
          </p15:clr>
        </p15:guide>
        <p15:guide id="4" orient="horz" pos="142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38D6254-AFC2-D959-92EA-EAAE7065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6F871D-A752-DB19-4453-63EA801B8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C61DDF5-435D-7679-DD90-57DD1961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B20FDCF-EFC6-A0B2-959C-A277011F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54380D6-A6E1-B2F8-DAFF-EEE662B3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429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31FDE8-AA64-7BBA-347F-E1C233F8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CB18DE4-AC9B-B726-50BD-8AC11AB6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CDE0570-1D2B-36E1-34A1-88B00F09B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F26C568-0BEB-3110-F191-5BA86DBC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B44F822-9AF6-2645-900C-515505FB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158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83710EE-81FF-6C1A-5CA7-55B160E8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6FA629-617D-02A3-7537-E60653D9C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71791794-42CA-677D-507B-F8A6F80B7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5302CC9-3A42-12F6-52F7-3E742A4FD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5197E10-DB57-88F8-073F-C4A49601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D23D0E9-BBA6-92DE-1CB1-FE675861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015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6E0DE3-8DEC-43BD-B2C1-79C778FC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494133-2BD7-3BB5-57FE-CF5BD75F4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05DA494-D723-A123-57F7-6D7AFDBA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29CE0EF-2633-6F40-79E4-71786AC9C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6E853DE-EAF6-B37F-13B2-69A54339E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6FD3820-1A50-238F-E358-FDB4272E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CF2E211-9CE5-3AE6-9124-245289DD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7CD71DD7-5F8F-24ED-08AC-3D330E7D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723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0A114C8-F1A4-9DB5-75D7-3016629B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F821663-7137-3C7C-FD57-08DC1000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B1431EE-522B-95B1-6FCE-DC10748B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031647A-B2FE-7922-B916-2FDC9ACA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21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9472A955-1A3E-3D5B-99E5-49AE5755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A266D2E9-960C-2929-426A-053FA3C7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C94BA79-2DBD-40BB-477B-F9C29655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6682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819BB1E-5CA3-54E3-F700-70300DA6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1512BD-6FE9-4B9E-5905-16281697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C688EEB-CB83-8D11-D888-F1A00A58C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1754EEB-0F26-DC9D-AE83-25A95A05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17A0898-476C-8D62-4C5B-07B07BF3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56C26B-B95D-8B6A-C931-C209A8E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12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F30B11-468E-4F78-060C-A83E5148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28413445-534D-C577-A566-FD424BBBC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70BE528-3029-AEFB-ECCF-DC0EDD766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B90891A-3902-18B3-5C1F-230C8EE9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98CE634-C866-1545-4683-A3BACC60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7C01D97-4969-F8D1-10D6-01CDE26B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98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5F01E3F-B2CE-159E-ECA5-27D90EC5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F2743CA-4917-4DFB-0160-57F14DC5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1180525-7269-30CF-F30F-68189577A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69A8D-4DA4-B049-B3F4-F81E71492CEE}" type="datetimeFigureOut">
              <a:rPr lang="sv-SE" smtClean="0"/>
              <a:t>2024-03-12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7D12CFA-C153-4156-8A99-D1F218F11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544395-44CD-50E9-4597-601D8777E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D025A-0BE9-0A46-B543-763F3E44C9A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645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isecloud.sharepoint.com/:w:/r/sites/HsselbyVllingby/Delade%20dokument/Utv%C3%A4rdering%20av%20tidigt%20socialt%20st%C3%B6d/Utkast%20Delleverans%20-%20uppf%C3%B6ljning%20av%20socialtj%C3%A4nstens%20utvecklingsarbete.docx?d=w839b7030e0784b91a59b98b69c2ee72a&amp;csf=1&amp;web=1&amp;e=FPG4a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CB9A64-B5CD-296D-1706-7C489B2AD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Intervjumaterial HBYVBY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F279D61-42BF-A47B-CB5D-D6B8B3B5BA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77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FC3F3D2-013F-F640-4FC8-F91A585AD2F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080459" y="2083703"/>
            <a:ext cx="10218552" cy="30482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sz="3292" dirty="0">
                <a:latin typeface="TimesNewRomanPSMT"/>
              </a:rPr>
              <a:t>Utvärdera vilken </a:t>
            </a:r>
            <a:r>
              <a:rPr lang="sv-SE" sz="3292" dirty="0" err="1">
                <a:latin typeface="TimesNewRomanPSMT"/>
              </a:rPr>
              <a:t>mån</a:t>
            </a:r>
            <a:r>
              <a:rPr lang="sv-SE" sz="3292" dirty="0">
                <a:latin typeface="TimesNewRomanPSMT"/>
              </a:rPr>
              <a:t> barn och unga i kontakt med </a:t>
            </a:r>
            <a:r>
              <a:rPr lang="sv-SE" sz="3292" dirty="0" err="1">
                <a:latin typeface="TimesNewRomanPSMT"/>
              </a:rPr>
              <a:t>socialtjänsten</a:t>
            </a:r>
            <a:r>
              <a:rPr lang="sv-SE" sz="3292" dirty="0">
                <a:latin typeface="TimesNewRomanPSMT"/>
              </a:rPr>
              <a:t> genom piloten kan </a:t>
            </a:r>
            <a:r>
              <a:rPr lang="sv-SE" sz="3292" dirty="0" err="1">
                <a:latin typeface="TimesNewRomanPSMT"/>
              </a:rPr>
              <a:t>sägas</a:t>
            </a:r>
            <a:r>
              <a:rPr lang="sv-SE" sz="3292" dirty="0">
                <a:latin typeface="TimesNewRomanPSMT"/>
              </a:rPr>
              <a:t> få en positiv utveckling </a:t>
            </a:r>
            <a:r>
              <a:rPr lang="sv-SE" sz="3292" dirty="0" err="1">
                <a:latin typeface="TimesNewRomanPSMT"/>
              </a:rPr>
              <a:t>när</a:t>
            </a:r>
            <a:r>
              <a:rPr lang="sv-SE" sz="3292" dirty="0">
                <a:latin typeface="TimesNewRomanPSMT"/>
              </a:rPr>
              <a:t> det </a:t>
            </a:r>
            <a:r>
              <a:rPr lang="sv-SE" sz="3292" dirty="0" err="1">
                <a:latin typeface="TimesNewRomanPSMT"/>
              </a:rPr>
              <a:t>gäller</a:t>
            </a:r>
            <a:r>
              <a:rPr lang="sv-SE" sz="3292" dirty="0">
                <a:latin typeface="TimesNewRomanPSMT"/>
              </a:rPr>
              <a:t> </a:t>
            </a:r>
            <a:r>
              <a:rPr lang="sv-SE" sz="3292" i="1" dirty="0">
                <a:latin typeface="TimesNewRomanPS"/>
              </a:rPr>
              <a:t>skolresultat</a:t>
            </a:r>
            <a:r>
              <a:rPr lang="sv-SE" sz="3292" dirty="0">
                <a:latin typeface="TimesNewRomanPSMT"/>
              </a:rPr>
              <a:t>, </a:t>
            </a:r>
            <a:r>
              <a:rPr lang="sv-SE" sz="3292" i="1" dirty="0">
                <a:latin typeface="TimesNewRomanPS"/>
              </a:rPr>
              <a:t>trygghet i </a:t>
            </a:r>
            <a:r>
              <a:rPr lang="sv-SE" sz="3292" i="1" dirty="0" err="1">
                <a:latin typeface="TimesNewRomanPS"/>
              </a:rPr>
              <a:t>hemförhållanden</a:t>
            </a:r>
            <a:r>
              <a:rPr lang="sv-SE" sz="3292" i="1" dirty="0">
                <a:latin typeface="TimesNewRomanPS"/>
              </a:rPr>
              <a:t> </a:t>
            </a:r>
            <a:r>
              <a:rPr lang="sv-SE" sz="3292" dirty="0">
                <a:latin typeface="TimesNewRomanPSMT"/>
              </a:rPr>
              <a:t>och sin egen </a:t>
            </a:r>
            <a:r>
              <a:rPr lang="sv-SE" sz="3292" i="1" dirty="0">
                <a:latin typeface="TimesNewRomanPS"/>
              </a:rPr>
              <a:t>psykiska </a:t>
            </a:r>
            <a:r>
              <a:rPr lang="sv-SE" sz="3292" i="1" dirty="0" err="1">
                <a:latin typeface="TimesNewRomanPS"/>
              </a:rPr>
              <a:t>hälsa</a:t>
            </a:r>
            <a:r>
              <a:rPr lang="sv-SE" sz="3292" i="1" dirty="0">
                <a:latin typeface="TimesNewRomanPS"/>
              </a:rPr>
              <a:t> </a:t>
            </a:r>
          </a:p>
          <a:p>
            <a:pPr marL="0" indent="0">
              <a:buNone/>
            </a:pPr>
            <a:endParaRPr lang="sv-SE" sz="3292" i="1" dirty="0">
              <a:latin typeface="TimesNewRomanPS"/>
            </a:endParaRPr>
          </a:p>
          <a:p>
            <a:pPr marL="0" indent="0">
              <a:buNone/>
            </a:pPr>
            <a:r>
              <a:rPr lang="sv-SE" sz="3292" dirty="0">
                <a:latin typeface="TimesNewRomanPS"/>
              </a:rPr>
              <a:t>Jämförelse Vällingbyteamet och Linjeverksamhet</a:t>
            </a:r>
          </a:p>
          <a:p>
            <a:pPr marL="0" indent="0">
              <a:buNone/>
            </a:pPr>
            <a:r>
              <a:rPr lang="sv-SE" sz="3292" dirty="0">
                <a:latin typeface="TimesNewRomanPS"/>
              </a:rPr>
              <a:t>Uppföljning av socialt utfallskontrakt</a:t>
            </a:r>
          </a:p>
          <a:p>
            <a:pPr>
              <a:buFont typeface="+mj-lt"/>
              <a:buAutoNum type="arabicPeriod"/>
            </a:pPr>
            <a:endParaRPr lang="sv-SE" sz="2116" i="1" dirty="0">
              <a:latin typeface="TimesNewRomanPS"/>
            </a:endParaRPr>
          </a:p>
          <a:p>
            <a:pPr>
              <a:buFont typeface="+mj-lt"/>
              <a:buAutoNum type="arabicPeriod"/>
            </a:pPr>
            <a:endParaRPr lang="sv-SE" sz="2352" dirty="0"/>
          </a:p>
          <a:p>
            <a:endParaRPr lang="sv-SE" sz="1293" dirty="0"/>
          </a:p>
        </p:txBody>
      </p:sp>
      <p:sp>
        <p:nvSpPr>
          <p:cNvPr id="4" name="Rubrik 3">
            <a:extLst>
              <a:ext uri="{FF2B5EF4-FFF2-40B4-BE49-F238E27FC236}">
                <a16:creationId xmlns:a16="http://schemas.microsoft.com/office/drawing/2014/main" id="{17AE93FF-ECFC-6752-A7A1-7C5D3415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459" y="911740"/>
            <a:ext cx="10031082" cy="461279"/>
          </a:xfrm>
        </p:spPr>
        <p:txBody>
          <a:bodyPr>
            <a:normAutofit fontScale="90000"/>
          </a:bodyPr>
          <a:lstStyle/>
          <a:p>
            <a:r>
              <a:rPr lang="sv-SE" dirty="0"/>
              <a:t>Uppdraget enligt projektförslaget</a:t>
            </a:r>
          </a:p>
        </p:txBody>
      </p:sp>
    </p:spTree>
    <p:extLst>
      <p:ext uri="{BB962C8B-B14F-4D97-AF65-F5344CB8AC3E}">
        <p14:creationId xmlns:p14="http://schemas.microsoft.com/office/powerpoint/2010/main" val="230562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>
            <a:extLst>
              <a:ext uri="{FF2B5EF4-FFF2-40B4-BE49-F238E27FC236}">
                <a16:creationId xmlns:a16="http://schemas.microsoft.com/office/drawing/2014/main" id="{14F83AE0-D427-DEAD-3AF5-6C1E944A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4" y="166399"/>
            <a:ext cx="9301333" cy="1143000"/>
          </a:xfrm>
        </p:spPr>
        <p:txBody>
          <a:bodyPr>
            <a:normAutofit/>
          </a:bodyPr>
          <a:lstStyle/>
          <a:p>
            <a:r>
              <a:rPr lang="sv-SE" sz="3200" dirty="0"/>
              <a:t>Genomförda intervjuer </a:t>
            </a:r>
          </a:p>
        </p:txBody>
      </p:sp>
      <p:sp>
        <p:nvSpPr>
          <p:cNvPr id="8" name="Platshållare för innehåll 2">
            <a:extLst>
              <a:ext uri="{FF2B5EF4-FFF2-40B4-BE49-F238E27FC236}">
                <a16:creationId xmlns:a16="http://schemas.microsoft.com/office/drawing/2014/main" id="{77B3BA0D-5E6C-B594-194D-68B70C13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16" y="1143786"/>
            <a:ext cx="9601557" cy="5424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b="1" dirty="0"/>
              <a:t>Vällingbyteamet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Medarbetare och gruppchef</a:t>
            </a:r>
          </a:p>
          <a:p>
            <a:pPr lvl="1"/>
            <a:r>
              <a:rPr lang="sv-SE" dirty="0"/>
              <a:t>Personal på Grimsta- och Vällingbyskolan (kurator, lärare, rektorer, biträdande rektorer)</a:t>
            </a:r>
          </a:p>
          <a:p>
            <a:pPr marL="0" indent="0">
              <a:buNone/>
            </a:pPr>
            <a:r>
              <a:rPr lang="sv-SE" b="1" dirty="0"/>
              <a:t>Utfallskontraktet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Civilsamhälles- och socialtjänstrepresentanter</a:t>
            </a:r>
          </a:p>
          <a:p>
            <a:pPr lvl="1"/>
            <a:r>
              <a:rPr lang="sv-SE" dirty="0"/>
              <a:t>Processledare (Rebecca &amp; Sofie ej regelrätt intervju. Jessica Odin,  intervju)</a:t>
            </a:r>
          </a:p>
          <a:p>
            <a:pPr marL="76198" indent="0">
              <a:buNone/>
            </a:pPr>
            <a:r>
              <a:rPr lang="sv-SE" b="1" dirty="0"/>
              <a:t>Sammanställt i </a:t>
            </a:r>
            <a:r>
              <a:rPr lang="sv-SE" b="1" dirty="0">
                <a:hlinkClick r:id="rId2"/>
              </a:rPr>
              <a:t>delrapport</a:t>
            </a:r>
            <a:endParaRPr lang="sv-SE" b="1" dirty="0"/>
          </a:p>
          <a:p>
            <a:pPr marL="76198" indent="0">
              <a:buNone/>
            </a:pPr>
            <a:endParaRPr lang="sv-SE" b="1" dirty="0"/>
          </a:p>
          <a:p>
            <a:pPr marL="76198" indent="0">
              <a:buNone/>
            </a:pPr>
            <a:r>
              <a:rPr lang="sv-SE" b="1" strike="sngStrike" dirty="0"/>
              <a:t>Kan med fördel kompletteras med </a:t>
            </a:r>
            <a:r>
              <a:rPr lang="sv-SE" strike="sngStrike" dirty="0"/>
              <a:t>: </a:t>
            </a:r>
          </a:p>
          <a:p>
            <a:pPr indent="-380990"/>
            <a:r>
              <a:rPr lang="sv-SE" strike="sngStrike" dirty="0"/>
              <a:t>Intervju med chef på högre nivå </a:t>
            </a:r>
          </a:p>
          <a:p>
            <a:pPr lvl="1"/>
            <a:r>
              <a:rPr lang="sv-SE" b="1" strike="sngStrike" dirty="0"/>
              <a:t>Aida</a:t>
            </a:r>
            <a:r>
              <a:rPr lang="sv-SE" strike="sngStrike" dirty="0"/>
              <a:t> enhetschef för Barn och Unga under projekttiden</a:t>
            </a:r>
          </a:p>
          <a:p>
            <a:pPr lvl="1"/>
            <a:r>
              <a:rPr lang="sv-SE" b="1" strike="sngStrike" dirty="0"/>
              <a:t>Andrea</a:t>
            </a:r>
            <a:r>
              <a:rPr lang="sv-SE" strike="sngStrike" dirty="0"/>
              <a:t> H. tidigare chef för enheten barn och unga, drev projektet, ansökte om pengar från sociala investeringsfonden</a:t>
            </a:r>
          </a:p>
          <a:p>
            <a:pPr lvl="1"/>
            <a:r>
              <a:rPr lang="sv-SE" strike="sngStrike" dirty="0"/>
              <a:t>Samt uppföljande intervju/er / samtal med </a:t>
            </a:r>
            <a:r>
              <a:rPr lang="sv-SE" b="1" strike="sngStrike" dirty="0"/>
              <a:t>Rebecca</a:t>
            </a:r>
            <a:r>
              <a:rPr lang="sv-SE" strike="sngStrike" dirty="0"/>
              <a:t> &amp; </a:t>
            </a:r>
            <a:r>
              <a:rPr lang="sv-SE" b="1" strike="sngStrike" dirty="0"/>
              <a:t>Sofie</a:t>
            </a:r>
            <a:r>
              <a:rPr lang="sv-SE" strike="sngStrike" dirty="0"/>
              <a:t> vid behov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0579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DAD47A-5E06-D564-EA46-FF627A5F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kan vi göra med befintligt material?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3132D8E-359F-A767-918A-76DB9B3C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3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164</Words>
  <Application>Microsoft Macintosh PowerPoint</Application>
  <PresentationFormat>Bredbild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TimesNewRomanPS</vt:lpstr>
      <vt:lpstr>TimesNewRomanPSMT</vt:lpstr>
      <vt:lpstr>Office-tema</vt:lpstr>
      <vt:lpstr>Intervjumaterial HBYVBY</vt:lpstr>
      <vt:lpstr>Uppdraget enligt projektförslaget</vt:lpstr>
      <vt:lpstr>Genomförda intervjuer </vt:lpstr>
      <vt:lpstr>Vad kan vi göra med befintligt material?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Intervjumaterial HBYVBY</dc:title>
  <dc:creator>Clara Larsson</dc:creator>
  <cp:lastModifiedBy>Clara Larsson</cp:lastModifiedBy>
  <cp:revision>2</cp:revision>
  <dcterms:created xsi:type="dcterms:W3CDTF">2024-03-12T16:14:03Z</dcterms:created>
  <dcterms:modified xsi:type="dcterms:W3CDTF">2024-03-14T08:42:01Z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80afd86-dcf7-4483-b9eb-5af1dcd104e1_Enabled">
    <vt:lpwstr>true</vt:lpwstr>
  </property>
  <property fmtid="{D5CDD505-2E9C-101B-9397-08002B2CF9AE}" pid="3" name="MSIP_Label_680afd86-dcf7-4483-b9eb-5af1dcd104e1_SetDate">
    <vt:lpwstr>2024-03-12T16:23:05Z</vt:lpwstr>
  </property>
  <property fmtid="{D5CDD505-2E9C-101B-9397-08002B2CF9AE}" pid="4" name="MSIP_Label_680afd86-dcf7-4483-b9eb-5af1dcd104e1_Method">
    <vt:lpwstr>Standard</vt:lpwstr>
  </property>
  <property fmtid="{D5CDD505-2E9C-101B-9397-08002B2CF9AE}" pid="5" name="MSIP_Label_680afd86-dcf7-4483-b9eb-5af1dcd104e1_Name">
    <vt:lpwstr>K2 Intern</vt:lpwstr>
  </property>
  <property fmtid="{D5CDD505-2E9C-101B-9397-08002B2CF9AE}" pid="6" name="MSIP_Label_680afd86-dcf7-4483-b9eb-5af1dcd104e1_SiteId">
    <vt:lpwstr>5a9809cf-0bcb-413a-838a-09ecc40cc9e8</vt:lpwstr>
  </property>
  <property fmtid="{D5CDD505-2E9C-101B-9397-08002B2CF9AE}" pid="7" name="MSIP_Label_680afd86-dcf7-4483-b9eb-5af1dcd104e1_ActionId">
    <vt:lpwstr>ca20a79a-6082-4a15-a170-bf2f5801151c</vt:lpwstr>
  </property>
  <property fmtid="{D5CDD505-2E9C-101B-9397-08002B2CF9AE}" pid="8" name="MSIP_Label_680afd86-dcf7-4483-b9eb-5af1dcd104e1_ContentBits">
    <vt:lpwstr>0</vt:lpwstr>
  </property>
</Properties>
</file>