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59" r:id="rId6"/>
    <p:sldId id="264" r:id="rId7"/>
    <p:sldId id="260" r:id="rId8"/>
    <p:sldId id="313" r:id="rId9"/>
    <p:sldId id="274" r:id="rId10"/>
    <p:sldId id="267" r:id="rId11"/>
    <p:sldId id="268" r:id="rId12"/>
  </p:sldIdLst>
  <p:sldSz cx="9144000" cy="5143500" type="screen16x9"/>
  <p:notesSz cx="6858000" cy="9144000"/>
  <p:embeddedFontLst>
    <p:embeddedFont>
      <p:font typeface="Arimo" panose="020B0604020202020204" charset="0"/>
      <p:regular r:id="rId14"/>
      <p:bold r:id="rId15"/>
      <p:italic r:id="rId16"/>
      <p:boldItalic r:id="rId17"/>
    </p:embeddedFont>
    <p:embeddedFont>
      <p:font typeface="Bebas Neue" panose="020B0606020202050201" pitchFamily="34" charset="0"/>
      <p:regular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0315D7-E2E8-488C-A435-63880F6C9998}">
  <a:tblStyle styleId="{CF0315D7-E2E8-488C-A435-63880F6C99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f5e77e6543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f5e77e6543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61a32cbe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61a32cbe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5e77e6543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5e77e6543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5e77e654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5e77e654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606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4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7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9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3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14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5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2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3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4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5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7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8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3" r:id="rId8"/>
    <p:sldLayoutId id="2147483664" r:id="rId9"/>
    <p:sldLayoutId id="2147483669" r:id="rId10"/>
    <p:sldLayoutId id="2147483672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615568" y="2611771"/>
            <a:ext cx="39894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198047" y="1433544"/>
            <a:ext cx="5055885" cy="12581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Python e Pandas</a:t>
            </a:r>
            <a:endParaRPr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702593" y="2750284"/>
            <a:ext cx="3815400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Uma introdução a mineração de dados</a:t>
            </a:r>
            <a:endParaRPr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849500" y="1326279"/>
            <a:ext cx="1230024" cy="62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5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Primeiros passos com Pandas</a:t>
            </a:r>
            <a:endParaRPr dirty="0"/>
          </a:p>
        </p:txBody>
      </p:sp>
      <p:sp>
        <p:nvSpPr>
          <p:cNvPr id="1021" name="Google Shape;1021;p4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45"/>
          <p:cNvSpPr/>
          <p:nvPr/>
        </p:nvSpPr>
        <p:spPr>
          <a:xfrm>
            <a:off x="8354788" y="13617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45"/>
          <p:cNvSpPr/>
          <p:nvPr/>
        </p:nvSpPr>
        <p:spPr>
          <a:xfrm rot="-1685758">
            <a:off x="7716228" y="7205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5"/>
          <p:cNvSpPr/>
          <p:nvPr/>
        </p:nvSpPr>
        <p:spPr>
          <a:xfrm rot="7201932">
            <a:off x="6176837" y="6712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5"/>
          <p:cNvSpPr/>
          <p:nvPr/>
        </p:nvSpPr>
        <p:spPr>
          <a:xfrm>
            <a:off x="8088151" y="7496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45"/>
          <p:cNvSpPr/>
          <p:nvPr/>
        </p:nvSpPr>
        <p:spPr>
          <a:xfrm>
            <a:off x="6001713" y="11099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45"/>
          <p:cNvGrpSpPr/>
          <p:nvPr/>
        </p:nvGrpSpPr>
        <p:grpSpPr>
          <a:xfrm>
            <a:off x="7155735" y="987714"/>
            <a:ext cx="695830" cy="243805"/>
            <a:chOff x="2271950" y="2722775"/>
            <a:chExt cx="575875" cy="201775"/>
          </a:xfrm>
        </p:grpSpPr>
        <p:sp>
          <p:nvSpPr>
            <p:cNvPr id="1043" name="Google Shape;1043;p45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45"/>
          <p:cNvSpPr/>
          <p:nvPr/>
        </p:nvSpPr>
        <p:spPr>
          <a:xfrm>
            <a:off x="6895600" y="7496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56AC9E4D-66DE-5019-6BE6-68F58EECD8EA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714297" y="1415640"/>
            <a:ext cx="4327437" cy="443400"/>
          </a:xfrm>
        </p:spPr>
        <p:txBody>
          <a:bodyPr/>
          <a:lstStyle/>
          <a:p>
            <a:r>
              <a:rPr lang="pt-BR" dirty="0"/>
              <a:t>Que tipo de dados o panda suporta</a:t>
            </a:r>
            <a:br>
              <a:rPr lang="pt-BR" dirty="0"/>
            </a:br>
            <a:endParaRPr lang="pt-BR" dirty="0"/>
          </a:p>
        </p:txBody>
      </p:sp>
      <p:sp>
        <p:nvSpPr>
          <p:cNvPr id="20" name="Google Shape;355;p36">
            <a:extLst>
              <a:ext uri="{FF2B5EF4-FFF2-40B4-BE49-F238E27FC236}">
                <a16:creationId xmlns:a16="http://schemas.microsoft.com/office/drawing/2014/main" id="{D6FE3C65-46B3-F140-0D44-AC4CB5CFFF2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4300" y="1523457"/>
            <a:ext cx="5386200" cy="2194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Principalmente dados tabulares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Series e Daframe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6"/>
          <p:cNvSpPr txBox="1">
            <a:spLocks noGrp="1"/>
          </p:cNvSpPr>
          <p:nvPr>
            <p:ph type="title"/>
          </p:nvPr>
        </p:nvSpPr>
        <p:spPr>
          <a:xfrm>
            <a:off x="964701" y="908744"/>
            <a:ext cx="33585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 pela atenção!</a:t>
            </a:r>
            <a:endParaRPr dirty="0"/>
          </a:p>
        </p:txBody>
      </p:sp>
      <p:sp>
        <p:nvSpPr>
          <p:cNvPr id="1055" name="Google Shape;1055;p46"/>
          <p:cNvSpPr/>
          <p:nvPr/>
        </p:nvSpPr>
        <p:spPr>
          <a:xfrm>
            <a:off x="1973163" y="27846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4951838" y="38718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6"/>
          <p:cNvSpPr/>
          <p:nvPr/>
        </p:nvSpPr>
        <p:spPr>
          <a:xfrm>
            <a:off x="4323201" y="41754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6"/>
          <p:cNvSpPr/>
          <p:nvPr/>
        </p:nvSpPr>
        <p:spPr>
          <a:xfrm rot="-1685758">
            <a:off x="4253003" y="3304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6"/>
          <p:cNvSpPr/>
          <p:nvPr/>
        </p:nvSpPr>
        <p:spPr>
          <a:xfrm>
            <a:off x="846238" y="25699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6"/>
          <p:cNvSpPr/>
          <p:nvPr/>
        </p:nvSpPr>
        <p:spPr>
          <a:xfrm rot="-1685758">
            <a:off x="746378" y="23489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6"/>
          <p:cNvSpPr/>
          <p:nvPr/>
        </p:nvSpPr>
        <p:spPr>
          <a:xfrm>
            <a:off x="1203076" y="28630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4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53;p46">
            <a:extLst>
              <a:ext uri="{FF2B5EF4-FFF2-40B4-BE49-F238E27FC236}">
                <a16:creationId xmlns:a16="http://schemas.microsoft.com/office/drawing/2014/main" id="{168DC59D-DA5A-94DA-741E-A6980AA4B564}"/>
              </a:ext>
            </a:extLst>
          </p:cNvPr>
          <p:cNvSpPr txBox="1">
            <a:spLocks/>
          </p:cNvSpPr>
          <p:nvPr/>
        </p:nvSpPr>
        <p:spPr>
          <a:xfrm>
            <a:off x="946248" y="2899503"/>
            <a:ext cx="4005589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2000" dirty="0"/>
              <a:t>Feedbacks:</a:t>
            </a:r>
          </a:p>
          <a:p>
            <a:r>
              <a:rPr lang="pt-BR" sz="2000" dirty="0"/>
              <a:t>Instagram: @epc_ufersa</a:t>
            </a:r>
          </a:p>
          <a:p>
            <a:r>
              <a:rPr lang="pt-BR" sz="2000" dirty="0"/>
              <a:t>EMAIL: ESCOLAPILOTODECOMPUTACAO@GMAIL.COM</a:t>
            </a:r>
            <a:endParaRPr lang="pt-BR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499003" y="701510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IMPORTÂNCIA DOS DADOS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3646436" y="2314563"/>
            <a:ext cx="4783264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Crescente quantidade de fontes de dados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Extrair insights, perspectivas, visões ou ideias, baseado em dados anteriores.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557" name="Google Shape;557;p39"/>
          <p:cNvSpPr/>
          <p:nvPr/>
        </p:nvSpPr>
        <p:spPr>
          <a:xfrm>
            <a:off x="4651513" y="16458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3" name="Google Shape;623;p39"/>
          <p:cNvCxnSpPr/>
          <p:nvPr/>
        </p:nvCxnSpPr>
        <p:spPr>
          <a:xfrm>
            <a:off x="4600575" y="2314563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353;p69">
            <a:extLst>
              <a:ext uri="{FF2B5EF4-FFF2-40B4-BE49-F238E27FC236}">
                <a16:creationId xmlns:a16="http://schemas.microsoft.com/office/drawing/2014/main" id="{D8C946EF-6473-1D13-BA47-F95553321C6F}"/>
              </a:ext>
            </a:extLst>
          </p:cNvPr>
          <p:cNvGrpSpPr/>
          <p:nvPr/>
        </p:nvGrpSpPr>
        <p:grpSpPr>
          <a:xfrm>
            <a:off x="4298058" y="3113638"/>
            <a:ext cx="377303" cy="383084"/>
            <a:chOff x="718806" y="2369875"/>
            <a:chExt cx="437728" cy="437728"/>
          </a:xfrm>
        </p:grpSpPr>
        <p:sp>
          <p:nvSpPr>
            <p:cNvPr id="3" name="Google Shape;2354;p69">
              <a:extLst>
                <a:ext uri="{FF2B5EF4-FFF2-40B4-BE49-F238E27FC236}">
                  <a16:creationId xmlns:a16="http://schemas.microsoft.com/office/drawing/2014/main" id="{78691777-926B-D9B0-5CBD-6AFA00A09BDA}"/>
                </a:ext>
              </a:extLst>
            </p:cNvPr>
            <p:cNvSpPr/>
            <p:nvPr/>
          </p:nvSpPr>
          <p:spPr>
            <a:xfrm>
              <a:off x="905870" y="2369875"/>
              <a:ext cx="157133" cy="114065"/>
            </a:xfrm>
            <a:custGeom>
              <a:avLst/>
              <a:gdLst/>
              <a:ahLst/>
              <a:cxnLst/>
              <a:rect l="l" t="t" r="r" b="b"/>
              <a:pathLst>
                <a:path w="7775" h="5644" extrusionOk="0">
                  <a:moveTo>
                    <a:pt x="0" y="0"/>
                  </a:moveTo>
                  <a:lnTo>
                    <a:pt x="0" y="5643"/>
                  </a:lnTo>
                  <a:lnTo>
                    <a:pt x="7774" y="5643"/>
                  </a:lnTo>
                  <a:lnTo>
                    <a:pt x="77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55;p69">
              <a:extLst>
                <a:ext uri="{FF2B5EF4-FFF2-40B4-BE49-F238E27FC236}">
                  <a16:creationId xmlns:a16="http://schemas.microsoft.com/office/drawing/2014/main" id="{82D8EB87-A843-0EDA-D10A-818E1902D538}"/>
                </a:ext>
              </a:extLst>
            </p:cNvPr>
            <p:cNvSpPr/>
            <p:nvPr/>
          </p:nvSpPr>
          <p:spPr>
            <a:xfrm>
              <a:off x="975190" y="2563487"/>
              <a:ext cx="79607" cy="115298"/>
            </a:xfrm>
            <a:custGeom>
              <a:avLst/>
              <a:gdLst/>
              <a:ahLst/>
              <a:cxnLst/>
              <a:rect l="l" t="t" r="r" b="b"/>
              <a:pathLst>
                <a:path w="3939" h="5705" extrusionOk="0">
                  <a:moveTo>
                    <a:pt x="1" y="1"/>
                  </a:moveTo>
                  <a:cubicBezTo>
                    <a:pt x="995" y="1138"/>
                    <a:pt x="1604" y="2619"/>
                    <a:pt x="1604" y="4263"/>
                  </a:cubicBezTo>
                  <a:cubicBezTo>
                    <a:pt x="1604" y="4751"/>
                    <a:pt x="1543" y="5238"/>
                    <a:pt x="1442" y="5705"/>
                  </a:cubicBezTo>
                  <a:lnTo>
                    <a:pt x="3938" y="5705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56;p69">
              <a:extLst>
                <a:ext uri="{FF2B5EF4-FFF2-40B4-BE49-F238E27FC236}">
                  <a16:creationId xmlns:a16="http://schemas.microsoft.com/office/drawing/2014/main" id="{E01A65CD-F95B-83A5-A9A6-BA38F1D3A5C9}"/>
                </a:ext>
              </a:extLst>
            </p:cNvPr>
            <p:cNvSpPr/>
            <p:nvPr/>
          </p:nvSpPr>
          <p:spPr>
            <a:xfrm>
              <a:off x="838186" y="2369875"/>
              <a:ext cx="318348" cy="308910"/>
            </a:xfrm>
            <a:custGeom>
              <a:avLst/>
              <a:gdLst/>
              <a:ahLst/>
              <a:cxnLst/>
              <a:rect l="l" t="t" r="r" b="b"/>
              <a:pathLst>
                <a:path w="15752" h="15285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7673"/>
                  </a:lnTo>
                  <a:cubicBezTo>
                    <a:pt x="609" y="7470"/>
                    <a:pt x="1259" y="7369"/>
                    <a:pt x="1928" y="7369"/>
                  </a:cubicBezTo>
                  <a:cubicBezTo>
                    <a:pt x="3146" y="7369"/>
                    <a:pt x="4283" y="7714"/>
                    <a:pt x="5257" y="8302"/>
                  </a:cubicBezTo>
                  <a:lnTo>
                    <a:pt x="11367" y="8302"/>
                  </a:lnTo>
                  <a:cubicBezTo>
                    <a:pt x="11712" y="8302"/>
                    <a:pt x="11996" y="8586"/>
                    <a:pt x="11996" y="8931"/>
                  </a:cubicBezTo>
                  <a:lnTo>
                    <a:pt x="11996" y="15285"/>
                  </a:lnTo>
                  <a:lnTo>
                    <a:pt x="15102" y="15285"/>
                  </a:lnTo>
                  <a:cubicBezTo>
                    <a:pt x="15467" y="15285"/>
                    <a:pt x="15751" y="15000"/>
                    <a:pt x="15751" y="14655"/>
                  </a:cubicBezTo>
                  <a:lnTo>
                    <a:pt x="15751" y="3350"/>
                  </a:lnTo>
                  <a:cubicBezTo>
                    <a:pt x="15751" y="3187"/>
                    <a:pt x="15670" y="3025"/>
                    <a:pt x="15568" y="2903"/>
                  </a:cubicBezTo>
                  <a:cubicBezTo>
                    <a:pt x="15568" y="2903"/>
                    <a:pt x="12828" y="183"/>
                    <a:pt x="12828" y="163"/>
                  </a:cubicBezTo>
                  <a:cubicBezTo>
                    <a:pt x="12707" y="61"/>
                    <a:pt x="12564" y="0"/>
                    <a:pt x="12402" y="0"/>
                  </a:cubicBezTo>
                  <a:lnTo>
                    <a:pt x="12402" y="6272"/>
                  </a:lnTo>
                  <a:cubicBezTo>
                    <a:pt x="12402" y="6618"/>
                    <a:pt x="12118" y="6902"/>
                    <a:pt x="11773" y="6902"/>
                  </a:cubicBezTo>
                  <a:lnTo>
                    <a:pt x="2720" y="6902"/>
                  </a:lnTo>
                  <a:cubicBezTo>
                    <a:pt x="2375" y="6902"/>
                    <a:pt x="2091" y="6618"/>
                    <a:pt x="2091" y="6272"/>
                  </a:cubicBezTo>
                  <a:lnTo>
                    <a:pt x="2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57;p69">
              <a:extLst>
                <a:ext uri="{FF2B5EF4-FFF2-40B4-BE49-F238E27FC236}">
                  <a16:creationId xmlns:a16="http://schemas.microsoft.com/office/drawing/2014/main" id="{10B7BAA9-44E9-AC17-86F0-96DA3F04B063}"/>
                </a:ext>
              </a:extLst>
            </p:cNvPr>
            <p:cNvSpPr/>
            <p:nvPr/>
          </p:nvSpPr>
          <p:spPr>
            <a:xfrm>
              <a:off x="718806" y="2710353"/>
              <a:ext cx="97251" cy="97251"/>
            </a:xfrm>
            <a:custGeom>
              <a:avLst/>
              <a:gdLst/>
              <a:ahLst/>
              <a:cxnLst/>
              <a:rect l="l" t="t" r="r" b="b"/>
              <a:pathLst>
                <a:path w="4812" h="4812" extrusionOk="0">
                  <a:moveTo>
                    <a:pt x="2112" y="0"/>
                  </a:moveTo>
                  <a:lnTo>
                    <a:pt x="549" y="1563"/>
                  </a:lnTo>
                  <a:cubicBezTo>
                    <a:pt x="204" y="1929"/>
                    <a:pt x="1" y="2396"/>
                    <a:pt x="1" y="2903"/>
                  </a:cubicBezTo>
                  <a:cubicBezTo>
                    <a:pt x="1" y="3959"/>
                    <a:pt x="853" y="4811"/>
                    <a:pt x="1909" y="4811"/>
                  </a:cubicBezTo>
                  <a:cubicBezTo>
                    <a:pt x="2416" y="4811"/>
                    <a:pt x="2883" y="4608"/>
                    <a:pt x="3248" y="4263"/>
                  </a:cubicBezTo>
                  <a:lnTo>
                    <a:pt x="4811" y="2700"/>
                  </a:lnTo>
                  <a:cubicBezTo>
                    <a:pt x="3654" y="2091"/>
                    <a:pt x="2720" y="1157"/>
                    <a:pt x="2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58;p69">
              <a:extLst>
                <a:ext uri="{FF2B5EF4-FFF2-40B4-BE49-F238E27FC236}">
                  <a16:creationId xmlns:a16="http://schemas.microsoft.com/office/drawing/2014/main" id="{F90B1B34-82B1-3860-41D2-2C82F2BFCDB6}"/>
                </a:ext>
              </a:extLst>
            </p:cNvPr>
            <p:cNvSpPr/>
            <p:nvPr/>
          </p:nvSpPr>
          <p:spPr>
            <a:xfrm>
              <a:off x="772140" y="2544631"/>
              <a:ext cx="210043" cy="210043"/>
            </a:xfrm>
            <a:custGeom>
              <a:avLst/>
              <a:gdLst/>
              <a:ahLst/>
              <a:cxnLst/>
              <a:rect l="l" t="t" r="r" b="b"/>
              <a:pathLst>
                <a:path w="10393" h="10393" extrusionOk="0">
                  <a:moveTo>
                    <a:pt x="5196" y="0"/>
                  </a:moveTo>
                  <a:cubicBezTo>
                    <a:pt x="2334" y="0"/>
                    <a:pt x="0" y="2334"/>
                    <a:pt x="0" y="5196"/>
                  </a:cubicBezTo>
                  <a:cubicBezTo>
                    <a:pt x="0" y="8058"/>
                    <a:pt x="2334" y="10393"/>
                    <a:pt x="5196" y="10393"/>
                  </a:cubicBezTo>
                  <a:cubicBezTo>
                    <a:pt x="8058" y="10393"/>
                    <a:pt x="10393" y="8058"/>
                    <a:pt x="10393" y="5196"/>
                  </a:cubicBezTo>
                  <a:cubicBezTo>
                    <a:pt x="10393" y="2334"/>
                    <a:pt x="8058" y="0"/>
                    <a:pt x="5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2365;p69">
            <a:extLst>
              <a:ext uri="{FF2B5EF4-FFF2-40B4-BE49-F238E27FC236}">
                <a16:creationId xmlns:a16="http://schemas.microsoft.com/office/drawing/2014/main" id="{ADD7B62F-18FC-3191-84A6-1BD3BA20418F}"/>
              </a:ext>
            </a:extLst>
          </p:cNvPr>
          <p:cNvGrpSpPr/>
          <p:nvPr/>
        </p:nvGrpSpPr>
        <p:grpSpPr>
          <a:xfrm>
            <a:off x="4587668" y="2347560"/>
            <a:ext cx="447409" cy="438779"/>
            <a:chOff x="714299" y="2968779"/>
            <a:chExt cx="446338" cy="437728"/>
          </a:xfrm>
        </p:grpSpPr>
        <p:sp>
          <p:nvSpPr>
            <p:cNvPr id="9" name="Google Shape;2366;p69">
              <a:extLst>
                <a:ext uri="{FF2B5EF4-FFF2-40B4-BE49-F238E27FC236}">
                  <a16:creationId xmlns:a16="http://schemas.microsoft.com/office/drawing/2014/main" id="{DFEFACA4-1911-DC95-B20B-B9C4A577CF4D}"/>
                </a:ext>
              </a:extLst>
            </p:cNvPr>
            <p:cNvSpPr/>
            <p:nvPr/>
          </p:nvSpPr>
          <p:spPr>
            <a:xfrm>
              <a:off x="767209" y="3093090"/>
              <a:ext cx="350340" cy="313417"/>
            </a:xfrm>
            <a:custGeom>
              <a:avLst/>
              <a:gdLst/>
              <a:ahLst/>
              <a:cxnLst/>
              <a:rect l="l" t="t" r="r" b="b"/>
              <a:pathLst>
                <a:path w="17335" h="15508" extrusionOk="0">
                  <a:moveTo>
                    <a:pt x="10150" y="2740"/>
                  </a:moveTo>
                  <a:cubicBezTo>
                    <a:pt x="10495" y="2740"/>
                    <a:pt x="10779" y="3024"/>
                    <a:pt x="10779" y="3390"/>
                  </a:cubicBezTo>
                  <a:lnTo>
                    <a:pt x="10779" y="6333"/>
                  </a:lnTo>
                  <a:cubicBezTo>
                    <a:pt x="10779" y="6698"/>
                    <a:pt x="10495" y="6982"/>
                    <a:pt x="10150" y="6982"/>
                  </a:cubicBezTo>
                  <a:lnTo>
                    <a:pt x="7186" y="6982"/>
                  </a:lnTo>
                  <a:cubicBezTo>
                    <a:pt x="6841" y="6982"/>
                    <a:pt x="6557" y="6698"/>
                    <a:pt x="6557" y="6333"/>
                  </a:cubicBezTo>
                  <a:lnTo>
                    <a:pt x="6557" y="3390"/>
                  </a:lnTo>
                  <a:cubicBezTo>
                    <a:pt x="6557" y="3024"/>
                    <a:pt x="6841" y="2740"/>
                    <a:pt x="7186" y="2740"/>
                  </a:cubicBezTo>
                  <a:close/>
                  <a:moveTo>
                    <a:pt x="4385" y="0"/>
                  </a:moveTo>
                  <a:cubicBezTo>
                    <a:pt x="4081" y="0"/>
                    <a:pt x="3817" y="264"/>
                    <a:pt x="3817" y="589"/>
                  </a:cubicBezTo>
                  <a:lnTo>
                    <a:pt x="3817" y="9134"/>
                  </a:lnTo>
                  <a:cubicBezTo>
                    <a:pt x="3817" y="9459"/>
                    <a:pt x="4081" y="9723"/>
                    <a:pt x="4385" y="9723"/>
                  </a:cubicBezTo>
                  <a:lnTo>
                    <a:pt x="4649" y="9723"/>
                  </a:lnTo>
                  <a:lnTo>
                    <a:pt x="4649" y="12970"/>
                  </a:lnTo>
                  <a:lnTo>
                    <a:pt x="3695" y="12970"/>
                  </a:lnTo>
                  <a:cubicBezTo>
                    <a:pt x="3431" y="12240"/>
                    <a:pt x="2741" y="11712"/>
                    <a:pt x="1909" y="11712"/>
                  </a:cubicBezTo>
                  <a:cubicBezTo>
                    <a:pt x="853" y="11712"/>
                    <a:pt x="1" y="12564"/>
                    <a:pt x="1" y="13600"/>
                  </a:cubicBezTo>
                  <a:cubicBezTo>
                    <a:pt x="1" y="14655"/>
                    <a:pt x="853" y="15507"/>
                    <a:pt x="1909" y="15507"/>
                  </a:cubicBezTo>
                  <a:cubicBezTo>
                    <a:pt x="2741" y="15507"/>
                    <a:pt x="3431" y="14980"/>
                    <a:pt x="3695" y="14249"/>
                  </a:cubicBezTo>
                  <a:lnTo>
                    <a:pt x="5298" y="14249"/>
                  </a:lnTo>
                  <a:cubicBezTo>
                    <a:pt x="5643" y="14249"/>
                    <a:pt x="5928" y="13965"/>
                    <a:pt x="5928" y="13600"/>
                  </a:cubicBezTo>
                  <a:lnTo>
                    <a:pt x="5928" y="9723"/>
                  </a:lnTo>
                  <a:lnTo>
                    <a:pt x="8039" y="9723"/>
                  </a:lnTo>
                  <a:lnTo>
                    <a:pt x="8039" y="11813"/>
                  </a:lnTo>
                  <a:cubicBezTo>
                    <a:pt x="7308" y="12077"/>
                    <a:pt x="6780" y="12788"/>
                    <a:pt x="6780" y="13600"/>
                  </a:cubicBezTo>
                  <a:cubicBezTo>
                    <a:pt x="6780" y="14655"/>
                    <a:pt x="7633" y="15507"/>
                    <a:pt x="8668" y="15507"/>
                  </a:cubicBezTo>
                  <a:cubicBezTo>
                    <a:pt x="9723" y="15507"/>
                    <a:pt x="10576" y="14655"/>
                    <a:pt x="10576" y="13600"/>
                  </a:cubicBezTo>
                  <a:cubicBezTo>
                    <a:pt x="10576" y="12788"/>
                    <a:pt x="10048" y="12077"/>
                    <a:pt x="9317" y="11813"/>
                  </a:cubicBezTo>
                  <a:lnTo>
                    <a:pt x="9317" y="9723"/>
                  </a:lnTo>
                  <a:lnTo>
                    <a:pt x="11428" y="9723"/>
                  </a:lnTo>
                  <a:lnTo>
                    <a:pt x="11428" y="13600"/>
                  </a:lnTo>
                  <a:cubicBezTo>
                    <a:pt x="11428" y="13965"/>
                    <a:pt x="11712" y="14249"/>
                    <a:pt x="12057" y="14249"/>
                  </a:cubicBezTo>
                  <a:lnTo>
                    <a:pt x="13641" y="14249"/>
                  </a:lnTo>
                  <a:cubicBezTo>
                    <a:pt x="13905" y="14980"/>
                    <a:pt x="14615" y="15507"/>
                    <a:pt x="15447" y="15507"/>
                  </a:cubicBezTo>
                  <a:cubicBezTo>
                    <a:pt x="16482" y="15507"/>
                    <a:pt x="17335" y="14655"/>
                    <a:pt x="17335" y="13600"/>
                  </a:cubicBezTo>
                  <a:cubicBezTo>
                    <a:pt x="17335" y="12564"/>
                    <a:pt x="16482" y="11712"/>
                    <a:pt x="15447" y="11712"/>
                  </a:cubicBezTo>
                  <a:cubicBezTo>
                    <a:pt x="14615" y="11712"/>
                    <a:pt x="13905" y="12240"/>
                    <a:pt x="13641" y="12970"/>
                  </a:cubicBezTo>
                  <a:lnTo>
                    <a:pt x="12687" y="12970"/>
                  </a:lnTo>
                  <a:lnTo>
                    <a:pt x="12687" y="9723"/>
                  </a:lnTo>
                  <a:lnTo>
                    <a:pt x="12951" y="9723"/>
                  </a:lnTo>
                  <a:cubicBezTo>
                    <a:pt x="13275" y="9723"/>
                    <a:pt x="13539" y="9459"/>
                    <a:pt x="13539" y="9134"/>
                  </a:cubicBezTo>
                  <a:lnTo>
                    <a:pt x="13539" y="589"/>
                  </a:lnTo>
                  <a:cubicBezTo>
                    <a:pt x="13539" y="264"/>
                    <a:pt x="13275" y="0"/>
                    <a:pt x="12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67;p69">
              <a:extLst>
                <a:ext uri="{FF2B5EF4-FFF2-40B4-BE49-F238E27FC236}">
                  <a16:creationId xmlns:a16="http://schemas.microsoft.com/office/drawing/2014/main" id="{E8FF042E-AEB9-941F-25A6-9D9DD51850E4}"/>
                </a:ext>
              </a:extLst>
            </p:cNvPr>
            <p:cNvSpPr/>
            <p:nvPr/>
          </p:nvSpPr>
          <p:spPr>
            <a:xfrm>
              <a:off x="925554" y="3174314"/>
              <a:ext cx="34074" cy="34054"/>
            </a:xfrm>
            <a:custGeom>
              <a:avLst/>
              <a:gdLst/>
              <a:ahLst/>
              <a:cxnLst/>
              <a:rect l="l" t="t" r="r" b="b"/>
              <a:pathLst>
                <a:path w="1686" h="1685" extrusionOk="0">
                  <a:moveTo>
                    <a:pt x="1" y="0"/>
                  </a:moveTo>
                  <a:lnTo>
                    <a:pt x="1" y="1685"/>
                  </a:lnTo>
                  <a:lnTo>
                    <a:pt x="1685" y="1685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68;p69">
              <a:extLst>
                <a:ext uri="{FF2B5EF4-FFF2-40B4-BE49-F238E27FC236}">
                  <a16:creationId xmlns:a16="http://schemas.microsoft.com/office/drawing/2014/main" id="{A40A54D8-BCE9-3BDC-C38B-ABBB29A53270}"/>
                </a:ext>
              </a:extLst>
            </p:cNvPr>
            <p:cNvSpPr/>
            <p:nvPr/>
          </p:nvSpPr>
          <p:spPr>
            <a:xfrm>
              <a:off x="714299" y="2968779"/>
              <a:ext cx="446338" cy="253959"/>
            </a:xfrm>
            <a:custGeom>
              <a:avLst/>
              <a:gdLst/>
              <a:ahLst/>
              <a:cxnLst/>
              <a:rect l="l" t="t" r="r" b="b"/>
              <a:pathLst>
                <a:path w="22085" h="12566" extrusionOk="0">
                  <a:moveTo>
                    <a:pt x="11042" y="1"/>
                  </a:moveTo>
                  <a:cubicBezTo>
                    <a:pt x="10474" y="1"/>
                    <a:pt x="9926" y="123"/>
                    <a:pt x="9418" y="305"/>
                  </a:cubicBezTo>
                  <a:cubicBezTo>
                    <a:pt x="8302" y="752"/>
                    <a:pt x="7409" y="1625"/>
                    <a:pt x="6922" y="2701"/>
                  </a:cubicBezTo>
                  <a:cubicBezTo>
                    <a:pt x="6536" y="2518"/>
                    <a:pt x="6090" y="2416"/>
                    <a:pt x="5623" y="2416"/>
                  </a:cubicBezTo>
                  <a:cubicBezTo>
                    <a:pt x="4872" y="2416"/>
                    <a:pt x="4202" y="2680"/>
                    <a:pt x="3674" y="3147"/>
                  </a:cubicBezTo>
                  <a:cubicBezTo>
                    <a:pt x="2964" y="3736"/>
                    <a:pt x="2558" y="4629"/>
                    <a:pt x="2619" y="5623"/>
                  </a:cubicBezTo>
                  <a:cubicBezTo>
                    <a:pt x="1340" y="6070"/>
                    <a:pt x="406" y="7207"/>
                    <a:pt x="244" y="8607"/>
                  </a:cubicBezTo>
                  <a:cubicBezTo>
                    <a:pt x="0" y="10718"/>
                    <a:pt x="1665" y="12565"/>
                    <a:pt x="3796" y="12565"/>
                  </a:cubicBezTo>
                  <a:lnTo>
                    <a:pt x="5156" y="12565"/>
                  </a:lnTo>
                  <a:lnTo>
                    <a:pt x="5156" y="6780"/>
                  </a:lnTo>
                  <a:cubicBezTo>
                    <a:pt x="5156" y="5745"/>
                    <a:pt x="5988" y="4933"/>
                    <a:pt x="7003" y="4933"/>
                  </a:cubicBezTo>
                  <a:lnTo>
                    <a:pt x="15569" y="4933"/>
                  </a:lnTo>
                  <a:cubicBezTo>
                    <a:pt x="16583" y="4933"/>
                    <a:pt x="17416" y="5745"/>
                    <a:pt x="17416" y="6780"/>
                  </a:cubicBezTo>
                  <a:lnTo>
                    <a:pt x="17416" y="12565"/>
                  </a:lnTo>
                  <a:lnTo>
                    <a:pt x="18309" y="12565"/>
                  </a:lnTo>
                  <a:cubicBezTo>
                    <a:pt x="20440" y="12565"/>
                    <a:pt x="22084" y="10718"/>
                    <a:pt x="21861" y="8607"/>
                  </a:cubicBezTo>
                  <a:cubicBezTo>
                    <a:pt x="21698" y="7207"/>
                    <a:pt x="20744" y="6070"/>
                    <a:pt x="19486" y="5623"/>
                  </a:cubicBezTo>
                  <a:cubicBezTo>
                    <a:pt x="19527" y="5055"/>
                    <a:pt x="19385" y="4507"/>
                    <a:pt x="19161" y="4040"/>
                  </a:cubicBezTo>
                  <a:cubicBezTo>
                    <a:pt x="18654" y="3086"/>
                    <a:pt x="17639" y="2416"/>
                    <a:pt x="16482" y="2416"/>
                  </a:cubicBezTo>
                  <a:cubicBezTo>
                    <a:pt x="16015" y="2416"/>
                    <a:pt x="15569" y="2518"/>
                    <a:pt x="15163" y="2701"/>
                  </a:cubicBezTo>
                  <a:cubicBezTo>
                    <a:pt x="15021" y="2376"/>
                    <a:pt x="14838" y="2051"/>
                    <a:pt x="14615" y="1747"/>
                  </a:cubicBezTo>
                  <a:cubicBezTo>
                    <a:pt x="13782" y="691"/>
                    <a:pt x="12504" y="1"/>
                    <a:pt x="11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</a:t>
            </a:r>
            <a:r>
              <a:rPr lang="en" dirty="0"/>
              <a:t>tapas de um processo de mineração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CAB884-7749-E3EB-245D-7CB705EB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53" y="1219431"/>
            <a:ext cx="6256213" cy="327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</a:t>
            </a:r>
            <a:r>
              <a:rPr lang="en" dirty="0"/>
              <a:t>tapas de um processo de mineração</a:t>
            </a:r>
            <a:endParaRPr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Obter dados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Limpeza de dados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Exploração dos dados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Construção do modelo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Interpretação dos resultados</a:t>
            </a:r>
            <a:endParaRPr dirty="0"/>
          </a:p>
        </p:txBody>
      </p:sp>
      <p:grpSp>
        <p:nvGrpSpPr>
          <p:cNvPr id="356" name="Google Shape;356;p36"/>
          <p:cNvGrpSpPr/>
          <p:nvPr/>
        </p:nvGrpSpPr>
        <p:grpSpPr>
          <a:xfrm rot="5400000">
            <a:off x="1071931" y="3617221"/>
            <a:ext cx="612965" cy="612965"/>
            <a:chOff x="5208200" y="980975"/>
            <a:chExt cx="440475" cy="440475"/>
          </a:xfrm>
        </p:grpSpPr>
        <p:sp>
          <p:nvSpPr>
            <p:cNvPr id="357" name="Google Shape;357;p36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36"/>
          <p:cNvGrpSpPr/>
          <p:nvPr/>
        </p:nvGrpSpPr>
        <p:grpSpPr>
          <a:xfrm>
            <a:off x="6066397" y="3338339"/>
            <a:ext cx="695830" cy="243805"/>
            <a:chOff x="2271950" y="2722775"/>
            <a:chExt cx="575875" cy="201775"/>
          </a:xfrm>
        </p:grpSpPr>
        <p:sp>
          <p:nvSpPr>
            <p:cNvPr id="360" name="Google Shape;360;p36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6"/>
          <p:cNvSpPr/>
          <p:nvPr/>
        </p:nvSpPr>
        <p:spPr>
          <a:xfrm rot="7201932">
            <a:off x="7909637" y="1678403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7530851" y="38417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6"/>
          <p:cNvSpPr/>
          <p:nvPr/>
        </p:nvSpPr>
        <p:spPr>
          <a:xfrm rot="7198898">
            <a:off x="7267137" y="1029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6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6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2635388" y="36172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4246262" y="35363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8013038" y="32883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3848926" y="37449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6"/>
          <p:cNvSpPr/>
          <p:nvPr/>
        </p:nvSpPr>
        <p:spPr>
          <a:xfrm>
            <a:off x="5887138" y="41159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6"/>
          <p:cNvSpPr/>
          <p:nvPr/>
        </p:nvSpPr>
        <p:spPr>
          <a:xfrm rot="-1685758">
            <a:off x="5627203" y="39183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7140562" y="2828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>
            <a:spLocks noGrp="1"/>
          </p:cNvSpPr>
          <p:nvPr>
            <p:ph type="title"/>
          </p:nvPr>
        </p:nvSpPr>
        <p:spPr>
          <a:xfrm>
            <a:off x="3024150" y="1523288"/>
            <a:ext cx="3095700" cy="16023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Data Mining e data </a:t>
            </a:r>
            <a:r>
              <a:rPr lang="pt-BR" sz="5000" dirty="0" err="1"/>
              <a:t>cleaning</a:t>
            </a:r>
            <a:endParaRPr sz="5000" dirty="0"/>
          </a:p>
        </p:txBody>
      </p:sp>
      <p:grpSp>
        <p:nvGrpSpPr>
          <p:cNvPr id="400" name="Google Shape;400;p37"/>
          <p:cNvGrpSpPr/>
          <p:nvPr/>
        </p:nvGrpSpPr>
        <p:grpSpPr>
          <a:xfrm>
            <a:off x="2308150" y="1262488"/>
            <a:ext cx="65475" cy="397950"/>
            <a:chOff x="2551425" y="1409425"/>
            <a:chExt cx="65475" cy="397950"/>
          </a:xfrm>
        </p:grpSpPr>
        <p:sp>
          <p:nvSpPr>
            <p:cNvPr id="401" name="Google Shape;401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7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412" name="Google Shape;412;p37"/>
            <p:cNvSpPr/>
            <p:nvPr/>
          </p:nvSpPr>
          <p:spPr>
            <a:xfrm>
              <a:off x="1441900" y="2926313"/>
              <a:ext cx="285500" cy="202200"/>
            </a:xfrm>
            <a:custGeom>
              <a:avLst/>
              <a:gdLst/>
              <a:ahLst/>
              <a:cxnLst/>
              <a:rect l="l" t="t" r="r" b="b"/>
              <a:pathLst>
                <a:path w="11420" h="8088" fill="none" extrusionOk="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752325" y="2926313"/>
              <a:ext cx="35650" cy="13375"/>
            </a:xfrm>
            <a:custGeom>
              <a:avLst/>
              <a:gdLst/>
              <a:ahLst/>
              <a:cxnLst/>
              <a:rect l="l" t="t" r="r" b="b"/>
              <a:pathLst>
                <a:path w="1426" h="535" fill="none" extrusionOk="0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540325" y="3127613"/>
              <a:ext cx="248100" cy="25"/>
            </a:xfrm>
            <a:custGeom>
              <a:avLst/>
              <a:gdLst/>
              <a:ahLst/>
              <a:cxnLst/>
              <a:rect l="l" t="t" r="r" b="b"/>
              <a:pathLst>
                <a:path w="9924" h="1" fill="none" extrusionOk="0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540325" y="3040313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829375" y="3002013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418" name="Google Shape;418;p37"/>
            <p:cNvSpPr/>
            <p:nvPr/>
          </p:nvSpPr>
          <p:spPr>
            <a:xfrm>
              <a:off x="910475" y="761863"/>
              <a:ext cx="1043050" cy="1488400"/>
            </a:xfrm>
            <a:custGeom>
              <a:avLst/>
              <a:gdLst/>
              <a:ahLst/>
              <a:cxnLst/>
              <a:rect l="l" t="t" r="r" b="b"/>
              <a:pathLst>
                <a:path w="41722" h="59536" fill="none" extrusionOk="0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723250" y="761863"/>
              <a:ext cx="224500" cy="206225"/>
            </a:xfrm>
            <a:custGeom>
              <a:avLst/>
              <a:gdLst/>
              <a:ahLst/>
              <a:cxnLst/>
              <a:rect l="l" t="t" r="r" b="b"/>
              <a:pathLst>
                <a:path w="8980" h="8249" fill="none" extrusionOk="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051650" y="10624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051650" y="11626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1051650" y="1262888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051650" y="13630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051650" y="14632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1051650" y="15634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1051650" y="1663713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1051650" y="1782613"/>
              <a:ext cx="315350" cy="22300"/>
            </a:xfrm>
            <a:custGeom>
              <a:avLst/>
              <a:gdLst/>
              <a:ahLst/>
              <a:cxnLst/>
              <a:rect l="l" t="t" r="r" b="b"/>
              <a:pathLst>
                <a:path w="12614" h="892" fill="none" extrusionOk="0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051650" y="1990163"/>
              <a:ext cx="393275" cy="0"/>
            </a:xfrm>
            <a:custGeom>
              <a:avLst/>
              <a:gdLst/>
              <a:ahLst/>
              <a:cxnLst/>
              <a:rect l="l" t="t" r="r" b="b"/>
              <a:pathLst>
                <a:path w="15731" fill="none" extrusionOk="0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7"/>
          <p:cNvGrpSpPr/>
          <p:nvPr/>
        </p:nvGrpSpPr>
        <p:grpSpPr>
          <a:xfrm>
            <a:off x="1701625" y="2135638"/>
            <a:ext cx="875600" cy="1088925"/>
            <a:chOff x="5962175" y="478150"/>
            <a:chExt cx="875600" cy="1088925"/>
          </a:xfrm>
        </p:grpSpPr>
        <p:sp>
          <p:nvSpPr>
            <p:cNvPr id="430" name="Google Shape;430;p37"/>
            <p:cNvSpPr/>
            <p:nvPr/>
          </p:nvSpPr>
          <p:spPr>
            <a:xfrm>
              <a:off x="6095350" y="582825"/>
              <a:ext cx="504600" cy="504600"/>
            </a:xfrm>
            <a:custGeom>
              <a:avLst/>
              <a:gdLst/>
              <a:ahLst/>
              <a:cxnLst/>
              <a:rect l="l" t="t" r="r" b="b"/>
              <a:pathLst>
                <a:path w="20184" h="20184" extrusionOk="0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01075" y="1086075"/>
              <a:ext cx="145650" cy="186625"/>
            </a:xfrm>
            <a:custGeom>
              <a:avLst/>
              <a:gdLst/>
              <a:ahLst/>
              <a:cxnLst/>
              <a:rect l="l" t="t" r="r" b="b"/>
              <a:pathLst>
                <a:path w="5826" h="7465" extrusionOk="0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962175" y="478150"/>
              <a:ext cx="742450" cy="742000"/>
            </a:xfrm>
            <a:custGeom>
              <a:avLst/>
              <a:gdLst/>
              <a:ahLst/>
              <a:cxnLst/>
              <a:rect l="l" t="t" r="r" b="b"/>
              <a:pathLst>
                <a:path w="29698" h="29680" extrusionOk="0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581675" y="1224575"/>
              <a:ext cx="256100" cy="342500"/>
            </a:xfrm>
            <a:custGeom>
              <a:avLst/>
              <a:gdLst/>
              <a:ahLst/>
              <a:cxnLst/>
              <a:rect l="l" t="t" r="r" b="b"/>
              <a:pathLst>
                <a:path w="10244" h="13700" extrusionOk="0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6203125" y="760525"/>
              <a:ext cx="320675" cy="185725"/>
            </a:xfrm>
            <a:custGeom>
              <a:avLst/>
              <a:gdLst/>
              <a:ahLst/>
              <a:cxnLst/>
              <a:rect l="l" t="t" r="r" b="b"/>
              <a:pathLst>
                <a:path w="12827" h="7429" extrusionOk="0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7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436" name="Google Shape;436;p37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7"/>
          <p:cNvSpPr/>
          <p:nvPr/>
        </p:nvSpPr>
        <p:spPr>
          <a:xfrm>
            <a:off x="830238" y="31402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1287513" y="2770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2039913" y="7426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7"/>
          <p:cNvSpPr/>
          <p:nvPr/>
        </p:nvSpPr>
        <p:spPr>
          <a:xfrm rot="-1685758">
            <a:off x="724953" y="2780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7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443" name="Google Shape;443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49" name="Google Shape;449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7"/>
          <p:cNvSpPr/>
          <p:nvPr/>
        </p:nvSpPr>
        <p:spPr>
          <a:xfrm>
            <a:off x="2039926" y="390146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7"/>
          <p:cNvSpPr/>
          <p:nvPr/>
        </p:nvSpPr>
        <p:spPr>
          <a:xfrm>
            <a:off x="2810726" y="803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012013" y="41742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7"/>
          <p:cNvSpPr/>
          <p:nvPr/>
        </p:nvSpPr>
        <p:spPr>
          <a:xfrm rot="7201932">
            <a:off x="1637012" y="3349078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7140551" y="34274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7"/>
          <p:cNvSpPr/>
          <p:nvPr/>
        </p:nvSpPr>
        <p:spPr>
          <a:xfrm rot="7198898">
            <a:off x="7188899" y="21191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7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7"/>
          <p:cNvSpPr/>
          <p:nvPr/>
        </p:nvSpPr>
        <p:spPr>
          <a:xfrm rot="7198898">
            <a:off x="838849" y="3636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6647613" y="8564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7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65" name="Google Shape;465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8021301" y="7426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6661124" y="25315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3" name="Google Shape;493;p37"/>
          <p:cNvCxnSpPr/>
          <p:nvPr/>
        </p:nvCxnSpPr>
        <p:spPr>
          <a:xfrm>
            <a:off x="3185550" y="3534451"/>
            <a:ext cx="277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2"/>
          <p:cNvSpPr txBox="1">
            <a:spLocks noGrp="1"/>
          </p:cNvSpPr>
          <p:nvPr>
            <p:ph type="title"/>
          </p:nvPr>
        </p:nvSpPr>
        <p:spPr>
          <a:xfrm>
            <a:off x="728099" y="3240186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</a:t>
            </a:r>
            <a:r>
              <a:rPr lang="en" dirty="0"/>
              <a:t>uplicados</a:t>
            </a:r>
            <a:endParaRPr dirty="0"/>
          </a:p>
        </p:txBody>
      </p:sp>
      <p:cxnSp>
        <p:nvCxnSpPr>
          <p:cNvPr id="751" name="Google Shape;751;p42"/>
          <p:cNvCxnSpPr/>
          <p:nvPr/>
        </p:nvCxnSpPr>
        <p:spPr>
          <a:xfrm>
            <a:off x="750149" y="3867611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2" name="Google Shape;752;p42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problemas que podem ser encontrados</a:t>
            </a:r>
            <a:endParaRPr dirty="0"/>
          </a:p>
        </p:txBody>
      </p:sp>
      <p:sp>
        <p:nvSpPr>
          <p:cNvPr id="753" name="Google Shape;753;p42"/>
          <p:cNvSpPr txBox="1">
            <a:spLocks noGrp="1"/>
          </p:cNvSpPr>
          <p:nvPr>
            <p:ph type="title" idx="2"/>
          </p:nvPr>
        </p:nvSpPr>
        <p:spPr>
          <a:xfrm>
            <a:off x="728099" y="1675711"/>
            <a:ext cx="237899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Valores faltantes</a:t>
            </a:r>
            <a:endParaRPr dirty="0"/>
          </a:p>
        </p:txBody>
      </p:sp>
      <p:sp>
        <p:nvSpPr>
          <p:cNvPr id="755" name="Google Shape;755;p42"/>
          <p:cNvSpPr txBox="1">
            <a:spLocks noGrp="1"/>
          </p:cNvSpPr>
          <p:nvPr>
            <p:ph type="title" idx="4"/>
          </p:nvPr>
        </p:nvSpPr>
        <p:spPr>
          <a:xfrm>
            <a:off x="5319067" y="1653096"/>
            <a:ext cx="3816682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ERROS DE FORMATAÇÃO</a:t>
            </a:r>
            <a:endParaRPr dirty="0"/>
          </a:p>
        </p:txBody>
      </p:sp>
      <p:cxnSp>
        <p:nvCxnSpPr>
          <p:cNvPr id="757" name="Google Shape;757;p42"/>
          <p:cNvCxnSpPr/>
          <p:nvPr/>
        </p:nvCxnSpPr>
        <p:spPr>
          <a:xfrm>
            <a:off x="750149" y="2303136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42"/>
          <p:cNvCxnSpPr/>
          <p:nvPr/>
        </p:nvCxnSpPr>
        <p:spPr>
          <a:xfrm>
            <a:off x="6212987" y="2303136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0" name="Google Shape;760;p42"/>
          <p:cNvSpPr txBox="1">
            <a:spLocks noGrp="1"/>
          </p:cNvSpPr>
          <p:nvPr>
            <p:ph type="title" idx="7"/>
          </p:nvPr>
        </p:nvSpPr>
        <p:spPr>
          <a:xfrm>
            <a:off x="6190949" y="3240186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“Muitos” dados</a:t>
            </a:r>
            <a:endParaRPr dirty="0"/>
          </a:p>
        </p:txBody>
      </p:sp>
      <p:cxnSp>
        <p:nvCxnSpPr>
          <p:cNvPr id="762" name="Google Shape;762;p42"/>
          <p:cNvCxnSpPr/>
          <p:nvPr/>
        </p:nvCxnSpPr>
        <p:spPr>
          <a:xfrm>
            <a:off x="6243299" y="3867611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3" name="Google Shape;763;p42"/>
          <p:cNvSpPr txBox="1">
            <a:spLocks noGrp="1"/>
          </p:cNvSpPr>
          <p:nvPr>
            <p:ph type="title" idx="9"/>
          </p:nvPr>
        </p:nvSpPr>
        <p:spPr>
          <a:xfrm>
            <a:off x="3204955" y="3282240"/>
            <a:ext cx="2739637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 DE PADRONIZAÇÃO</a:t>
            </a:r>
            <a:endParaRPr dirty="0"/>
          </a:p>
        </p:txBody>
      </p:sp>
      <p:sp>
        <p:nvSpPr>
          <p:cNvPr id="765" name="Google Shape;765;p42"/>
          <p:cNvSpPr txBox="1">
            <a:spLocks noGrp="1"/>
          </p:cNvSpPr>
          <p:nvPr>
            <p:ph type="title" idx="14"/>
          </p:nvPr>
        </p:nvSpPr>
        <p:spPr>
          <a:xfrm>
            <a:off x="3451312" y="1653096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Incorretos</a:t>
            </a:r>
            <a:endParaRPr dirty="0"/>
          </a:p>
        </p:txBody>
      </p:sp>
      <p:cxnSp>
        <p:nvCxnSpPr>
          <p:cNvPr id="767" name="Google Shape;767;p42"/>
          <p:cNvCxnSpPr/>
          <p:nvPr/>
        </p:nvCxnSpPr>
        <p:spPr>
          <a:xfrm>
            <a:off x="3473362" y="3867611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42"/>
          <p:cNvCxnSpPr/>
          <p:nvPr/>
        </p:nvCxnSpPr>
        <p:spPr>
          <a:xfrm>
            <a:off x="3473362" y="2303136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9" name="Google Shape;769;p4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>
            <a:off x="6997163" y="100667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>
            <a:off x="6424164" y="802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2"/>
          <p:cNvSpPr/>
          <p:nvPr/>
        </p:nvSpPr>
        <p:spPr>
          <a:xfrm rot="-1685758">
            <a:off x="1447277" y="2490295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7556037" y="7229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>
            <a:off x="8297713" y="13352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/>
          <p:nvPr/>
        </p:nvSpPr>
        <p:spPr>
          <a:xfrm>
            <a:off x="46638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38"/>
          <p:cNvCxnSpPr/>
          <p:nvPr/>
        </p:nvCxnSpPr>
        <p:spPr>
          <a:xfrm>
            <a:off x="5579436" y="1988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0" name="Google Shape;500;p38"/>
          <p:cNvSpPr/>
          <p:nvPr/>
        </p:nvSpPr>
        <p:spPr>
          <a:xfrm>
            <a:off x="8061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8"/>
          <p:cNvCxnSpPr/>
          <p:nvPr/>
        </p:nvCxnSpPr>
        <p:spPr>
          <a:xfrm>
            <a:off x="1721736" y="37310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38"/>
          <p:cNvSpPr/>
          <p:nvPr/>
        </p:nvSpPr>
        <p:spPr>
          <a:xfrm>
            <a:off x="46638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3" name="Google Shape;503;p38"/>
          <p:cNvCxnSpPr/>
          <p:nvPr/>
        </p:nvCxnSpPr>
        <p:spPr>
          <a:xfrm>
            <a:off x="5579436" y="37310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8"/>
          <p:cNvSpPr/>
          <p:nvPr/>
        </p:nvSpPr>
        <p:spPr>
          <a:xfrm>
            <a:off x="8061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 que python?</a:t>
            </a:r>
            <a:endParaRPr dirty="0"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Flexibilidade</a:t>
            </a:r>
            <a:endParaRPr dirty="0"/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509" name="Google Shape;509;p38"/>
          <p:cNvCxnSpPr/>
          <p:nvPr/>
        </p:nvCxnSpPr>
        <p:spPr>
          <a:xfrm>
            <a:off x="1721736" y="1988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FACILIDADE</a:t>
            </a:r>
            <a:endParaRPr dirty="0"/>
          </a:p>
        </p:txBody>
      </p:sp>
      <p:sp>
        <p:nvSpPr>
          <p:cNvPr id="511" name="Google Shape;511;p38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é objetivo</a:t>
            </a:r>
            <a:endParaRPr dirty="0"/>
          </a:p>
        </p:txBody>
      </p:sp>
      <p:sp>
        <p:nvSpPr>
          <p:cNvPr id="512" name="Google Shape;512;p38"/>
          <p:cNvSpPr txBox="1">
            <a:spLocks noGrp="1"/>
          </p:cNvSpPr>
          <p:nvPr>
            <p:ph type="title" idx="5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3" name="Google Shape;513;p38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 SOURCE</a:t>
            </a:r>
            <a:endParaRPr dirty="0"/>
          </a:p>
        </p:txBody>
      </p:sp>
      <p:sp>
        <p:nvSpPr>
          <p:cNvPr id="514" name="Google Shape;514;p38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Criado pela comunidade para a comunidade </a:t>
            </a:r>
            <a:endParaRPr dirty="0"/>
          </a:p>
        </p:txBody>
      </p:sp>
      <p:sp>
        <p:nvSpPr>
          <p:cNvPr id="515" name="Google Shape;515;p38"/>
          <p:cNvSpPr txBox="1">
            <a:spLocks noGrp="1"/>
          </p:cNvSpPr>
          <p:nvPr>
            <p:ph type="title" idx="8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6" name="Google Shape;516;p38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Bibliotecas</a:t>
            </a:r>
            <a:endParaRPr dirty="0"/>
          </a:p>
        </p:txBody>
      </p:sp>
      <p:sp>
        <p:nvSpPr>
          <p:cNvPr id="517" name="Google Shape;517;p38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Python oferece diversas bibliotecas para serem trabalhadas</a:t>
            </a:r>
            <a:endParaRPr dirty="0"/>
          </a:p>
        </p:txBody>
      </p:sp>
      <p:sp>
        <p:nvSpPr>
          <p:cNvPr id="518" name="Google Shape;518;p38"/>
          <p:cNvSpPr txBox="1">
            <a:spLocks noGrp="1"/>
          </p:cNvSpPr>
          <p:nvPr>
            <p:ph type="title" idx="14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9" name="Google Shape;519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8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3" name="Google Shape;523;p38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4" name="Google Shape;524;p3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59553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9E1A3A-C40C-0CCC-1E25-4E9D8769A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560" y="2007860"/>
            <a:ext cx="2462607" cy="563400"/>
          </a:xfrm>
        </p:spPr>
        <p:txBody>
          <a:bodyPr>
            <a:noAutofit/>
          </a:bodyPr>
          <a:lstStyle/>
          <a:p>
            <a:r>
              <a:rPr lang="pt-BR" dirty="0"/>
              <a:t>É possível criar sites e aplicativos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ALGUMAS BIBLIOTECAS 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ABC9772-9565-8D89-80FD-FD3E3920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1155023"/>
            <a:ext cx="467677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95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52"/>
          <p:cNvSpPr txBox="1">
            <a:spLocks noGrp="1"/>
          </p:cNvSpPr>
          <p:nvPr>
            <p:ph type="title"/>
          </p:nvPr>
        </p:nvSpPr>
        <p:spPr>
          <a:xfrm>
            <a:off x="2367000" y="667236"/>
            <a:ext cx="44100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pandas</a:t>
            </a:r>
            <a:endParaRPr dirty="0"/>
          </a:p>
        </p:txBody>
      </p:sp>
      <p:sp>
        <p:nvSpPr>
          <p:cNvPr id="1354" name="Google Shape;1354;p5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55" name="Google Shape;1355;p52"/>
          <p:cNvSpPr/>
          <p:nvPr/>
        </p:nvSpPr>
        <p:spPr>
          <a:xfrm rot="8100000">
            <a:off x="698745" y="2690415"/>
            <a:ext cx="969401" cy="964456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2"/>
          <p:cNvSpPr/>
          <p:nvPr/>
        </p:nvSpPr>
        <p:spPr>
          <a:xfrm rot="7198710">
            <a:off x="7684748" y="78346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52"/>
          <p:cNvSpPr/>
          <p:nvPr/>
        </p:nvSpPr>
        <p:spPr>
          <a:xfrm rot="7198898">
            <a:off x="1428737" y="3657344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2"/>
          <p:cNvSpPr/>
          <p:nvPr/>
        </p:nvSpPr>
        <p:spPr>
          <a:xfrm rot="7201932">
            <a:off x="7814250" y="17495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52"/>
          <p:cNvSpPr/>
          <p:nvPr/>
        </p:nvSpPr>
        <p:spPr>
          <a:xfrm>
            <a:off x="7414938" y="8973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52"/>
          <p:cNvSpPr/>
          <p:nvPr/>
        </p:nvSpPr>
        <p:spPr>
          <a:xfrm>
            <a:off x="565801" y="248893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52"/>
          <p:cNvSpPr/>
          <p:nvPr/>
        </p:nvSpPr>
        <p:spPr>
          <a:xfrm>
            <a:off x="8322988" y="2452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2"/>
          <p:cNvSpPr/>
          <p:nvPr/>
        </p:nvSpPr>
        <p:spPr>
          <a:xfrm>
            <a:off x="8322988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52"/>
          <p:cNvSpPr/>
          <p:nvPr/>
        </p:nvSpPr>
        <p:spPr>
          <a:xfrm rot="-1685758">
            <a:off x="840716" y="3914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2"/>
          <p:cNvSpPr/>
          <p:nvPr/>
        </p:nvSpPr>
        <p:spPr>
          <a:xfrm>
            <a:off x="660389" y="11632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2"/>
          <p:cNvSpPr/>
          <p:nvPr/>
        </p:nvSpPr>
        <p:spPr>
          <a:xfrm>
            <a:off x="8536424" y="33224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52"/>
          <p:cNvSpPr/>
          <p:nvPr/>
        </p:nvSpPr>
        <p:spPr>
          <a:xfrm>
            <a:off x="998263" y="8448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52"/>
          <p:cNvSpPr/>
          <p:nvPr/>
        </p:nvSpPr>
        <p:spPr>
          <a:xfrm>
            <a:off x="910913" y="21881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52"/>
          <p:cNvSpPr/>
          <p:nvPr/>
        </p:nvSpPr>
        <p:spPr>
          <a:xfrm>
            <a:off x="1302152" y="1527401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52"/>
          <p:cNvSpPr/>
          <p:nvPr/>
        </p:nvSpPr>
        <p:spPr>
          <a:xfrm>
            <a:off x="7578100" y="3904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52"/>
          <p:cNvSpPr/>
          <p:nvPr/>
        </p:nvSpPr>
        <p:spPr>
          <a:xfrm rot="-1685758">
            <a:off x="7500516" y="36188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4" name="Google Shape;1374;p5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5" name="Google Shape;1375;p5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2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7" name="Google Shape;1387;p52"/>
          <p:cNvCxnSpPr/>
          <p:nvPr/>
        </p:nvCxnSpPr>
        <p:spPr>
          <a:xfrm>
            <a:off x="2526911" y="2571738"/>
            <a:ext cx="409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173</Words>
  <Application>Microsoft Office PowerPoint</Application>
  <PresentationFormat>Apresentação na tela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Arimo</vt:lpstr>
      <vt:lpstr>Bebas Neue</vt:lpstr>
      <vt:lpstr>Arial</vt:lpstr>
      <vt:lpstr>Roboto Condensed Light</vt:lpstr>
      <vt:lpstr>Anaheim</vt:lpstr>
      <vt:lpstr>Data Analysis for Business by Slidesgo</vt:lpstr>
      <vt:lpstr>Python e Pandas</vt:lpstr>
      <vt:lpstr>IMPORTÂNCIA DOS DADOS</vt:lpstr>
      <vt:lpstr>Etapas de um processo de mineração</vt:lpstr>
      <vt:lpstr>Etapas de um processo de mineração</vt:lpstr>
      <vt:lpstr>Data Mining e data cleaning</vt:lpstr>
      <vt:lpstr>Duplicados</vt:lpstr>
      <vt:lpstr>Por que python?</vt:lpstr>
      <vt:lpstr>ALGUMAS BIBLIOTECAS </vt:lpstr>
      <vt:lpstr>pandas</vt:lpstr>
      <vt:lpstr>Primeiros passos com Pandas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 Pandas</dc:title>
  <cp:lastModifiedBy>claralet1346@gmail.com</cp:lastModifiedBy>
  <cp:revision>2</cp:revision>
  <dcterms:modified xsi:type="dcterms:W3CDTF">2023-11-29T18:44:04Z</dcterms:modified>
</cp:coreProperties>
</file>