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ra Sobreira Pirajá" initials="CSP" lastIdx="29" clrIdx="0">
    <p:extLst>
      <p:ext uri="{19B8F6BF-5375-455C-9EA6-DF929625EA0E}">
        <p15:presenceInfo xmlns:p15="http://schemas.microsoft.com/office/powerpoint/2012/main" userId="90cfe70acda5b9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4" d="100"/>
          <a:sy n="104" d="100"/>
        </p:scale>
        <p:origin x="120" y="324"/>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20T18:39:16.751" idx="1">
    <p:pos x="7680" y="0"/>
    <p:text>What did you build and how does it work?</p:text>
    <p:extLst>
      <p:ext uri="{C676402C-5697-4E1C-873F-D02D1690AC5C}">
        <p15:threadingInfo xmlns:p15="http://schemas.microsoft.com/office/powerpoint/2012/main" timeZoneBias="4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1-02-20T19:16:13.077" idx="26">
    <p:pos x="10" y="10"/>
    <p:text>What are two other features of Power BI that you find useful? Demonstrate these for your audience</p:text>
    <p:extLst>
      <p:ext uri="{C676402C-5697-4E1C-873F-D02D1690AC5C}">
        <p15:threadingInfo xmlns:p15="http://schemas.microsoft.com/office/powerpoint/2012/main" timeZoneBias="420"/>
      </p:ext>
    </p:extLst>
  </p:cm>
  <p:cm authorId="1" dt="2021-02-20T19:17:18.305" idx="27">
    <p:pos x="10" y="106"/>
    <p:text>One feature I find very useful and easy for those not familiar with data is how you can visualy see and make relationships with joins and such in a much more visual way to see how the data connects</p:text>
    <p:extLst>
      <p:ext uri="{C676402C-5697-4E1C-873F-D02D1690AC5C}">
        <p15:threadingInfo xmlns:p15="http://schemas.microsoft.com/office/powerpoint/2012/main" timeZoneBias="420">
          <p15:parentCm authorId="1" idx="26"/>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1-02-20T19:18:13.324" idx="28">
    <p:pos x="10" y="10"/>
    <p:text>What are two other features of Power BI that you find useful? Demonstrate these for your audience</p:text>
    <p:extLst>
      <p:ext uri="{C676402C-5697-4E1C-873F-D02D1690AC5C}">
        <p15:threadingInfo xmlns:p15="http://schemas.microsoft.com/office/powerpoint/2012/main" timeZoneBias="420"/>
      </p:ext>
    </p:extLst>
  </p:cm>
  <p:cm authorId="1" dt="2021-02-20T19:22:47.883" idx="29">
    <p:pos x="10" y="106"/>
    <p:text>Another great feature of Power Bi is the ability to build a mobile layout so that we can make our data available not only online, but also organize the visuals desired to show as we wish in mobile form</p:text>
    <p:extLst>
      <p:ext uri="{C676402C-5697-4E1C-873F-D02D1690AC5C}">
        <p15:threadingInfo xmlns:p15="http://schemas.microsoft.com/office/powerpoint/2012/main" timeZoneBias="420">
          <p15:parentCm authorId="1" idx="28"/>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2-20T18:39:24.103" idx="2">
    <p:pos x="10" y="10"/>
    <p:text>What did you build and how does it work?</p:text>
    <p:extLst>
      <p:ext uri="{C676402C-5697-4E1C-873F-D02D1690AC5C}">
        <p15:threadingInfo xmlns:p15="http://schemas.microsoft.com/office/powerpoint/2012/main" timeZoneBias="420"/>
      </p:ext>
    </p:extLst>
  </p:cm>
  <p:cm authorId="1" dt="2021-02-20T18:42:25.886" idx="3">
    <p:pos x="10" y="106"/>
    <p:text>I build a Power BI model which workers with filters and different graphs and maps visualizations</p:text>
    <p:extLst>
      <p:ext uri="{C676402C-5697-4E1C-873F-D02D1690AC5C}">
        <p15:threadingInfo xmlns:p15="http://schemas.microsoft.com/office/powerpoint/2012/main" timeZoneBias="420">
          <p15:parentCm authorId="1" idx="2"/>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2-20T18:42:43.436" idx="6">
    <p:pos x="10" y="10"/>
    <p:text>What is the purpose and objective of your dashboard?</p:text>
    <p:extLst>
      <p:ext uri="{C676402C-5697-4E1C-873F-D02D1690AC5C}">
        <p15:threadingInfo xmlns:p15="http://schemas.microsoft.com/office/powerpoint/2012/main" timeZoneBias="420"/>
      </p:ext>
    </p:extLst>
  </p:cm>
  <p:cm authorId="1" dt="2021-02-20T18:45:18.574" idx="7">
    <p:pos x="10" y="106"/>
    <p:text>The purpose of my dashboard is to better understand the total volume bought per region, also considering avocado size types and bag sizing to know how to imporve our marketing in different areas - as well as evaluating how the market has grown through differen prices throughout the years</p:text>
    <p:extLst>
      <p:ext uri="{C676402C-5697-4E1C-873F-D02D1690AC5C}">
        <p15:threadingInfo xmlns:p15="http://schemas.microsoft.com/office/powerpoint/2012/main" timeZoneBias="420">
          <p15:parentCm authorId="1" idx="6"/>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2-20T18:45:30.326" idx="8">
    <p:pos x="10" y="10"/>
    <p:text>What logic did you use to resolve "region" in the source data into a specific geocode (latitude and longitude)?</p:text>
    <p:extLst>
      <p:ext uri="{C676402C-5697-4E1C-873F-D02D1690AC5C}">
        <p15:threadingInfo xmlns:p15="http://schemas.microsoft.com/office/powerpoint/2012/main" timeZoneBias="420"/>
      </p:ext>
    </p:extLst>
  </p:cm>
  <p:cm authorId="1" dt="2021-02-20T18:47:06.581" idx="9">
    <p:pos x="10" y="106"/>
    <p:text>I created an excel file where I classified city and region mapping the different states as shown in the Hass avocado website - using the latitutes and zips as found in google and in the avocado table through SQL</p:text>
    <p:extLst>
      <p:ext uri="{C676402C-5697-4E1C-873F-D02D1690AC5C}">
        <p15:threadingInfo xmlns:p15="http://schemas.microsoft.com/office/powerpoint/2012/main" timeZoneBias="420">
          <p15:parentCm authorId="1" idx="8"/>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2-20T18:47:18.310" idx="10">
    <p:pos x="10" y="10"/>
    <p:text>What logic did you use to overcome one City found in more than one State?
Example: San Diego</p:text>
    <p:extLst>
      <p:ext uri="{C676402C-5697-4E1C-873F-D02D1690AC5C}">
        <p15:threadingInfo xmlns:p15="http://schemas.microsoft.com/office/powerpoint/2012/main" timeZoneBias="420"/>
      </p:ext>
    </p:extLst>
  </p:cm>
  <p:cm authorId="1" dt="2021-02-20T18:52:19.645" idx="11">
    <p:pos x="10" y="106"/>
    <p:text>I looked through the data in SQL and decided on the most commun result. For example, for San Diego I only get one answer in TX, and 81 answers i CA. I marked it in CA in my excel Area Geocodo data</p:text>
    <p:extLst>
      <p:ext uri="{C676402C-5697-4E1C-873F-D02D1690AC5C}">
        <p15:threadingInfo xmlns:p15="http://schemas.microsoft.com/office/powerpoint/2012/main" timeZoneBias="420">
          <p15:parentCm authorId="1" idx="10"/>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2-20T18:52:26.926" idx="12">
    <p:pos x="10" y="10"/>
    <p:text>What logic did you use to deal with regions that imply larger metropolitan areas?
Example: MiamiFtLauderdale</p:text>
    <p:extLst>
      <p:ext uri="{C676402C-5697-4E1C-873F-D02D1690AC5C}">
        <p15:threadingInfo xmlns:p15="http://schemas.microsoft.com/office/powerpoint/2012/main" timeZoneBias="420"/>
      </p:ext>
    </p:extLst>
  </p:cm>
  <p:cm authorId="1" dt="2021-02-20T18:55:00.755" idx="13">
    <p:pos x="10" y="106"/>
    <p:text>If I was able to find part of the name market as a city in SQL, I would mark it as a city. If not any part of the name could be found ( not Miami, not FT, not Lauderdale) then I marked it as a region, for example NorthernNewEngland</p:text>
    <p:extLst>
      <p:ext uri="{C676402C-5697-4E1C-873F-D02D1690AC5C}">
        <p15:threadingInfo xmlns:p15="http://schemas.microsoft.com/office/powerpoint/2012/main" timeZoneBias="420">
          <p15:parentCm authorId="1" idx="12"/>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2-20T18:55:23.941" idx="14">
    <p:pos x="10" y="10"/>
    <p:text>What logic did you use to deal with regions that imply a much larger geographic area?
Example: GreatLakes</p:text>
    <p:extLst>
      <p:ext uri="{C676402C-5697-4E1C-873F-D02D1690AC5C}">
        <p15:threadingInfo xmlns:p15="http://schemas.microsoft.com/office/powerpoint/2012/main" timeZoneBias="420"/>
      </p:ext>
    </p:extLst>
  </p:cm>
  <p:cm authorId="1" dt="2021-02-20T18:57:28.555" idx="15">
    <p:pos x="10" y="106"/>
    <p:text>I marked them as an are type: region in my excel, and classified all the states inside this region according to the Hass Avocado Website. I added all 9 regions from the website, plus three other that were not classified as cities or city parts in SQL ZipLatLong</p:text>
    <p:extLst>
      <p:ext uri="{C676402C-5697-4E1C-873F-D02D1690AC5C}">
        <p15:threadingInfo xmlns:p15="http://schemas.microsoft.com/office/powerpoint/2012/main" timeZoneBias="420">
          <p15:parentCm authorId="1" idx="14"/>
        </p15:threadingInfo>
      </p:ext>
    </p:extLst>
  </p:cm>
  <p:cm authorId="1" dt="2021-02-20T18:57:49.548" idx="16">
    <p:pos x="10" y="202"/>
    <p:text>Namely:</p:text>
    <p:extLst>
      <p:ext uri="{C676402C-5697-4E1C-873F-D02D1690AC5C}">
        <p15:threadingInfo xmlns:p15="http://schemas.microsoft.com/office/powerpoint/2012/main" timeZoneBias="420">
          <p15:parentCm authorId="1" idx="14"/>
        </p15:threadingInfo>
      </p:ext>
    </p:extLst>
  </p:cm>
  <p:cm authorId="1" dt="2021-02-20T18:57:59.980" idx="18">
    <p:pos x="10" y="298"/>
    <p:text>NorthernNewEngland
WestTexNewMexico
SouthCarolina</p:text>
    <p:extLst>
      <p:ext uri="{C676402C-5697-4E1C-873F-D02D1690AC5C}">
        <p15:threadingInfo xmlns:p15="http://schemas.microsoft.com/office/powerpoint/2012/main" timeZoneBias="420">
          <p15:parentCm authorId="1" idx="14"/>
        </p15:threadingInfo>
      </p:ext>
    </p:extLst>
  </p:cm>
  <p:cm authorId="1" dt="2021-02-20T19:15:55.652" idx="25">
    <p:pos x="10" y="394"/>
    <p:text>https://hassavocadoboard.com/report/</p:text>
    <p:extLst>
      <p:ext uri="{C676402C-5697-4E1C-873F-D02D1690AC5C}">
        <p15:threadingInfo xmlns:p15="http://schemas.microsoft.com/office/powerpoint/2012/main" timeZoneBias="420">
          <p15:parentCm authorId="1" idx="14"/>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2-20T18:58:11.190" idx="19">
    <p:pos x="10" y="10"/>
    <p:text>We want to re-brand "region" as "area" so please show us the results from that perspective
Segment "area" into two groups: city and regionThere should be 12 regions and 42 cities</p:text>
    <p:extLst>
      <p:ext uri="{C676402C-5697-4E1C-873F-D02D1690AC5C}">
        <p15:threadingInfo xmlns:p15="http://schemas.microsoft.com/office/powerpoint/2012/main" timeZoneBias="420"/>
      </p:ext>
    </p:extLst>
  </p:cm>
  <p:cm authorId="1" dt="2021-02-20T19:00:49.361" idx="20">
    <p:pos x="10" y="106"/>
    <p:text>I would edit the visuals where the word region apperar and edit for that visual as "area". And since I classified them into area type: city and region that is already done.</p:text>
    <p:extLst>
      <p:ext uri="{C676402C-5697-4E1C-873F-D02D1690AC5C}">
        <p15:threadingInfo xmlns:p15="http://schemas.microsoft.com/office/powerpoint/2012/main" timeZoneBias="420">
          <p15:parentCm authorId="1" idx="19"/>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2-20T19:01:16.102" idx="21">
    <p:pos x="10" y="10"/>
    <p:text>Compare and contrast the Power BI Data Preview with the SSIS Data Profiling Task</p:text>
    <p:extLst>
      <p:ext uri="{C676402C-5697-4E1C-873F-D02D1690AC5C}">
        <p15:threadingInfo xmlns:p15="http://schemas.microsoft.com/office/powerpoint/2012/main" timeZoneBias="420"/>
      </p:ext>
    </p:extLst>
  </p:cm>
  <p:cm authorId="1" dt="2021-02-20T19:09:08.809" idx="22">
    <p:pos x="10" y="106"/>
    <p:text>Power Bi Preview shows a few things such as percentage of validity, error, empty(nulls0 and number of distinct and unique characters</p:text>
    <p:extLst>
      <p:ext uri="{C676402C-5697-4E1C-873F-D02D1690AC5C}">
        <p15:threadingInfo xmlns:p15="http://schemas.microsoft.com/office/powerpoint/2012/main" timeZoneBias="420">
          <p15:parentCm authorId="1" idx="21"/>
        </p15:threadingInfo>
      </p:ext>
    </p:extLst>
  </p:cm>
  <p:cm authorId="1" dt="2021-02-20T19:11:40.864" idx="23">
    <p:pos x="10" y="202"/>
    <p:text>But SSIS Data Profiling Task will show colum length distribution profile, colum null ratio profile, column pattern profile, candidata key profile, functional dependency profile, value inclusion profile. As better explained in</p:text>
    <p:extLst>
      <p:ext uri="{C676402C-5697-4E1C-873F-D02D1690AC5C}">
        <p15:threadingInfo xmlns:p15="http://schemas.microsoft.com/office/powerpoint/2012/main" timeZoneBias="420">
          <p15:parentCm authorId="1" idx="21"/>
        </p15:threadingInfo>
      </p:ext>
    </p:extLst>
  </p:cm>
  <p:cm authorId="1" dt="2021-02-20T19:15:47.038" idx="24">
    <p:pos x="10" y="298"/>
    <p:text>https://docs.microsoft.com/en-us/sql/integration-services/control-flow/data-profiling-task?view=sql-server-ver15</p:text>
    <p:extLst>
      <p:ext uri="{C676402C-5697-4E1C-873F-D02D1690AC5C}">
        <p15:threadingInfo xmlns:p15="http://schemas.microsoft.com/office/powerpoint/2012/main" timeZoneBias="420">
          <p15:parentCm authorId="1" idx="2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4B878-1AAE-4F91-92F5-32A0747A40DB}" type="datetimeFigureOut">
              <a:rPr lang="en-US" smtClean="0"/>
              <a:t>2/20/2021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C91F65-15DE-49B3-B0E5-A7F42DE4BF52}" type="slidenum">
              <a:rPr lang="en-US" smtClean="0"/>
              <a:t>‹#›</a:t>
            </a:fld>
            <a:endParaRPr lang="en-US"/>
          </a:p>
        </p:txBody>
      </p:sp>
    </p:spTree>
    <p:extLst>
      <p:ext uri="{BB962C8B-B14F-4D97-AF65-F5344CB8AC3E}">
        <p14:creationId xmlns:p14="http://schemas.microsoft.com/office/powerpoint/2010/main" val="849489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9C91F65-15DE-49B3-B0E5-A7F42DE4BF52}" type="slidenum">
              <a:rPr lang="en-US" smtClean="0"/>
              <a:t>1</a:t>
            </a:fld>
            <a:endParaRPr lang="en-US"/>
          </a:p>
        </p:txBody>
      </p:sp>
    </p:spTree>
    <p:extLst>
      <p:ext uri="{BB962C8B-B14F-4D97-AF65-F5344CB8AC3E}">
        <p14:creationId xmlns:p14="http://schemas.microsoft.com/office/powerpoint/2010/main" val="3414935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9C91F65-15DE-49B3-B0E5-A7F42DE4BF52}" type="slidenum">
              <a:rPr lang="en-US" smtClean="0"/>
              <a:t>2</a:t>
            </a:fld>
            <a:endParaRPr lang="en-US"/>
          </a:p>
        </p:txBody>
      </p:sp>
    </p:spTree>
    <p:extLst>
      <p:ext uri="{BB962C8B-B14F-4D97-AF65-F5344CB8AC3E}">
        <p14:creationId xmlns:p14="http://schemas.microsoft.com/office/powerpoint/2010/main" val="3875097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42728-75C6-4551-83DE-49AEB0AA7C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49D7FB-CDBB-438C-8255-A73AC0479F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A79A6E-4B65-48D6-94AA-DA16F5145FF8}"/>
              </a:ext>
            </a:extLst>
          </p:cNvPr>
          <p:cNvSpPr>
            <a:spLocks noGrp="1"/>
          </p:cNvSpPr>
          <p:nvPr>
            <p:ph type="dt" sz="half" idx="10"/>
          </p:nvPr>
        </p:nvSpPr>
        <p:spPr/>
        <p:txBody>
          <a:bodyPr/>
          <a:lstStyle/>
          <a:p>
            <a:fld id="{83F04D8C-59E6-4499-A441-C8303BFE4B6A}" type="datetimeFigureOut">
              <a:rPr lang="en-US" smtClean="0"/>
              <a:t>2/20/2021</a:t>
            </a:fld>
            <a:endParaRPr lang="en-US"/>
          </a:p>
        </p:txBody>
      </p:sp>
      <p:sp>
        <p:nvSpPr>
          <p:cNvPr id="5" name="Footer Placeholder 4">
            <a:extLst>
              <a:ext uri="{FF2B5EF4-FFF2-40B4-BE49-F238E27FC236}">
                <a16:creationId xmlns:a16="http://schemas.microsoft.com/office/drawing/2014/main" id="{EE2622AF-9464-4163-8F11-C27CEB04EC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E2F50F-314D-407B-9112-C55C65630FCE}"/>
              </a:ext>
            </a:extLst>
          </p:cNvPr>
          <p:cNvSpPr>
            <a:spLocks noGrp="1"/>
          </p:cNvSpPr>
          <p:nvPr>
            <p:ph type="sldNum" sz="quarter" idx="12"/>
          </p:nvPr>
        </p:nvSpPr>
        <p:spPr/>
        <p:txBody>
          <a:bodyPr/>
          <a:lstStyle/>
          <a:p>
            <a:fld id="{6C77F795-1698-4D12-8513-86165713120F}" type="slidenum">
              <a:rPr lang="en-US" smtClean="0"/>
              <a:t>‹#›</a:t>
            </a:fld>
            <a:endParaRPr lang="en-US"/>
          </a:p>
        </p:txBody>
      </p:sp>
    </p:spTree>
    <p:extLst>
      <p:ext uri="{BB962C8B-B14F-4D97-AF65-F5344CB8AC3E}">
        <p14:creationId xmlns:p14="http://schemas.microsoft.com/office/powerpoint/2010/main" val="3074304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E0775-D977-4A30-8881-BE7B8CA72C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31D89E-0B8D-4982-BCE5-F328FEC854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0A329E-9442-4D57-988E-822099513AB4}"/>
              </a:ext>
            </a:extLst>
          </p:cNvPr>
          <p:cNvSpPr>
            <a:spLocks noGrp="1"/>
          </p:cNvSpPr>
          <p:nvPr>
            <p:ph type="dt" sz="half" idx="10"/>
          </p:nvPr>
        </p:nvSpPr>
        <p:spPr/>
        <p:txBody>
          <a:bodyPr/>
          <a:lstStyle/>
          <a:p>
            <a:fld id="{83F04D8C-59E6-4499-A441-C8303BFE4B6A}" type="datetimeFigureOut">
              <a:rPr lang="en-US" smtClean="0"/>
              <a:t>2/20/2021</a:t>
            </a:fld>
            <a:endParaRPr lang="en-US"/>
          </a:p>
        </p:txBody>
      </p:sp>
      <p:sp>
        <p:nvSpPr>
          <p:cNvPr id="5" name="Footer Placeholder 4">
            <a:extLst>
              <a:ext uri="{FF2B5EF4-FFF2-40B4-BE49-F238E27FC236}">
                <a16:creationId xmlns:a16="http://schemas.microsoft.com/office/drawing/2014/main" id="{38E0D5FF-AAF5-4BDC-8832-F4F0789E3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B617A-0F8C-44F4-8702-FF7264808F96}"/>
              </a:ext>
            </a:extLst>
          </p:cNvPr>
          <p:cNvSpPr>
            <a:spLocks noGrp="1"/>
          </p:cNvSpPr>
          <p:nvPr>
            <p:ph type="sldNum" sz="quarter" idx="12"/>
          </p:nvPr>
        </p:nvSpPr>
        <p:spPr/>
        <p:txBody>
          <a:bodyPr/>
          <a:lstStyle/>
          <a:p>
            <a:fld id="{6C77F795-1698-4D12-8513-86165713120F}" type="slidenum">
              <a:rPr lang="en-US" smtClean="0"/>
              <a:t>‹#›</a:t>
            </a:fld>
            <a:endParaRPr lang="en-US"/>
          </a:p>
        </p:txBody>
      </p:sp>
    </p:spTree>
    <p:extLst>
      <p:ext uri="{BB962C8B-B14F-4D97-AF65-F5344CB8AC3E}">
        <p14:creationId xmlns:p14="http://schemas.microsoft.com/office/powerpoint/2010/main" val="3729671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3BA6BC-357E-41E1-9AD6-0D37494633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398061-EB94-427D-87E0-370436F9D9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C3215E-538D-47B3-8E42-D366369377C9}"/>
              </a:ext>
            </a:extLst>
          </p:cNvPr>
          <p:cNvSpPr>
            <a:spLocks noGrp="1"/>
          </p:cNvSpPr>
          <p:nvPr>
            <p:ph type="dt" sz="half" idx="10"/>
          </p:nvPr>
        </p:nvSpPr>
        <p:spPr/>
        <p:txBody>
          <a:bodyPr/>
          <a:lstStyle/>
          <a:p>
            <a:fld id="{83F04D8C-59E6-4499-A441-C8303BFE4B6A}" type="datetimeFigureOut">
              <a:rPr lang="en-US" smtClean="0"/>
              <a:t>2/20/2021</a:t>
            </a:fld>
            <a:endParaRPr lang="en-US"/>
          </a:p>
        </p:txBody>
      </p:sp>
      <p:sp>
        <p:nvSpPr>
          <p:cNvPr id="5" name="Footer Placeholder 4">
            <a:extLst>
              <a:ext uri="{FF2B5EF4-FFF2-40B4-BE49-F238E27FC236}">
                <a16:creationId xmlns:a16="http://schemas.microsoft.com/office/drawing/2014/main" id="{8C58A8F6-C37A-493D-B9A8-266E51713C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A0EA1-CCD3-437E-B8BB-D59D3B1F8B97}"/>
              </a:ext>
            </a:extLst>
          </p:cNvPr>
          <p:cNvSpPr>
            <a:spLocks noGrp="1"/>
          </p:cNvSpPr>
          <p:nvPr>
            <p:ph type="sldNum" sz="quarter" idx="12"/>
          </p:nvPr>
        </p:nvSpPr>
        <p:spPr/>
        <p:txBody>
          <a:bodyPr/>
          <a:lstStyle/>
          <a:p>
            <a:fld id="{6C77F795-1698-4D12-8513-86165713120F}" type="slidenum">
              <a:rPr lang="en-US" smtClean="0"/>
              <a:t>‹#›</a:t>
            </a:fld>
            <a:endParaRPr lang="en-US"/>
          </a:p>
        </p:txBody>
      </p:sp>
    </p:spTree>
    <p:extLst>
      <p:ext uri="{BB962C8B-B14F-4D97-AF65-F5344CB8AC3E}">
        <p14:creationId xmlns:p14="http://schemas.microsoft.com/office/powerpoint/2010/main" val="1145227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8F66C-9974-4683-9E16-68A7E2E15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6F3DB7-14EF-4F51-AC25-74E2095FAC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793556-99D4-42A9-849D-E4B582FF66A5}"/>
              </a:ext>
            </a:extLst>
          </p:cNvPr>
          <p:cNvSpPr>
            <a:spLocks noGrp="1"/>
          </p:cNvSpPr>
          <p:nvPr>
            <p:ph type="dt" sz="half" idx="10"/>
          </p:nvPr>
        </p:nvSpPr>
        <p:spPr/>
        <p:txBody>
          <a:bodyPr/>
          <a:lstStyle/>
          <a:p>
            <a:fld id="{83F04D8C-59E6-4499-A441-C8303BFE4B6A}" type="datetimeFigureOut">
              <a:rPr lang="en-US" smtClean="0"/>
              <a:t>2/20/2021</a:t>
            </a:fld>
            <a:endParaRPr lang="en-US"/>
          </a:p>
        </p:txBody>
      </p:sp>
      <p:sp>
        <p:nvSpPr>
          <p:cNvPr id="5" name="Footer Placeholder 4">
            <a:extLst>
              <a:ext uri="{FF2B5EF4-FFF2-40B4-BE49-F238E27FC236}">
                <a16:creationId xmlns:a16="http://schemas.microsoft.com/office/drawing/2014/main" id="{90373100-803B-4DE4-A8A0-AEE1044532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313AD7-E5BF-4F30-9876-9E23E0B3F97E}"/>
              </a:ext>
            </a:extLst>
          </p:cNvPr>
          <p:cNvSpPr>
            <a:spLocks noGrp="1"/>
          </p:cNvSpPr>
          <p:nvPr>
            <p:ph type="sldNum" sz="quarter" idx="12"/>
          </p:nvPr>
        </p:nvSpPr>
        <p:spPr/>
        <p:txBody>
          <a:bodyPr/>
          <a:lstStyle/>
          <a:p>
            <a:fld id="{6C77F795-1698-4D12-8513-86165713120F}" type="slidenum">
              <a:rPr lang="en-US" smtClean="0"/>
              <a:t>‹#›</a:t>
            </a:fld>
            <a:endParaRPr lang="en-US"/>
          </a:p>
        </p:txBody>
      </p:sp>
    </p:spTree>
    <p:extLst>
      <p:ext uri="{BB962C8B-B14F-4D97-AF65-F5344CB8AC3E}">
        <p14:creationId xmlns:p14="http://schemas.microsoft.com/office/powerpoint/2010/main" val="2985827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7C17D-30BF-4EF3-9785-C0878F6814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33AA88-7848-4FBD-8ECF-72C4568A00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D254A8-28D0-4197-8DD8-9B996ADAD6A5}"/>
              </a:ext>
            </a:extLst>
          </p:cNvPr>
          <p:cNvSpPr>
            <a:spLocks noGrp="1"/>
          </p:cNvSpPr>
          <p:nvPr>
            <p:ph type="dt" sz="half" idx="10"/>
          </p:nvPr>
        </p:nvSpPr>
        <p:spPr/>
        <p:txBody>
          <a:bodyPr/>
          <a:lstStyle/>
          <a:p>
            <a:fld id="{83F04D8C-59E6-4499-A441-C8303BFE4B6A}" type="datetimeFigureOut">
              <a:rPr lang="en-US" smtClean="0"/>
              <a:t>2/20/2021</a:t>
            </a:fld>
            <a:endParaRPr lang="en-US"/>
          </a:p>
        </p:txBody>
      </p:sp>
      <p:sp>
        <p:nvSpPr>
          <p:cNvPr id="5" name="Footer Placeholder 4">
            <a:extLst>
              <a:ext uri="{FF2B5EF4-FFF2-40B4-BE49-F238E27FC236}">
                <a16:creationId xmlns:a16="http://schemas.microsoft.com/office/drawing/2014/main" id="{95E8CF06-D01B-423A-9A7D-873C4B9BBD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482DEF-F58F-4639-AC7B-B2E7E3E4F8C5}"/>
              </a:ext>
            </a:extLst>
          </p:cNvPr>
          <p:cNvSpPr>
            <a:spLocks noGrp="1"/>
          </p:cNvSpPr>
          <p:nvPr>
            <p:ph type="sldNum" sz="quarter" idx="12"/>
          </p:nvPr>
        </p:nvSpPr>
        <p:spPr/>
        <p:txBody>
          <a:bodyPr/>
          <a:lstStyle/>
          <a:p>
            <a:fld id="{6C77F795-1698-4D12-8513-86165713120F}" type="slidenum">
              <a:rPr lang="en-US" smtClean="0"/>
              <a:t>‹#›</a:t>
            </a:fld>
            <a:endParaRPr lang="en-US"/>
          </a:p>
        </p:txBody>
      </p:sp>
    </p:spTree>
    <p:extLst>
      <p:ext uri="{BB962C8B-B14F-4D97-AF65-F5344CB8AC3E}">
        <p14:creationId xmlns:p14="http://schemas.microsoft.com/office/powerpoint/2010/main" val="21633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B6412-57BA-489F-B815-93138787DE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869CA7-856A-44D2-BE72-5BE7084702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CC7447-A339-4685-BFCB-A379EEDA4D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D9FFB9-73E6-4550-AD72-BEBBEBE2EB43}"/>
              </a:ext>
            </a:extLst>
          </p:cNvPr>
          <p:cNvSpPr>
            <a:spLocks noGrp="1"/>
          </p:cNvSpPr>
          <p:nvPr>
            <p:ph type="dt" sz="half" idx="10"/>
          </p:nvPr>
        </p:nvSpPr>
        <p:spPr/>
        <p:txBody>
          <a:bodyPr/>
          <a:lstStyle/>
          <a:p>
            <a:fld id="{83F04D8C-59E6-4499-A441-C8303BFE4B6A}" type="datetimeFigureOut">
              <a:rPr lang="en-US" smtClean="0"/>
              <a:t>2/20/2021</a:t>
            </a:fld>
            <a:endParaRPr lang="en-US"/>
          </a:p>
        </p:txBody>
      </p:sp>
      <p:sp>
        <p:nvSpPr>
          <p:cNvPr id="6" name="Footer Placeholder 5">
            <a:extLst>
              <a:ext uri="{FF2B5EF4-FFF2-40B4-BE49-F238E27FC236}">
                <a16:creationId xmlns:a16="http://schemas.microsoft.com/office/drawing/2014/main" id="{89A23C9D-D2E6-4290-962C-AE3201AF7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20C5B-19B5-4E52-A319-AA34F4EFCCE4}"/>
              </a:ext>
            </a:extLst>
          </p:cNvPr>
          <p:cNvSpPr>
            <a:spLocks noGrp="1"/>
          </p:cNvSpPr>
          <p:nvPr>
            <p:ph type="sldNum" sz="quarter" idx="12"/>
          </p:nvPr>
        </p:nvSpPr>
        <p:spPr/>
        <p:txBody>
          <a:bodyPr/>
          <a:lstStyle/>
          <a:p>
            <a:fld id="{6C77F795-1698-4D12-8513-86165713120F}" type="slidenum">
              <a:rPr lang="en-US" smtClean="0"/>
              <a:t>‹#›</a:t>
            </a:fld>
            <a:endParaRPr lang="en-US"/>
          </a:p>
        </p:txBody>
      </p:sp>
    </p:spTree>
    <p:extLst>
      <p:ext uri="{BB962C8B-B14F-4D97-AF65-F5344CB8AC3E}">
        <p14:creationId xmlns:p14="http://schemas.microsoft.com/office/powerpoint/2010/main" val="311271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4FE9-1FD1-4CD6-9EF9-D92AB35477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AF6262-B0E3-4593-B165-BEA8C4FA74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993A37-7625-41B5-961A-E7926DDD27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953450-374B-4C7A-BF57-C18899374A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0EC7A5-9FD6-49E1-B03F-C12EE1F912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DAB7C9-33B5-45CC-AE78-E16EEBCAE06E}"/>
              </a:ext>
            </a:extLst>
          </p:cNvPr>
          <p:cNvSpPr>
            <a:spLocks noGrp="1"/>
          </p:cNvSpPr>
          <p:nvPr>
            <p:ph type="dt" sz="half" idx="10"/>
          </p:nvPr>
        </p:nvSpPr>
        <p:spPr/>
        <p:txBody>
          <a:bodyPr/>
          <a:lstStyle/>
          <a:p>
            <a:fld id="{83F04D8C-59E6-4499-A441-C8303BFE4B6A}" type="datetimeFigureOut">
              <a:rPr lang="en-US" smtClean="0"/>
              <a:t>2/20/2021</a:t>
            </a:fld>
            <a:endParaRPr lang="en-US"/>
          </a:p>
        </p:txBody>
      </p:sp>
      <p:sp>
        <p:nvSpPr>
          <p:cNvPr id="8" name="Footer Placeholder 7">
            <a:extLst>
              <a:ext uri="{FF2B5EF4-FFF2-40B4-BE49-F238E27FC236}">
                <a16:creationId xmlns:a16="http://schemas.microsoft.com/office/drawing/2014/main" id="{778330AF-1823-4852-AB2B-A84A1B8A15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FD3C6B-709B-431B-B14D-A14AF253886B}"/>
              </a:ext>
            </a:extLst>
          </p:cNvPr>
          <p:cNvSpPr>
            <a:spLocks noGrp="1"/>
          </p:cNvSpPr>
          <p:nvPr>
            <p:ph type="sldNum" sz="quarter" idx="12"/>
          </p:nvPr>
        </p:nvSpPr>
        <p:spPr/>
        <p:txBody>
          <a:bodyPr/>
          <a:lstStyle/>
          <a:p>
            <a:fld id="{6C77F795-1698-4D12-8513-86165713120F}" type="slidenum">
              <a:rPr lang="en-US" smtClean="0"/>
              <a:t>‹#›</a:t>
            </a:fld>
            <a:endParaRPr lang="en-US"/>
          </a:p>
        </p:txBody>
      </p:sp>
    </p:spTree>
    <p:extLst>
      <p:ext uri="{BB962C8B-B14F-4D97-AF65-F5344CB8AC3E}">
        <p14:creationId xmlns:p14="http://schemas.microsoft.com/office/powerpoint/2010/main" val="535508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E6B58-381A-4316-BD05-5C54223657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A94E86-BF75-4114-8907-50D1AC779FED}"/>
              </a:ext>
            </a:extLst>
          </p:cNvPr>
          <p:cNvSpPr>
            <a:spLocks noGrp="1"/>
          </p:cNvSpPr>
          <p:nvPr>
            <p:ph type="dt" sz="half" idx="10"/>
          </p:nvPr>
        </p:nvSpPr>
        <p:spPr/>
        <p:txBody>
          <a:bodyPr/>
          <a:lstStyle/>
          <a:p>
            <a:fld id="{83F04D8C-59E6-4499-A441-C8303BFE4B6A}" type="datetimeFigureOut">
              <a:rPr lang="en-US" smtClean="0"/>
              <a:t>2/20/2021</a:t>
            </a:fld>
            <a:endParaRPr lang="en-US"/>
          </a:p>
        </p:txBody>
      </p:sp>
      <p:sp>
        <p:nvSpPr>
          <p:cNvPr id="4" name="Footer Placeholder 3">
            <a:extLst>
              <a:ext uri="{FF2B5EF4-FFF2-40B4-BE49-F238E27FC236}">
                <a16:creationId xmlns:a16="http://schemas.microsoft.com/office/drawing/2014/main" id="{401834B2-5CFC-4205-A7AE-38B01457BE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EE1D97-F60D-48AA-8FDB-9F67E8D47E82}"/>
              </a:ext>
            </a:extLst>
          </p:cNvPr>
          <p:cNvSpPr>
            <a:spLocks noGrp="1"/>
          </p:cNvSpPr>
          <p:nvPr>
            <p:ph type="sldNum" sz="quarter" idx="12"/>
          </p:nvPr>
        </p:nvSpPr>
        <p:spPr/>
        <p:txBody>
          <a:bodyPr/>
          <a:lstStyle/>
          <a:p>
            <a:fld id="{6C77F795-1698-4D12-8513-86165713120F}" type="slidenum">
              <a:rPr lang="en-US" smtClean="0"/>
              <a:t>‹#›</a:t>
            </a:fld>
            <a:endParaRPr lang="en-US"/>
          </a:p>
        </p:txBody>
      </p:sp>
    </p:spTree>
    <p:extLst>
      <p:ext uri="{BB962C8B-B14F-4D97-AF65-F5344CB8AC3E}">
        <p14:creationId xmlns:p14="http://schemas.microsoft.com/office/powerpoint/2010/main" val="300104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B76FE9-D948-463B-AD58-67B1C7064033}"/>
              </a:ext>
            </a:extLst>
          </p:cNvPr>
          <p:cNvSpPr>
            <a:spLocks noGrp="1"/>
          </p:cNvSpPr>
          <p:nvPr>
            <p:ph type="dt" sz="half" idx="10"/>
          </p:nvPr>
        </p:nvSpPr>
        <p:spPr/>
        <p:txBody>
          <a:bodyPr/>
          <a:lstStyle/>
          <a:p>
            <a:fld id="{83F04D8C-59E6-4499-A441-C8303BFE4B6A}" type="datetimeFigureOut">
              <a:rPr lang="en-US" smtClean="0"/>
              <a:t>2/20/2021</a:t>
            </a:fld>
            <a:endParaRPr lang="en-US"/>
          </a:p>
        </p:txBody>
      </p:sp>
      <p:sp>
        <p:nvSpPr>
          <p:cNvPr id="3" name="Footer Placeholder 2">
            <a:extLst>
              <a:ext uri="{FF2B5EF4-FFF2-40B4-BE49-F238E27FC236}">
                <a16:creationId xmlns:a16="http://schemas.microsoft.com/office/drawing/2014/main" id="{B03081D9-ACAA-48D9-9D69-E295212FB0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E622EC-A454-4D9A-825B-7E5BFE1F1106}"/>
              </a:ext>
            </a:extLst>
          </p:cNvPr>
          <p:cNvSpPr>
            <a:spLocks noGrp="1"/>
          </p:cNvSpPr>
          <p:nvPr>
            <p:ph type="sldNum" sz="quarter" idx="12"/>
          </p:nvPr>
        </p:nvSpPr>
        <p:spPr/>
        <p:txBody>
          <a:bodyPr/>
          <a:lstStyle/>
          <a:p>
            <a:fld id="{6C77F795-1698-4D12-8513-86165713120F}" type="slidenum">
              <a:rPr lang="en-US" smtClean="0"/>
              <a:t>‹#›</a:t>
            </a:fld>
            <a:endParaRPr lang="en-US"/>
          </a:p>
        </p:txBody>
      </p:sp>
    </p:spTree>
    <p:extLst>
      <p:ext uri="{BB962C8B-B14F-4D97-AF65-F5344CB8AC3E}">
        <p14:creationId xmlns:p14="http://schemas.microsoft.com/office/powerpoint/2010/main" val="3623604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AE61-7CD0-4AD4-B603-DE9EFE3FA4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354544-246B-456B-ADF3-8CA42A3BDF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7C9EBB-A167-4FB5-94E1-5986F128F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C486B8-3919-4D18-ABBF-76EF74C81D34}"/>
              </a:ext>
            </a:extLst>
          </p:cNvPr>
          <p:cNvSpPr>
            <a:spLocks noGrp="1"/>
          </p:cNvSpPr>
          <p:nvPr>
            <p:ph type="dt" sz="half" idx="10"/>
          </p:nvPr>
        </p:nvSpPr>
        <p:spPr/>
        <p:txBody>
          <a:bodyPr/>
          <a:lstStyle/>
          <a:p>
            <a:fld id="{83F04D8C-59E6-4499-A441-C8303BFE4B6A}" type="datetimeFigureOut">
              <a:rPr lang="en-US" smtClean="0"/>
              <a:t>2/20/2021</a:t>
            </a:fld>
            <a:endParaRPr lang="en-US"/>
          </a:p>
        </p:txBody>
      </p:sp>
      <p:sp>
        <p:nvSpPr>
          <p:cNvPr id="6" name="Footer Placeholder 5">
            <a:extLst>
              <a:ext uri="{FF2B5EF4-FFF2-40B4-BE49-F238E27FC236}">
                <a16:creationId xmlns:a16="http://schemas.microsoft.com/office/drawing/2014/main" id="{32BD6FEF-10DA-4AFD-B5EB-E998362410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BBCD30-F119-459F-A460-F18F9F8ED177}"/>
              </a:ext>
            </a:extLst>
          </p:cNvPr>
          <p:cNvSpPr>
            <a:spLocks noGrp="1"/>
          </p:cNvSpPr>
          <p:nvPr>
            <p:ph type="sldNum" sz="quarter" idx="12"/>
          </p:nvPr>
        </p:nvSpPr>
        <p:spPr/>
        <p:txBody>
          <a:bodyPr/>
          <a:lstStyle/>
          <a:p>
            <a:fld id="{6C77F795-1698-4D12-8513-86165713120F}" type="slidenum">
              <a:rPr lang="en-US" smtClean="0"/>
              <a:t>‹#›</a:t>
            </a:fld>
            <a:endParaRPr lang="en-US"/>
          </a:p>
        </p:txBody>
      </p:sp>
    </p:spTree>
    <p:extLst>
      <p:ext uri="{BB962C8B-B14F-4D97-AF65-F5344CB8AC3E}">
        <p14:creationId xmlns:p14="http://schemas.microsoft.com/office/powerpoint/2010/main" val="3115702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46AC-8720-43A2-B15D-1262CA0A67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119C6D-903B-4DF0-993E-18ADB76942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0513FB-2580-403B-BBF5-8D63DFB580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681DD1-3528-4A54-8E80-E17FDE551139}"/>
              </a:ext>
            </a:extLst>
          </p:cNvPr>
          <p:cNvSpPr>
            <a:spLocks noGrp="1"/>
          </p:cNvSpPr>
          <p:nvPr>
            <p:ph type="dt" sz="half" idx="10"/>
          </p:nvPr>
        </p:nvSpPr>
        <p:spPr/>
        <p:txBody>
          <a:bodyPr/>
          <a:lstStyle/>
          <a:p>
            <a:fld id="{83F04D8C-59E6-4499-A441-C8303BFE4B6A}" type="datetimeFigureOut">
              <a:rPr lang="en-US" smtClean="0"/>
              <a:t>2/20/2021</a:t>
            </a:fld>
            <a:endParaRPr lang="en-US"/>
          </a:p>
        </p:txBody>
      </p:sp>
      <p:sp>
        <p:nvSpPr>
          <p:cNvPr id="6" name="Footer Placeholder 5">
            <a:extLst>
              <a:ext uri="{FF2B5EF4-FFF2-40B4-BE49-F238E27FC236}">
                <a16:creationId xmlns:a16="http://schemas.microsoft.com/office/drawing/2014/main" id="{3BCCE6CD-DF42-466A-90A8-22B70287A6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1374C3-F5EF-4B17-906B-204D3E20F0D3}"/>
              </a:ext>
            </a:extLst>
          </p:cNvPr>
          <p:cNvSpPr>
            <a:spLocks noGrp="1"/>
          </p:cNvSpPr>
          <p:nvPr>
            <p:ph type="sldNum" sz="quarter" idx="12"/>
          </p:nvPr>
        </p:nvSpPr>
        <p:spPr/>
        <p:txBody>
          <a:bodyPr/>
          <a:lstStyle/>
          <a:p>
            <a:fld id="{6C77F795-1698-4D12-8513-86165713120F}" type="slidenum">
              <a:rPr lang="en-US" smtClean="0"/>
              <a:t>‹#›</a:t>
            </a:fld>
            <a:endParaRPr lang="en-US"/>
          </a:p>
        </p:txBody>
      </p:sp>
    </p:spTree>
    <p:extLst>
      <p:ext uri="{BB962C8B-B14F-4D97-AF65-F5344CB8AC3E}">
        <p14:creationId xmlns:p14="http://schemas.microsoft.com/office/powerpoint/2010/main" val="412612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AFBEF3-7987-4ADA-8038-DD0521A2E5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45E731-5D33-4F76-91C9-31528F2844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E8F650-B85A-478F-A3DB-97905CC1BD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F04D8C-59E6-4499-A441-C8303BFE4B6A}" type="datetimeFigureOut">
              <a:rPr lang="en-US" smtClean="0"/>
              <a:t>2/20/2021</a:t>
            </a:fld>
            <a:endParaRPr lang="en-US"/>
          </a:p>
        </p:txBody>
      </p:sp>
      <p:sp>
        <p:nvSpPr>
          <p:cNvPr id="5" name="Footer Placeholder 4">
            <a:extLst>
              <a:ext uri="{FF2B5EF4-FFF2-40B4-BE49-F238E27FC236}">
                <a16:creationId xmlns:a16="http://schemas.microsoft.com/office/drawing/2014/main" id="{5B2522EB-D6FE-4099-9B3B-CC8CA2A9B5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26C0C7-BCCD-49EC-B089-207A34BA79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7F795-1698-4D12-8513-86165713120F}" type="slidenum">
              <a:rPr lang="en-US" smtClean="0"/>
              <a:t>‹#›</a:t>
            </a:fld>
            <a:endParaRPr lang="en-US"/>
          </a:p>
        </p:txBody>
      </p:sp>
    </p:spTree>
    <p:extLst>
      <p:ext uri="{BB962C8B-B14F-4D97-AF65-F5344CB8AC3E}">
        <p14:creationId xmlns:p14="http://schemas.microsoft.com/office/powerpoint/2010/main" val="874077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10996F-243A-48BF-8B99-9047D1CDECBA}"/>
              </a:ext>
            </a:extLst>
          </p:cNvPr>
          <p:cNvPicPr>
            <a:picLocks noChangeAspect="1"/>
          </p:cNvPicPr>
          <p:nvPr/>
        </p:nvPicPr>
        <p:blipFill rotWithShape="1">
          <a:blip r:embed="rId3"/>
          <a:srcRect l="25744" r="14700"/>
          <a:stretch/>
        </p:blipFill>
        <p:spPr>
          <a:xfrm>
            <a:off x="20" y="0"/>
            <a:ext cx="12191980" cy="6857990"/>
          </a:xfrm>
          <a:prstGeom prst="rect">
            <a:avLst/>
          </a:prstGeom>
        </p:spPr>
      </p:pic>
      <p:sp>
        <p:nvSpPr>
          <p:cNvPr id="1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0FD45958-2F6D-4681-9328-A6ECFC38AF8A}"/>
              </a:ext>
            </a:extLst>
          </p:cNvPr>
          <p:cNvSpPr>
            <a:spLocks noGrp="1"/>
          </p:cNvSpPr>
          <p:nvPr>
            <p:ph type="ctrTitle"/>
          </p:nvPr>
        </p:nvSpPr>
        <p:spPr>
          <a:xfrm>
            <a:off x="480061" y="2537784"/>
            <a:ext cx="3852041" cy="2227163"/>
          </a:xfrm>
        </p:spPr>
        <p:txBody>
          <a:bodyPr>
            <a:normAutofit/>
          </a:bodyPr>
          <a:lstStyle/>
          <a:p>
            <a:pPr algn="r"/>
            <a:r>
              <a:rPr lang="en-US" sz="8800" b="1" dirty="0">
                <a:solidFill>
                  <a:schemeClr val="bg1"/>
                </a:solidFill>
                <a:latin typeface="Avenir Next LT Pro" panose="020B0604020202020204" pitchFamily="34" charset="0"/>
                <a:cs typeface="Aparajita" panose="020B0502040204020203" pitchFamily="18" charset="0"/>
              </a:rPr>
              <a:t>DASH</a:t>
            </a:r>
          </a:p>
        </p:txBody>
      </p:sp>
      <p:sp>
        <p:nvSpPr>
          <p:cNvPr id="3" name="Subtitle 2">
            <a:extLst>
              <a:ext uri="{FF2B5EF4-FFF2-40B4-BE49-F238E27FC236}">
                <a16:creationId xmlns:a16="http://schemas.microsoft.com/office/drawing/2014/main" id="{EBBDD5FF-5B63-448E-9E16-E569F6E61195}"/>
              </a:ext>
            </a:extLst>
          </p:cNvPr>
          <p:cNvSpPr>
            <a:spLocks noGrp="1"/>
          </p:cNvSpPr>
          <p:nvPr>
            <p:ph type="subTitle" idx="1"/>
          </p:nvPr>
        </p:nvSpPr>
        <p:spPr>
          <a:xfrm>
            <a:off x="7782910" y="5242675"/>
            <a:ext cx="4330262" cy="683284"/>
          </a:xfrm>
        </p:spPr>
        <p:txBody>
          <a:bodyPr>
            <a:normAutofit fontScale="92500" lnSpcReduction="10000"/>
          </a:bodyPr>
          <a:lstStyle/>
          <a:p>
            <a:r>
              <a:rPr lang="en-US" sz="2000" dirty="0">
                <a:latin typeface="Avenir Next LT Pro" panose="020B0504020202020204" pitchFamily="34" charset="0"/>
              </a:rPr>
              <a:t>A Power BI Demonstration</a:t>
            </a:r>
          </a:p>
          <a:p>
            <a:r>
              <a:rPr lang="en-US" sz="2000" dirty="0">
                <a:latin typeface="Avenir Next LT Pro" panose="020B0504020202020204" pitchFamily="34" charset="0"/>
              </a:rPr>
              <a:t>On Avocado Sizing and Volume</a:t>
            </a:r>
          </a:p>
          <a:p>
            <a:endParaRPr lang="en-US" sz="2000" dirty="0">
              <a:latin typeface="Avenir Next LT Pro" panose="020B0504020202020204" pitchFamily="34" charset="0"/>
            </a:endParaRPr>
          </a:p>
        </p:txBody>
      </p:sp>
      <p:cxnSp>
        <p:nvCxnSpPr>
          <p:cNvPr id="21" name="Straight Connector 2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524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2868B9ED-000D-485D-A42D-9798E64D8A07}"/>
              </a:ext>
            </a:extLst>
          </p:cNvPr>
          <p:cNvPicPr>
            <a:picLocks noGrp="1" noChangeAspect="1"/>
          </p:cNvPicPr>
          <p:nvPr>
            <p:ph idx="1"/>
          </p:nvPr>
        </p:nvPicPr>
        <p:blipFill>
          <a:blip r:embed="rId2"/>
          <a:stretch>
            <a:fillRect/>
          </a:stretch>
        </p:blipFill>
        <p:spPr>
          <a:xfrm>
            <a:off x="913614" y="643467"/>
            <a:ext cx="10364771" cy="5571065"/>
          </a:xfrm>
          <a:prstGeom prst="rect">
            <a:avLst/>
          </a:prstGeom>
          <a:ln>
            <a:noFill/>
          </a:ln>
        </p:spPr>
      </p:pic>
      <p:sp>
        <p:nvSpPr>
          <p:cNvPr id="30"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4413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 Word&#10;&#10;Description automatically generated">
            <a:extLst>
              <a:ext uri="{FF2B5EF4-FFF2-40B4-BE49-F238E27FC236}">
                <a16:creationId xmlns:a16="http://schemas.microsoft.com/office/drawing/2014/main" id="{CEB7D4E6-BE7A-41E5-BEF2-5E7873F847E5}"/>
              </a:ext>
            </a:extLst>
          </p:cNvPr>
          <p:cNvPicPr>
            <a:picLocks noGrp="1" noChangeAspect="1"/>
          </p:cNvPicPr>
          <p:nvPr>
            <p:ph idx="1"/>
          </p:nvPr>
        </p:nvPicPr>
        <p:blipFill>
          <a:blip r:embed="rId2"/>
          <a:stretch>
            <a:fillRect/>
          </a:stretch>
        </p:blipFill>
        <p:spPr>
          <a:xfrm>
            <a:off x="937606" y="643467"/>
            <a:ext cx="10316788" cy="5571065"/>
          </a:xfrm>
          <a:prstGeom prst="rect">
            <a:avLst/>
          </a:prstGeom>
          <a:ln>
            <a:noFill/>
          </a:ln>
        </p:spPr>
      </p:pic>
    </p:spTree>
    <p:extLst>
      <p:ext uri="{BB962C8B-B14F-4D97-AF65-F5344CB8AC3E}">
        <p14:creationId xmlns:p14="http://schemas.microsoft.com/office/powerpoint/2010/main" val="3230142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13C3914-430B-41A8-AA8A-F713F78E7C78}"/>
              </a:ext>
            </a:extLst>
          </p:cNvPr>
          <p:cNvPicPr>
            <a:picLocks noGrp="1" noChangeAspect="1"/>
          </p:cNvPicPr>
          <p:nvPr>
            <p:ph idx="1"/>
          </p:nvPr>
        </p:nvPicPr>
        <p:blipFill rotWithShape="1">
          <a:blip r:embed="rId2"/>
          <a:srcRect l="25744" r="14700"/>
          <a:stretch/>
        </p:blipFill>
        <p:spPr>
          <a:xfrm>
            <a:off x="0" y="10"/>
            <a:ext cx="12191980" cy="6857990"/>
          </a:xfrm>
          <a:prstGeom prst="rect">
            <a:avLst/>
          </a:prstGeom>
        </p:spPr>
      </p:pic>
      <p:sp>
        <p:nvSpPr>
          <p:cNvPr id="9" name="Freeform: Shape 8">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90180B-57C2-47BC-8078-658C47EF28F5}"/>
              </a:ext>
            </a:extLst>
          </p:cNvPr>
          <p:cNvSpPr txBox="1"/>
          <p:nvPr/>
        </p:nvSpPr>
        <p:spPr>
          <a:xfrm>
            <a:off x="4199544" y="794294"/>
            <a:ext cx="6252941" cy="1908215"/>
          </a:xfrm>
          <a:prstGeom prst="rect">
            <a:avLst/>
          </a:prstGeom>
          <a:noFill/>
        </p:spPr>
        <p:txBody>
          <a:bodyPr wrap="square" rtlCol="0">
            <a:spAutoFit/>
          </a:bodyPr>
          <a:lstStyle/>
          <a:p>
            <a:r>
              <a:rPr lang="en-US" sz="11800" b="1" dirty="0">
                <a:solidFill>
                  <a:schemeClr val="bg1"/>
                </a:solidFill>
                <a:highlight>
                  <a:srgbClr val="FFFF00"/>
                </a:highlight>
              </a:rPr>
              <a:t>MAKE</a:t>
            </a:r>
          </a:p>
        </p:txBody>
      </p:sp>
      <p:sp>
        <p:nvSpPr>
          <p:cNvPr id="10" name="TextBox 9">
            <a:extLst>
              <a:ext uri="{FF2B5EF4-FFF2-40B4-BE49-F238E27FC236}">
                <a16:creationId xmlns:a16="http://schemas.microsoft.com/office/drawing/2014/main" id="{5FB9C319-CEB7-4809-BB8F-37492A700387}"/>
              </a:ext>
            </a:extLst>
          </p:cNvPr>
          <p:cNvSpPr txBox="1"/>
          <p:nvPr/>
        </p:nvSpPr>
        <p:spPr>
          <a:xfrm>
            <a:off x="3319881" y="3585526"/>
            <a:ext cx="8511901" cy="2554545"/>
          </a:xfrm>
          <a:prstGeom prst="rect">
            <a:avLst/>
          </a:prstGeom>
          <a:noFill/>
        </p:spPr>
        <p:txBody>
          <a:bodyPr wrap="square" rtlCol="0">
            <a:spAutoFit/>
          </a:bodyPr>
          <a:lstStyle/>
          <a:p>
            <a:r>
              <a:rPr lang="en-US" sz="8000" b="1" dirty="0">
                <a:solidFill>
                  <a:schemeClr val="bg1"/>
                </a:solidFill>
                <a:highlight>
                  <a:srgbClr val="FFFF00"/>
                </a:highlight>
              </a:rPr>
              <a:t>AMERICA’S FAVORITE FRUIT</a:t>
            </a:r>
          </a:p>
        </p:txBody>
      </p:sp>
    </p:spTree>
    <p:extLst>
      <p:ext uri="{BB962C8B-B14F-4D97-AF65-F5344CB8AC3E}">
        <p14:creationId xmlns:p14="http://schemas.microsoft.com/office/powerpoint/2010/main" val="274846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 map&#10;&#10;Description automatically generated">
            <a:extLst>
              <a:ext uri="{FF2B5EF4-FFF2-40B4-BE49-F238E27FC236}">
                <a16:creationId xmlns:a16="http://schemas.microsoft.com/office/drawing/2014/main" id="{4771B05A-34A9-4FAD-BF91-6B2EB156203F}"/>
              </a:ext>
            </a:extLst>
          </p:cNvPr>
          <p:cNvPicPr>
            <a:picLocks noGrp="1" noChangeAspect="1"/>
          </p:cNvPicPr>
          <p:nvPr>
            <p:ph idx="1"/>
          </p:nvPr>
        </p:nvPicPr>
        <p:blipFill>
          <a:blip r:embed="rId3"/>
          <a:stretch>
            <a:fillRect/>
          </a:stretch>
        </p:blipFill>
        <p:spPr>
          <a:xfrm>
            <a:off x="815371" y="643467"/>
            <a:ext cx="10561258"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5450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A8AD7-432E-4AA8-9C31-E386A78B77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86006D-5D4C-4847-AE6B-76002C8F3D2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658FE79-E86C-4C0F-AB0B-8FFBD0E98B6F}"/>
              </a:ext>
            </a:extLst>
          </p:cNvPr>
          <p:cNvPicPr>
            <a:picLocks noChangeAspect="1"/>
          </p:cNvPicPr>
          <p:nvPr/>
        </p:nvPicPr>
        <p:blipFill>
          <a:blip r:embed="rId2"/>
          <a:stretch>
            <a:fillRect/>
          </a:stretch>
        </p:blipFill>
        <p:spPr>
          <a:xfrm>
            <a:off x="19407" y="0"/>
            <a:ext cx="12153185" cy="6858000"/>
          </a:xfrm>
          <a:prstGeom prst="rect">
            <a:avLst/>
          </a:prstGeom>
        </p:spPr>
      </p:pic>
    </p:spTree>
    <p:extLst>
      <p:ext uri="{BB962C8B-B14F-4D97-AF65-F5344CB8AC3E}">
        <p14:creationId xmlns:p14="http://schemas.microsoft.com/office/powerpoint/2010/main" val="405857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F2E18CF9-5611-4946-B202-B0368022230B}"/>
              </a:ext>
            </a:extLst>
          </p:cNvPr>
          <p:cNvPicPr>
            <a:picLocks noGrp="1" noChangeAspect="1"/>
          </p:cNvPicPr>
          <p:nvPr>
            <p:ph idx="1"/>
          </p:nvPr>
        </p:nvPicPr>
        <p:blipFill>
          <a:blip r:embed="rId2"/>
          <a:stretch>
            <a:fillRect/>
          </a:stretch>
        </p:blipFill>
        <p:spPr>
          <a:xfrm>
            <a:off x="2760033" y="643467"/>
            <a:ext cx="6671934" cy="5571065"/>
          </a:xfrm>
          <a:prstGeom prst="rect">
            <a:avLst/>
          </a:prstGeom>
          <a:ln>
            <a:noFill/>
          </a:ln>
        </p:spPr>
      </p:pic>
    </p:spTree>
    <p:extLst>
      <p:ext uri="{BB962C8B-B14F-4D97-AF65-F5344CB8AC3E}">
        <p14:creationId xmlns:p14="http://schemas.microsoft.com/office/powerpoint/2010/main" val="343475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3C505E9A-0A6F-46BF-BD94-71E821515BD5}"/>
              </a:ext>
            </a:extLst>
          </p:cNvPr>
          <p:cNvPicPr>
            <a:picLocks noGrp="1" noChangeAspect="1"/>
          </p:cNvPicPr>
          <p:nvPr>
            <p:ph idx="1"/>
          </p:nvPr>
        </p:nvPicPr>
        <p:blipFill>
          <a:blip r:embed="rId2"/>
          <a:stretch>
            <a:fillRect/>
          </a:stretch>
        </p:blipFill>
        <p:spPr>
          <a:xfrm>
            <a:off x="937606" y="643467"/>
            <a:ext cx="10316788"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549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 email&#10;&#10;Description automatically generated">
            <a:extLst>
              <a:ext uri="{FF2B5EF4-FFF2-40B4-BE49-F238E27FC236}">
                <a16:creationId xmlns:a16="http://schemas.microsoft.com/office/drawing/2014/main" id="{24564B2B-2BBB-4084-BE84-5016B0F7FDCE}"/>
              </a:ext>
            </a:extLst>
          </p:cNvPr>
          <p:cNvPicPr>
            <a:picLocks noGrp="1" noChangeAspect="1"/>
          </p:cNvPicPr>
          <p:nvPr>
            <p:ph idx="1"/>
          </p:nvPr>
        </p:nvPicPr>
        <p:blipFill rotWithShape="1">
          <a:blip r:embed="rId2"/>
          <a:srcRect r="1" b="3611"/>
          <a:stretch/>
        </p:blipFill>
        <p:spPr>
          <a:xfrm>
            <a:off x="643467" y="643467"/>
            <a:ext cx="10905066" cy="5571065"/>
          </a:xfrm>
          <a:prstGeom prst="rect">
            <a:avLst/>
          </a:prstGeom>
          <a:ln>
            <a:noFill/>
          </a:ln>
        </p:spPr>
      </p:pic>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1413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CA85-6378-46F0-B0B3-E2E4A2FA3E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80F80C-8C4E-437A-B259-284EE0E39AD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9E08D12-E69B-4A7C-9FED-7A2D7DB93992}"/>
              </a:ext>
            </a:extLst>
          </p:cNvPr>
          <p:cNvPicPr>
            <a:picLocks noChangeAspect="1"/>
          </p:cNvPicPr>
          <p:nvPr/>
        </p:nvPicPr>
        <p:blipFill>
          <a:blip r:embed="rId2"/>
          <a:stretch>
            <a:fillRect/>
          </a:stretch>
        </p:blipFill>
        <p:spPr>
          <a:xfrm>
            <a:off x="0" y="286159"/>
            <a:ext cx="12192000" cy="6285682"/>
          </a:xfrm>
          <a:prstGeom prst="rect">
            <a:avLst/>
          </a:prstGeom>
        </p:spPr>
      </p:pic>
    </p:spTree>
    <p:extLst>
      <p:ext uri="{BB962C8B-B14F-4D97-AF65-F5344CB8AC3E}">
        <p14:creationId xmlns:p14="http://schemas.microsoft.com/office/powerpoint/2010/main" val="2740496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 map&#10;&#10;Description automatically generated">
            <a:extLst>
              <a:ext uri="{FF2B5EF4-FFF2-40B4-BE49-F238E27FC236}">
                <a16:creationId xmlns:a16="http://schemas.microsoft.com/office/drawing/2014/main" id="{BC9E8996-2B97-4725-B999-7F3C62A6EC8A}"/>
              </a:ext>
            </a:extLst>
          </p:cNvPr>
          <p:cNvPicPr>
            <a:picLocks noGrp="1" noChangeAspect="1"/>
          </p:cNvPicPr>
          <p:nvPr>
            <p:ph idx="1"/>
          </p:nvPr>
        </p:nvPicPr>
        <p:blipFill>
          <a:blip r:embed="rId2"/>
          <a:stretch>
            <a:fillRect/>
          </a:stretch>
        </p:blipFill>
        <p:spPr>
          <a:xfrm>
            <a:off x="864952" y="643467"/>
            <a:ext cx="10462095" cy="5571065"/>
          </a:xfrm>
          <a:prstGeom prst="rect">
            <a:avLst/>
          </a:prstGeom>
          <a:ln>
            <a:noFill/>
          </a:ln>
        </p:spPr>
      </p:pic>
    </p:spTree>
    <p:extLst>
      <p:ext uri="{BB962C8B-B14F-4D97-AF65-F5344CB8AC3E}">
        <p14:creationId xmlns:p14="http://schemas.microsoft.com/office/powerpoint/2010/main" val="2259055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table&#10;&#10;Description automatically generated">
            <a:extLst>
              <a:ext uri="{FF2B5EF4-FFF2-40B4-BE49-F238E27FC236}">
                <a16:creationId xmlns:a16="http://schemas.microsoft.com/office/drawing/2014/main" id="{B4CDB6E3-4F72-474E-ADF5-52D1E5AC82B2}"/>
              </a:ext>
            </a:extLst>
          </p:cNvPr>
          <p:cNvPicPr>
            <a:picLocks noGrp="1" noChangeAspect="1"/>
          </p:cNvPicPr>
          <p:nvPr>
            <p:ph idx="1"/>
          </p:nvPr>
        </p:nvPicPr>
        <p:blipFill rotWithShape="1">
          <a:blip r:embed="rId2"/>
          <a:srcRect r="1" b="4063"/>
          <a:stretch/>
        </p:blipFill>
        <p:spPr>
          <a:xfrm>
            <a:off x="643467" y="643467"/>
            <a:ext cx="10905066" cy="5571065"/>
          </a:xfrm>
          <a:prstGeom prst="rect">
            <a:avLst/>
          </a:prstGeom>
          <a:ln>
            <a:noFill/>
          </a:ln>
        </p:spPr>
      </p:pic>
      <p:sp>
        <p:nvSpPr>
          <p:cNvPr id="22" name="Isosceles Triangle 2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638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16</Words>
  <Application>Microsoft Office PowerPoint</Application>
  <PresentationFormat>Widescreen</PresentationFormat>
  <Paragraphs>7</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Calibri</vt:lpstr>
      <vt:lpstr>Calibri Light</vt:lpstr>
      <vt:lpstr>Office Theme</vt:lpstr>
      <vt:lpstr>DASH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DASH</dc:title>
  <dc:creator>Clara Sobreira Pirajá</dc:creator>
  <cp:lastModifiedBy>Clara Sobreira Pirajá</cp:lastModifiedBy>
  <cp:revision>5</cp:revision>
  <dcterms:created xsi:type="dcterms:W3CDTF">2021-02-21T01:31:22Z</dcterms:created>
  <dcterms:modified xsi:type="dcterms:W3CDTF">2021-02-21T02:26:26Z</dcterms:modified>
</cp:coreProperties>
</file>