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561" r:id="rId2"/>
    <p:sldId id="2563" r:id="rId3"/>
    <p:sldId id="2565" r:id="rId4"/>
    <p:sldId id="2576" r:id="rId5"/>
    <p:sldId id="2577" r:id="rId6"/>
    <p:sldId id="2578" r:id="rId7"/>
    <p:sldId id="2579" r:id="rId8"/>
    <p:sldId id="2580" r:id="rId9"/>
    <p:sldId id="2581" r:id="rId10"/>
    <p:sldId id="2582" r:id="rId11"/>
    <p:sldId id="2587" r:id="rId12"/>
    <p:sldId id="2566" r:id="rId13"/>
    <p:sldId id="2583" r:id="rId14"/>
    <p:sldId id="2584" r:id="rId15"/>
    <p:sldId id="2585" r:id="rId16"/>
    <p:sldId id="2567" r:id="rId17"/>
    <p:sldId id="2568" r:id="rId18"/>
    <p:sldId id="2586" r:id="rId19"/>
    <p:sldId id="2589" r:id="rId20"/>
    <p:sldId id="2588" r:id="rId21"/>
    <p:sldId id="256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5" d="100"/>
          <a:sy n="85" d="100"/>
        </p:scale>
        <p:origin x="7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A81E-B6DD-4CA0-9C2D-B0C27B95DC2C}" type="datetimeFigureOut">
              <a:rPr lang="pt-BR" smtClean="0"/>
              <a:t>27/01/2025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7ACE72-845C-4C82-9104-9C4FDA2BC0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28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Esta apresentação oferece um resumo da documentação do projeto, abordando elementos essenciais como o Diagrama Entidade-Relacionamento, requisitos funcionais e não funcionais, wireframe e estrutura do banco de dados.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42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192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7B22-1EE7-49D3-2071-2B1B1663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1C5F19-9F0B-9D28-11B0-FDE2808AB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0F7961C-B206-449E-1C65-4F0FB4BA0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7875489-F6BA-266C-AC87-7824780255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26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Neste slide, apresentaremos as principais entidades identificadas no DER, como Usuário, Produto e Pedido, e descreveremos como essas entidades se relacionam entre si. Essa visualização é essencial para o desenvolvimento eficaz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6928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7E785-9F3D-B4F3-DBD7-AEC584B4A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5904966-9964-4E7A-C7AB-D8B56D449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12052A5-CA2E-CCA8-E8E9-A4FCDD464D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FAEDC-01E6-0757-0B11-CDA2E99BD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56601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279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58249-486C-768F-A9A2-E1C45FF9A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93D3064-37E2-A08B-B67E-D0BDF678B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9255BE-D866-6F4C-1785-B44C4C92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733254D-078E-0492-BCD8-F2990DC2CC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00640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funcionais definem as ações que o sistema deve ser capaz de realizar. Neste slide, listaremos os principais requisitos funcionais, incluindo funções como cadastro de usuários, geração de relatórios e consulta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4768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0755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1767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480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projeto visa desenvolver um sistema que atenda às necessidades específicas dos usuários. Neste slide, iremos fornecer uma breve descrição do objetivo do projeto, seu escopo e a importância de sua implementação.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28429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Aqui, detalharemos alguns exemplos de requisitos funcionais, como 'O sistema deve permitir que o usuário faça login com credenciais válidas' e 'O sistema deve gerar relatórios mensais de vendas'. Estes requisitos são cruciais para orientar o desenvolvimento do sistema.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07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requisitos não funcionais definem as características do sistema, como desempenho, segurança e usabilidade. Neste slide, discutiremos os principais requisitos não funcionais que o sistema deve atender.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3580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1323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BD02F-07C1-89D0-1040-9B5A8EAA9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ECCAE29-7A9D-A41F-1BA4-0F00CF8FB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1A03109-27B6-D74E-EC2E-48A1149ED2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27189CE-6B5C-CD09-70E8-EAE065D085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453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E7731-0869-6845-FD7A-73659198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4A5D747-5642-84A6-F201-0D388F8CB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1DBF42F-BBE0-0DFB-C2FC-E62AD84E9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51CD14-C5AA-11A5-AEB6-92886D4D3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670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B1719-33C1-3000-EDA3-339AAFA87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A60B08B-EE9C-C471-472D-9A8916C0D9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BE20BD8-500C-FF2B-4DEA-7F223F39E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F89025-0CC5-9EB9-CC2E-91BCA0728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638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046CD-A4FE-9B2F-502F-19140DDE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431A0B6-0493-7094-CE50-7BA97BC94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BB7518D-3EDA-94D1-1AB8-3F1C8DC8A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AA71158-AD40-B942-47EC-D25892476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462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06F1-6BFD-5C4B-2FB6-EFF39D5D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114C6CE-B405-0089-9F5C-9EFEBEAC3A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B9C3F6C-95A1-C768-2473-B5A1975ED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CBE3511-AEC6-08C1-F907-854F34C8CA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334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4A25C-1BF9-8B1B-A3B7-34830E35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E591DD7-DC2D-E118-F256-51DCC756DF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9F2C59-7C07-4102-BA30-B4EC4A358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 Diagrama Entidade-Relacionamento (DER) é uma ferramenta visual que descreve a estrutura do banco de dados do sistema. Ele ilustra as principais entidades, seus atributos e os relacionamentos entre elas, ajudando a entender a lógica do banco de dados.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F9DED-E24D-DC60-076F-8606CE288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E3E85D-1FC8-4645-A278-0F485466CD9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22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3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41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8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7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4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67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1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394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2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76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06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8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5E5028B-BC6E-A4CE-25D1-0D609D1AE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7415060" cy="3685731"/>
          </a:xfrm>
        </p:spPr>
        <p:txBody>
          <a:bodyPr anchor="t">
            <a:normAutofit/>
          </a:bodyPr>
          <a:lstStyle/>
          <a:p>
            <a:pPr algn="l"/>
            <a:r>
              <a:rPr lang="pt-BR" sz="5600" dirty="0"/>
              <a:t>PROJETO </a:t>
            </a:r>
            <a:br>
              <a:rPr lang="pt-BR" sz="5600" dirty="0"/>
            </a:br>
            <a:r>
              <a:rPr lang="pt-BR" sz="5600" dirty="0"/>
              <a:t>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C4B2DD6-BA01-E45F-79B9-D3303D657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pt-BR" sz="2200" dirty="0"/>
              <a:t>Nome do Aluno</a:t>
            </a:r>
          </a:p>
        </p:txBody>
      </p:sp>
    </p:spTree>
    <p:extLst>
      <p:ext uri="{BB962C8B-B14F-4D97-AF65-F5344CB8AC3E}">
        <p14:creationId xmlns:p14="http://schemas.microsoft.com/office/powerpoint/2010/main" val="3072685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EF25F5-F22F-2CF9-C788-AA2BDEC6E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Resum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 do Fluxo do Sistema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4F39B7-8DF3-EF44-7DC3-3046CC72137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cadastra novos materiais no sistema.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 secretaria solicita materiais necessários para suas atividades.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almoxarifado avalia o pedido e realiza a separação do material solicitado.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Após a entrega, o sistema atualiza o estoque e emite o comprovante da movimentação.</a:t>
            </a:r>
          </a:p>
          <a:p>
            <a:pPr marL="342900" indent="-342900">
              <a:spcBef>
                <a:spcPts val="2500"/>
              </a:spcBef>
              <a:buFont typeface="+mj-lt"/>
              <a:buAutoNum type="arabicPeriod"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Relatórios são gerados periodicamente para prestação de contas e auditoria interna.</a:t>
            </a:r>
          </a:p>
        </p:txBody>
      </p:sp>
    </p:spTree>
    <p:extLst>
      <p:ext uri="{BB962C8B-B14F-4D97-AF65-F5344CB8AC3E}">
        <p14:creationId xmlns:p14="http://schemas.microsoft.com/office/powerpoint/2010/main" val="1612116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2A7F83-F982-A2B6-8BDD-90AB35D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EA76C7-8C08-E029-0E79-750B71C94A6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817511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 smtClean="0"/>
              <a:t>BackEnd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631289" y="2257778"/>
            <a:ext cx="1817511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Front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1939849" y="4855649"/>
            <a:ext cx="396424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Elipse 10"/>
          <p:cNvSpPr/>
          <p:nvPr/>
        </p:nvSpPr>
        <p:spPr>
          <a:xfrm>
            <a:off x="4818298" y="2393244"/>
            <a:ext cx="1512711" cy="13885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API</a:t>
            </a:r>
            <a:endParaRPr lang="pt-BR" dirty="0"/>
          </a:p>
        </p:txBody>
      </p:sp>
      <p:cxnSp>
        <p:nvCxnSpPr>
          <p:cNvPr id="12" name="Conector de Seta Reta 11"/>
          <p:cNvCxnSpPr/>
          <p:nvPr/>
        </p:nvCxnSpPr>
        <p:spPr>
          <a:xfrm flipH="1">
            <a:off x="6536267" y="3150530"/>
            <a:ext cx="1016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>
            <a:off x="6513689" y="3533422"/>
            <a:ext cx="880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H="1" flipV="1">
            <a:off x="3872089" y="2912533"/>
            <a:ext cx="632178" cy="2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V="1">
            <a:off x="3910571" y="3251200"/>
            <a:ext cx="725047" cy="4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392018" y="3984978"/>
            <a:ext cx="0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 flipV="1">
            <a:off x="2630311" y="4018844"/>
            <a:ext cx="11289" cy="733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676938" y="81818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C# . ASP.NET Core</a:t>
            </a:r>
          </a:p>
          <a:p>
            <a:r>
              <a:rPr lang="en-US" sz="2200" dirty="0" smtClean="0"/>
              <a:t>.NET 7</a:t>
            </a:r>
            <a:endParaRPr lang="en-US" sz="2200" dirty="0"/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1783644" y="5340801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SQL Server</a:t>
            </a:r>
            <a:endParaRPr lang="en-US" sz="2200" dirty="0"/>
          </a:p>
        </p:txBody>
      </p:sp>
      <p:sp>
        <p:nvSpPr>
          <p:cNvPr id="20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7660015" y="595489"/>
            <a:ext cx="2291032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HTML, CSS, JS, React </a:t>
            </a:r>
            <a:r>
              <a:rPr lang="en-US" sz="2200" dirty="0" err="1" smtClean="0"/>
              <a:t>ou</a:t>
            </a:r>
            <a:r>
              <a:rPr lang="en-US" sz="2200" dirty="0" smtClean="0"/>
              <a:t> Angular</a:t>
            </a:r>
            <a:endParaRPr lang="en-US" sz="2200" dirty="0"/>
          </a:p>
        </p:txBody>
      </p:sp>
      <p:sp>
        <p:nvSpPr>
          <p:cNvPr id="22" name="Retângulo 21"/>
          <p:cNvSpPr/>
          <p:nvPr/>
        </p:nvSpPr>
        <p:spPr>
          <a:xfrm>
            <a:off x="2092249" y="5008049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Categoria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3688119" y="5036542"/>
            <a:ext cx="1396018" cy="58110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Produto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95702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1DB411-7458-14D3-524B-E30B90463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988" y="-55559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Requisitos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Funcionais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94D168E9-8A27-E555-24A7-0E0A781DEB9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64156496"/>
              </p:ext>
            </p:extLst>
          </p:nvPr>
        </p:nvGraphicFramePr>
        <p:xfrm>
          <a:off x="416988" y="1527048"/>
          <a:ext cx="11380060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06">
                  <a:extLst>
                    <a:ext uri="{9D8B030D-6E8A-4147-A177-3AD203B41FA5}">
                      <a16:colId xmlns:a16="http://schemas.microsoft.com/office/drawing/2014/main" val="2067662009"/>
                    </a:ext>
                  </a:extLst>
                </a:gridCol>
                <a:gridCol w="2337926">
                  <a:extLst>
                    <a:ext uri="{9D8B030D-6E8A-4147-A177-3AD203B41FA5}">
                      <a16:colId xmlns:a16="http://schemas.microsoft.com/office/drawing/2014/main" val="3375634270"/>
                    </a:ext>
                  </a:extLst>
                </a:gridCol>
                <a:gridCol w="8300328">
                  <a:extLst>
                    <a:ext uri="{9D8B030D-6E8A-4147-A177-3AD203B41FA5}">
                      <a16:colId xmlns:a16="http://schemas.microsoft.com/office/drawing/2014/main" val="4088907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816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Produto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fazer o registro dos materiais que serão controlados no sistema almoxarifado. Pode ser material de consumo ou permanentes. Para cada item deve ter (Código, descrição, categoria, quantidade mínima, unidades medida, nome fornecedor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4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Estoque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Como usuário desejo que tenha uma tela para poder cadastrar as entradas dos produtos por meio de notas fiscais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809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Controle de Saída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Continue...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807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004397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8209A-6CBD-3F3A-0245-B1270A580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ADE68D-5E75-5D63-4B8C-6BEFCE9D06E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AFEBBD5-D789-5683-1A46-F9DE2DD77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010" y="164470"/>
            <a:ext cx="10517176" cy="4636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DER [R01]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18773" y="4037373"/>
            <a:ext cx="2424448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PRODUTO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6DFE2EF-772F-35BA-4CA6-6616D0425D5D}"/>
              </a:ext>
            </a:extLst>
          </p:cNvPr>
          <p:cNvSpPr/>
          <p:nvPr/>
        </p:nvSpPr>
        <p:spPr>
          <a:xfrm>
            <a:off x="1083215" y="1738499"/>
            <a:ext cx="1687133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CATEGORIA</a:t>
            </a:r>
          </a:p>
        </p:txBody>
      </p:sp>
      <p:sp>
        <p:nvSpPr>
          <p:cNvPr id="9" name="Losango 8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533978" y="415774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C99F8BAD-9514-0635-F42A-11BDC57F2DF8}"/>
              </a:ext>
            </a:extLst>
          </p:cNvPr>
          <p:cNvCxnSpPr>
            <a:stCxn id="9" idx="3"/>
            <a:endCxn id="6" idx="1"/>
          </p:cNvCxnSpPr>
          <p:nvPr/>
        </p:nvCxnSpPr>
        <p:spPr>
          <a:xfrm>
            <a:off x="2319589" y="4481694"/>
            <a:ext cx="9991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926782" y="2641631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143316" y="26863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2682878" y="462098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201613" y="2260036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7382484" y="57123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SAIDA</a:t>
            </a:r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385175" y="2242018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ITENSENTRADA</a:t>
            </a:r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082185" y="164470"/>
            <a:ext cx="2190742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FORNECEDOR</a:t>
            </a:r>
            <a:endParaRPr lang="pt-BR" dirty="0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3476152" y="5869286"/>
            <a:ext cx="235804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ITENSSAIDA</a:t>
            </a:r>
            <a:endParaRPr lang="pt-BR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9E8B432-F54E-ED48-B2A1-9E05B0A0AC60}"/>
              </a:ext>
            </a:extLst>
          </p:cNvPr>
          <p:cNvSpPr/>
          <p:nvPr/>
        </p:nvSpPr>
        <p:spPr>
          <a:xfrm>
            <a:off x="9457034" y="3962159"/>
            <a:ext cx="2226656" cy="8886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SECRETARIA</a:t>
            </a:r>
            <a:endParaRPr lang="pt-BR" dirty="0"/>
          </a:p>
        </p:txBody>
      </p:sp>
      <p:sp>
        <p:nvSpPr>
          <p:cNvPr id="22" name="Losango 21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5095001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Losango 22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6130680" y="5953097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Losango 2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177556" y="5576202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Losango 24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10036397" y="2317679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6" name="Losango 25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5936629" y="2380405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722523" y="2713235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5599689" y="6277049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93381" y="6028360"/>
            <a:ext cx="1782795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10549809" y="4327854"/>
            <a:ext cx="1" cy="1501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>
            <a:stCxn id="25" idx="2"/>
          </p:cNvCxnSpPr>
          <p:nvPr/>
        </p:nvCxnSpPr>
        <p:spPr>
          <a:xfrm flipV="1">
            <a:off x="10429203" y="1091159"/>
            <a:ext cx="0" cy="18744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V="1">
            <a:off x="8834131" y="2656488"/>
            <a:ext cx="160192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Losango 33">
            <a:extLst>
              <a:ext uri="{FF2B5EF4-FFF2-40B4-BE49-F238E27FC236}">
                <a16:creationId xmlns:a16="http://schemas.microsoft.com/office/drawing/2014/main" id="{A0589B58-71D4-387F-B6FD-C4BBFC5DFE56}"/>
              </a:ext>
            </a:extLst>
          </p:cNvPr>
          <p:cNvSpPr/>
          <p:nvPr/>
        </p:nvSpPr>
        <p:spPr>
          <a:xfrm>
            <a:off x="4138191" y="3260064"/>
            <a:ext cx="785611" cy="647904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6BF6B5B1-6280-4467-738C-9F23631C322C}"/>
              </a:ext>
            </a:extLst>
          </p:cNvPr>
          <p:cNvCxnSpPr/>
          <p:nvPr/>
        </p:nvCxnSpPr>
        <p:spPr>
          <a:xfrm flipH="1" flipV="1">
            <a:off x="4513389" y="2686339"/>
            <a:ext cx="6853" cy="30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77458" y="5460143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39057" y="49157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860683" y="374086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4744104" y="317349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995600" y="5895066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5943158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5722523" y="2371595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6865603" y="2411639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101298" y="1026641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353767" y="2253914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10800354" y="4925030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B3999CC-C262-EF20-322E-845F60C54B47}"/>
              </a:ext>
            </a:extLst>
          </p:cNvPr>
          <p:cNvSpPr txBox="1"/>
          <p:nvPr/>
        </p:nvSpPr>
        <p:spPr>
          <a:xfrm>
            <a:off x="9583893" y="6067252"/>
            <a:ext cx="193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2912567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37165206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</a:t>
            </a:r>
            <a:r>
              <a:rPr lang="pt-B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Categoria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481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C8E265-4279-B925-FBC6-668AF72F0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50EF29-A29A-9417-2B09-074C04064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88EF13-93E0-2A25-DAC4-430EED1B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0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ts val="2500"/>
              </a:spcBef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DICIONÁRIO DE 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DADOS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>R01]</a:t>
            </a: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Espaço Reservado para Conteúdo 8">
            <a:extLst>
              <a:ext uri="{FF2B5EF4-FFF2-40B4-BE49-F238E27FC236}">
                <a16:creationId xmlns:a16="http://schemas.microsoft.com/office/drawing/2014/main" id="{AE6A2ECC-39B2-D582-178A-3B96D8FBBBF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98478168"/>
              </p:ext>
            </p:extLst>
          </p:nvPr>
        </p:nvGraphicFramePr>
        <p:xfrm>
          <a:off x="566670" y="2250628"/>
          <a:ext cx="1007127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7093">
                  <a:extLst>
                    <a:ext uri="{9D8B030D-6E8A-4147-A177-3AD203B41FA5}">
                      <a16:colId xmlns:a16="http://schemas.microsoft.com/office/drawing/2014/main" val="1759235190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611790632"/>
                    </a:ext>
                  </a:extLst>
                </a:gridCol>
                <a:gridCol w="3357093">
                  <a:extLst>
                    <a:ext uri="{9D8B030D-6E8A-4147-A177-3AD203B41FA5}">
                      <a16:colId xmlns:a16="http://schemas.microsoft.com/office/drawing/2014/main" val="2783851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Tipo de Dados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086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Código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Chave Primária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432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Descricao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/>
                        <a:t>Varchar</a:t>
                      </a:r>
                      <a:r>
                        <a:rPr lang="pt-BR" dirty="0"/>
                        <a:t>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68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UnidadeMedida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Varchar</a:t>
                      </a:r>
                      <a:r>
                        <a:rPr lang="pt-BR" dirty="0" smtClean="0"/>
                        <a:t>(100)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6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Estoque</a:t>
                      </a:r>
                      <a:r>
                        <a:rPr lang="pt-BR" baseline="0" dirty="0" err="1" smtClean="0"/>
                        <a:t>Atual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Somente Leitura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910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Epermanente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395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CodigoCategoria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err="1" smtClean="0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Chave Estrangeira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0149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382274"/>
                  </a:ext>
                </a:extLst>
              </a:tr>
            </a:tbl>
          </a:graphicData>
        </a:graphic>
      </p:graphicFrame>
      <p:sp>
        <p:nvSpPr>
          <p:cNvPr id="11" name="Título 1">
            <a:extLst>
              <a:ext uri="{FF2B5EF4-FFF2-40B4-BE49-F238E27FC236}">
                <a16:creationId xmlns:a16="http://schemas.microsoft.com/office/drawing/2014/main" id="{0229AC0A-F8EF-158B-5D49-B06E1612EEDE}"/>
              </a:ext>
            </a:extLst>
          </p:cNvPr>
          <p:cNvSpPr txBox="1">
            <a:spLocks/>
          </p:cNvSpPr>
          <p:nvPr/>
        </p:nvSpPr>
        <p:spPr>
          <a:xfrm>
            <a:off x="468503" y="763524"/>
            <a:ext cx="10517176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2500"/>
              </a:spcBef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Tabela Produto</a:t>
            </a:r>
          </a:p>
        </p:txBody>
      </p:sp>
    </p:spTree>
    <p:extLst>
      <p:ext uri="{BB962C8B-B14F-4D97-AF65-F5344CB8AC3E}">
        <p14:creationId xmlns:p14="http://schemas.microsoft.com/office/powerpoint/2010/main" val="70059242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CDB794-FD66-B57C-5DB2-D14CF730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295" y="2665927"/>
            <a:ext cx="5916168" cy="919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Wireframe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273709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Formulário web de login">
            <a:extLst>
              <a:ext uri="{FF2B5EF4-FFF2-40B4-BE49-F238E27FC236}">
                <a16:creationId xmlns:a16="http://schemas.microsoft.com/office/drawing/2014/main" id="{9574661C-9C71-44C7-9C38-D5812FB73B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27263" r="22617" b="1"/>
          <a:stretch/>
        </p:blipFill>
        <p:spPr>
          <a:xfrm>
            <a:off x="1403817" y="1133346"/>
            <a:ext cx="3748431" cy="523525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415" y="218946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 de Login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</p:spTree>
    <p:extLst>
      <p:ext uri="{BB962C8B-B14F-4D97-AF65-F5344CB8AC3E}">
        <p14:creationId xmlns:p14="http://schemas.microsoft.com/office/powerpoint/2010/main" val="10375576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lista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999067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20399" y="1319049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1363860" y="2550550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562520"/>
            <a:ext cx="5916168" cy="36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1363860" y="1911172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Novo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5140384" y="4822916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0" name="Retângulo 19"/>
          <p:cNvSpPr/>
          <p:nvPr/>
        </p:nvSpPr>
        <p:spPr>
          <a:xfrm>
            <a:off x="3099159" y="2554776"/>
            <a:ext cx="4803064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Descrição</a:t>
            </a:r>
            <a:endParaRPr lang="pt-BR" dirty="0"/>
          </a:p>
        </p:txBody>
      </p:sp>
      <p:sp>
        <p:nvSpPr>
          <p:cNvPr id="22" name="Retângulo 21"/>
          <p:cNvSpPr/>
          <p:nvPr/>
        </p:nvSpPr>
        <p:spPr>
          <a:xfrm>
            <a:off x="7902223" y="2553295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Opções</a:t>
            </a:r>
            <a:endParaRPr lang="pt-BR" dirty="0"/>
          </a:p>
        </p:txBody>
      </p:sp>
      <p:sp>
        <p:nvSpPr>
          <p:cNvPr id="23" name="Retângulo 22"/>
          <p:cNvSpPr/>
          <p:nvPr/>
        </p:nvSpPr>
        <p:spPr>
          <a:xfrm>
            <a:off x="1363860" y="2949412"/>
            <a:ext cx="1735298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2961382"/>
            <a:ext cx="5916168" cy="3655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01</a:t>
            </a:r>
            <a:endParaRPr lang="en-US" sz="2000" b="0" dirty="0"/>
          </a:p>
        </p:txBody>
      </p:sp>
      <p:sp>
        <p:nvSpPr>
          <p:cNvPr id="25" name="Retângulo 24"/>
          <p:cNvSpPr/>
          <p:nvPr/>
        </p:nvSpPr>
        <p:spPr>
          <a:xfrm>
            <a:off x="3099159" y="2953638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6" name="Retângulo 25"/>
          <p:cNvSpPr/>
          <p:nvPr/>
        </p:nvSpPr>
        <p:spPr>
          <a:xfrm>
            <a:off x="7902223" y="2941017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363860" y="3374388"/>
            <a:ext cx="5916168" cy="40526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smtClean="0"/>
              <a:t>02</a:t>
            </a:r>
            <a:endParaRPr lang="en-US" sz="2000" b="0" dirty="0"/>
          </a:p>
        </p:txBody>
      </p:sp>
      <p:sp>
        <p:nvSpPr>
          <p:cNvPr id="28" name="Retângulo 27"/>
          <p:cNvSpPr/>
          <p:nvPr/>
        </p:nvSpPr>
        <p:spPr>
          <a:xfrm>
            <a:off x="3099159" y="3366644"/>
            <a:ext cx="4803064" cy="3894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 smtClean="0"/>
              <a:t>Alimentos</a:t>
            </a:r>
            <a:endParaRPr lang="pt-BR" dirty="0"/>
          </a:p>
        </p:txBody>
      </p:sp>
      <p:sp>
        <p:nvSpPr>
          <p:cNvPr id="29" name="Retângulo 28"/>
          <p:cNvSpPr/>
          <p:nvPr/>
        </p:nvSpPr>
        <p:spPr>
          <a:xfrm>
            <a:off x="7902223" y="3354023"/>
            <a:ext cx="1735298" cy="40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669653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Categoria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5459121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ço Reservado para Conteúdo 4" descr="Ilustração 3D.">
            <a:extLst>
              <a:ext uri="{FF2B5EF4-FFF2-40B4-BE49-F238E27FC236}">
                <a16:creationId xmlns:a16="http://schemas.microsoft.com/office/drawing/2014/main" id="{5AE52070-2197-4C47-AD66-664AE4BABC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04F46E-89A6-0254-3C0B-A8EFB0256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-419907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Introdução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724719-90E6-28A0-6F62-77C265C4C37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Objetivo do Projeto</a:t>
            </a:r>
          </a:p>
          <a:p>
            <a:pPr marL="0" lvl="1" indent="0">
              <a:buNone/>
            </a:pPr>
            <a:r>
              <a:rPr lang="pt-BR" sz="1400" dirty="0"/>
              <a:t>O objetivo principal do projeto é desenvolver um sistema que atenda de forma eficaz às necessidades dos usuários de um sistema de Almoxarifado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Escopo do Projeto</a:t>
            </a:r>
          </a:p>
          <a:p>
            <a:pPr marL="0" lvl="1" indent="0">
              <a:buNone/>
            </a:pPr>
            <a:r>
              <a:rPr lang="pt-BR" sz="1400" dirty="0"/>
              <a:t>O escopo do projeto abrange todas as funcionalidades e requisitos que o sistema deve atender, garantindo uma entrega completa e eficiente.</a:t>
            </a:r>
          </a:p>
        </p:txBody>
      </p:sp>
    </p:spTree>
    <p:extLst>
      <p:ext uri="{BB962C8B-B14F-4D97-AF65-F5344CB8AC3E}">
        <p14:creationId xmlns:p14="http://schemas.microsoft.com/office/powerpoint/2010/main" val="17394517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7771" y="-69545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Tela</a:t>
            </a:r>
            <a:r>
              <a:rPr lang="en-US" b="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0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Produto</a:t>
            </a:r>
            <a:endParaRPr lang="en-US" b="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08859EF-E25E-52C0-C024-DE22738F8749}"/>
              </a:ext>
            </a:extLst>
          </p:cNvPr>
          <p:cNvSpPr txBox="1">
            <a:spLocks/>
          </p:cNvSpPr>
          <p:nvPr/>
        </p:nvSpPr>
        <p:spPr>
          <a:xfrm>
            <a:off x="414841" y="-695454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Wireframe</a:t>
            </a:r>
          </a:p>
        </p:txBody>
      </p:sp>
      <p:sp>
        <p:nvSpPr>
          <p:cNvPr id="4" name="Retângulo 3"/>
          <p:cNvSpPr/>
          <p:nvPr/>
        </p:nvSpPr>
        <p:spPr>
          <a:xfrm>
            <a:off x="1044222" y="1224844"/>
            <a:ext cx="10193866" cy="531706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1044222" y="1224844"/>
            <a:ext cx="10193866" cy="3894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Elipse 5"/>
          <p:cNvSpPr/>
          <p:nvPr/>
        </p:nvSpPr>
        <p:spPr>
          <a:xfrm>
            <a:off x="10803466" y="1255888"/>
            <a:ext cx="293511" cy="3022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x</a:t>
            </a:r>
            <a:endParaRPr lang="pt-BR" dirty="0"/>
          </a:p>
        </p:txBody>
      </p:sp>
      <p:sp>
        <p:nvSpPr>
          <p:cNvPr id="11" name="Retângulo 10"/>
          <p:cNvSpPr/>
          <p:nvPr/>
        </p:nvSpPr>
        <p:spPr>
          <a:xfrm>
            <a:off x="2689946" y="2201558"/>
            <a:ext cx="1735298" cy="3894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557459" y="1063977"/>
            <a:ext cx="5916168" cy="152704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Código</a:t>
            </a:r>
            <a:endParaRPr lang="en-US" sz="2000" b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286538" y="2580272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Descrição</a:t>
            </a:r>
            <a:endParaRPr lang="en-US" sz="2000" b="0" dirty="0"/>
          </a:p>
        </p:txBody>
      </p:sp>
      <p:sp>
        <p:nvSpPr>
          <p:cNvPr id="14" name="Retângulo 13"/>
          <p:cNvSpPr/>
          <p:nvPr/>
        </p:nvSpPr>
        <p:spPr>
          <a:xfrm>
            <a:off x="2689945" y="2730386"/>
            <a:ext cx="5325165" cy="38946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dirty="0" smtClean="0"/>
              <a:t>Café </a:t>
            </a:r>
            <a:r>
              <a:rPr lang="pt-BR" dirty="0" err="1" smtClean="0"/>
              <a:t>Estan</a:t>
            </a:r>
            <a:endParaRPr lang="pt-BR" dirty="0"/>
          </a:p>
        </p:txBody>
      </p:sp>
      <p:sp>
        <p:nvSpPr>
          <p:cNvPr id="15" name="Título 1">
            <a:extLst>
              <a:ext uri="{FF2B5EF4-FFF2-40B4-BE49-F238E27FC236}">
                <a16:creationId xmlns:a16="http://schemas.microsoft.com/office/drawing/2014/main" id="{52C8C7F8-6A55-1DF8-3A33-F776C9F854B3}"/>
              </a:ext>
            </a:extLst>
          </p:cNvPr>
          <p:cNvSpPr txBox="1">
            <a:spLocks/>
          </p:cNvSpPr>
          <p:nvPr/>
        </p:nvSpPr>
        <p:spPr>
          <a:xfrm>
            <a:off x="1467160" y="3119853"/>
            <a:ext cx="5916168" cy="5503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0" dirty="0" err="1" smtClean="0"/>
              <a:t>Unidade</a:t>
            </a:r>
            <a:endParaRPr lang="en-US" sz="2000" b="0" dirty="0"/>
          </a:p>
        </p:txBody>
      </p:sp>
      <p:sp>
        <p:nvSpPr>
          <p:cNvPr id="16" name="Retângulo 15"/>
          <p:cNvSpPr/>
          <p:nvPr/>
        </p:nvSpPr>
        <p:spPr>
          <a:xfrm>
            <a:off x="2689946" y="3265308"/>
            <a:ext cx="1735298" cy="3894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Triângulo isósceles 8"/>
          <p:cNvSpPr/>
          <p:nvPr/>
        </p:nvSpPr>
        <p:spPr>
          <a:xfrm rot="10800000">
            <a:off x="4188178" y="3318281"/>
            <a:ext cx="237066" cy="28352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Arredondado 16"/>
          <p:cNvSpPr/>
          <p:nvPr/>
        </p:nvSpPr>
        <p:spPr>
          <a:xfrm>
            <a:off x="6953249" y="5048250"/>
            <a:ext cx="1190625" cy="3143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Salvar</a:t>
            </a:r>
            <a:endParaRPr lang="pt-BR" dirty="0"/>
          </a:p>
        </p:txBody>
      </p:sp>
      <p:sp>
        <p:nvSpPr>
          <p:cNvPr id="18" name="Retângulo Arredondado 17"/>
          <p:cNvSpPr/>
          <p:nvPr/>
        </p:nvSpPr>
        <p:spPr>
          <a:xfrm>
            <a:off x="5735696" y="5048249"/>
            <a:ext cx="1190625" cy="314325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Cancelar</a:t>
            </a:r>
            <a:endParaRPr lang="pt-BR" dirty="0"/>
          </a:p>
        </p:txBody>
      </p:sp>
      <p:sp>
        <p:nvSpPr>
          <p:cNvPr id="19" name="Retângulo Arredondado 18"/>
          <p:cNvSpPr/>
          <p:nvPr/>
        </p:nvSpPr>
        <p:spPr>
          <a:xfrm>
            <a:off x="4425244" y="5048248"/>
            <a:ext cx="1190625" cy="31432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Voltar</a:t>
            </a:r>
            <a:endParaRPr lang="pt-BR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9415640" y="3205335"/>
            <a:ext cx="17811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Quando em modo edição e o cursor estiver no campo o fundo deve ficar verde.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35879660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D9284D-EDF1-4C67-C63F-C7E773F7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353" y="138594"/>
            <a:ext cx="10336871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UML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470043-6B1C-57FC-4F15-0FAD899F9E7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919262" y="1905189"/>
            <a:ext cx="11032331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Usar um diagrama UML: pode ser de atividade,</a:t>
            </a:r>
            <a:r>
              <a:rPr lang="pt-BR" sz="1400" dirty="0"/>
              <a:t> estado</a:t>
            </a:r>
          </a:p>
        </p:txBody>
      </p:sp>
    </p:spTree>
    <p:extLst>
      <p:ext uri="{BB962C8B-B14F-4D97-AF65-F5344CB8AC3E}">
        <p14:creationId xmlns:p14="http://schemas.microsoft.com/office/powerpoint/2010/main" val="33956402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A5CCD66-A97F-A354-45EA-76C3AAA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CENÁRIO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97CC6BD-7C78-94FA-A6A4-ECBB06F839F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468502" y="1381461"/>
            <a:ext cx="11444455" cy="4095078"/>
          </a:xfrm>
        </p:spPr>
        <p:txBody>
          <a:bodyPr>
            <a:no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 Prefeitura Municipal de Nova Esperança realiza compras regulares de materiais de consumo e permanentes para atender às demandas de suas diversas secretarias, como Saúde, Educação, Obras e Administração. Esses materiais incluem desde itens básicos, como papel, canetas e material de limpeza, até equipamentos maiores, como computadores, móveis e ferramentas.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Atualmente, o gerenciamento desses materiais é feito de forma manual, o que tem gerado problemas recorrentes, como: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Falta de controle sobre o estoque mínimo, resultando na ausência de itens essenciais.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Excesso de produtos desnecessários, que ocupam espaço e geram custos adicionais.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Dificuldade para rastrear as solicitações e entregas realizadas por cada secretaria.</a:t>
            </a:r>
          </a:p>
          <a:p>
            <a:pPr>
              <a:spcBef>
                <a:spcPts val="2500"/>
              </a:spcBef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Falhas na prestação de contas e na auditoria devido à ausência de dados consolidados e relatórios precisos.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dirty="0">
                <a:latin typeface="Arial" panose="020B0604020202020204" pitchFamily="34" charset="0"/>
                <a:cs typeface="Arial" panose="020B0604020202020204" pitchFamily="34" charset="0"/>
              </a:rPr>
              <a:t>Para resolver esses problemas, a prefeitura decidiu implementar um sistema de almoxarifado web que permita o gerenciamento centralizado do estoque de materiais. Esse sistema será utilizado tanto pelo almoxarifado principal quanto pelos almoxarifados das secretarias que demandarem controle específico de seus </a:t>
            </a:r>
          </a:p>
        </p:txBody>
      </p:sp>
    </p:spTree>
    <p:extLst>
      <p:ext uri="{BB962C8B-B14F-4D97-AF65-F5344CB8AC3E}">
        <p14:creationId xmlns:p14="http://schemas.microsoft.com/office/powerpoint/2010/main" val="205643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CA66C-0EF7-1894-76F3-C62E33101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1D40FB4-97DC-F5FF-9E7A-C10E078A15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814CED-5FC4-BEB3-CF56-B1C47F933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Cadastro de Produtos: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C8BFA4-590B-EFEF-D71B-13273B10F10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o registro de todos os materiais, diferenciando-os entre materiais de consumo (como papel e materiais de limpeza) e materiais permanentes (como cadeiras e equipamentos eletrônicos).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Cada item cadastrado deve conter: código único, nome, descrição, categoria (consumo ou permanente), quantidade mínima, unidade de medida (ex.: unidades, pacotes, quilos), preço estimado, e fornecedor.</a:t>
            </a:r>
          </a:p>
        </p:txBody>
      </p:sp>
    </p:spTree>
    <p:extLst>
      <p:ext uri="{BB962C8B-B14F-4D97-AF65-F5344CB8AC3E}">
        <p14:creationId xmlns:p14="http://schemas.microsoft.com/office/powerpoint/2010/main" val="24224233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BE450C-3284-7D6A-26B9-CF093C022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51D6A68-C3BD-3399-CCA8-A7290FC8E09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7B2EBA-4C50-A422-4631-38FA3BA7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Controle de Estoque: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2841E46-82B9-28A3-FAB8-E3D4419CA42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entradas de produtos adquiridos por meio de notas fiscais ou transferências de outro almoxarifado.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Controlar as saídas de materiais para as secretarias solicitantes, com emissão de requisições e comprovantes de entrega. Atualizar automaticamente o saldo em estoque após cada movimentação.</a:t>
            </a:r>
          </a:p>
        </p:txBody>
      </p:sp>
    </p:spTree>
    <p:extLst>
      <p:ext uri="{BB962C8B-B14F-4D97-AF65-F5344CB8AC3E}">
        <p14:creationId xmlns:p14="http://schemas.microsoft.com/office/powerpoint/2010/main" val="34793862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0BD00-BB96-A5C0-6B53-CF70A892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39A533-5E9C-439F-5CF1-06FFAB778C1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E85AD78-A390-44F7-B831-592FA309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Gestão de Requisições: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832666-4528-952F-DDF1-C3A07C21AD5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Permitir que as secretarias realizem solicitações de materiais diretamente pelo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Acompanhar o status da solicitação (pendente, atendida, parcialmente atendida, ou rejeitada).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Registrar o motivo de rejeição, se aplicável.</a:t>
            </a:r>
          </a:p>
        </p:txBody>
      </p:sp>
    </p:spTree>
    <p:extLst>
      <p:ext uri="{BB962C8B-B14F-4D97-AF65-F5344CB8AC3E}">
        <p14:creationId xmlns:p14="http://schemas.microsoft.com/office/powerpoint/2010/main" val="21322379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1C6446-DB0C-5144-9447-C351313ED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2A2D76-411A-C189-4AD9-64268699684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8774DB-4AEA-7BA1-049A-B1413658C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Relatórios e Transparência: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B205D8-863A-879F-7A1C-4F86078F8602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Gerar relatórios detalhados de entradas e saídas por período, secretaria, ou tipo de material.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Emitir relatórios financeiros com o custo total de materiais comprados e utilizados.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Criar gráficos com a projeção do consumo para melhor planejamento</a:t>
            </a:r>
          </a:p>
        </p:txBody>
      </p:sp>
    </p:spTree>
    <p:extLst>
      <p:ext uri="{BB962C8B-B14F-4D97-AF65-F5344CB8AC3E}">
        <p14:creationId xmlns:p14="http://schemas.microsoft.com/office/powerpoint/2010/main" val="19115550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DC585D-EC44-C267-B574-5096BCA87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82AA53-DA69-E258-8B64-8F8CE86FCDD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DEF611-59DF-343D-DBC5-5163969F8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C4ED402-5C98-8C06-91A2-7F6C2FCC6DE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26088378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7B05E-3C40-604A-1697-552185178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27E16A-554C-D4AC-900E-AA69DDAEDE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1FD698-770F-206D-5FFE-5D262482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503" y="-214884"/>
            <a:ext cx="1051717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Controle de Usuários e Permissões: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30D680-D32A-9F14-6156-D8028BE7C5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=""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71533" y="1527048"/>
            <a:ext cx="10890664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sistema deve permitir diferentes níveis de acesso: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Administradores: Acesso total ao sistema.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Almoxarifes: Controle de estoque e movimentações.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Solicitantes (Secretarias): Apenas solicitação de materiais e consulta de status.</a:t>
            </a:r>
          </a:p>
        </p:txBody>
      </p:sp>
    </p:spTree>
    <p:extLst>
      <p:ext uri="{BB962C8B-B14F-4D97-AF65-F5344CB8AC3E}">
        <p14:creationId xmlns:p14="http://schemas.microsoft.com/office/powerpoint/2010/main" val="991382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1806</Words>
  <Application>Microsoft Office PowerPoint</Application>
  <PresentationFormat>Widescreen</PresentationFormat>
  <Paragraphs>200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5" baseType="lpstr">
      <vt:lpstr>Aptos</vt:lpstr>
      <vt:lpstr>Arial</vt:lpstr>
      <vt:lpstr>Neue Haas Grotesk Text Pro</vt:lpstr>
      <vt:lpstr>VanillaVTI</vt:lpstr>
      <vt:lpstr>PROJETO  ALMOXARIFADO</vt:lpstr>
      <vt:lpstr>Introdução ao projeto</vt:lpstr>
      <vt:lpstr>CENÁRIO</vt:lpstr>
      <vt:lpstr>Cadastro de Produtos:</vt:lpstr>
      <vt:lpstr>Controle de Estoque:</vt:lpstr>
      <vt:lpstr>Gestão de Requisições:</vt:lpstr>
      <vt:lpstr>Relatórios e Transparência:</vt:lpstr>
      <vt:lpstr>Controle de Usuários e Permissões:</vt:lpstr>
      <vt:lpstr>Controle de Usuários e Permissões:</vt:lpstr>
      <vt:lpstr>Resumo do Fluxo do Sistema</vt:lpstr>
      <vt:lpstr>Apresentação do PowerPoint</vt:lpstr>
      <vt:lpstr>Requisitos Funcionais</vt:lpstr>
      <vt:lpstr>DER [R01]</vt:lpstr>
      <vt:lpstr>DICIONÁRIO DE DADOS [R01]</vt:lpstr>
      <vt:lpstr>DICIONÁRIO DE DADOS [R01]</vt:lpstr>
      <vt:lpstr>Wireframe</vt:lpstr>
      <vt:lpstr>Tela de Login</vt:lpstr>
      <vt:lpstr>Tela Categoria (lista)</vt:lpstr>
      <vt:lpstr>Tela Categoria</vt:lpstr>
      <vt:lpstr>Tela Produto</vt:lpstr>
      <vt:lpstr>Diagrama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 ALMOXARIFADO</dc:title>
  <dc:creator>Reginaldo Reis</dc:creator>
  <cp:lastModifiedBy>Professor.Cetafest</cp:lastModifiedBy>
  <cp:revision>14</cp:revision>
  <dcterms:created xsi:type="dcterms:W3CDTF">2025-01-20T01:59:29Z</dcterms:created>
  <dcterms:modified xsi:type="dcterms:W3CDTF">2025-01-27T13:58:17Z</dcterms:modified>
</cp:coreProperties>
</file>