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Lato"/>
      <p:regular r:id="rId26"/>
      <p:bold r:id="rId27"/>
      <p:italic r:id="rId28"/>
      <p:boldItalic r:id="rId29"/>
    </p:embeddedFont>
    <p:embeddedFont>
      <p:font typeface="Average"/>
      <p:regular r:id="rId30"/>
    </p:embeddedFont>
    <p:embeddedFont>
      <p:font typeface="Oswald"/>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835B6EB-D2A8-437C-918B-5018099F2B4E}">
  <a:tblStyle styleId="{1835B6EB-D2A8-437C-918B-5018099F2B4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regular.fntdata"/><Relationship Id="rId25" Type="http://schemas.openxmlformats.org/officeDocument/2006/relationships/slide" Target="slides/slide19.xml"/><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swald-regular.fntdata"/><Relationship Id="rId30" Type="http://schemas.openxmlformats.org/officeDocument/2006/relationships/font" Target="fonts/Average-regular.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Oswald-bold.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404aa2da87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404aa2da87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Naive bayes: good for categorical variables </a:t>
            </a:r>
            <a:r>
              <a:rPr lang="en"/>
              <a:t>which</a:t>
            </a:r>
            <a:r>
              <a:rPr lang="en"/>
              <a:t> this dataset has a lot of, this model was also very quick and easy to work with compared to our other models. Since the features in this dataset are complex and naive bayes assumes independence, this model does not perform as well in the kaggle score. Naive bayes lacks that it misses these </a:t>
            </a:r>
            <a:r>
              <a:rPr lang="en"/>
              <a:t>complexities</a:t>
            </a:r>
            <a:r>
              <a:rPr lang="en"/>
              <a:t>.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404aa2da87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404aa2da87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forest: good for complex features and non linear relationships, it better handles the imbalance of the target variable compared to naive bayes. Random forest can be hard to interpret and understanding the decision making process can be difficult since the data is so complex.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404aa2da87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404aa2da87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 regression: easy to interpret, can make direct links between the impact of a feature on default risk, easily showed which predictors are the most </a:t>
            </a:r>
            <a:r>
              <a:rPr lang="en"/>
              <a:t>informative</a:t>
            </a:r>
            <a:r>
              <a:rPr lang="en"/>
              <a:t> of defaulting, good base model. Base = simple log regression model to get a better idea of how it would perform. </a:t>
            </a:r>
            <a:endParaRPr/>
          </a:p>
          <a:p>
            <a:pPr indent="0" lvl="0" marL="0" rtl="0" algn="l">
              <a:spcBef>
                <a:spcPts val="0"/>
              </a:spcBef>
              <a:spcAft>
                <a:spcPts val="0"/>
              </a:spcAft>
              <a:buNone/>
            </a:pPr>
            <a:r>
              <a:rPr lang="en"/>
              <a:t>With logistic </a:t>
            </a:r>
            <a:r>
              <a:rPr lang="en"/>
              <a:t>regression</a:t>
            </a:r>
            <a:r>
              <a:rPr lang="en"/>
              <a:t>, had to do lots of cleaning to handling missing values and outliers.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404aa2da87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404aa2da87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 regression with variables of high significance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404aa2da87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404aa2da87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 regression with variables that we would assume have high significance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400140eba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400140eba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3: logistic regression, used both variables that were highly significant and ones that we logically thought would be </a:t>
            </a:r>
            <a:r>
              <a:rPr lang="en"/>
              <a:t>relevant</a:t>
            </a:r>
            <a:r>
              <a:rPr lang="en"/>
              <a:t> to </a:t>
            </a:r>
            <a:r>
              <a:rPr lang="en"/>
              <a:t>default</a:t>
            </a:r>
            <a:r>
              <a:rPr lang="en"/>
              <a:t> risk.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4732ec6f4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4732ec6f4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AUC of about 0.75, kaggle score of about 0.74 for model 3, used p value to see how significant predictors were. Also used what we know about why people usually default on loan in the real world and it usually has to do with income and historical credit. Since we are working with clients who are unbanked or have limit expericence with credit, we used our logical of what usually impacts or </a:t>
            </a:r>
            <a:r>
              <a:rPr lang="en"/>
              <a:t>correlates</a:t>
            </a:r>
            <a:r>
              <a:rPr lang="en"/>
              <a:t> with ones income/credit. Demographics like education level, housing type, occupation type, family size, and others could help use predict if someone might default.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4732ec6f4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4732ec6f4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Finlay: </a:t>
            </a:r>
            <a:r>
              <a:rPr lang="en"/>
              <a:t>Our analysis found that certain demographic variables provide strong signals of default risk. We recommend leveraging these features in the model, while taking care to follow fair lending practices and assess for bias. In addition, we suggest using demographic insights to support customer segmentation, targeted interventions, and ongoing model monitoring. Since we found that demographics can help us predict loan default, we have to be aware of not using this </a:t>
            </a:r>
            <a:r>
              <a:rPr lang="en"/>
              <a:t>information</a:t>
            </a:r>
            <a:r>
              <a:rPr lang="en"/>
              <a:t> to become bias or </a:t>
            </a:r>
            <a:r>
              <a:rPr lang="en"/>
              <a:t>discriminate</a:t>
            </a:r>
            <a:r>
              <a:rPr lang="en"/>
              <a:t> against certain groups of people.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400140eba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400140eba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Finlay: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470d2253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470d2253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34732ec6f40_0_10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34732ec6f40_0_10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4732ec6f4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4732ec6f4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Home credit works with clients who are unbanked or have limited access to credit. This means they might not have very much historical data when it comes to credit. This can make it difficult to predict their risk of default. The problem Home Credit wants us to solve is to help them reduce default rates by predicting a customers ability to pay back a loan.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4732ec6f4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4732ec6f4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purpose of this project is to assist Home Credit in unlocking the full </a:t>
            </a:r>
            <a:r>
              <a:rPr lang="en"/>
              <a:t>potential</a:t>
            </a:r>
            <a:r>
              <a:rPr lang="en"/>
              <a:t> of their data. Since the data we have </a:t>
            </a:r>
            <a:r>
              <a:rPr lang="en"/>
              <a:t>access</a:t>
            </a:r>
            <a:r>
              <a:rPr lang="en"/>
              <a:t> to is so large, they need assistance to figure out how to use each variable and which ones can actually help them to predict </a:t>
            </a:r>
            <a:r>
              <a:rPr lang="en"/>
              <a:t>default</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Because home credits clients might not have much history with banks, it can be hard to </a:t>
            </a:r>
            <a:r>
              <a:rPr lang="en"/>
              <a:t>accurately</a:t>
            </a:r>
            <a:r>
              <a:rPr lang="en"/>
              <a:t> predict their ability to repay. We want to improve the accuracy of accepting clients who can repay their loans. To improve the accuracy of prediction, we must find other </a:t>
            </a:r>
            <a:r>
              <a:rPr lang="en"/>
              <a:t>variables than the normal ones other banks use.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4732ec6f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4732ec6f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Finlay: The data we are given to work with includes 8 different dataset that include transactional and </a:t>
            </a:r>
            <a:r>
              <a:rPr lang="en"/>
              <a:t>bureau</a:t>
            </a:r>
            <a:r>
              <a:rPr lang="en"/>
              <a:t> data. We also get data about the clients spending history and some personal </a:t>
            </a:r>
            <a:r>
              <a:rPr lang="en"/>
              <a:t>information</a:t>
            </a:r>
            <a:r>
              <a:rPr lang="en"/>
              <a:t> about them.</a:t>
            </a:r>
            <a:r>
              <a:rPr lang="en"/>
              <a:t>Our target variable is binary and indicates whether a client defaults or does not default. We were able to join all the datasets together to make it easier to access all the data. We also had to decide to remove some variable because of how large the dataset was. We removed variables that had an extreme amount of </a:t>
            </a:r>
            <a:r>
              <a:rPr lang="en"/>
              <a:t>missing values and once that seemed to have low significance to the target variable.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4732ec6f4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4732ec6f4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we looked into the target variable, we found that it was very unbalanced. This bar chart shows just how many more clients did not default than ones that did default. This means we had to work with a small amount of people who actually defaulted and we needed to figure out why these select did.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400140eba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400140eb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first wanted to observe </a:t>
            </a:r>
            <a:r>
              <a:rPr lang="en"/>
              <a:t>variables</a:t>
            </a:r>
            <a:r>
              <a:rPr lang="en"/>
              <a:t> that typical banks would look into to figure out whether to </a:t>
            </a:r>
            <a:r>
              <a:rPr lang="en"/>
              <a:t>accept</a:t>
            </a:r>
            <a:r>
              <a:rPr lang="en"/>
              <a:t> a loan application or to deny it. We had 3 external source </a:t>
            </a:r>
            <a:r>
              <a:rPr lang="en"/>
              <a:t>scores</a:t>
            </a:r>
            <a:r>
              <a:rPr lang="en"/>
              <a:t> variables. We do not know the exact specifics of what these scores are but we are going to think of them like </a:t>
            </a:r>
            <a:r>
              <a:rPr lang="en"/>
              <a:t>credit</a:t>
            </a:r>
            <a:r>
              <a:rPr lang="en"/>
              <a:t> scores. We were able to find out something that was kind of expected. Thoses who had lower credit scores had a higher </a:t>
            </a:r>
            <a:r>
              <a:rPr lang="en"/>
              <a:t>proportion of defaulters and the proportions of clients with very high credit scores that defaulted is very low. This is somewhat typical to expect, we knew these could be useful in our modeling process, however, the biggest take away we learn from this visualization was the missing values. Since our clients are unbanked, we have many clients who dont have a credit score. So how are we supposed to use this to predict for them? We cannot and we realized we had to look into different predictors for these clients.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404aa2da87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404aa2da87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next looked into </a:t>
            </a:r>
            <a:r>
              <a:rPr lang="en"/>
              <a:t>education</a:t>
            </a:r>
            <a:r>
              <a:rPr lang="en"/>
              <a:t> </a:t>
            </a:r>
            <a:r>
              <a:rPr lang="en"/>
              <a:t>type</a:t>
            </a:r>
            <a:r>
              <a:rPr lang="en"/>
              <a:t> of the clients. We found a trend of thoses with higher education were less likely to default compared to those with a lower </a:t>
            </a:r>
            <a:r>
              <a:rPr lang="en"/>
              <a:t>education</a:t>
            </a:r>
            <a:r>
              <a:rPr lang="en"/>
              <a:t> history. After observing more information about the clients, we realized how demographics may play a role into predicting default risk.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400140eba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400140eba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purpose of modeling is to create a way to predict customer defaults. We took 3 different </a:t>
            </a:r>
            <a:r>
              <a:rPr lang="en"/>
              <a:t>approaches</a:t>
            </a:r>
            <a:r>
              <a:rPr lang="en"/>
              <a:t> to modeling. 6 models total. Performance was measured using AUC and Kaggle score.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8" name="Shape 58"/>
        <p:cNvGrpSpPr/>
        <p:nvPr/>
      </p:nvGrpSpPr>
      <p:grpSpPr>
        <a:xfrm>
          <a:off x="0" y="0"/>
          <a:ext cx="0" cy="0"/>
          <a:chOff x="0" y="0"/>
          <a:chExt cx="0" cy="0"/>
        </a:xfrm>
      </p:grpSpPr>
      <p:sp>
        <p:nvSpPr>
          <p:cNvPr id="59" name="Google Shape;59;p13"/>
          <p:cNvSpPr txBox="1"/>
          <p:nvPr>
            <p:ph idx="4294967295" type="subTitle"/>
          </p:nvPr>
        </p:nvSpPr>
        <p:spPr>
          <a:xfrm>
            <a:off x="7491600" y="4422325"/>
            <a:ext cx="18429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2600">
                <a:solidFill>
                  <a:schemeClr val="dk1"/>
                </a:solidFill>
                <a:latin typeface="Lato"/>
                <a:ea typeface="Lato"/>
                <a:cs typeface="Lato"/>
                <a:sym typeface="Lato"/>
              </a:rPr>
              <a:t>Group 1</a:t>
            </a:r>
            <a:endParaRPr b="1" sz="2600">
              <a:solidFill>
                <a:schemeClr val="dk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80F2E"/>
        </a:solidFill>
      </p:bgPr>
    </p:bg>
    <p:spTree>
      <p:nvGrpSpPr>
        <p:cNvPr id="115" name="Shape 115"/>
        <p:cNvGrpSpPr/>
        <p:nvPr/>
      </p:nvGrpSpPr>
      <p:grpSpPr>
        <a:xfrm>
          <a:off x="0" y="0"/>
          <a:ext cx="0" cy="0"/>
          <a:chOff x="0" y="0"/>
          <a:chExt cx="0" cy="0"/>
        </a:xfrm>
      </p:grpSpPr>
      <p:graphicFrame>
        <p:nvGraphicFramePr>
          <p:cNvPr id="116" name="Google Shape;116;p22"/>
          <p:cNvGraphicFramePr/>
          <p:nvPr/>
        </p:nvGraphicFramePr>
        <p:xfrm>
          <a:off x="979900" y="952750"/>
          <a:ext cx="3000000" cy="3000000"/>
        </p:xfrm>
        <a:graphic>
          <a:graphicData uri="http://schemas.openxmlformats.org/drawingml/2006/table">
            <a:tbl>
              <a:tblPr>
                <a:noFill/>
                <a:tableStyleId>{1835B6EB-D2A8-437C-918B-5018099F2B4E}</a:tableStyleId>
              </a:tblPr>
              <a:tblGrid>
                <a:gridCol w="1831775"/>
                <a:gridCol w="1831775"/>
                <a:gridCol w="1831775"/>
                <a:gridCol w="1831775"/>
              </a:tblGrid>
              <a:tr h="460550">
                <a:tc>
                  <a:txBody>
                    <a:bodyPr/>
                    <a:lstStyle/>
                    <a:p>
                      <a:pPr indent="0" lvl="0" marL="0" rtl="0" algn="l">
                        <a:spcBef>
                          <a:spcPts val="0"/>
                        </a:spcBef>
                        <a:spcAft>
                          <a:spcPts val="0"/>
                        </a:spcAft>
                        <a:buNone/>
                      </a:pPr>
                      <a:r>
                        <a:rPr lang="en" sz="1800">
                          <a:solidFill>
                            <a:schemeClr val="dk1"/>
                          </a:solidFill>
                          <a:latin typeface="Average"/>
                          <a:ea typeface="Average"/>
                          <a:cs typeface="Average"/>
                          <a:sym typeface="Average"/>
                        </a:rPr>
                        <a:t>Model</a:t>
                      </a:r>
                      <a:endParaRPr sz="1800">
                        <a:solidFill>
                          <a:schemeClr val="dk1"/>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1"/>
                          </a:solidFill>
                          <a:latin typeface="Average"/>
                          <a:ea typeface="Average"/>
                          <a:cs typeface="Average"/>
                          <a:sym typeface="Average"/>
                        </a:rPr>
                        <a:t>AUC</a:t>
                      </a:r>
                      <a:endParaRPr sz="1800">
                        <a:solidFill>
                          <a:schemeClr val="dk1"/>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1"/>
                          </a:solidFill>
                          <a:latin typeface="Average"/>
                          <a:ea typeface="Average"/>
                          <a:cs typeface="Average"/>
                          <a:sym typeface="Average"/>
                        </a:rPr>
                        <a:t>Public Score</a:t>
                      </a:r>
                      <a:endParaRPr sz="1800">
                        <a:solidFill>
                          <a:schemeClr val="dk1"/>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1"/>
                          </a:solidFill>
                          <a:latin typeface="Average"/>
                          <a:ea typeface="Average"/>
                          <a:cs typeface="Average"/>
                          <a:sym typeface="Average"/>
                        </a:rPr>
                        <a:t>Private Score</a:t>
                      </a:r>
                      <a:endParaRPr sz="1800">
                        <a:solidFill>
                          <a:schemeClr val="dk1"/>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r>
              <a:tr h="460550">
                <a:tc>
                  <a:txBody>
                    <a:bodyPr/>
                    <a:lstStyle/>
                    <a:p>
                      <a:pPr indent="0" lvl="0" marL="0" rtl="0" algn="l">
                        <a:spcBef>
                          <a:spcPts val="0"/>
                        </a:spcBef>
                        <a:spcAft>
                          <a:spcPts val="0"/>
                        </a:spcAft>
                        <a:buNone/>
                      </a:pPr>
                      <a:r>
                        <a:rPr lang="en" sz="2400">
                          <a:solidFill>
                            <a:schemeClr val="dk1"/>
                          </a:solidFill>
                          <a:latin typeface="Average"/>
                          <a:ea typeface="Average"/>
                          <a:cs typeface="Average"/>
                          <a:sym typeface="Average"/>
                        </a:rPr>
                        <a:t>Naive Bayes</a:t>
                      </a:r>
                      <a:endParaRPr sz="2400">
                        <a:solidFill>
                          <a:schemeClr val="dk1"/>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2400">
                          <a:solidFill>
                            <a:schemeClr val="dk1"/>
                          </a:solidFill>
                          <a:latin typeface="Average"/>
                          <a:ea typeface="Average"/>
                          <a:cs typeface="Average"/>
                          <a:sym typeface="Average"/>
                        </a:rPr>
                        <a:t>0.7107</a:t>
                      </a:r>
                      <a:endParaRPr sz="2400">
                        <a:solidFill>
                          <a:schemeClr val="dk1"/>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2400">
                          <a:solidFill>
                            <a:schemeClr val="dk1"/>
                          </a:solidFill>
                          <a:latin typeface="Average"/>
                          <a:ea typeface="Average"/>
                          <a:cs typeface="Average"/>
                          <a:sym typeface="Average"/>
                        </a:rPr>
                        <a:t>0.52578</a:t>
                      </a:r>
                      <a:endParaRPr sz="2400">
                        <a:solidFill>
                          <a:schemeClr val="dk1"/>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2400">
                          <a:solidFill>
                            <a:schemeClr val="dk1"/>
                          </a:solidFill>
                          <a:latin typeface="Average"/>
                          <a:ea typeface="Average"/>
                          <a:cs typeface="Average"/>
                          <a:sym typeface="Average"/>
                        </a:rPr>
                        <a:t>0.52564</a:t>
                      </a:r>
                      <a:endParaRPr sz="2400">
                        <a:solidFill>
                          <a:schemeClr val="dk1"/>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r>
              <a:tr h="460550">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Random Forest</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0.6959</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0.64202</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0.64318</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r>
              <a:tr h="474700">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Base</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0.7207</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0.70933</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0.70202</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r>
              <a:tr h="460550">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Model 1</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0.7427</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0.73214</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0.72993</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r>
              <a:tr h="460550">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Model 2</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0.7432</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0.73524</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0.72926</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r>
              <a:tr h="460550">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Model 3</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0.7473</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0.73880</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0.73291</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80F2E"/>
        </a:solidFill>
      </p:bgPr>
    </p:bg>
    <p:spTree>
      <p:nvGrpSpPr>
        <p:cNvPr id="120" name="Shape 120"/>
        <p:cNvGrpSpPr/>
        <p:nvPr/>
      </p:nvGrpSpPr>
      <p:grpSpPr>
        <a:xfrm>
          <a:off x="0" y="0"/>
          <a:ext cx="0" cy="0"/>
          <a:chOff x="0" y="0"/>
          <a:chExt cx="0" cy="0"/>
        </a:xfrm>
      </p:grpSpPr>
      <p:graphicFrame>
        <p:nvGraphicFramePr>
          <p:cNvPr id="121" name="Google Shape;121;p23"/>
          <p:cNvGraphicFramePr/>
          <p:nvPr/>
        </p:nvGraphicFramePr>
        <p:xfrm>
          <a:off x="979900" y="952750"/>
          <a:ext cx="3000000" cy="3000000"/>
        </p:xfrm>
        <a:graphic>
          <a:graphicData uri="http://schemas.openxmlformats.org/drawingml/2006/table">
            <a:tbl>
              <a:tblPr>
                <a:noFill/>
                <a:tableStyleId>{1835B6EB-D2A8-437C-918B-5018099F2B4E}</a:tableStyleId>
              </a:tblPr>
              <a:tblGrid>
                <a:gridCol w="1831775"/>
                <a:gridCol w="1831775"/>
                <a:gridCol w="1831775"/>
                <a:gridCol w="1831775"/>
              </a:tblGrid>
              <a:tr h="460550">
                <a:tc>
                  <a:txBody>
                    <a:bodyPr/>
                    <a:lstStyle/>
                    <a:p>
                      <a:pPr indent="0" lvl="0" marL="0" rtl="0" algn="l">
                        <a:spcBef>
                          <a:spcPts val="0"/>
                        </a:spcBef>
                        <a:spcAft>
                          <a:spcPts val="0"/>
                        </a:spcAft>
                        <a:buNone/>
                      </a:pPr>
                      <a:r>
                        <a:rPr lang="en" sz="1800">
                          <a:solidFill>
                            <a:schemeClr val="dk1"/>
                          </a:solidFill>
                          <a:latin typeface="Average"/>
                          <a:ea typeface="Average"/>
                          <a:cs typeface="Average"/>
                          <a:sym typeface="Average"/>
                        </a:rPr>
                        <a:t>Model</a:t>
                      </a:r>
                      <a:endParaRPr sz="1800">
                        <a:solidFill>
                          <a:schemeClr val="dk1"/>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1"/>
                          </a:solidFill>
                          <a:latin typeface="Average"/>
                          <a:ea typeface="Average"/>
                          <a:cs typeface="Average"/>
                          <a:sym typeface="Average"/>
                        </a:rPr>
                        <a:t>AUC</a:t>
                      </a:r>
                      <a:endParaRPr sz="1800">
                        <a:solidFill>
                          <a:schemeClr val="dk1"/>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1"/>
                          </a:solidFill>
                          <a:latin typeface="Average"/>
                          <a:ea typeface="Average"/>
                          <a:cs typeface="Average"/>
                          <a:sym typeface="Average"/>
                        </a:rPr>
                        <a:t>Public Score</a:t>
                      </a:r>
                      <a:endParaRPr sz="1800">
                        <a:solidFill>
                          <a:schemeClr val="dk1"/>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1"/>
                          </a:solidFill>
                          <a:latin typeface="Average"/>
                          <a:ea typeface="Average"/>
                          <a:cs typeface="Average"/>
                          <a:sym typeface="Average"/>
                        </a:rPr>
                        <a:t>Private Score</a:t>
                      </a:r>
                      <a:endParaRPr sz="1800">
                        <a:solidFill>
                          <a:schemeClr val="dk1"/>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r>
              <a:tr h="460550">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Naive Bayes</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0.7107</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0.52578</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0.52564</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r>
              <a:tr h="460550">
                <a:tc>
                  <a:txBody>
                    <a:bodyPr/>
                    <a:lstStyle/>
                    <a:p>
                      <a:pPr indent="0" lvl="0" marL="0" rtl="0" algn="l">
                        <a:spcBef>
                          <a:spcPts val="0"/>
                        </a:spcBef>
                        <a:spcAft>
                          <a:spcPts val="0"/>
                        </a:spcAft>
                        <a:buNone/>
                      </a:pPr>
                      <a:r>
                        <a:rPr lang="en" sz="2400">
                          <a:solidFill>
                            <a:schemeClr val="dk1"/>
                          </a:solidFill>
                          <a:latin typeface="Average"/>
                          <a:ea typeface="Average"/>
                          <a:cs typeface="Average"/>
                          <a:sym typeface="Average"/>
                        </a:rPr>
                        <a:t>Random Forest</a:t>
                      </a:r>
                      <a:endParaRPr sz="2400">
                        <a:solidFill>
                          <a:schemeClr val="dk1"/>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2400">
                          <a:solidFill>
                            <a:schemeClr val="dk1"/>
                          </a:solidFill>
                          <a:latin typeface="Average"/>
                          <a:ea typeface="Average"/>
                          <a:cs typeface="Average"/>
                          <a:sym typeface="Average"/>
                        </a:rPr>
                        <a:t>0.6959</a:t>
                      </a:r>
                      <a:endParaRPr sz="2400">
                        <a:solidFill>
                          <a:schemeClr val="dk1"/>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2400">
                          <a:solidFill>
                            <a:schemeClr val="dk1"/>
                          </a:solidFill>
                          <a:latin typeface="Average"/>
                          <a:ea typeface="Average"/>
                          <a:cs typeface="Average"/>
                          <a:sym typeface="Average"/>
                        </a:rPr>
                        <a:t>0.64202</a:t>
                      </a:r>
                      <a:endParaRPr sz="2400">
                        <a:solidFill>
                          <a:schemeClr val="dk1"/>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2400">
                          <a:solidFill>
                            <a:schemeClr val="dk1"/>
                          </a:solidFill>
                          <a:latin typeface="Average"/>
                          <a:ea typeface="Average"/>
                          <a:cs typeface="Average"/>
                          <a:sym typeface="Average"/>
                        </a:rPr>
                        <a:t>0.64318</a:t>
                      </a:r>
                      <a:endParaRPr sz="2400">
                        <a:solidFill>
                          <a:schemeClr val="dk1"/>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r>
              <a:tr h="474700">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Base</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0.7207</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0.70933</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0.70202</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r>
              <a:tr h="460550">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Model 1</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0.7427</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0.73214</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0.72993</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r>
              <a:tr h="460550">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Model 2</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0.7432</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0.73524</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0.72926</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r>
              <a:tr h="460550">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Model 3</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0.7473</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0.73880</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0.73291</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80F2E"/>
        </a:solidFill>
      </p:bgPr>
    </p:bg>
    <p:spTree>
      <p:nvGrpSpPr>
        <p:cNvPr id="125" name="Shape 125"/>
        <p:cNvGrpSpPr/>
        <p:nvPr/>
      </p:nvGrpSpPr>
      <p:grpSpPr>
        <a:xfrm>
          <a:off x="0" y="0"/>
          <a:ext cx="0" cy="0"/>
          <a:chOff x="0" y="0"/>
          <a:chExt cx="0" cy="0"/>
        </a:xfrm>
      </p:grpSpPr>
      <p:graphicFrame>
        <p:nvGraphicFramePr>
          <p:cNvPr id="126" name="Google Shape;126;p24"/>
          <p:cNvGraphicFramePr/>
          <p:nvPr/>
        </p:nvGraphicFramePr>
        <p:xfrm>
          <a:off x="979900" y="952750"/>
          <a:ext cx="3000000" cy="3000000"/>
        </p:xfrm>
        <a:graphic>
          <a:graphicData uri="http://schemas.openxmlformats.org/drawingml/2006/table">
            <a:tbl>
              <a:tblPr>
                <a:noFill/>
                <a:tableStyleId>{1835B6EB-D2A8-437C-918B-5018099F2B4E}</a:tableStyleId>
              </a:tblPr>
              <a:tblGrid>
                <a:gridCol w="1831775"/>
                <a:gridCol w="1831775"/>
                <a:gridCol w="1831775"/>
                <a:gridCol w="1831775"/>
              </a:tblGrid>
              <a:tr h="460550">
                <a:tc>
                  <a:txBody>
                    <a:bodyPr/>
                    <a:lstStyle/>
                    <a:p>
                      <a:pPr indent="0" lvl="0" marL="0" rtl="0" algn="l">
                        <a:spcBef>
                          <a:spcPts val="0"/>
                        </a:spcBef>
                        <a:spcAft>
                          <a:spcPts val="0"/>
                        </a:spcAft>
                        <a:buNone/>
                      </a:pPr>
                      <a:r>
                        <a:rPr lang="en" sz="1800">
                          <a:solidFill>
                            <a:schemeClr val="dk1"/>
                          </a:solidFill>
                          <a:latin typeface="Average"/>
                          <a:ea typeface="Average"/>
                          <a:cs typeface="Average"/>
                          <a:sym typeface="Average"/>
                        </a:rPr>
                        <a:t>Model</a:t>
                      </a:r>
                      <a:endParaRPr sz="1800">
                        <a:solidFill>
                          <a:schemeClr val="dk1"/>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1"/>
                          </a:solidFill>
                          <a:latin typeface="Average"/>
                          <a:ea typeface="Average"/>
                          <a:cs typeface="Average"/>
                          <a:sym typeface="Average"/>
                        </a:rPr>
                        <a:t>AUC</a:t>
                      </a:r>
                      <a:endParaRPr sz="1800">
                        <a:solidFill>
                          <a:schemeClr val="dk1"/>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1"/>
                          </a:solidFill>
                          <a:latin typeface="Average"/>
                          <a:ea typeface="Average"/>
                          <a:cs typeface="Average"/>
                          <a:sym typeface="Average"/>
                        </a:rPr>
                        <a:t>Public Score</a:t>
                      </a:r>
                      <a:endParaRPr sz="1800">
                        <a:solidFill>
                          <a:schemeClr val="dk1"/>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1"/>
                          </a:solidFill>
                          <a:latin typeface="Average"/>
                          <a:ea typeface="Average"/>
                          <a:cs typeface="Average"/>
                          <a:sym typeface="Average"/>
                        </a:rPr>
                        <a:t>Private Score</a:t>
                      </a:r>
                      <a:endParaRPr sz="1800">
                        <a:solidFill>
                          <a:schemeClr val="dk1"/>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r>
              <a:tr h="460550">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Naive Bayes</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0.7107</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0.52578</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0.52564</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r>
              <a:tr h="460550">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Random Forest</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0.6959</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0.64202</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0.64318</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r>
              <a:tr h="474700">
                <a:tc>
                  <a:txBody>
                    <a:bodyPr/>
                    <a:lstStyle/>
                    <a:p>
                      <a:pPr indent="0" lvl="0" marL="0" rtl="0" algn="l">
                        <a:spcBef>
                          <a:spcPts val="0"/>
                        </a:spcBef>
                        <a:spcAft>
                          <a:spcPts val="0"/>
                        </a:spcAft>
                        <a:buNone/>
                      </a:pPr>
                      <a:r>
                        <a:rPr lang="en" sz="2400">
                          <a:solidFill>
                            <a:schemeClr val="dk1"/>
                          </a:solidFill>
                          <a:latin typeface="Average"/>
                          <a:ea typeface="Average"/>
                          <a:cs typeface="Average"/>
                          <a:sym typeface="Average"/>
                        </a:rPr>
                        <a:t>Base</a:t>
                      </a:r>
                      <a:endParaRPr sz="2400">
                        <a:solidFill>
                          <a:schemeClr val="dk1"/>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2400">
                          <a:solidFill>
                            <a:schemeClr val="dk1"/>
                          </a:solidFill>
                          <a:latin typeface="Average"/>
                          <a:ea typeface="Average"/>
                          <a:cs typeface="Average"/>
                          <a:sym typeface="Average"/>
                        </a:rPr>
                        <a:t>0.7207</a:t>
                      </a:r>
                      <a:endParaRPr sz="2400">
                        <a:solidFill>
                          <a:schemeClr val="dk1"/>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2400">
                          <a:solidFill>
                            <a:schemeClr val="dk1"/>
                          </a:solidFill>
                          <a:latin typeface="Average"/>
                          <a:ea typeface="Average"/>
                          <a:cs typeface="Average"/>
                          <a:sym typeface="Average"/>
                        </a:rPr>
                        <a:t>0.70933</a:t>
                      </a:r>
                      <a:endParaRPr sz="2400">
                        <a:solidFill>
                          <a:schemeClr val="dk1"/>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2400">
                          <a:solidFill>
                            <a:schemeClr val="dk1"/>
                          </a:solidFill>
                          <a:latin typeface="Average"/>
                          <a:ea typeface="Average"/>
                          <a:cs typeface="Average"/>
                          <a:sym typeface="Average"/>
                        </a:rPr>
                        <a:t>0.70202</a:t>
                      </a:r>
                      <a:endParaRPr sz="2400">
                        <a:solidFill>
                          <a:schemeClr val="dk1"/>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r>
              <a:tr h="460550">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Model 1</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0.7427</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0.73214</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0.72993</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r>
              <a:tr h="460550">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Model 2</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0.7432</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0.73524</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0.72926</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r>
              <a:tr h="460550">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Model 3</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0.7473</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0.73880</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0.73291</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80F2E"/>
        </a:solidFill>
      </p:bgPr>
    </p:bg>
    <p:spTree>
      <p:nvGrpSpPr>
        <p:cNvPr id="130" name="Shape 130"/>
        <p:cNvGrpSpPr/>
        <p:nvPr/>
      </p:nvGrpSpPr>
      <p:grpSpPr>
        <a:xfrm>
          <a:off x="0" y="0"/>
          <a:ext cx="0" cy="0"/>
          <a:chOff x="0" y="0"/>
          <a:chExt cx="0" cy="0"/>
        </a:xfrm>
      </p:grpSpPr>
      <p:graphicFrame>
        <p:nvGraphicFramePr>
          <p:cNvPr id="131" name="Google Shape;131;p25"/>
          <p:cNvGraphicFramePr/>
          <p:nvPr/>
        </p:nvGraphicFramePr>
        <p:xfrm>
          <a:off x="979900" y="952750"/>
          <a:ext cx="3000000" cy="3000000"/>
        </p:xfrm>
        <a:graphic>
          <a:graphicData uri="http://schemas.openxmlformats.org/drawingml/2006/table">
            <a:tbl>
              <a:tblPr>
                <a:noFill/>
                <a:tableStyleId>{1835B6EB-D2A8-437C-918B-5018099F2B4E}</a:tableStyleId>
              </a:tblPr>
              <a:tblGrid>
                <a:gridCol w="1831775"/>
                <a:gridCol w="1831775"/>
                <a:gridCol w="1831775"/>
                <a:gridCol w="1831775"/>
              </a:tblGrid>
              <a:tr h="460550">
                <a:tc>
                  <a:txBody>
                    <a:bodyPr/>
                    <a:lstStyle/>
                    <a:p>
                      <a:pPr indent="0" lvl="0" marL="0" rtl="0" algn="l">
                        <a:spcBef>
                          <a:spcPts val="0"/>
                        </a:spcBef>
                        <a:spcAft>
                          <a:spcPts val="0"/>
                        </a:spcAft>
                        <a:buNone/>
                      </a:pPr>
                      <a:r>
                        <a:rPr lang="en" sz="1800">
                          <a:solidFill>
                            <a:schemeClr val="dk1"/>
                          </a:solidFill>
                          <a:latin typeface="Average"/>
                          <a:ea typeface="Average"/>
                          <a:cs typeface="Average"/>
                          <a:sym typeface="Average"/>
                        </a:rPr>
                        <a:t>Model</a:t>
                      </a:r>
                      <a:endParaRPr sz="1800">
                        <a:solidFill>
                          <a:schemeClr val="dk1"/>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1"/>
                          </a:solidFill>
                          <a:latin typeface="Average"/>
                          <a:ea typeface="Average"/>
                          <a:cs typeface="Average"/>
                          <a:sym typeface="Average"/>
                        </a:rPr>
                        <a:t>AUC</a:t>
                      </a:r>
                      <a:endParaRPr sz="1800">
                        <a:solidFill>
                          <a:schemeClr val="dk1"/>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1"/>
                          </a:solidFill>
                          <a:latin typeface="Average"/>
                          <a:ea typeface="Average"/>
                          <a:cs typeface="Average"/>
                          <a:sym typeface="Average"/>
                        </a:rPr>
                        <a:t>Public Score</a:t>
                      </a:r>
                      <a:endParaRPr sz="1800">
                        <a:solidFill>
                          <a:schemeClr val="dk1"/>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1"/>
                          </a:solidFill>
                          <a:latin typeface="Average"/>
                          <a:ea typeface="Average"/>
                          <a:cs typeface="Average"/>
                          <a:sym typeface="Average"/>
                        </a:rPr>
                        <a:t>Private Score</a:t>
                      </a:r>
                      <a:endParaRPr sz="1800">
                        <a:solidFill>
                          <a:schemeClr val="dk1"/>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r>
              <a:tr h="460550">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Naive Bayes</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0.7107</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0.52578</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0.52564</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r>
              <a:tr h="460550">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Random Forest</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0.6959</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0.64202</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0.64318</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r>
              <a:tr h="474700">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Base</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0.7207</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0.70933</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0.70202</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r>
              <a:tr h="460550">
                <a:tc>
                  <a:txBody>
                    <a:bodyPr/>
                    <a:lstStyle/>
                    <a:p>
                      <a:pPr indent="0" lvl="0" marL="0" rtl="0" algn="l">
                        <a:spcBef>
                          <a:spcPts val="0"/>
                        </a:spcBef>
                        <a:spcAft>
                          <a:spcPts val="0"/>
                        </a:spcAft>
                        <a:buNone/>
                      </a:pPr>
                      <a:r>
                        <a:rPr lang="en" sz="2400">
                          <a:solidFill>
                            <a:schemeClr val="dk1"/>
                          </a:solidFill>
                          <a:latin typeface="Average"/>
                          <a:ea typeface="Average"/>
                          <a:cs typeface="Average"/>
                          <a:sym typeface="Average"/>
                        </a:rPr>
                        <a:t>Model 1</a:t>
                      </a:r>
                      <a:endParaRPr sz="2400">
                        <a:solidFill>
                          <a:schemeClr val="dk1"/>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2400">
                          <a:solidFill>
                            <a:schemeClr val="dk1"/>
                          </a:solidFill>
                          <a:latin typeface="Average"/>
                          <a:ea typeface="Average"/>
                          <a:cs typeface="Average"/>
                          <a:sym typeface="Average"/>
                        </a:rPr>
                        <a:t>0.7427</a:t>
                      </a:r>
                      <a:endParaRPr sz="2400">
                        <a:solidFill>
                          <a:schemeClr val="dk1"/>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2400">
                          <a:solidFill>
                            <a:schemeClr val="dk1"/>
                          </a:solidFill>
                          <a:latin typeface="Average"/>
                          <a:ea typeface="Average"/>
                          <a:cs typeface="Average"/>
                          <a:sym typeface="Average"/>
                        </a:rPr>
                        <a:t>0.73214</a:t>
                      </a:r>
                      <a:endParaRPr sz="2400">
                        <a:solidFill>
                          <a:schemeClr val="dk1"/>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2400">
                          <a:solidFill>
                            <a:schemeClr val="dk1"/>
                          </a:solidFill>
                          <a:latin typeface="Average"/>
                          <a:ea typeface="Average"/>
                          <a:cs typeface="Average"/>
                          <a:sym typeface="Average"/>
                        </a:rPr>
                        <a:t>0.72993</a:t>
                      </a:r>
                      <a:endParaRPr sz="2400">
                        <a:solidFill>
                          <a:schemeClr val="dk1"/>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r>
              <a:tr h="460550">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Model 2</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0.7432</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0.73524</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0.72926</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r>
              <a:tr h="460550">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Model 3</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0.7473</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0.73880</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0.73291</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80F2E"/>
        </a:solidFill>
      </p:bgPr>
    </p:bg>
    <p:spTree>
      <p:nvGrpSpPr>
        <p:cNvPr id="135" name="Shape 135"/>
        <p:cNvGrpSpPr/>
        <p:nvPr/>
      </p:nvGrpSpPr>
      <p:grpSpPr>
        <a:xfrm>
          <a:off x="0" y="0"/>
          <a:ext cx="0" cy="0"/>
          <a:chOff x="0" y="0"/>
          <a:chExt cx="0" cy="0"/>
        </a:xfrm>
      </p:grpSpPr>
      <p:graphicFrame>
        <p:nvGraphicFramePr>
          <p:cNvPr id="136" name="Google Shape;136;p26"/>
          <p:cNvGraphicFramePr/>
          <p:nvPr/>
        </p:nvGraphicFramePr>
        <p:xfrm>
          <a:off x="979900" y="952750"/>
          <a:ext cx="3000000" cy="3000000"/>
        </p:xfrm>
        <a:graphic>
          <a:graphicData uri="http://schemas.openxmlformats.org/drawingml/2006/table">
            <a:tbl>
              <a:tblPr>
                <a:noFill/>
                <a:tableStyleId>{1835B6EB-D2A8-437C-918B-5018099F2B4E}</a:tableStyleId>
              </a:tblPr>
              <a:tblGrid>
                <a:gridCol w="1831775"/>
                <a:gridCol w="1831775"/>
                <a:gridCol w="1831775"/>
                <a:gridCol w="1831775"/>
              </a:tblGrid>
              <a:tr h="460550">
                <a:tc>
                  <a:txBody>
                    <a:bodyPr/>
                    <a:lstStyle/>
                    <a:p>
                      <a:pPr indent="0" lvl="0" marL="0" rtl="0" algn="l">
                        <a:spcBef>
                          <a:spcPts val="0"/>
                        </a:spcBef>
                        <a:spcAft>
                          <a:spcPts val="0"/>
                        </a:spcAft>
                        <a:buNone/>
                      </a:pPr>
                      <a:r>
                        <a:rPr lang="en" sz="1800">
                          <a:solidFill>
                            <a:schemeClr val="dk1"/>
                          </a:solidFill>
                          <a:latin typeface="Average"/>
                          <a:ea typeface="Average"/>
                          <a:cs typeface="Average"/>
                          <a:sym typeface="Average"/>
                        </a:rPr>
                        <a:t>Model</a:t>
                      </a:r>
                      <a:endParaRPr sz="1800">
                        <a:solidFill>
                          <a:schemeClr val="dk1"/>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1"/>
                          </a:solidFill>
                          <a:latin typeface="Average"/>
                          <a:ea typeface="Average"/>
                          <a:cs typeface="Average"/>
                          <a:sym typeface="Average"/>
                        </a:rPr>
                        <a:t>AUC</a:t>
                      </a:r>
                      <a:endParaRPr sz="1800">
                        <a:solidFill>
                          <a:schemeClr val="dk1"/>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1"/>
                          </a:solidFill>
                          <a:latin typeface="Average"/>
                          <a:ea typeface="Average"/>
                          <a:cs typeface="Average"/>
                          <a:sym typeface="Average"/>
                        </a:rPr>
                        <a:t>Public Score</a:t>
                      </a:r>
                      <a:endParaRPr sz="1800">
                        <a:solidFill>
                          <a:schemeClr val="dk1"/>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1"/>
                          </a:solidFill>
                          <a:latin typeface="Average"/>
                          <a:ea typeface="Average"/>
                          <a:cs typeface="Average"/>
                          <a:sym typeface="Average"/>
                        </a:rPr>
                        <a:t>Private Score</a:t>
                      </a:r>
                      <a:endParaRPr sz="1800">
                        <a:solidFill>
                          <a:schemeClr val="dk1"/>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r>
              <a:tr h="460550">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Naive Bayes</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0.7107</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0.52578</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0.52564</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r>
              <a:tr h="460550">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Random Forest</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0.6959</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0.64202</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0.64318</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r>
              <a:tr h="474700">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Base</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0.7207</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0.70933</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0.70202</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r>
              <a:tr h="460550">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Model 1</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0.7427</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0.73214</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0.72993</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r>
              <a:tr h="460550">
                <a:tc>
                  <a:txBody>
                    <a:bodyPr/>
                    <a:lstStyle/>
                    <a:p>
                      <a:pPr indent="0" lvl="0" marL="0" rtl="0" algn="l">
                        <a:spcBef>
                          <a:spcPts val="0"/>
                        </a:spcBef>
                        <a:spcAft>
                          <a:spcPts val="0"/>
                        </a:spcAft>
                        <a:buNone/>
                      </a:pPr>
                      <a:r>
                        <a:rPr lang="en" sz="2400">
                          <a:solidFill>
                            <a:schemeClr val="dk1"/>
                          </a:solidFill>
                          <a:latin typeface="Average"/>
                          <a:ea typeface="Average"/>
                          <a:cs typeface="Average"/>
                          <a:sym typeface="Average"/>
                        </a:rPr>
                        <a:t>Model 2</a:t>
                      </a:r>
                      <a:endParaRPr sz="2400">
                        <a:solidFill>
                          <a:schemeClr val="dk1"/>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2400">
                          <a:solidFill>
                            <a:schemeClr val="dk1"/>
                          </a:solidFill>
                          <a:latin typeface="Average"/>
                          <a:ea typeface="Average"/>
                          <a:cs typeface="Average"/>
                          <a:sym typeface="Average"/>
                        </a:rPr>
                        <a:t>0.7432</a:t>
                      </a:r>
                      <a:endParaRPr sz="2400">
                        <a:solidFill>
                          <a:schemeClr val="dk1"/>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2400">
                          <a:solidFill>
                            <a:schemeClr val="dk1"/>
                          </a:solidFill>
                          <a:latin typeface="Average"/>
                          <a:ea typeface="Average"/>
                          <a:cs typeface="Average"/>
                          <a:sym typeface="Average"/>
                        </a:rPr>
                        <a:t>0.73524</a:t>
                      </a:r>
                      <a:endParaRPr sz="2400">
                        <a:solidFill>
                          <a:schemeClr val="dk1"/>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2400">
                          <a:solidFill>
                            <a:schemeClr val="dk1"/>
                          </a:solidFill>
                          <a:latin typeface="Average"/>
                          <a:ea typeface="Average"/>
                          <a:cs typeface="Average"/>
                          <a:sym typeface="Average"/>
                        </a:rPr>
                        <a:t>0.72926</a:t>
                      </a:r>
                      <a:endParaRPr sz="2400">
                        <a:solidFill>
                          <a:schemeClr val="dk1"/>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r>
              <a:tr h="460550">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Model 3</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0.7473</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0.73880</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0.73291</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80F2E"/>
        </a:solidFill>
      </p:bgPr>
    </p:bg>
    <p:spTree>
      <p:nvGrpSpPr>
        <p:cNvPr id="140" name="Shape 140"/>
        <p:cNvGrpSpPr/>
        <p:nvPr/>
      </p:nvGrpSpPr>
      <p:grpSpPr>
        <a:xfrm>
          <a:off x="0" y="0"/>
          <a:ext cx="0" cy="0"/>
          <a:chOff x="0" y="0"/>
          <a:chExt cx="0" cy="0"/>
        </a:xfrm>
      </p:grpSpPr>
      <p:graphicFrame>
        <p:nvGraphicFramePr>
          <p:cNvPr id="141" name="Google Shape;141;p27"/>
          <p:cNvGraphicFramePr/>
          <p:nvPr/>
        </p:nvGraphicFramePr>
        <p:xfrm>
          <a:off x="979900" y="952750"/>
          <a:ext cx="3000000" cy="3000000"/>
        </p:xfrm>
        <a:graphic>
          <a:graphicData uri="http://schemas.openxmlformats.org/drawingml/2006/table">
            <a:tbl>
              <a:tblPr>
                <a:noFill/>
                <a:tableStyleId>{1835B6EB-D2A8-437C-918B-5018099F2B4E}</a:tableStyleId>
              </a:tblPr>
              <a:tblGrid>
                <a:gridCol w="1831775"/>
                <a:gridCol w="1831775"/>
                <a:gridCol w="1831775"/>
                <a:gridCol w="1831775"/>
              </a:tblGrid>
              <a:tr h="460550">
                <a:tc>
                  <a:txBody>
                    <a:bodyPr/>
                    <a:lstStyle/>
                    <a:p>
                      <a:pPr indent="0" lvl="0" marL="0" rtl="0" algn="l">
                        <a:spcBef>
                          <a:spcPts val="0"/>
                        </a:spcBef>
                        <a:spcAft>
                          <a:spcPts val="0"/>
                        </a:spcAft>
                        <a:buNone/>
                      </a:pPr>
                      <a:r>
                        <a:rPr lang="en" sz="1800">
                          <a:solidFill>
                            <a:schemeClr val="dk1"/>
                          </a:solidFill>
                          <a:latin typeface="Average"/>
                          <a:ea typeface="Average"/>
                          <a:cs typeface="Average"/>
                          <a:sym typeface="Average"/>
                        </a:rPr>
                        <a:t>Model</a:t>
                      </a:r>
                      <a:endParaRPr sz="1800">
                        <a:solidFill>
                          <a:schemeClr val="dk1"/>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1"/>
                          </a:solidFill>
                          <a:latin typeface="Average"/>
                          <a:ea typeface="Average"/>
                          <a:cs typeface="Average"/>
                          <a:sym typeface="Average"/>
                        </a:rPr>
                        <a:t>AUC</a:t>
                      </a:r>
                      <a:endParaRPr sz="1800">
                        <a:solidFill>
                          <a:schemeClr val="dk1"/>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1"/>
                          </a:solidFill>
                          <a:latin typeface="Average"/>
                          <a:ea typeface="Average"/>
                          <a:cs typeface="Average"/>
                          <a:sym typeface="Average"/>
                        </a:rPr>
                        <a:t>Public Score</a:t>
                      </a:r>
                      <a:endParaRPr sz="1800">
                        <a:solidFill>
                          <a:schemeClr val="dk1"/>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1"/>
                          </a:solidFill>
                          <a:latin typeface="Average"/>
                          <a:ea typeface="Average"/>
                          <a:cs typeface="Average"/>
                          <a:sym typeface="Average"/>
                        </a:rPr>
                        <a:t>Private Score</a:t>
                      </a:r>
                      <a:endParaRPr sz="1800">
                        <a:solidFill>
                          <a:schemeClr val="dk1"/>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r>
              <a:tr h="460550">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Naive Bayes</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0.7107</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0.52578</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0.52564</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r>
              <a:tr h="460550">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Random Forest</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0.6959</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0.64202</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0.64318</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r>
              <a:tr h="474700">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Base</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0.72</a:t>
                      </a:r>
                      <a:r>
                        <a:rPr lang="en" sz="1800">
                          <a:solidFill>
                            <a:schemeClr val="dk2"/>
                          </a:solidFill>
                          <a:latin typeface="Average"/>
                          <a:ea typeface="Average"/>
                          <a:cs typeface="Average"/>
                          <a:sym typeface="Average"/>
                        </a:rPr>
                        <a:t>07</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0.70933</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0.70202</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r>
              <a:tr h="460550">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Model 1</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0.74</a:t>
                      </a:r>
                      <a:r>
                        <a:rPr lang="en" sz="1800">
                          <a:solidFill>
                            <a:schemeClr val="dk2"/>
                          </a:solidFill>
                          <a:latin typeface="Average"/>
                          <a:ea typeface="Average"/>
                          <a:cs typeface="Average"/>
                          <a:sym typeface="Average"/>
                        </a:rPr>
                        <a:t>27</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0.73214</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0.72993</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r>
              <a:tr h="460550">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Model 2</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0.7432</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0.73524</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2"/>
                          </a:solidFill>
                          <a:latin typeface="Average"/>
                          <a:ea typeface="Average"/>
                          <a:cs typeface="Average"/>
                          <a:sym typeface="Average"/>
                        </a:rPr>
                        <a:t>0.72926</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r>
              <a:tr h="460550">
                <a:tc>
                  <a:txBody>
                    <a:bodyPr/>
                    <a:lstStyle/>
                    <a:p>
                      <a:pPr indent="0" lvl="0" marL="0" rtl="0" algn="l">
                        <a:spcBef>
                          <a:spcPts val="0"/>
                        </a:spcBef>
                        <a:spcAft>
                          <a:spcPts val="0"/>
                        </a:spcAft>
                        <a:buNone/>
                      </a:pPr>
                      <a:r>
                        <a:rPr lang="en" sz="2400">
                          <a:solidFill>
                            <a:schemeClr val="dk1"/>
                          </a:solidFill>
                          <a:latin typeface="Average"/>
                          <a:ea typeface="Average"/>
                          <a:cs typeface="Average"/>
                          <a:sym typeface="Average"/>
                        </a:rPr>
                        <a:t>Model 3</a:t>
                      </a:r>
                      <a:endParaRPr sz="1800">
                        <a:solidFill>
                          <a:schemeClr val="dk2"/>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2400">
                          <a:solidFill>
                            <a:schemeClr val="dk1"/>
                          </a:solidFill>
                          <a:latin typeface="Average"/>
                          <a:ea typeface="Average"/>
                          <a:cs typeface="Average"/>
                          <a:sym typeface="Average"/>
                        </a:rPr>
                        <a:t>0.7473</a:t>
                      </a:r>
                      <a:endParaRPr sz="2400">
                        <a:solidFill>
                          <a:schemeClr val="dk1"/>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2400">
                          <a:solidFill>
                            <a:schemeClr val="dk1"/>
                          </a:solidFill>
                          <a:latin typeface="Average"/>
                          <a:ea typeface="Average"/>
                          <a:cs typeface="Average"/>
                          <a:sym typeface="Average"/>
                        </a:rPr>
                        <a:t>0.73880</a:t>
                      </a:r>
                      <a:endParaRPr sz="2400">
                        <a:solidFill>
                          <a:schemeClr val="dk1"/>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2400">
                          <a:solidFill>
                            <a:schemeClr val="dk1"/>
                          </a:solidFill>
                          <a:latin typeface="Average"/>
                          <a:ea typeface="Average"/>
                          <a:cs typeface="Average"/>
                          <a:sym typeface="Average"/>
                        </a:rPr>
                        <a:t>0.73291</a:t>
                      </a:r>
                      <a:endParaRPr sz="2400">
                        <a:solidFill>
                          <a:schemeClr val="dk1"/>
                        </a:solidFill>
                        <a:latin typeface="Average"/>
                        <a:ea typeface="Average"/>
                        <a:cs typeface="Average"/>
                        <a:sym typeface="Average"/>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5" name="Shape 145"/>
        <p:cNvGrpSpPr/>
        <p:nvPr/>
      </p:nvGrpSpPr>
      <p:grpSpPr>
        <a:xfrm>
          <a:off x="0" y="0"/>
          <a:ext cx="0" cy="0"/>
          <a:chOff x="0" y="0"/>
          <a:chExt cx="0" cy="0"/>
        </a:xfrm>
      </p:grpSpPr>
      <p:sp>
        <p:nvSpPr>
          <p:cNvPr id="146" name="Google Shape;146;p28"/>
          <p:cNvSpPr txBox="1"/>
          <p:nvPr>
            <p:ph type="title"/>
          </p:nvPr>
        </p:nvSpPr>
        <p:spPr>
          <a:xfrm>
            <a:off x="4908925" y="2127150"/>
            <a:ext cx="4045200" cy="889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rgbClr val="C80F2E"/>
                </a:solidFill>
              </a:rPr>
              <a:t>Results</a:t>
            </a:r>
            <a:endParaRPr>
              <a:solidFill>
                <a:srgbClr val="C80F2E"/>
              </a:solidFill>
            </a:endParaRPr>
          </a:p>
        </p:txBody>
      </p:sp>
      <p:sp>
        <p:nvSpPr>
          <p:cNvPr id="147" name="Google Shape;147;p28"/>
          <p:cNvSpPr txBox="1"/>
          <p:nvPr>
            <p:ph idx="2" type="body"/>
          </p:nvPr>
        </p:nvSpPr>
        <p:spPr>
          <a:xfrm>
            <a:off x="403225" y="724200"/>
            <a:ext cx="3837000" cy="3695100"/>
          </a:xfrm>
          <a:prstGeom prst="rect">
            <a:avLst/>
          </a:prstGeom>
        </p:spPr>
        <p:txBody>
          <a:bodyPr anchorCtr="0" anchor="ctr" bIns="91425" lIns="91425" spcFirstLastPara="1" rIns="91425" wrap="square" tIns="91425">
            <a:normAutofit/>
          </a:bodyPr>
          <a:lstStyle/>
          <a:p>
            <a:pPr indent="-387350" lvl="0" marL="457200" rtl="0" algn="l">
              <a:spcBef>
                <a:spcPts val="0"/>
              </a:spcBef>
              <a:spcAft>
                <a:spcPts val="0"/>
              </a:spcAft>
              <a:buClr>
                <a:schemeClr val="dk1"/>
              </a:buClr>
              <a:buSzPts val="2500"/>
              <a:buChar char="●"/>
            </a:pPr>
            <a:r>
              <a:rPr lang="en" sz="2500">
                <a:solidFill>
                  <a:schemeClr val="dk1"/>
                </a:solidFill>
              </a:rPr>
              <a:t>Model 3</a:t>
            </a:r>
            <a:endParaRPr sz="2500">
              <a:solidFill>
                <a:schemeClr val="dk1"/>
              </a:solidFill>
            </a:endParaRPr>
          </a:p>
          <a:p>
            <a:pPr indent="-387350" lvl="0" marL="457200" rtl="0" algn="l">
              <a:spcBef>
                <a:spcPts val="0"/>
              </a:spcBef>
              <a:spcAft>
                <a:spcPts val="0"/>
              </a:spcAft>
              <a:buClr>
                <a:schemeClr val="dk1"/>
              </a:buClr>
              <a:buSzPts val="2500"/>
              <a:buChar char="●"/>
            </a:pPr>
            <a:r>
              <a:rPr lang="en" sz="2500">
                <a:solidFill>
                  <a:schemeClr val="dk1"/>
                </a:solidFill>
              </a:rPr>
              <a:t>Balance of highly </a:t>
            </a:r>
            <a:r>
              <a:rPr lang="en" sz="2500">
                <a:solidFill>
                  <a:schemeClr val="dk1"/>
                </a:solidFill>
              </a:rPr>
              <a:t>significant</a:t>
            </a:r>
            <a:r>
              <a:rPr lang="en" sz="2500">
                <a:solidFill>
                  <a:schemeClr val="dk1"/>
                </a:solidFill>
              </a:rPr>
              <a:t> and real-world relevant predictors</a:t>
            </a:r>
            <a:endParaRPr sz="2500">
              <a:solidFill>
                <a:schemeClr val="dk1"/>
              </a:solidFill>
            </a:endParaRPr>
          </a:p>
          <a:p>
            <a:pPr indent="-387350" lvl="0" marL="457200" rtl="0" algn="l">
              <a:spcBef>
                <a:spcPts val="0"/>
              </a:spcBef>
              <a:spcAft>
                <a:spcPts val="0"/>
              </a:spcAft>
              <a:buClr>
                <a:schemeClr val="dk1"/>
              </a:buClr>
              <a:buSzPts val="2500"/>
              <a:buChar char="●"/>
            </a:pPr>
            <a:r>
              <a:rPr lang="en" sz="2500">
                <a:solidFill>
                  <a:schemeClr val="dk1"/>
                </a:solidFill>
              </a:rPr>
              <a:t>Demographics highly predict loan </a:t>
            </a:r>
            <a:r>
              <a:rPr lang="en" sz="2500">
                <a:solidFill>
                  <a:schemeClr val="dk1"/>
                </a:solidFill>
              </a:rPr>
              <a:t>default</a:t>
            </a:r>
            <a:endParaRPr sz="25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E9E9E"/>
                </a:solidFill>
              </a:rPr>
              <a:t>Recommendations </a:t>
            </a:r>
            <a:endParaRPr>
              <a:solidFill>
                <a:srgbClr val="9E9E9E"/>
              </a:solidFill>
            </a:endParaRPr>
          </a:p>
        </p:txBody>
      </p:sp>
      <p:sp>
        <p:nvSpPr>
          <p:cNvPr id="153" name="Google Shape;153;p29"/>
          <p:cNvSpPr txBox="1"/>
          <p:nvPr>
            <p:ph idx="1" type="body"/>
          </p:nvPr>
        </p:nvSpPr>
        <p:spPr>
          <a:xfrm>
            <a:off x="311700" y="1456850"/>
            <a:ext cx="8520600" cy="2715000"/>
          </a:xfrm>
          <a:prstGeom prst="rect">
            <a:avLst/>
          </a:prstGeom>
        </p:spPr>
        <p:txBody>
          <a:bodyPr anchorCtr="0" anchor="t" bIns="91425" lIns="91425" spcFirstLastPara="1" rIns="91425" wrap="square" tIns="91425">
            <a:normAutofit fontScale="85000" lnSpcReduction="10000"/>
          </a:bodyPr>
          <a:lstStyle/>
          <a:p>
            <a:pPr indent="-417512" lvl="0" marL="457200" rtl="0" algn="l">
              <a:spcBef>
                <a:spcPts val="0"/>
              </a:spcBef>
              <a:spcAft>
                <a:spcPts val="0"/>
              </a:spcAft>
              <a:buClr>
                <a:schemeClr val="dk1"/>
              </a:buClr>
              <a:buSzPct val="100000"/>
              <a:buChar char="●"/>
            </a:pPr>
            <a:r>
              <a:rPr lang="en" sz="3500">
                <a:solidFill>
                  <a:schemeClr val="dk1"/>
                </a:solidFill>
              </a:rPr>
              <a:t>Using the model to predict a customers behavior</a:t>
            </a:r>
            <a:endParaRPr sz="3500">
              <a:solidFill>
                <a:schemeClr val="dk1"/>
              </a:solidFill>
            </a:endParaRPr>
          </a:p>
          <a:p>
            <a:pPr indent="-417512" lvl="0" marL="457200" rtl="0" algn="l">
              <a:spcBef>
                <a:spcPts val="0"/>
              </a:spcBef>
              <a:spcAft>
                <a:spcPts val="0"/>
              </a:spcAft>
              <a:buClr>
                <a:schemeClr val="dk1"/>
              </a:buClr>
              <a:buSzPct val="100000"/>
              <a:buChar char="●"/>
            </a:pPr>
            <a:r>
              <a:rPr lang="en" sz="3500">
                <a:solidFill>
                  <a:schemeClr val="dk1"/>
                </a:solidFill>
              </a:rPr>
              <a:t>Key variables to look at are the external credit scores, credit amount of the loan, current credit bureau debt, and days employed</a:t>
            </a:r>
            <a:endParaRPr sz="3500">
              <a:solidFill>
                <a:schemeClr val="dk1"/>
              </a:solidFill>
            </a:endParaRPr>
          </a:p>
          <a:p>
            <a:pPr indent="-417512" lvl="0" marL="457200" rtl="0" algn="l">
              <a:spcBef>
                <a:spcPts val="0"/>
              </a:spcBef>
              <a:spcAft>
                <a:spcPts val="0"/>
              </a:spcAft>
              <a:buClr>
                <a:schemeClr val="dk1"/>
              </a:buClr>
              <a:buSzPct val="100000"/>
              <a:buChar char="●"/>
            </a:pPr>
            <a:r>
              <a:rPr lang="en" sz="3500">
                <a:solidFill>
                  <a:schemeClr val="dk1"/>
                </a:solidFill>
              </a:rPr>
              <a:t>Customer Segmentation</a:t>
            </a:r>
            <a:endParaRPr sz="35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E9E9E"/>
                </a:solidFill>
              </a:rPr>
              <a:t>Next Steps</a:t>
            </a:r>
            <a:endParaRPr>
              <a:solidFill>
                <a:srgbClr val="9E9E9E"/>
              </a:solidFill>
            </a:endParaRPr>
          </a:p>
        </p:txBody>
      </p:sp>
      <p:sp>
        <p:nvSpPr>
          <p:cNvPr id="159" name="Google Shape;159;p30"/>
          <p:cNvSpPr txBox="1"/>
          <p:nvPr>
            <p:ph idx="1" type="body"/>
          </p:nvPr>
        </p:nvSpPr>
        <p:spPr>
          <a:xfrm>
            <a:off x="311700" y="1281600"/>
            <a:ext cx="8520600" cy="25803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chemeClr val="dk1"/>
              </a:buClr>
              <a:buSzPts val="3000"/>
              <a:buChar char="●"/>
            </a:pPr>
            <a:r>
              <a:rPr lang="en" sz="3000">
                <a:solidFill>
                  <a:schemeClr val="dk1"/>
                </a:solidFill>
              </a:rPr>
              <a:t>Communicate with stakeholders</a:t>
            </a:r>
            <a:endParaRPr sz="3000">
              <a:solidFill>
                <a:schemeClr val="dk1"/>
              </a:solidFill>
            </a:endParaRPr>
          </a:p>
          <a:p>
            <a:pPr indent="-419100" lvl="0" marL="457200" rtl="0" algn="l">
              <a:spcBef>
                <a:spcPts val="0"/>
              </a:spcBef>
              <a:spcAft>
                <a:spcPts val="0"/>
              </a:spcAft>
              <a:buClr>
                <a:schemeClr val="dk1"/>
              </a:buClr>
              <a:buSzPts val="3000"/>
              <a:buChar char="●"/>
            </a:pPr>
            <a:r>
              <a:rPr lang="en" sz="3000">
                <a:solidFill>
                  <a:schemeClr val="dk1"/>
                </a:solidFill>
              </a:rPr>
              <a:t>Test additional models</a:t>
            </a:r>
            <a:endParaRPr sz="3000">
              <a:solidFill>
                <a:schemeClr val="dk1"/>
              </a:solidFill>
            </a:endParaRPr>
          </a:p>
          <a:p>
            <a:pPr indent="-419100" lvl="0" marL="457200" rtl="0" algn="l">
              <a:spcBef>
                <a:spcPts val="0"/>
              </a:spcBef>
              <a:spcAft>
                <a:spcPts val="0"/>
              </a:spcAft>
              <a:buClr>
                <a:schemeClr val="dk1"/>
              </a:buClr>
              <a:buSzPts val="3000"/>
              <a:buChar char="●"/>
            </a:pPr>
            <a:r>
              <a:rPr lang="en" sz="3000">
                <a:solidFill>
                  <a:schemeClr val="dk1"/>
                </a:solidFill>
              </a:rPr>
              <a:t>Feature engineering </a:t>
            </a:r>
            <a:endParaRPr sz="3000">
              <a:solidFill>
                <a:schemeClr val="dk1"/>
              </a:solidFill>
            </a:endParaRPr>
          </a:p>
          <a:p>
            <a:pPr indent="-419100" lvl="0" marL="457200" rtl="0" algn="l">
              <a:spcBef>
                <a:spcPts val="0"/>
              </a:spcBef>
              <a:spcAft>
                <a:spcPts val="0"/>
              </a:spcAft>
              <a:buClr>
                <a:schemeClr val="dk1"/>
              </a:buClr>
              <a:buSzPts val="3000"/>
              <a:buChar char="●"/>
            </a:pPr>
            <a:r>
              <a:rPr lang="en" sz="3000">
                <a:solidFill>
                  <a:schemeClr val="dk1"/>
                </a:solidFill>
              </a:rPr>
              <a:t>Apply customer(risk) </a:t>
            </a:r>
            <a:r>
              <a:rPr lang="en" sz="3000">
                <a:solidFill>
                  <a:schemeClr val="dk1"/>
                </a:solidFill>
              </a:rPr>
              <a:t>segmentation</a:t>
            </a:r>
            <a:r>
              <a:rPr lang="en" sz="3000">
                <a:solidFill>
                  <a:schemeClr val="dk1"/>
                </a:solidFill>
              </a:rPr>
              <a:t> </a:t>
            </a:r>
            <a:endParaRPr sz="3000">
              <a:solidFill>
                <a:schemeClr val="dk1"/>
              </a:solidFill>
            </a:endParaRPr>
          </a:p>
          <a:p>
            <a:pPr indent="0" lvl="0" marL="457200" rtl="0" algn="l">
              <a:spcBef>
                <a:spcPts val="1200"/>
              </a:spcBef>
              <a:spcAft>
                <a:spcPts val="1200"/>
              </a:spcAft>
              <a:buNone/>
            </a:pPr>
            <a:r>
              <a:t/>
            </a:r>
            <a:endParaRPr sz="30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80F2E"/>
        </a:solidFill>
      </p:bgPr>
    </p:bg>
    <p:spTree>
      <p:nvGrpSpPr>
        <p:cNvPr id="163" name="Shape 163"/>
        <p:cNvGrpSpPr/>
        <p:nvPr/>
      </p:nvGrpSpPr>
      <p:grpSpPr>
        <a:xfrm>
          <a:off x="0" y="0"/>
          <a:ext cx="0" cy="0"/>
          <a:chOff x="0" y="0"/>
          <a:chExt cx="0" cy="0"/>
        </a:xfrm>
      </p:grpSpPr>
      <p:sp>
        <p:nvSpPr>
          <p:cNvPr id="164" name="Google Shape;164;p31"/>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7000"/>
              <a:t>Questions?</a:t>
            </a:r>
            <a:endParaRPr sz="7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86925" y="304850"/>
            <a:ext cx="2808000" cy="7557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1200"/>
              </a:spcAft>
              <a:buNone/>
            </a:pPr>
            <a:r>
              <a:rPr lang="en" sz="2636">
                <a:solidFill>
                  <a:schemeClr val="accent3"/>
                </a:solidFill>
                <a:latin typeface="Average"/>
                <a:ea typeface="Average"/>
                <a:cs typeface="Average"/>
                <a:sym typeface="Average"/>
              </a:rPr>
              <a:t>Overview</a:t>
            </a:r>
            <a:endParaRPr sz="2000"/>
          </a:p>
        </p:txBody>
      </p:sp>
      <p:sp>
        <p:nvSpPr>
          <p:cNvPr id="65" name="Google Shape;65;p14"/>
          <p:cNvSpPr txBox="1"/>
          <p:nvPr>
            <p:ph idx="1" type="body"/>
          </p:nvPr>
        </p:nvSpPr>
        <p:spPr>
          <a:xfrm>
            <a:off x="386925" y="1205700"/>
            <a:ext cx="2808000" cy="3179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lang="en" sz="2625">
                <a:solidFill>
                  <a:schemeClr val="dk1"/>
                </a:solidFill>
              </a:rPr>
              <a:t>Introduction</a:t>
            </a:r>
            <a:endParaRPr sz="2625">
              <a:solidFill>
                <a:schemeClr val="dk1"/>
              </a:solidFill>
            </a:endParaRPr>
          </a:p>
          <a:p>
            <a:pPr indent="0" lvl="0" marL="0" rtl="0" algn="l">
              <a:lnSpc>
                <a:spcPct val="95000"/>
              </a:lnSpc>
              <a:spcBef>
                <a:spcPts val="1200"/>
              </a:spcBef>
              <a:spcAft>
                <a:spcPts val="0"/>
              </a:spcAft>
              <a:buSzPts val="770"/>
              <a:buNone/>
            </a:pPr>
            <a:r>
              <a:rPr lang="en" sz="2625">
                <a:solidFill>
                  <a:schemeClr val="dk1"/>
                </a:solidFill>
              </a:rPr>
              <a:t>Visualizations</a:t>
            </a:r>
            <a:endParaRPr sz="2625">
              <a:solidFill>
                <a:schemeClr val="dk1"/>
              </a:solidFill>
            </a:endParaRPr>
          </a:p>
          <a:p>
            <a:pPr indent="0" lvl="0" marL="0" rtl="0" algn="l">
              <a:lnSpc>
                <a:spcPct val="95000"/>
              </a:lnSpc>
              <a:spcBef>
                <a:spcPts val="1200"/>
              </a:spcBef>
              <a:spcAft>
                <a:spcPts val="0"/>
              </a:spcAft>
              <a:buSzPts val="770"/>
              <a:buNone/>
            </a:pPr>
            <a:r>
              <a:rPr lang="en" sz="2625">
                <a:solidFill>
                  <a:schemeClr val="dk1"/>
                </a:solidFill>
              </a:rPr>
              <a:t>Modeling</a:t>
            </a:r>
            <a:endParaRPr sz="2625">
              <a:solidFill>
                <a:schemeClr val="dk1"/>
              </a:solidFill>
            </a:endParaRPr>
          </a:p>
          <a:p>
            <a:pPr indent="0" lvl="0" marL="0" rtl="0" algn="l">
              <a:lnSpc>
                <a:spcPct val="95000"/>
              </a:lnSpc>
              <a:spcBef>
                <a:spcPts val="1200"/>
              </a:spcBef>
              <a:spcAft>
                <a:spcPts val="0"/>
              </a:spcAft>
              <a:buSzPts val="770"/>
              <a:buNone/>
            </a:pPr>
            <a:r>
              <a:rPr lang="en" sz="2625">
                <a:solidFill>
                  <a:schemeClr val="dk1"/>
                </a:solidFill>
              </a:rPr>
              <a:t>Results</a:t>
            </a:r>
            <a:endParaRPr sz="2625">
              <a:solidFill>
                <a:schemeClr val="dk1"/>
              </a:solidFill>
            </a:endParaRPr>
          </a:p>
          <a:p>
            <a:pPr indent="0" lvl="0" marL="0" rtl="0" algn="l">
              <a:lnSpc>
                <a:spcPct val="95000"/>
              </a:lnSpc>
              <a:spcBef>
                <a:spcPts val="1200"/>
              </a:spcBef>
              <a:spcAft>
                <a:spcPts val="0"/>
              </a:spcAft>
              <a:buSzPts val="770"/>
              <a:buNone/>
            </a:pPr>
            <a:r>
              <a:rPr lang="en" sz="2625">
                <a:solidFill>
                  <a:schemeClr val="dk1"/>
                </a:solidFill>
              </a:rPr>
              <a:t>Recommendations</a:t>
            </a:r>
            <a:endParaRPr sz="2625">
              <a:solidFill>
                <a:schemeClr val="dk1"/>
              </a:solidFill>
            </a:endParaRPr>
          </a:p>
          <a:p>
            <a:pPr indent="0" lvl="0" marL="0" rtl="0" algn="l">
              <a:lnSpc>
                <a:spcPct val="95000"/>
              </a:lnSpc>
              <a:spcBef>
                <a:spcPts val="1200"/>
              </a:spcBef>
              <a:spcAft>
                <a:spcPts val="0"/>
              </a:spcAft>
              <a:buSzPts val="770"/>
              <a:buNone/>
            </a:pPr>
            <a:r>
              <a:rPr lang="en" sz="2625">
                <a:solidFill>
                  <a:schemeClr val="dk1"/>
                </a:solidFill>
              </a:rPr>
              <a:t>Next Steps</a:t>
            </a:r>
            <a:endParaRPr sz="2707">
              <a:solidFill>
                <a:schemeClr val="dk1"/>
              </a:solidFill>
            </a:endParaRPr>
          </a:p>
          <a:p>
            <a:pPr indent="0" lvl="0" marL="0" rtl="0" algn="l">
              <a:lnSpc>
                <a:spcPct val="95000"/>
              </a:lnSpc>
              <a:spcBef>
                <a:spcPts val="1200"/>
              </a:spcBef>
              <a:spcAft>
                <a:spcPts val="1200"/>
              </a:spcAft>
              <a:buSzPts val="770"/>
              <a:buNone/>
            </a:pPr>
            <a:r>
              <a:t/>
            </a:r>
            <a:endParaRPr sz="1340"/>
          </a:p>
        </p:txBody>
      </p:sp>
      <p:pic>
        <p:nvPicPr>
          <p:cNvPr descr="File:Home-Credit-logo.jpg - Wikimedia Commons" id="66" name="Google Shape;66;p14"/>
          <p:cNvPicPr preferRelativeResize="0"/>
          <p:nvPr/>
        </p:nvPicPr>
        <p:blipFill rotWithShape="1">
          <a:blip r:embed="rId3">
            <a:alphaModFix/>
          </a:blip>
          <a:srcRect b="47301" l="20679" r="49135" t="11402"/>
          <a:stretch/>
        </p:blipFill>
        <p:spPr>
          <a:xfrm>
            <a:off x="4421550" y="1205712"/>
            <a:ext cx="3850049" cy="325761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80F2E"/>
        </a:solidFill>
      </p:bgPr>
    </p:bg>
    <p:spTree>
      <p:nvGrpSpPr>
        <p:cNvPr id="70" name="Shape 70"/>
        <p:cNvGrpSpPr/>
        <p:nvPr/>
      </p:nvGrpSpPr>
      <p:grpSpPr>
        <a:xfrm>
          <a:off x="0" y="0"/>
          <a:ext cx="0" cy="0"/>
          <a:chOff x="0" y="0"/>
          <a:chExt cx="0" cy="0"/>
        </a:xfrm>
      </p:grpSpPr>
      <p:sp>
        <p:nvSpPr>
          <p:cNvPr id="71" name="Google Shape;71;p15"/>
          <p:cNvSpPr txBox="1"/>
          <p:nvPr>
            <p:ph type="title"/>
          </p:nvPr>
        </p:nvSpPr>
        <p:spPr>
          <a:xfrm>
            <a:off x="4818475" y="2118750"/>
            <a:ext cx="4045200" cy="906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chemeClr val="lt1"/>
                </a:solidFill>
              </a:rPr>
              <a:t>Business Problem</a:t>
            </a:r>
            <a:endParaRPr>
              <a:solidFill>
                <a:schemeClr val="lt1"/>
              </a:solidFill>
            </a:endParaRPr>
          </a:p>
        </p:txBody>
      </p:sp>
      <p:sp>
        <p:nvSpPr>
          <p:cNvPr id="72" name="Google Shape;72;p15"/>
          <p:cNvSpPr txBox="1"/>
          <p:nvPr>
            <p:ph idx="2" type="body"/>
          </p:nvPr>
        </p:nvSpPr>
        <p:spPr>
          <a:xfrm>
            <a:off x="438925"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sz="2600">
                <a:solidFill>
                  <a:schemeClr val="dk1"/>
                </a:solidFill>
              </a:rPr>
              <a:t>Reduce default rates by predicting a customers ability to pay back a loan</a:t>
            </a:r>
            <a:endParaRPr sz="26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3"/>
                </a:solidFill>
              </a:rPr>
              <a:t>Purpose</a:t>
            </a:r>
            <a:endParaRPr>
              <a:solidFill>
                <a:schemeClr val="accent3"/>
              </a:solidFill>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25450" lvl="0" marL="457200" rtl="0" algn="l">
              <a:spcBef>
                <a:spcPts val="0"/>
              </a:spcBef>
              <a:spcAft>
                <a:spcPts val="0"/>
              </a:spcAft>
              <a:buClr>
                <a:schemeClr val="dk1"/>
              </a:buClr>
              <a:buSzPts val="3100"/>
              <a:buChar char="●"/>
            </a:pPr>
            <a:r>
              <a:rPr lang="en" sz="3100">
                <a:solidFill>
                  <a:schemeClr val="dk1"/>
                </a:solidFill>
              </a:rPr>
              <a:t>Unlock full potential of Home Credit’s data</a:t>
            </a:r>
            <a:endParaRPr sz="3100">
              <a:solidFill>
                <a:schemeClr val="dk1"/>
              </a:solidFill>
            </a:endParaRPr>
          </a:p>
          <a:p>
            <a:pPr indent="-425450" lvl="0" marL="457200" rtl="0" algn="l">
              <a:spcBef>
                <a:spcPts val="0"/>
              </a:spcBef>
              <a:spcAft>
                <a:spcPts val="0"/>
              </a:spcAft>
              <a:buClr>
                <a:schemeClr val="dk1"/>
              </a:buClr>
              <a:buSzPts val="3100"/>
              <a:buChar char="●"/>
            </a:pPr>
            <a:r>
              <a:rPr lang="en" sz="3100">
                <a:solidFill>
                  <a:schemeClr val="dk1"/>
                </a:solidFill>
              </a:rPr>
              <a:t>Create a model that accurately predicts whether someone will have payment difficulties</a:t>
            </a:r>
            <a:endParaRPr sz="3100">
              <a:solidFill>
                <a:schemeClr val="dk1"/>
              </a:solidFill>
            </a:endParaRPr>
          </a:p>
          <a:p>
            <a:pPr indent="-425450" lvl="0" marL="457200" rtl="0" algn="l">
              <a:spcBef>
                <a:spcPts val="0"/>
              </a:spcBef>
              <a:spcAft>
                <a:spcPts val="0"/>
              </a:spcAft>
              <a:buClr>
                <a:schemeClr val="dk1"/>
              </a:buClr>
              <a:buSzPts val="3100"/>
              <a:buChar char="●"/>
            </a:pPr>
            <a:r>
              <a:rPr lang="en" sz="3100">
                <a:solidFill>
                  <a:schemeClr val="dk1"/>
                </a:solidFill>
              </a:rPr>
              <a:t>Improve accuracy of accepting clients who are capable of repayment to broaden inclusion</a:t>
            </a:r>
            <a:endParaRPr sz="31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239663" y="-429775"/>
            <a:ext cx="4045200" cy="171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2900">
                <a:solidFill>
                  <a:schemeClr val="accent3"/>
                </a:solidFill>
              </a:rPr>
              <a:t>Introduction to Data</a:t>
            </a:r>
            <a:endParaRPr sz="2900">
              <a:solidFill>
                <a:schemeClr val="accent3"/>
              </a:solidFill>
            </a:endParaRPr>
          </a:p>
        </p:txBody>
      </p:sp>
      <p:sp>
        <p:nvSpPr>
          <p:cNvPr id="84" name="Google Shape;84;p17"/>
          <p:cNvSpPr txBox="1"/>
          <p:nvPr>
            <p:ph idx="2" type="body"/>
          </p:nvPr>
        </p:nvSpPr>
        <p:spPr>
          <a:xfrm>
            <a:off x="4939475" y="724200"/>
            <a:ext cx="3837000" cy="3695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2900">
                <a:solidFill>
                  <a:srgbClr val="C80F2E"/>
                </a:solidFill>
              </a:rPr>
              <a:t>Large Amount of Data</a:t>
            </a:r>
            <a:endParaRPr b="1" sz="2900">
              <a:solidFill>
                <a:srgbClr val="C80F2E"/>
              </a:solidFill>
            </a:endParaRPr>
          </a:p>
          <a:p>
            <a:pPr indent="0" lvl="0" marL="0" rtl="0" algn="ctr">
              <a:spcBef>
                <a:spcPts val="1200"/>
              </a:spcBef>
              <a:spcAft>
                <a:spcPts val="0"/>
              </a:spcAft>
              <a:buNone/>
            </a:pPr>
            <a:r>
              <a:rPr b="1" lang="en" sz="2900">
                <a:solidFill>
                  <a:srgbClr val="C80F2E"/>
                </a:solidFill>
              </a:rPr>
              <a:t>Target Variable</a:t>
            </a:r>
            <a:endParaRPr b="1" sz="2900">
              <a:solidFill>
                <a:srgbClr val="C80F2E"/>
              </a:solidFill>
            </a:endParaRPr>
          </a:p>
          <a:p>
            <a:pPr indent="0" lvl="0" marL="0" rtl="0" algn="ctr">
              <a:spcBef>
                <a:spcPts val="1200"/>
              </a:spcBef>
              <a:spcAft>
                <a:spcPts val="0"/>
              </a:spcAft>
              <a:buNone/>
            </a:pPr>
            <a:r>
              <a:rPr b="1" lang="en" sz="2900">
                <a:solidFill>
                  <a:srgbClr val="C80F2E"/>
                </a:solidFill>
              </a:rPr>
              <a:t>Joined Data from 7 Datasets</a:t>
            </a:r>
            <a:endParaRPr b="1" sz="2900">
              <a:solidFill>
                <a:srgbClr val="C80F2E"/>
              </a:solidFill>
            </a:endParaRPr>
          </a:p>
          <a:p>
            <a:pPr indent="0" lvl="0" marL="0" rtl="0" algn="ctr">
              <a:spcBef>
                <a:spcPts val="1200"/>
              </a:spcBef>
              <a:spcAft>
                <a:spcPts val="0"/>
              </a:spcAft>
              <a:buNone/>
            </a:pPr>
            <a:r>
              <a:rPr b="1" lang="en" sz="2900">
                <a:solidFill>
                  <a:srgbClr val="C80F2E"/>
                </a:solidFill>
              </a:rPr>
              <a:t>Removed Variables</a:t>
            </a:r>
            <a:endParaRPr b="1" sz="2900">
              <a:solidFill>
                <a:srgbClr val="C80F2E"/>
              </a:solidFill>
            </a:endParaRPr>
          </a:p>
          <a:p>
            <a:pPr indent="0" lvl="0" marL="0" rtl="0" algn="l">
              <a:spcBef>
                <a:spcPts val="1200"/>
              </a:spcBef>
              <a:spcAft>
                <a:spcPts val="1200"/>
              </a:spcAft>
              <a:buNone/>
            </a:pPr>
            <a:r>
              <a:t/>
            </a:r>
            <a:endParaRPr>
              <a:solidFill>
                <a:srgbClr val="C80F2E"/>
              </a:solidFill>
            </a:endParaRPr>
          </a:p>
        </p:txBody>
      </p:sp>
      <p:pic>
        <p:nvPicPr>
          <p:cNvPr id="85" name="Google Shape;85;p17"/>
          <p:cNvPicPr preferRelativeResize="0"/>
          <p:nvPr/>
        </p:nvPicPr>
        <p:blipFill rotWithShape="1">
          <a:blip r:embed="rId3">
            <a:alphaModFix/>
          </a:blip>
          <a:srcRect b="24394" l="29416" r="28451" t="9958"/>
          <a:stretch/>
        </p:blipFill>
        <p:spPr>
          <a:xfrm>
            <a:off x="681788" y="1712187"/>
            <a:ext cx="3160975" cy="2772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E9E9E"/>
                </a:solidFill>
              </a:rPr>
              <a:t>Visualizations</a:t>
            </a:r>
            <a:endParaRPr>
              <a:solidFill>
                <a:srgbClr val="9E9E9E"/>
              </a:solidFill>
            </a:endParaRPr>
          </a:p>
        </p:txBody>
      </p:sp>
      <p:pic>
        <p:nvPicPr>
          <p:cNvPr id="91" name="Google Shape;91;p18"/>
          <p:cNvPicPr preferRelativeResize="0"/>
          <p:nvPr/>
        </p:nvPicPr>
        <p:blipFill>
          <a:blip r:embed="rId3">
            <a:alphaModFix/>
          </a:blip>
          <a:stretch>
            <a:fillRect/>
          </a:stretch>
        </p:blipFill>
        <p:spPr>
          <a:xfrm>
            <a:off x="1483813" y="1086775"/>
            <a:ext cx="6176370" cy="3820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19"/>
          <p:cNvPicPr preferRelativeResize="0"/>
          <p:nvPr/>
        </p:nvPicPr>
        <p:blipFill>
          <a:blip r:embed="rId3">
            <a:alphaModFix/>
          </a:blip>
          <a:stretch>
            <a:fillRect/>
          </a:stretch>
        </p:blipFill>
        <p:spPr>
          <a:xfrm>
            <a:off x="1352363" y="579938"/>
            <a:ext cx="6439274" cy="3983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20"/>
          <p:cNvPicPr preferRelativeResize="0"/>
          <p:nvPr/>
        </p:nvPicPr>
        <p:blipFill>
          <a:blip r:embed="rId3">
            <a:alphaModFix/>
          </a:blip>
          <a:stretch>
            <a:fillRect/>
          </a:stretch>
        </p:blipFill>
        <p:spPr>
          <a:xfrm>
            <a:off x="1053838" y="395263"/>
            <a:ext cx="7036326" cy="4352975"/>
          </a:xfrm>
          <a:prstGeom prst="rect">
            <a:avLst/>
          </a:prstGeom>
          <a:noFill/>
          <a:ln>
            <a:noFill/>
          </a:ln>
        </p:spPr>
      </p:pic>
      <p:cxnSp>
        <p:nvCxnSpPr>
          <p:cNvPr id="102" name="Google Shape;102;p20"/>
          <p:cNvCxnSpPr/>
          <p:nvPr/>
        </p:nvCxnSpPr>
        <p:spPr>
          <a:xfrm>
            <a:off x="2355875" y="819325"/>
            <a:ext cx="1250400" cy="517500"/>
          </a:xfrm>
          <a:prstGeom prst="straightConnector1">
            <a:avLst/>
          </a:prstGeom>
          <a:noFill/>
          <a:ln cap="flat" cmpd="sng" w="38100">
            <a:solidFill>
              <a:srgbClr val="C80F2E"/>
            </a:solidFill>
            <a:prstDash val="solid"/>
            <a:round/>
            <a:headEnd len="med" w="med" type="none"/>
            <a:tailEnd len="med" w="med" type="none"/>
          </a:ln>
        </p:spPr>
      </p:cxnSp>
      <p:cxnSp>
        <p:nvCxnSpPr>
          <p:cNvPr id="103" name="Google Shape;103;p20"/>
          <p:cNvCxnSpPr/>
          <p:nvPr/>
        </p:nvCxnSpPr>
        <p:spPr>
          <a:xfrm>
            <a:off x="3606400" y="1333150"/>
            <a:ext cx="1228800" cy="108900"/>
          </a:xfrm>
          <a:prstGeom prst="straightConnector1">
            <a:avLst/>
          </a:prstGeom>
          <a:noFill/>
          <a:ln cap="flat" cmpd="sng" w="38100">
            <a:solidFill>
              <a:srgbClr val="C80F2E"/>
            </a:solidFill>
            <a:prstDash val="solid"/>
            <a:round/>
            <a:headEnd len="med" w="med" type="none"/>
            <a:tailEnd len="med" w="med" type="none"/>
          </a:ln>
        </p:spPr>
      </p:cxnSp>
      <p:cxnSp>
        <p:nvCxnSpPr>
          <p:cNvPr id="104" name="Google Shape;104;p20"/>
          <p:cNvCxnSpPr/>
          <p:nvPr/>
        </p:nvCxnSpPr>
        <p:spPr>
          <a:xfrm>
            <a:off x="4820675" y="1430100"/>
            <a:ext cx="1214400" cy="792600"/>
          </a:xfrm>
          <a:prstGeom prst="straightConnector1">
            <a:avLst/>
          </a:prstGeom>
          <a:noFill/>
          <a:ln cap="flat" cmpd="sng" w="38100">
            <a:solidFill>
              <a:srgbClr val="C80F2E"/>
            </a:solidFill>
            <a:prstDash val="solid"/>
            <a:round/>
            <a:headEnd len="med" w="med" type="none"/>
            <a:tailEnd len="med" w="med" type="none"/>
          </a:ln>
        </p:spPr>
      </p:cxnSp>
      <p:cxnSp>
        <p:nvCxnSpPr>
          <p:cNvPr id="105" name="Google Shape;105;p20"/>
          <p:cNvCxnSpPr/>
          <p:nvPr/>
        </p:nvCxnSpPr>
        <p:spPr>
          <a:xfrm>
            <a:off x="6064000" y="2231650"/>
            <a:ext cx="1234800" cy="875700"/>
          </a:xfrm>
          <a:prstGeom prst="straightConnector1">
            <a:avLst/>
          </a:prstGeom>
          <a:noFill/>
          <a:ln cap="flat" cmpd="sng" w="38100">
            <a:solidFill>
              <a:srgbClr val="C80F2E"/>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199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E9E9E"/>
                </a:solidFill>
              </a:rPr>
              <a:t>Modeling</a:t>
            </a:r>
            <a:endParaRPr>
              <a:solidFill>
                <a:srgbClr val="9E9E9E"/>
              </a:solidFill>
            </a:endParaRPr>
          </a:p>
        </p:txBody>
      </p:sp>
      <p:sp>
        <p:nvSpPr>
          <p:cNvPr id="111" name="Google Shape;111;p21"/>
          <p:cNvSpPr txBox="1"/>
          <p:nvPr>
            <p:ph idx="1" type="body"/>
          </p:nvPr>
        </p:nvSpPr>
        <p:spPr>
          <a:xfrm>
            <a:off x="311700" y="14283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600">
                <a:solidFill>
                  <a:srgbClr val="FFFFFF"/>
                </a:solidFill>
              </a:rPr>
              <a:t>3 Unique Approaches</a:t>
            </a:r>
            <a:endParaRPr sz="3600">
              <a:solidFill>
                <a:srgbClr val="FFFFFF"/>
              </a:solidFill>
            </a:endParaRPr>
          </a:p>
          <a:p>
            <a:pPr indent="-457200" lvl="1" marL="914400" rtl="0" algn="l">
              <a:spcBef>
                <a:spcPts val="1200"/>
              </a:spcBef>
              <a:spcAft>
                <a:spcPts val="0"/>
              </a:spcAft>
              <a:buClr>
                <a:srgbClr val="FFFFFF"/>
              </a:buClr>
              <a:buSzPts val="3600"/>
              <a:buChar char="○"/>
            </a:pPr>
            <a:r>
              <a:rPr lang="en" sz="3600">
                <a:solidFill>
                  <a:srgbClr val="FFFFFF"/>
                </a:solidFill>
              </a:rPr>
              <a:t>Naive Bayes</a:t>
            </a:r>
            <a:endParaRPr sz="3600">
              <a:solidFill>
                <a:srgbClr val="FFFFFF"/>
              </a:solidFill>
            </a:endParaRPr>
          </a:p>
          <a:p>
            <a:pPr indent="-457200" lvl="1" marL="914400" rtl="0" algn="l">
              <a:spcBef>
                <a:spcPts val="0"/>
              </a:spcBef>
              <a:spcAft>
                <a:spcPts val="0"/>
              </a:spcAft>
              <a:buClr>
                <a:srgbClr val="FFFFFF"/>
              </a:buClr>
              <a:buSzPts val="3600"/>
              <a:buChar char="○"/>
            </a:pPr>
            <a:r>
              <a:rPr lang="en" sz="3600">
                <a:solidFill>
                  <a:srgbClr val="FFFFFF"/>
                </a:solidFill>
              </a:rPr>
              <a:t>Random Forest</a:t>
            </a:r>
            <a:endParaRPr sz="3600">
              <a:solidFill>
                <a:srgbClr val="FFFFFF"/>
              </a:solidFill>
            </a:endParaRPr>
          </a:p>
          <a:p>
            <a:pPr indent="-457200" lvl="1" marL="914400" rtl="0" algn="l">
              <a:spcBef>
                <a:spcPts val="0"/>
              </a:spcBef>
              <a:spcAft>
                <a:spcPts val="0"/>
              </a:spcAft>
              <a:buClr>
                <a:srgbClr val="FFFFFF"/>
              </a:buClr>
              <a:buSzPts val="3600"/>
              <a:buChar char="○"/>
            </a:pPr>
            <a:r>
              <a:rPr lang="en" sz="3600">
                <a:solidFill>
                  <a:srgbClr val="FFFFFF"/>
                </a:solidFill>
              </a:rPr>
              <a:t>Logistic Regression</a:t>
            </a:r>
            <a:endParaRPr sz="3600">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