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410" r:id="rId3"/>
    <p:sldId id="1941" r:id="rId4"/>
    <p:sldId id="1936" r:id="rId5"/>
    <p:sldId id="1949" r:id="rId6"/>
    <p:sldId id="1943" r:id="rId7"/>
    <p:sldId id="1946" r:id="rId8"/>
    <p:sldId id="1947" r:id="rId9"/>
    <p:sldId id="1954" r:id="rId10"/>
    <p:sldId id="1929" r:id="rId11"/>
    <p:sldId id="1945" r:id="rId12"/>
    <p:sldId id="1948" r:id="rId13"/>
    <p:sldId id="1953" r:id="rId14"/>
    <p:sldId id="1952" r:id="rId15"/>
  </p:sldIdLst>
  <p:sldSz cx="24382413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E"/>
    <a:srgbClr val="76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71660" autoAdjust="0"/>
  </p:normalViewPr>
  <p:slideViewPr>
    <p:cSldViewPr snapToGrid="0" snapToObjects="1">
      <p:cViewPr varScale="1">
        <p:scale>
          <a:sx n="34" d="100"/>
          <a:sy n="34" d="100"/>
        </p:scale>
        <p:origin x="2120" y="84"/>
      </p:cViewPr>
      <p:guideLst>
        <p:guide orient="horz" pos="4297"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Ruan" userId="4ac95e28f469dc7c" providerId="LiveId" clId="{7E4731F6-751B-4006-86DD-1A172FF7E983}"/>
    <pc:docChg chg="undo custSel addSld delSld modSld">
      <pc:chgData name="Clare Ruan" userId="4ac95e28f469dc7c" providerId="LiveId" clId="{7E4731F6-751B-4006-86DD-1A172FF7E983}" dt="2023-02-02T00:07:28.506" v="106" actId="700"/>
      <pc:docMkLst>
        <pc:docMk/>
      </pc:docMkLst>
      <pc:sldChg chg="delSp modSp mod modClrScheme chgLayout modNotesTx">
        <pc:chgData name="Clare Ruan" userId="4ac95e28f469dc7c" providerId="LiveId" clId="{7E4731F6-751B-4006-86DD-1A172FF7E983}" dt="2023-02-01T03:56:56.890" v="104" actId="20577"/>
        <pc:sldMkLst>
          <pc:docMk/>
          <pc:sldMk cId="2399876736" sldId="256"/>
        </pc:sldMkLst>
        <pc:spChg chg="mod">
          <ac:chgData name="Clare Ruan" userId="4ac95e28f469dc7c" providerId="LiveId" clId="{7E4731F6-751B-4006-86DD-1A172FF7E983}" dt="2023-02-01T03:52:50.214" v="15" actId="20577"/>
          <ac:spMkLst>
            <pc:docMk/>
            <pc:sldMk cId="2399876736" sldId="256"/>
            <ac:spMk id="13" creationId="{014412B1-1923-6E47-9F73-CE848F6A1BDE}"/>
          </ac:spMkLst>
        </pc:spChg>
        <pc:picChg chg="del">
          <ac:chgData name="Clare Ruan" userId="4ac95e28f469dc7c" providerId="LiveId" clId="{7E4731F6-751B-4006-86DD-1A172FF7E983}" dt="2023-02-01T03:52:37.303" v="0" actId="478"/>
          <ac:picMkLst>
            <pc:docMk/>
            <pc:sldMk cId="2399876736" sldId="256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4:11.298" v="35" actId="6549"/>
        <pc:sldMkLst>
          <pc:docMk/>
          <pc:sldMk cId="1898883145" sldId="410"/>
        </pc:sldMkLst>
      </pc:sldChg>
      <pc:sldChg chg="modSp mod modClrScheme chgLayout modNotesTx">
        <pc:chgData name="Clare Ruan" userId="4ac95e28f469dc7c" providerId="LiveId" clId="{7E4731F6-751B-4006-86DD-1A172FF7E983}" dt="2023-02-01T03:56:34.471" v="100" actId="700"/>
        <pc:sldMkLst>
          <pc:docMk/>
          <pc:sldMk cId="446875100" sldId="1929"/>
        </pc:sldMkLst>
        <pc:spChg chg="mod">
          <ac:chgData name="Clare Ruan" userId="4ac95e28f469dc7c" providerId="LiveId" clId="{7E4731F6-751B-4006-86DD-1A172FF7E983}" dt="2023-02-01T03:55:41.809" v="94" actId="20577"/>
          <ac:spMkLst>
            <pc:docMk/>
            <pc:sldMk cId="446875100" sldId="1929"/>
            <ac:spMk id="3" creationId="{A9E086BD-BDE2-46A9-8D9A-AD4F4CDD4DCE}"/>
          </ac:spMkLst>
        </pc:spChg>
      </pc:sldChg>
      <pc:sldChg chg="modSp mod modClrScheme chgLayout modNotesTx">
        <pc:chgData name="Clare Ruan" userId="4ac95e28f469dc7c" providerId="LiveId" clId="{7E4731F6-751B-4006-86DD-1A172FF7E983}" dt="2023-02-01T03:55:22.764" v="82" actId="20577"/>
        <pc:sldMkLst>
          <pc:docMk/>
          <pc:sldMk cId="2501866909" sldId="1936"/>
        </pc:sldMkLst>
        <pc:spChg chg="mod">
          <ac:chgData name="Clare Ruan" userId="4ac95e28f469dc7c" providerId="LiveId" clId="{7E4731F6-751B-4006-86DD-1A172FF7E983}" dt="2023-02-01T03:55:22.764" v="82" actId="20577"/>
          <ac:spMkLst>
            <pc:docMk/>
            <pc:sldMk cId="2501866909" sldId="1936"/>
            <ac:spMk id="6" creationId="{0943544A-215A-467B-A6C4-BB46D81F55E0}"/>
          </ac:spMkLst>
        </pc:spChg>
        <pc:graphicFrameChg chg="modGraphic">
          <ac:chgData name="Clare Ruan" userId="4ac95e28f469dc7c" providerId="LiveId" clId="{7E4731F6-751B-4006-86DD-1A172FF7E983}" dt="2023-02-01T03:55:09.736" v="67" actId="20577"/>
          <ac:graphicFrameMkLst>
            <pc:docMk/>
            <pc:sldMk cId="2501866909" sldId="1936"/>
            <ac:graphicFrameMk id="5" creationId="{3EDF7BAF-E80C-4763-9570-F4D971B758EA}"/>
          </ac:graphicFrameMkLst>
        </pc:graphicFrameChg>
      </pc:sldChg>
      <pc:sldChg chg="modSp mod modClrScheme chgLayout modNotesTx">
        <pc:chgData name="Clare Ruan" userId="4ac95e28f469dc7c" providerId="LiveId" clId="{7E4731F6-751B-4006-86DD-1A172FF7E983}" dt="2023-02-01T03:54:53.302" v="51" actId="20577"/>
        <pc:sldMkLst>
          <pc:docMk/>
          <pc:sldMk cId="164469653" sldId="1941"/>
        </pc:sldMkLst>
        <pc:spChg chg="mod">
          <ac:chgData name="Clare Ruan" userId="4ac95e28f469dc7c" providerId="LiveId" clId="{7E4731F6-751B-4006-86DD-1A172FF7E983}" dt="2023-02-01T03:54:53.302" v="51" actId="20577"/>
          <ac:spMkLst>
            <pc:docMk/>
            <pc:sldMk cId="164469653" sldId="1941"/>
            <ac:spMk id="35" creationId="{CDB2C3CB-B304-4678-9433-914F69E8127A}"/>
          </ac:spMkLst>
        </pc:spChg>
        <pc:spChg chg="mod">
          <ac:chgData name="Clare Ruan" userId="4ac95e28f469dc7c" providerId="LiveId" clId="{7E4731F6-751B-4006-86DD-1A172FF7E983}" dt="2023-02-01T03:54:47.894" v="47" actId="20577"/>
          <ac:spMkLst>
            <pc:docMk/>
            <pc:sldMk cId="164469653" sldId="1941"/>
            <ac:spMk id="41" creationId="{9B36DCF4-F988-4F47-8BD2-7839A6379570}"/>
          </ac:spMkLst>
        </pc:spChg>
      </pc:sldChg>
      <pc:sldChg chg="mod modClrScheme chgLayout modNotesTx">
        <pc:chgData name="Clare Ruan" userId="4ac95e28f469dc7c" providerId="LiveId" clId="{7E4731F6-751B-4006-86DD-1A172FF7E983}" dt="2023-02-01T03:56:15.187" v="96" actId="700"/>
        <pc:sldMkLst>
          <pc:docMk/>
          <pc:sldMk cId="3654430621" sldId="1943"/>
        </pc:sldMkLst>
      </pc:sldChg>
      <pc:sldChg chg="mod modClrScheme chgLayout modNotesTx">
        <pc:chgData name="Clare Ruan" userId="4ac95e28f469dc7c" providerId="LiveId" clId="{7E4731F6-751B-4006-86DD-1A172FF7E983}" dt="2023-02-01T03:56:38.511" v="101" actId="700"/>
        <pc:sldMkLst>
          <pc:docMk/>
          <pc:sldMk cId="813857424" sldId="1945"/>
        </pc:sldMkLst>
      </pc:sldChg>
      <pc:sldChg chg="mod modClrScheme chgLayout modNotesTx">
        <pc:chgData name="Clare Ruan" userId="4ac95e28f469dc7c" providerId="LiveId" clId="{7E4731F6-751B-4006-86DD-1A172FF7E983}" dt="2023-02-01T03:56:21.716" v="97" actId="700"/>
        <pc:sldMkLst>
          <pc:docMk/>
          <pc:sldMk cId="2679333130" sldId="1946"/>
        </pc:sldMkLst>
      </pc:sldChg>
      <pc:sldChg chg="mod modClrScheme chgLayout modNotesTx">
        <pc:chgData name="Clare Ruan" userId="4ac95e28f469dc7c" providerId="LiveId" clId="{7E4731F6-751B-4006-86DD-1A172FF7E983}" dt="2023-02-01T03:56:26.860" v="98" actId="700"/>
        <pc:sldMkLst>
          <pc:docMk/>
          <pc:sldMk cId="1357433887" sldId="1947"/>
        </pc:sldMkLst>
      </pc:sldChg>
      <pc:sldChg chg="mod modClrScheme chgLayout modNotesTx">
        <pc:chgData name="Clare Ruan" userId="4ac95e28f469dc7c" providerId="LiveId" clId="{7E4731F6-751B-4006-86DD-1A172FF7E983}" dt="2023-02-01T03:56:41.699" v="102" actId="700"/>
        <pc:sldMkLst>
          <pc:docMk/>
          <pc:sldMk cId="306875044" sldId="1948"/>
        </pc:sldMkLst>
      </pc:sldChg>
      <pc:sldChg chg="modSp mod modClrScheme chgLayout modNotesTx">
        <pc:chgData name="Clare Ruan" userId="4ac95e28f469dc7c" providerId="LiveId" clId="{7E4731F6-751B-4006-86DD-1A172FF7E983}" dt="2023-02-01T03:56:09.707" v="95" actId="700"/>
        <pc:sldMkLst>
          <pc:docMk/>
          <pc:sldMk cId="164452679" sldId="1949"/>
        </pc:sldMkLst>
        <pc:spChg chg="mod">
          <ac:chgData name="Clare Ruan" userId="4ac95e28f469dc7c" providerId="LiveId" clId="{7E4731F6-751B-4006-86DD-1A172FF7E983}" dt="2023-02-01T03:55:30.860" v="88" actId="20577"/>
          <ac:spMkLst>
            <pc:docMk/>
            <pc:sldMk cId="164452679" sldId="1949"/>
            <ac:spMk id="6" creationId="{0943544A-215A-467B-A6C4-BB46D81F55E0}"/>
          </ac:spMkLst>
        </pc:spChg>
        <pc:spChg chg="mod">
          <ac:chgData name="Clare Ruan" userId="4ac95e28f469dc7c" providerId="LiveId" clId="{7E4731F6-751B-4006-86DD-1A172FF7E983}" dt="2023-02-01T03:54:28.532" v="41" actId="20577"/>
          <ac:spMkLst>
            <pc:docMk/>
            <pc:sldMk cId="164452679" sldId="1949"/>
            <ac:spMk id="12" creationId="{B39C096F-04DB-45B1-B461-204BE9728584}"/>
          </ac:spMkLst>
        </pc:spChg>
        <pc:graphicFrameChg chg="modGraphic">
          <ac:chgData name="Clare Ruan" userId="4ac95e28f469dc7c" providerId="LiveId" clId="{7E4731F6-751B-4006-86DD-1A172FF7E983}" dt="2023-02-01T03:55:35.794" v="91" actId="20577"/>
          <ac:graphicFrameMkLst>
            <pc:docMk/>
            <pc:sldMk cId="164452679" sldId="1949"/>
            <ac:graphicFrameMk id="4" creationId="{9905727B-C15B-40CD-B74C-57510CAD6936}"/>
          </ac:graphicFrameMkLst>
        </pc:graphicFrameChg>
      </pc:sldChg>
      <pc:sldChg chg="delSp mod modClrScheme chgLayout">
        <pc:chgData name="Clare Ruan" userId="4ac95e28f469dc7c" providerId="LiveId" clId="{7E4731F6-751B-4006-86DD-1A172FF7E983}" dt="2023-02-02T00:07:28.506" v="106" actId="700"/>
        <pc:sldMkLst>
          <pc:docMk/>
          <pc:sldMk cId="555434161" sldId="1952"/>
        </pc:sldMkLst>
        <pc:picChg chg="del">
          <ac:chgData name="Clare Ruan" userId="4ac95e28f469dc7c" providerId="LiveId" clId="{7E4731F6-751B-4006-86DD-1A172FF7E983}" dt="2023-02-01T23:53:26.521" v="105" actId="478"/>
          <ac:picMkLst>
            <pc:docMk/>
            <pc:sldMk cId="555434161" sldId="1952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6:45.759" v="103" actId="700"/>
        <pc:sldMkLst>
          <pc:docMk/>
          <pc:sldMk cId="4051675926" sldId="1953"/>
        </pc:sldMkLst>
      </pc:sldChg>
      <pc:sldChg chg="mod modClrScheme chgLayout modNotesTx">
        <pc:chgData name="Clare Ruan" userId="4ac95e28f469dc7c" providerId="LiveId" clId="{7E4731F6-751B-4006-86DD-1A172FF7E983}" dt="2023-02-01T03:56:30.378" v="99" actId="700"/>
        <pc:sldMkLst>
          <pc:docMk/>
          <pc:sldMk cId="2622786250" sldId="1954"/>
        </pc:sldMkLst>
      </pc:sldChg>
      <pc:sldChg chg="new del">
        <pc:chgData name="Clare Ruan" userId="4ac95e28f469dc7c" providerId="LiveId" clId="{7E4731F6-751B-4006-86DD-1A172FF7E983}" dt="2023-02-01T03:52:55.437" v="17" actId="47"/>
        <pc:sldMkLst>
          <pc:docMk/>
          <pc:sldMk cId="4039269438" sldId="1955"/>
        </pc:sldMkLst>
      </pc:sldChg>
    </pc:docChg>
  </pc:docChgLst>
  <pc:docChgLst>
    <pc:chgData name="Clare Ruan" userId="4ac95e28f469dc7c" providerId="LiveId" clId="{A27B5F2E-3EFD-4F6A-AFA9-CB9319BD0E61}"/>
    <pc:docChg chg="modSld">
      <pc:chgData name="Clare Ruan" userId="4ac95e28f469dc7c" providerId="LiveId" clId="{A27B5F2E-3EFD-4F6A-AFA9-CB9319BD0E61}" dt="2023-02-15T22:49:33.816" v="29" actId="20577"/>
      <pc:docMkLst>
        <pc:docMk/>
      </pc:docMkLst>
      <pc:sldChg chg="modSp mod">
        <pc:chgData name="Clare Ruan" userId="4ac95e28f469dc7c" providerId="LiveId" clId="{A27B5F2E-3EFD-4F6A-AFA9-CB9319BD0E61}" dt="2023-02-15T22:49:22.650" v="17" actId="20577"/>
        <pc:sldMkLst>
          <pc:docMk/>
          <pc:sldMk cId="2501866909" sldId="1936"/>
        </pc:sldMkLst>
        <pc:graphicFrameChg chg="modGraphic">
          <ac:chgData name="Clare Ruan" userId="4ac95e28f469dc7c" providerId="LiveId" clId="{A27B5F2E-3EFD-4F6A-AFA9-CB9319BD0E61}" dt="2023-02-15T22:49:22.650" v="17" actId="20577"/>
          <ac:graphicFrameMkLst>
            <pc:docMk/>
            <pc:sldMk cId="2501866909" sldId="1936"/>
            <ac:graphicFrameMk id="5" creationId="{3EDF7BAF-E80C-4763-9570-F4D971B758EA}"/>
          </ac:graphicFrameMkLst>
        </pc:graphicFrameChg>
      </pc:sldChg>
      <pc:sldChg chg="modSp mod">
        <pc:chgData name="Clare Ruan" userId="4ac95e28f469dc7c" providerId="LiveId" clId="{A27B5F2E-3EFD-4F6A-AFA9-CB9319BD0E61}" dt="2023-02-15T22:49:07.115" v="11" actId="20577"/>
        <pc:sldMkLst>
          <pc:docMk/>
          <pc:sldMk cId="164469653" sldId="1941"/>
        </pc:sldMkLst>
        <pc:spChg chg="mod">
          <ac:chgData name="Clare Ruan" userId="4ac95e28f469dc7c" providerId="LiveId" clId="{A27B5F2E-3EFD-4F6A-AFA9-CB9319BD0E61}" dt="2023-02-15T22:49:07.115" v="11" actId="20577"/>
          <ac:spMkLst>
            <pc:docMk/>
            <pc:sldMk cId="164469653" sldId="1941"/>
            <ac:spMk id="35" creationId="{CDB2C3CB-B304-4678-9433-914F69E8127A}"/>
          </ac:spMkLst>
        </pc:spChg>
      </pc:sldChg>
      <pc:sldChg chg="modSp mod">
        <pc:chgData name="Clare Ruan" userId="4ac95e28f469dc7c" providerId="LiveId" clId="{A27B5F2E-3EFD-4F6A-AFA9-CB9319BD0E61}" dt="2023-02-15T22:49:28.794" v="23" actId="20577"/>
        <pc:sldMkLst>
          <pc:docMk/>
          <pc:sldMk cId="164452679" sldId="1949"/>
        </pc:sldMkLst>
        <pc:spChg chg="mod">
          <ac:chgData name="Clare Ruan" userId="4ac95e28f469dc7c" providerId="LiveId" clId="{A27B5F2E-3EFD-4F6A-AFA9-CB9319BD0E61}" dt="2023-02-15T22:48:53.401" v="7" actId="20577"/>
          <ac:spMkLst>
            <pc:docMk/>
            <pc:sldMk cId="164452679" sldId="1949"/>
            <ac:spMk id="6" creationId="{0943544A-215A-467B-A6C4-BB46D81F55E0}"/>
          </ac:spMkLst>
        </pc:spChg>
        <pc:graphicFrameChg chg="modGraphic">
          <ac:chgData name="Clare Ruan" userId="4ac95e28f469dc7c" providerId="LiveId" clId="{A27B5F2E-3EFD-4F6A-AFA9-CB9319BD0E61}" dt="2023-02-15T22:49:28.794" v="23" actId="20577"/>
          <ac:graphicFrameMkLst>
            <pc:docMk/>
            <pc:sldMk cId="164452679" sldId="1949"/>
            <ac:graphicFrameMk id="4" creationId="{9905727B-C15B-40CD-B74C-57510CAD6936}"/>
          </ac:graphicFrameMkLst>
        </pc:graphicFrameChg>
      </pc:sldChg>
      <pc:sldChg chg="modSp mod">
        <pc:chgData name="Clare Ruan" userId="4ac95e28f469dc7c" providerId="LiveId" clId="{A27B5F2E-3EFD-4F6A-AFA9-CB9319BD0E61}" dt="2023-02-15T22:49:33.816" v="29" actId="20577"/>
        <pc:sldMkLst>
          <pc:docMk/>
          <pc:sldMk cId="4051675926" sldId="1953"/>
        </pc:sldMkLst>
        <pc:spChg chg="mod">
          <ac:chgData name="Clare Ruan" userId="4ac95e28f469dc7c" providerId="LiveId" clId="{A27B5F2E-3EFD-4F6A-AFA9-CB9319BD0E61}" dt="2023-02-15T22:49:33.816" v="29" actId="20577"/>
          <ac:spMkLst>
            <pc:docMk/>
            <pc:sldMk cId="4051675926" sldId="1953"/>
            <ac:spMk id="64" creationId="{82DB973C-F1E2-4AE1-8EFB-10DD3915E66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08_Incentive%20Cost%20Actual%20vs%20Targ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Slide%20Executive%20Summary\Slide%20Executive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1_Compare%20Incentive%20cost_all%20ca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US" dirty="0"/>
              <a:t>Planned Cost</a:t>
            </a:r>
            <a:r>
              <a:rPr lang="en-US" baseline="0" dirty="0"/>
              <a:t> </a:t>
            </a:r>
            <a:r>
              <a:rPr lang="en-US" dirty="0"/>
              <a:t>vs Actual</a:t>
            </a:r>
            <a:r>
              <a:rPr lang="en-US" baseline="0" dirty="0"/>
              <a:t> Cost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55521479706"/>
          <c:y val="0.20153986434293367"/>
          <c:w val="0.6261613399384629"/>
          <c:h val="0.70225693952978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Slide!$A$2</c:f>
              <c:strCache>
                <c:ptCount val="1"/>
                <c:pt idx="0">
                  <c:v>Incentive Cost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Slide!$B$2:$C$2</c:f>
              <c:numCache>
                <c:formatCode>#,##0</c:formatCode>
                <c:ptCount val="2"/>
                <c:pt idx="0">
                  <c:v>876</c:v>
                </c:pt>
                <c:pt idx="1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6-4E99-B618-3D940E995F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82761536"/>
        <c:axId val="982765472"/>
      </c:barChart>
      <c:lineChart>
        <c:grouping val="standard"/>
        <c:varyColors val="0"/>
        <c:ser>
          <c:idx val="1"/>
          <c:order val="1"/>
          <c:tx>
            <c:strRef>
              <c:f>Slide!$A$3</c:f>
              <c:strCache>
                <c:ptCount val="1"/>
                <c:pt idx="0">
                  <c:v>Qualified Clients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Slide!$B$3:$C$3</c:f>
              <c:numCache>
                <c:formatCode>#,##0</c:formatCode>
                <c:ptCount val="2"/>
                <c:pt idx="0">
                  <c:v>5186</c:v>
                </c:pt>
                <c:pt idx="1">
                  <c:v>6292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6-4E99-B618-3D940E995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2764160"/>
        <c:axId val="982763832"/>
      </c:lineChart>
      <c:catAx>
        <c:axId val="9827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5472"/>
        <c:crosses val="autoZero"/>
        <c:auto val="1"/>
        <c:lblAlgn val="ctr"/>
        <c:lblOffset val="100"/>
        <c:noMultiLvlLbl val="0"/>
      </c:catAx>
      <c:valAx>
        <c:axId val="98276547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1536"/>
        <c:crosses val="autoZero"/>
        <c:crossBetween val="between"/>
      </c:valAx>
      <c:valAx>
        <c:axId val="982763832"/>
        <c:scaling>
          <c:orientation val="minMax"/>
          <c:max val="800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4160"/>
        <c:crosses val="max"/>
        <c:crossBetween val="between"/>
      </c:valAx>
      <c:catAx>
        <c:axId val="98276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2763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Enrolled Clients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7755</c:v>
                </c:pt>
                <c:pt idx="1">
                  <c:v>4520</c:v>
                </c:pt>
                <c:pt idx="2">
                  <c:v>5838</c:v>
                </c:pt>
                <c:pt idx="3">
                  <c:v>13567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5-4C04-BF17-8429A6815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Qualified Clients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1891</c:v>
                </c:pt>
                <c:pt idx="1">
                  <c:v>1977</c:v>
                </c:pt>
                <c:pt idx="2">
                  <c:v>3313</c:v>
                </c:pt>
                <c:pt idx="3">
                  <c:v>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168412632"/>
        <c:axId val="11684139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Qualified %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0.24</c:v>
                      </c:pt>
                      <c:pt idx="1">
                        <c:v>0.44</c:v>
                      </c:pt>
                      <c:pt idx="2">
                        <c:v>0.56748886605001714</c:v>
                      </c:pt>
                      <c:pt idx="3">
                        <c:v>0.463772388884794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FD5-4C04-BF17-8429A6815FC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Assets per Qualified Client
($ M)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167</c:v>
                      </c:pt>
                      <c:pt idx="1">
                        <c:v>167</c:v>
                      </c:pt>
                      <c:pt idx="2" formatCode="0">
                        <c:v>130.69725324479325</c:v>
                      </c:pt>
                      <c:pt idx="3">
                        <c:v>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FD5-4C04-BF17-8429A6815FC6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12632"/>
        <c:axId val="11684139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New Accts
from Qualified 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3350</c:v>
                      </c:pt>
                      <c:pt idx="1">
                        <c:v>2835</c:v>
                      </c:pt>
                      <c:pt idx="2">
                        <c:v>3965</c:v>
                      </c:pt>
                      <c:pt idx="3">
                        <c:v>7999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FD5-4C04-BF17-8429A6815FC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Qualified Assets
($ MM)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Sheet1!$F$2:$F$5</c:f>
              <c:numCache>
                <c:formatCode>"$"#,##0</c:formatCode>
                <c:ptCount val="4"/>
                <c:pt idx="0">
                  <c:v>317</c:v>
                </c:pt>
                <c:pt idx="1">
                  <c:v>328</c:v>
                </c:pt>
                <c:pt idx="2">
                  <c:v>433</c:v>
                </c:pt>
                <c:pt idx="3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074344"/>
        <c:axId val="1092069424"/>
      </c:lineChart>
      <c:catAx>
        <c:axId val="116841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3944"/>
        <c:crosses val="autoZero"/>
        <c:auto val="1"/>
        <c:lblAlgn val="ctr"/>
        <c:lblOffset val="100"/>
        <c:noMultiLvlLbl val="0"/>
      </c:catAx>
      <c:valAx>
        <c:axId val="116841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2632"/>
        <c:crosses val="autoZero"/>
        <c:crossBetween val="between"/>
      </c:valAx>
      <c:valAx>
        <c:axId val="1092069424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Assets($</a:t>
                </a:r>
                <a:r>
                  <a:rPr lang="en-CA" baseline="0" dirty="0"/>
                  <a:t> MM)</a:t>
                </a:r>
              </a:p>
            </c:rich>
          </c:tx>
          <c:layout>
            <c:manualLayout>
              <c:xMode val="edge"/>
              <c:yMode val="edge"/>
              <c:x val="0.9568925512517118"/>
              <c:y val="0.34515088633379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092074344"/>
        <c:crosses val="max"/>
        <c:crossBetween val="between"/>
      </c:valAx>
      <c:catAx>
        <c:axId val="1092074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069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r>
              <a:rPr lang="en-CA" b="1" dirty="0"/>
              <a:t>Acquisition</a:t>
            </a:r>
          </a:p>
        </c:rich>
      </c:tx>
      <c:layout>
        <c:manualLayout>
          <c:xMode val="edge"/>
          <c:yMode val="edge"/>
          <c:x val="0.43132025094306636"/>
          <c:y val="7.63328434353003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cotia" panose="020B05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3"/>
          <c:order val="3"/>
          <c:tx>
            <c:strRef>
              <c:f>'slide 11'!$E$1</c:f>
              <c:strCache>
                <c:ptCount val="1"/>
                <c:pt idx="0">
                  <c:v>Acquisition
Assets
($ MM)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11'!$E$2:$E$7</c:f>
              <c:numCache>
                <c:formatCode>"$"#,##0</c:formatCode>
                <c:ptCount val="6"/>
                <c:pt idx="0">
                  <c:v>143</c:v>
                </c:pt>
                <c:pt idx="1">
                  <c:v>210</c:v>
                </c:pt>
                <c:pt idx="2">
                  <c:v>274</c:v>
                </c:pt>
                <c:pt idx="3">
                  <c:v>146</c:v>
                </c:pt>
                <c:pt idx="4">
                  <c:v>254</c:v>
                </c:pt>
                <c:pt idx="5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'slide 11'!$F$1</c15:sqref>
                        </c15:formulaRef>
                      </c:ext>
                    </c:extLst>
                    <c:strCache>
                      <c:ptCount val="1"/>
                      <c:pt idx="0">
                        <c:v>Lifecycle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11'!$F$2:$F$7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88</c:v>
                      </c:pt>
                      <c:pt idx="1">
                        <c:v>117</c:v>
                      </c:pt>
                      <c:pt idx="2">
                        <c:v>43</c:v>
                      </c:pt>
                      <c:pt idx="3">
                        <c:v>182</c:v>
                      </c:pt>
                      <c:pt idx="4">
                        <c:v>179</c:v>
                      </c:pt>
                      <c:pt idx="5">
                        <c:v>160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DDDF-4255-B249-5956F44A1CB9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'slide 11'!$B$1</c:f>
              <c:strCache>
                <c:ptCount val="1"/>
                <c:pt idx="0">
                  <c:v>Acquisition
Clients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46336341401831E-3"/>
                  <c:y val="-9.5886053459003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DF-4255-B249-5956F44A1CB9}"/>
                </c:ext>
              </c:extLst>
            </c:dLbl>
            <c:dLbl>
              <c:idx val="1"/>
              <c:layout>
                <c:manualLayout>
                  <c:x val="1.0297026502447853E-2"/>
                  <c:y val="-9.2176965794202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DF-4255-B249-5956F44A1CB9}"/>
                </c:ext>
              </c:extLst>
            </c:dLbl>
            <c:dLbl>
              <c:idx val="2"/>
              <c:layout>
                <c:manualLayout>
                  <c:x val="1.6528226393447247E-2"/>
                  <c:y val="-5.8537780816613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DF-4255-B249-5956F44A1CB9}"/>
                </c:ext>
              </c:extLst>
            </c:dLbl>
            <c:dLbl>
              <c:idx val="3"/>
              <c:layout>
                <c:manualLayout>
                  <c:x val="1.8222224334209279E-3"/>
                  <c:y val="-9.948186088389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DF-4255-B249-5956F44A1CB9}"/>
                </c:ext>
              </c:extLst>
            </c:dLbl>
            <c:dLbl>
              <c:idx val="4"/>
              <c:layout>
                <c:manualLayout>
                  <c:x val="-1.6432966013616865E-2"/>
                  <c:y val="-0.13099497547476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DF-4255-B249-5956F44A1CB9}"/>
                </c:ext>
              </c:extLst>
            </c:dLbl>
            <c:dLbl>
              <c:idx val="5"/>
              <c:layout>
                <c:manualLayout>
                  <c:x val="-6.8553353580998819E-3"/>
                  <c:y val="-8.1508747765706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DF-4255-B249-5956F44A1CB9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11'!$B$2:$B$7</c:f>
              <c:numCache>
                <c:formatCode>General</c:formatCode>
                <c:ptCount val="6"/>
                <c:pt idx="0">
                  <c:v>1003</c:v>
                </c:pt>
                <c:pt idx="1">
                  <c:v>1288</c:v>
                </c:pt>
                <c:pt idx="2">
                  <c:v>1625</c:v>
                </c:pt>
                <c:pt idx="3">
                  <c:v>817</c:v>
                </c:pt>
                <c:pt idx="4">
                  <c:v>1799</c:v>
                </c:pt>
                <c:pt idx="5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'slide 11'!$C$1</c15:sqref>
                        </c15:formulaRef>
                      </c:ext>
                    </c:extLst>
                    <c:strCache>
                      <c:ptCount val="1"/>
                      <c:pt idx="0">
                        <c:v>Lifecycle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538</c:v>
                      </c:pt>
                      <c:pt idx="1">
                        <c:v>195</c:v>
                      </c:pt>
                      <c:pt idx="2">
                        <c:v>266</c:v>
                      </c:pt>
                      <c:pt idx="3">
                        <c:v>1160</c:v>
                      </c:pt>
                      <c:pt idx="4">
                        <c:v>1514</c:v>
                      </c:pt>
                      <c:pt idx="5">
                        <c:v>2272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DDDF-4255-B249-5956F44A1CB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DDF-4255-B249-5956F44A1CB9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DDF-4255-B249-5956F44A1CB9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  <c:max val="4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9.3986668890209873E-2"/>
              <c:y val="0.25956827684616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6338230319763"/>
              <c:y val="0.258568354845544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+mn-lt"/>
          <a:ea typeface="Scotia" panose="020B0503020203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CA" b="1" dirty="0"/>
              <a:t>Lifecycle</a:t>
            </a:r>
          </a:p>
        </c:rich>
      </c:tx>
      <c:layout>
        <c:manualLayout>
          <c:xMode val="edge"/>
          <c:yMode val="edge"/>
          <c:x val="0.44601153412503575"/>
          <c:y val="6.245414462888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4"/>
          <c:order val="4"/>
          <c:tx>
            <c:strRef>
              <c:f>'slide 11'!$F$1</c:f>
              <c:strCache>
                <c:ptCount val="1"/>
                <c:pt idx="0">
                  <c:v>Lifecycle
Assets
($ MM)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414477647512051E-3"/>
                  <c:y val="8.99220839467303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Scotia Light" panose="020B0403020203020204" pitchFamily="34" charset="0"/>
                      <a:ea typeface="Scotia Light" panose="020B0403020203020204" pitchFamily="34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C6-42EE-8751-E371643590E8}"/>
                </c:ext>
              </c:extLst>
            </c:dLbl>
            <c:dLbl>
              <c:idx val="2"/>
              <c:layout>
                <c:manualLayout>
                  <c:x val="1.1385155360043723E-3"/>
                  <c:y val="1.69810524342978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C6-42EE-8751-E37164359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11'!$F$2:$F$7</c:f>
              <c:numCache>
                <c:formatCode>"$"#,##0</c:formatCode>
                <c:ptCount val="6"/>
                <c:pt idx="0">
                  <c:v>88</c:v>
                </c:pt>
                <c:pt idx="1">
                  <c:v>117</c:v>
                </c:pt>
                <c:pt idx="2">
                  <c:v>43</c:v>
                </c:pt>
                <c:pt idx="3">
                  <c:v>182</c:v>
                </c:pt>
                <c:pt idx="4">
                  <c:v>179</c:v>
                </c:pt>
                <c:pt idx="5">
                  <c:v>160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'slide 11'!$E$1</c15:sqref>
                        </c15:formulaRef>
                      </c:ext>
                    </c:extLst>
                    <c:strCache>
                      <c:ptCount val="1"/>
                      <c:pt idx="0">
                        <c:v>Acquisition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c:spPr>
                <c:invertIfNegative val="0"/>
                <c:dLbls>
                  <c:dLbl>
                    <c:idx val="3"/>
                    <c:layout>
                      <c:manualLayout>
                        <c:x val="7.376029590645259E-17"/>
                        <c:y val="1.4383315354189075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65C6-42EE-8751-E371643590E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11'!$E$2:$E$7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143</c:v>
                      </c:pt>
                      <c:pt idx="1">
                        <c:v>210</c:v>
                      </c:pt>
                      <c:pt idx="2">
                        <c:v>274</c:v>
                      </c:pt>
                      <c:pt idx="3">
                        <c:v>146</c:v>
                      </c:pt>
                      <c:pt idx="4">
                        <c:v>254</c:v>
                      </c:pt>
                      <c:pt idx="5">
                        <c:v>403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65C6-42EE-8751-E371643590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'slide 11'!$C$1</c:f>
              <c:strCache>
                <c:ptCount val="1"/>
                <c:pt idx="0">
                  <c:v>Lifecycle
Clients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0116676725005027E-3"/>
                  <c:y val="-7.1916576770945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C6-42EE-8751-E371643590E8}"/>
                </c:ext>
              </c:extLst>
            </c:dLbl>
            <c:dLbl>
              <c:idx val="1"/>
              <c:layout>
                <c:manualLayout>
                  <c:x val="1.4081664177951701E-2"/>
                  <c:y val="-8.9884869165391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C6-42EE-8751-E371643590E8}"/>
                </c:ext>
              </c:extLst>
            </c:dLbl>
            <c:dLbl>
              <c:idx val="2"/>
              <c:layout>
                <c:manualLayout>
                  <c:x val="-1.2074320818463831E-2"/>
                  <c:y val="-9.34623426228469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C6-42EE-8751-E371643590E8}"/>
                </c:ext>
              </c:extLst>
            </c:dLbl>
            <c:dLbl>
              <c:idx val="3"/>
              <c:layout>
                <c:manualLayout>
                  <c:x val="-9.8246487089787751E-3"/>
                  <c:y val="-5.6648859767906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C6-42EE-8751-E371643590E8}"/>
                </c:ext>
              </c:extLst>
            </c:dLbl>
            <c:dLbl>
              <c:idx val="4"/>
              <c:layout>
                <c:manualLayout>
                  <c:x val="-7.5450182864311242E-3"/>
                  <c:y val="-9.1496551293608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C6-42EE-8751-E371643590E8}"/>
                </c:ext>
              </c:extLst>
            </c:dLbl>
            <c:dLbl>
              <c:idx val="5"/>
              <c:layout>
                <c:manualLayout>
                  <c:x val="-6.5654216644035887E-3"/>
                  <c:y val="-3.569653241529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C6-42EE-8751-E371643590E8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11'!$C$2:$C$7</c:f>
              <c:numCache>
                <c:formatCode>General</c:formatCode>
                <c:ptCount val="6"/>
                <c:pt idx="0">
                  <c:v>538</c:v>
                </c:pt>
                <c:pt idx="1">
                  <c:v>195</c:v>
                </c:pt>
                <c:pt idx="2">
                  <c:v>266</c:v>
                </c:pt>
                <c:pt idx="3">
                  <c:v>1160</c:v>
                </c:pt>
                <c:pt idx="4">
                  <c:v>1514</c:v>
                </c:pt>
                <c:pt idx="5">
                  <c:v>2272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11'!$B$1</c15:sqref>
                        </c15:formulaRef>
                      </c:ext>
                    </c:extLst>
                    <c:strCache>
                      <c:ptCount val="1"/>
                      <c:pt idx="0">
                        <c:v>Acquisition
Clients</c:v>
                      </c:pt>
                    </c:strCache>
                  </c:strRef>
                </c:tx>
                <c:spPr>
                  <a:ln w="28575" cap="rnd">
                    <a:solidFill>
                      <a:sysClr val="windowText" lastClr="0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ysClr val="windowText" lastClr="000000"/>
                      </a:solidFill>
                    </a:ln>
                    <a:effectLst/>
                  </c:spPr>
                </c:marker>
                <c:dLbls>
                  <c:dLbl>
                    <c:idx val="0"/>
                    <c:layout>
                      <c:manualLayout>
                        <c:x val="-1.1846336341401831E-3"/>
                        <c:y val="-9.5886053459003903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5C6-42EE-8751-E371643590E8}"/>
                      </c:ext>
                    </c:extLst>
                  </c:dLbl>
                  <c:dLbl>
                    <c:idx val="1"/>
                    <c:layout>
                      <c:manualLayout>
                        <c:x val="1.6334222637326843E-2"/>
                        <c:y val="-4.608835660248356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65C6-42EE-8751-E371643590E8}"/>
                      </c:ext>
                    </c:extLst>
                  </c:dLbl>
                  <c:dLbl>
                    <c:idx val="2"/>
                    <c:layout>
                      <c:manualLayout>
                        <c:x val="1.6528226393447247E-2"/>
                        <c:y val="-5.853778081661360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5C6-42EE-8751-E371643590E8}"/>
                      </c:ext>
                    </c:extLst>
                  </c:dLbl>
                  <c:dLbl>
                    <c:idx val="3"/>
                    <c:layout>
                      <c:manualLayout>
                        <c:x val="1.8222224334209279E-3"/>
                        <c:y val="-9.948186088389436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D-65C6-42EE-8751-E371643590E8}"/>
                      </c:ext>
                    </c:extLst>
                  </c:dLbl>
                  <c:dLbl>
                    <c:idx val="4"/>
                    <c:layout>
                      <c:manualLayout>
                        <c:x val="1.3753154120671549E-2"/>
                        <c:y val="-6.717999246857896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65C6-42EE-8751-E371643590E8}"/>
                      </c:ext>
                    </c:extLst>
                  </c:dLbl>
                  <c:dLbl>
                    <c:idx val="5"/>
                    <c:layout>
                      <c:manualLayout>
                        <c:x val="1.1256310221331001E-2"/>
                        <c:y val="-4.6056055290823274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65C6-42EE-8751-E371643590E8}"/>
                      </c:ext>
                    </c:extLst>
                  </c:dLbl>
                  <c:spPr>
                    <a:solidFill>
                      <a:sysClr val="windowText" lastClr="000000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1003</c:v>
                      </c:pt>
                      <c:pt idx="1">
                        <c:v>1288</c:v>
                      </c:pt>
                      <c:pt idx="2">
                        <c:v>1625</c:v>
                      </c:pt>
                      <c:pt idx="3">
                        <c:v>817</c:v>
                      </c:pt>
                      <c:pt idx="4">
                        <c:v>1799</c:v>
                      </c:pt>
                      <c:pt idx="5">
                        <c:v>4020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65C6-42EE-8751-E371643590E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5C6-42EE-8751-E371643590E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65C6-42EE-8751-E371643590E8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0.10222053553253925"/>
              <c:y val="0.26644383341135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  <c:max val="25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92366729281153"/>
              <c:y val="0.2729661388435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  <c:majorUnit val="50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79988364175"/>
          <c:y val="2.2790724776716346E-2"/>
          <c:w val="0.83533198099422656"/>
          <c:h val="0.7529668407445940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'slide 13'!$C$1</c:f>
              <c:strCache>
                <c:ptCount val="1"/>
                <c:pt idx="0">
                  <c:v>Actual ($)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D-400D-9C7C-81A94A24BD8D}"/>
              </c:ext>
            </c:extLst>
          </c:dPt>
          <c:dLbls>
            <c:dLbl>
              <c:idx val="3"/>
              <c:layout>
                <c:manualLayout>
                  <c:x val="-1.0495382031906731E-3"/>
                  <c:y val="-0.109887958446495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0D-400D-9C7C-81A94A24BD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13'!$C$2:$C$8</c:f>
              <c:numCache>
                <c:formatCode>"$"#,##0</c:formatCode>
                <c:ptCount val="7"/>
                <c:pt idx="0">
                  <c:v>149</c:v>
                </c:pt>
                <c:pt idx="1">
                  <c:v>147</c:v>
                </c:pt>
                <c:pt idx="2">
                  <c:v>131</c:v>
                </c:pt>
                <c:pt idx="3">
                  <c:v>178</c:v>
                </c:pt>
                <c:pt idx="4">
                  <c:v>360</c:v>
                </c:pt>
                <c:pt idx="5">
                  <c:v>261</c:v>
                </c:pt>
                <c:pt idx="6">
                  <c:v>208.81309599491416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D-400D-9C7C-81A94A24BD8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866878768"/>
        <c:axId val="8668835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13'!$B$1</c15:sqref>
                        </c15:formulaRef>
                      </c:ext>
                    </c:extLst>
                    <c:strCache>
                      <c:ptCount val="1"/>
                      <c:pt idx="0">
                        <c:v>Difference
towards planned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13'!$A$2:$A$8</c15:sqref>
                        </c15:formulaRef>
                      </c:ext>
                    </c:extLst>
                    <c:strCache>
                      <c:ptCount val="7"/>
                      <c:pt idx="0">
                        <c:v>F16 Fall</c:v>
                      </c:pt>
                      <c:pt idx="1">
                        <c:v>F16 Spring</c:v>
                      </c:pt>
                      <c:pt idx="2">
                        <c:v>F17 RSP</c:v>
                      </c:pt>
                      <c:pt idx="3">
                        <c:v>F18 RSP</c:v>
                      </c:pt>
                      <c:pt idx="4">
                        <c:v>F19 RSP</c:v>
                      </c:pt>
                      <c:pt idx="5">
                        <c:v>F20 RSP</c:v>
                      </c:pt>
                      <c:pt idx="6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13'!$B$2:$B$8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0.99333333333333329</c:v>
                      </c:pt>
                      <c:pt idx="1">
                        <c:v>0.64192139737991272</c:v>
                      </c:pt>
                      <c:pt idx="2">
                        <c:v>0.75287356321839083</c:v>
                      </c:pt>
                      <c:pt idx="3">
                        <c:v>1.0920245398773005</c:v>
                      </c:pt>
                      <c:pt idx="4">
                        <c:v>1.44</c:v>
                      </c:pt>
                      <c:pt idx="5">
                        <c:v>0.86127714709410308</c:v>
                      </c:pt>
                      <c:pt idx="6">
                        <c:v>1.235528289960107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50D-400D-9C7C-81A94A24BD8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'slide 13'!$D$1</c:f>
              <c:strCache>
                <c:ptCount val="1"/>
                <c:pt idx="0">
                  <c:v>Planned ($)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50D-400D-9C7C-81A94A24BD8D}"/>
              </c:ext>
            </c:extLst>
          </c:dPt>
          <c:dLbls>
            <c:dLbl>
              <c:idx val="0"/>
              <c:layout>
                <c:manualLayout>
                  <c:x val="-3.0814937490496307E-2"/>
                  <c:y val="-6.4152107626549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D-400D-9C7C-81A94A24BD8D}"/>
                </c:ext>
              </c:extLst>
            </c:dLbl>
            <c:dLbl>
              <c:idx val="2"/>
              <c:layout>
                <c:manualLayout>
                  <c:x val="-2.6479353021678337E-2"/>
                  <c:y val="-5.87895841496754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D-400D-9C7C-81A94A24BD8D}"/>
                </c:ext>
              </c:extLst>
            </c:dLbl>
            <c:dLbl>
              <c:idx val="3"/>
              <c:layout>
                <c:manualLayout>
                  <c:x val="-2.6055075137018453E-2"/>
                  <c:y val="-8.0239678057173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0D-400D-9C7C-81A94A24BD8D}"/>
                </c:ext>
              </c:extLst>
            </c:dLbl>
            <c:dLbl>
              <c:idx val="4"/>
              <c:layout>
                <c:manualLayout>
                  <c:x val="-2.0849117726782971E-2"/>
                  <c:y val="5.0248393213438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D-400D-9C7C-81A94A24BD8D}"/>
                </c:ext>
              </c:extLst>
            </c:dLbl>
            <c:dLbl>
              <c:idx val="6"/>
              <c:layout>
                <c:manualLayout>
                  <c:x val="-1.6343954329386408E-2"/>
                  <c:y val="4.13108540853139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0D-400D-9C7C-81A94A24BD8D}"/>
                </c:ext>
              </c:extLst>
            </c:dLbl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13'!$D$2:$D$8</c:f>
              <c:numCache>
                <c:formatCode>"$"#,##0</c:formatCode>
                <c:ptCount val="7"/>
                <c:pt idx="0">
                  <c:v>150</c:v>
                </c:pt>
                <c:pt idx="1">
                  <c:v>229</c:v>
                </c:pt>
                <c:pt idx="2">
                  <c:v>174</c:v>
                </c:pt>
                <c:pt idx="3">
                  <c:v>163</c:v>
                </c:pt>
                <c:pt idx="4">
                  <c:v>250</c:v>
                </c:pt>
                <c:pt idx="5">
                  <c:v>303.03834355828224</c:v>
                </c:pt>
                <c:pt idx="6">
                  <c:v>169.00713459313536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0D-400D-9C7C-81A94A24BD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6878768"/>
        <c:axId val="866883528"/>
      </c:lineChart>
      <c:catAx>
        <c:axId val="86687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83528"/>
        <c:crosses val="autoZero"/>
        <c:auto val="1"/>
        <c:lblAlgn val="ctr"/>
        <c:lblOffset val="100"/>
        <c:noMultiLvlLbl val="0"/>
      </c:catAx>
      <c:valAx>
        <c:axId val="86688352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per Client ($)</a:t>
                </a:r>
              </a:p>
            </c:rich>
          </c:tx>
          <c:layout>
            <c:manualLayout>
              <c:xMode val="edge"/>
              <c:yMode val="edge"/>
              <c:x val="7.1807751046232576E-2"/>
              <c:y val="0.21979449571448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78768"/>
        <c:crosses val="autoZero"/>
        <c:crossBetween val="between"/>
        <c:majorUnit val="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0.28072</cdr:x>
      <cdr:y>0.35228</cdr:y>
    </cdr:from>
    <cdr:to>
      <cdr:x>0.37127</cdr:x>
      <cdr:y>0.40604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C31BDA-F8B1-4B54-9B89-15AAC8C71ECE}"/>
            </a:ext>
          </a:extLst>
        </cdr:cNvPr>
        <cdr:cNvSpPr txBox="1"/>
      </cdr:nvSpPr>
      <cdr:spPr>
        <a:xfrm xmlns:a="http://schemas.openxmlformats.org/drawingml/2006/main">
          <a:off x="2519758" y="2426645"/>
          <a:ext cx="812782" cy="370294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vertOverflow="clip" wrap="square" lIns="0" tIns="0" rIns="0" bIns="0" rtlCol="0" anchor="t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1800" dirty="0">
              <a:latin typeface="Scotia Light" panose="020B0403020203020204" pitchFamily="34" charset="0"/>
              <a:ea typeface="Scotia Light" panose="020B0403020203020204" pitchFamily="34" charset="0"/>
            </a:rPr>
            <a:t>5,186</a:t>
          </a:r>
        </a:p>
      </cdr:txBody>
    </cdr:sp>
  </cdr:relSizeAnchor>
  <cdr:relSizeAnchor xmlns:cdr="http://schemas.openxmlformats.org/drawingml/2006/chartDrawing">
    <cdr:from>
      <cdr:x>0.65425</cdr:x>
      <cdr:y>0.2505</cdr:y>
    </cdr:from>
    <cdr:to>
      <cdr:x>0.7448</cdr:x>
      <cdr:y>0.31022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DC984C-0E25-4826-8744-3AE818D19656}"/>
            </a:ext>
          </a:extLst>
        </cdr:cNvPr>
        <cdr:cNvSpPr txBox="1"/>
      </cdr:nvSpPr>
      <cdr:spPr>
        <a:xfrm xmlns:a="http://schemas.openxmlformats.org/drawingml/2006/main">
          <a:off x="5872583" y="1725544"/>
          <a:ext cx="812782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dirty="0">
              <a:latin typeface="Scotia Light" panose="020B0403020203020204" pitchFamily="34" charset="0"/>
              <a:ea typeface="Scotia Light" panose="020B0403020203020204" pitchFamily="34" charset="0"/>
            </a:rPr>
            <a:t>6,292</a:t>
          </a:r>
        </a:p>
      </cdr:txBody>
    </cdr:sp>
  </cdr:relSizeAnchor>
  <cdr:relSizeAnchor xmlns:cdr="http://schemas.openxmlformats.org/drawingml/2006/chartDrawing">
    <cdr:from>
      <cdr:x>0.60105</cdr:x>
      <cdr:y>0.84196</cdr:y>
    </cdr:from>
    <cdr:to>
      <cdr:x>0.70858</cdr:x>
      <cdr:y>0.90168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4B4AA0D-9C4D-4828-AFA8-51312CF2F191}"/>
            </a:ext>
          </a:extLst>
        </cdr:cNvPr>
        <cdr:cNvSpPr txBox="1"/>
      </cdr:nvSpPr>
      <cdr:spPr>
        <a:xfrm xmlns:a="http://schemas.openxmlformats.org/drawingml/2006/main">
          <a:off x="5395025" y="5799733"/>
          <a:ext cx="96520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$1,314M</a:t>
          </a:r>
        </a:p>
      </cdr:txBody>
    </cdr:sp>
  </cdr:relSizeAnchor>
  <cdr:relSizeAnchor xmlns:cdr="http://schemas.openxmlformats.org/drawingml/2006/chartDrawing">
    <cdr:from>
      <cdr:x>0.28864</cdr:x>
      <cdr:y>0.84343</cdr:y>
    </cdr:from>
    <cdr:to>
      <cdr:x>0.39504</cdr:x>
      <cdr:y>0.90315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3C86143-C6C0-496E-BEC2-05B0CF42E446}"/>
            </a:ext>
          </a:extLst>
        </cdr:cNvPr>
        <cdr:cNvSpPr txBox="1"/>
      </cdr:nvSpPr>
      <cdr:spPr>
        <a:xfrm xmlns:a="http://schemas.openxmlformats.org/drawingml/2006/main">
          <a:off x="2590865" y="5809893"/>
          <a:ext cx="95504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xmlns:lc="http://schemas.openxmlformats.org/drawingml/2006/lockedCanva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$876M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A9CDD4-AF52-7F4A-A864-8E9FF172B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8D7-7C5D-E049-8C6F-FB7FC61463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843A1-6775-8544-BD87-11280056DBDA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C76E26-3C18-2B48-B811-E4026A6D8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1FC4C7-7533-694C-9C04-157758617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8291-3C98-2241-B71D-DEB9159D3F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1C44-FA66-834E-AD3A-A20B29665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84883D-BE39-3549-8128-200B9049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11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4F27E566-2977-4545-A541-7D31789CF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8263B69-FBB3-4B47-8B6F-DA3958BD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EE39E6D-8B0B-E745-9E74-7ADBB49FE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D8CAF9ED-C508-2A48-8AC2-15EA39B26469}" type="slidenum">
              <a:rPr lang="en-US" altLang="en-US" sz="1200" smtClean="0">
                <a:latin typeface="Calibri" panose="020F05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ctr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logo">
            <a:extLst>
              <a:ext uri="{FF2B5EF4-FFF2-40B4-BE49-F238E27FC236}">
                <a16:creationId xmlns:a16="http://schemas.microsoft.com/office/drawing/2014/main" id="{77766A63-67E5-7A4F-88A7-2ECF81D35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460D8634-9627-7143-A1A5-BC50DC8BD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3" name="Picture 4" descr="SWM logo">
            <a:extLst>
              <a:ext uri="{FF2B5EF4-FFF2-40B4-BE49-F238E27FC236}">
                <a16:creationId xmlns:a16="http://schemas.microsoft.com/office/drawing/2014/main" id="{0EB922FA-1ADD-D34F-98BD-8F410A43A4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2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WM logo">
            <a:extLst>
              <a:ext uri="{FF2B5EF4-FFF2-40B4-BE49-F238E27FC236}">
                <a16:creationId xmlns:a16="http://schemas.microsoft.com/office/drawing/2014/main" id="{710B5135-D283-AB47-91CE-0CCFEB26E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 Wealth Management French logo">
            <a:extLst>
              <a:ext uri="{FF2B5EF4-FFF2-40B4-BE49-F238E27FC236}">
                <a16:creationId xmlns:a16="http://schemas.microsoft.com/office/drawing/2014/main" id="{65A07CC5-38D9-C24A-9C71-F6223E588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4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 Wealth Management French logo">
            <a:extLst>
              <a:ext uri="{FF2B5EF4-FFF2-40B4-BE49-F238E27FC236}">
                <a16:creationId xmlns:a16="http://schemas.microsoft.com/office/drawing/2014/main" id="{9094333C-8F0F-4B4E-B19C-2420B2F399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08F1926-FB7E-EE45-8511-58ED55C9A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E7A5A-5493-6447-8364-38C42F44AA5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A0382225-910C-B74A-9B70-584AD48B45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91D02-CCA3-A542-8216-A6AF43AB954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83A4A6F-2580-D44E-BB9D-691887589EE7}" type="slidenum">
              <a:rPr lang="en-CA" sz="1600" smtClean="0">
                <a:solidFill>
                  <a:schemeClr val="tx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4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6F933-E296-7D48-BD44-F855B9ED0FE3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4C930AC-C843-554A-BD4A-57622890F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5E229B-A5CE-ED42-AC72-CAD44A7879BF}"/>
              </a:ext>
            </a:extLst>
          </p:cNvPr>
          <p:cNvSpPr/>
          <p:nvPr userDrawn="1"/>
        </p:nvSpPr>
        <p:spPr>
          <a:xfrm flipV="1">
            <a:off x="0" y="3855578"/>
            <a:ext cx="24382413" cy="9860421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>
            <a:spAutoFit/>
          </a:bodyPr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7E2F2BB-DE18-464F-82E0-6F12302ADFBE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4F58CD8-1ABF-1E40-BA72-BAA726071C2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FA8448A-D7CC-4B4D-A977-6E111E411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E2A7B6-7415-9F4B-9357-89BEA6D914B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FA0A55C8-E0A2-1E4E-A32F-1EFCE1011A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27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80C0F-BA9A-414F-9E64-D6FAA81F9202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221FD1-0BCA-9F44-9F69-B881B8999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D30E9B3-B2E4-E64C-9CEF-554DA23CB3DA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B6BD6B86-C031-5043-87F1-CCF77E7CF329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A46D0924-28E9-F64C-AE07-2282327A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AA6B7C-B9EE-FA43-87EE-5F70CD3ED96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CC6EB432-511D-4345-9FA1-CBEE1CB0B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8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FD2FC-39A8-9648-BC58-D372B2EA86C9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7F185CA0-3685-8944-9BCC-66E583A78BF3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2666B-3084-6547-AAE4-9AC0C578738A}"/>
              </a:ext>
            </a:extLst>
          </p:cNvPr>
          <p:cNvSpPr/>
          <p:nvPr userDrawn="1"/>
        </p:nvSpPr>
        <p:spPr>
          <a:xfrm flipH="1">
            <a:off x="0" y="0"/>
            <a:ext cx="12165013" cy="137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latin typeface="Scotia Regular" panose="020B0503020203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B48CF9-CC4B-154B-89FE-1C283992BFD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12B24AE-39B6-C641-8730-191EBB464B0C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392BCE5D-FD21-9341-A255-9DB41A42B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358258-2DAD-9846-9F93-3F31C6B2E59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0321C711-8570-F24E-A26B-6692047811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7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rgbClr val="A6000E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bank logo">
            <a:extLst>
              <a:ext uri="{FF2B5EF4-FFF2-40B4-BE49-F238E27FC236}">
                <a16:creationId xmlns:a16="http://schemas.microsoft.com/office/drawing/2014/main" id="{71250480-0E4C-3B44-9046-A4F72284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0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chemeClr val="bg2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No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4AB09-5E4C-6F40-831B-853557FE652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0C22437-E348-334B-9AD6-762D1FB5F5B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B80D1F-90DA-1F4A-A5D0-99AC6B0B045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61D686C0-D22B-DE4D-8763-DB2BB56C200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6D546ED-50D7-D14C-9AEB-38A9EDDE1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74E996-2731-7E4E-ACBB-FEE641FF9B6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A62AD39-F932-4548-B55C-FE1F5DCEA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10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F27F-BDC6-0749-9A79-DAA9A559E8D2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C62AB1E8-B06F-A245-BA28-E0F3FE641D24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4B787C-A66F-6F40-8D68-30D80D9BF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7CB80A-7AB8-0F47-8CFE-1DF44D0792C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1F0DF5-20D6-3E4F-8282-49A6A2D061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10253" y="0"/>
            <a:ext cx="12172160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46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8BD9-D79A-DE4C-ADEB-D876251553AC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92781DF6-16CA-A74B-A4BE-601DD3277775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0A36EC-1174-1C46-A0A2-AA84E7914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A377CB-53FB-CD40-8340-893E59E6555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EA8694-3622-2D4E-B37B-7327AD9F5E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248592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256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0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hap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5702D01-7D4B-314E-B98E-7F1D6FB5E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96309" y="-2514570"/>
            <a:ext cx="1009196" cy="6038337"/>
          </a:xfrm>
          <a:custGeom>
            <a:avLst/>
            <a:gdLst>
              <a:gd name="connsiteX0" fmla="*/ 0 w 1009196"/>
              <a:gd name="connsiteY0" fmla="*/ 6038337 h 6038337"/>
              <a:gd name="connsiteX1" fmla="*/ 0 w 1009196"/>
              <a:gd name="connsiteY1" fmla="*/ 0 h 6038337"/>
              <a:gd name="connsiteX2" fmla="*/ 59497 w 1009196"/>
              <a:gd name="connsiteY2" fmla="*/ 76794 h 6038337"/>
              <a:gd name="connsiteX3" fmla="*/ 1009196 w 1009196"/>
              <a:gd name="connsiteY3" fmla="*/ 3019168 h 6038337"/>
              <a:gd name="connsiteX4" fmla="*/ 59497 w 1009196"/>
              <a:gd name="connsiteY4" fmla="*/ 5961543 h 60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96" h="6038337">
                <a:moveTo>
                  <a:pt x="0" y="6038337"/>
                </a:moveTo>
                <a:lnTo>
                  <a:pt x="0" y="0"/>
                </a:lnTo>
                <a:lnTo>
                  <a:pt x="59497" y="76794"/>
                </a:lnTo>
                <a:cubicBezTo>
                  <a:pt x="657047" y="904126"/>
                  <a:pt x="1009196" y="1920510"/>
                  <a:pt x="1009196" y="3019168"/>
                </a:cubicBezTo>
                <a:cubicBezTo>
                  <a:pt x="1009196" y="4117826"/>
                  <a:pt x="657047" y="5134211"/>
                  <a:pt x="59497" y="596154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1E8583-5EEB-9147-B806-E52ABF81BBF4}"/>
              </a:ext>
            </a:extLst>
          </p:cNvPr>
          <p:cNvSpPr/>
          <p:nvPr userDrawn="1"/>
        </p:nvSpPr>
        <p:spPr>
          <a:xfrm>
            <a:off x="17815534" y="7315200"/>
            <a:ext cx="6634611" cy="6451600"/>
          </a:xfrm>
          <a:custGeom>
            <a:avLst/>
            <a:gdLst>
              <a:gd name="connsiteX0" fmla="*/ 7770809 w 7770809"/>
              <a:gd name="connsiteY0" fmla="*/ 0 h 7556457"/>
              <a:gd name="connsiteX1" fmla="*/ 7770809 w 7770809"/>
              <a:gd name="connsiteY1" fmla="*/ 7540269 h 7556457"/>
              <a:gd name="connsiteX2" fmla="*/ 7750893 w 7770809"/>
              <a:gd name="connsiteY2" fmla="*/ 7556457 h 7556457"/>
              <a:gd name="connsiteX3" fmla="*/ 0 w 7770809"/>
              <a:gd name="connsiteY3" fmla="*/ 7556457 h 7556457"/>
              <a:gd name="connsiteX4" fmla="*/ 0 w 7770809"/>
              <a:gd name="connsiteY4" fmla="*/ 3571495 h 7556457"/>
              <a:gd name="connsiteX5" fmla="*/ 126889 w 7770809"/>
              <a:gd name="connsiteY5" fmla="*/ 3575639 h 7556457"/>
              <a:gd name="connsiteX6" fmla="*/ 7735265 w 7770809"/>
              <a:gd name="connsiteY6" fmla="*/ 43153 h 75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0809" h="7556457">
                <a:moveTo>
                  <a:pt x="7770809" y="0"/>
                </a:moveTo>
                <a:lnTo>
                  <a:pt x="7770809" y="7540269"/>
                </a:lnTo>
                <a:lnTo>
                  <a:pt x="7750893" y="7556457"/>
                </a:lnTo>
                <a:lnTo>
                  <a:pt x="0" y="7556457"/>
                </a:lnTo>
                <a:lnTo>
                  <a:pt x="0" y="3571495"/>
                </a:lnTo>
                <a:lnTo>
                  <a:pt x="126889" y="3575639"/>
                </a:lnTo>
                <a:cubicBezTo>
                  <a:pt x="3152735" y="3575639"/>
                  <a:pt x="5870305" y="2210475"/>
                  <a:pt x="7735265" y="43153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9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11396129" y="2676940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20168498" y="12635844"/>
            <a:ext cx="4213914" cy="738648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20116800" y="12313920"/>
            <a:ext cx="4265612" cy="140208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4915" y="12743909"/>
            <a:ext cx="3342918" cy="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Bl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4FA75225-4AEB-7544-A57B-FB9C24DC68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2997A365-5900-434A-A0BF-ACA3DD5FE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99847570-70BB-B14E-BB63-29FD691C2F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889B05FD-A090-A641-9AEC-CB8B43A7FF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4" name="Picture 3" descr="Spanish Scotiabank GBM logo">
            <a:extLst>
              <a:ext uri="{FF2B5EF4-FFF2-40B4-BE49-F238E27FC236}">
                <a16:creationId xmlns:a16="http://schemas.microsoft.com/office/drawing/2014/main" id="{CDE4CE1D-FAEE-324A-97A6-E56C04F925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panish Scotiabank GBM logo">
            <a:extLst>
              <a:ext uri="{FF2B5EF4-FFF2-40B4-BE49-F238E27FC236}">
                <a16:creationId xmlns:a16="http://schemas.microsoft.com/office/drawing/2014/main" id="{C1FB7F95-E23D-EB4F-AEF9-A84817035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98307C95-7F7D-E343-BF07-5CEFD722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E8145B-89A6-1F4B-94DF-57C1143D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296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87B046-3A19-7540-8A85-F5803008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29613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Edit Master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text styles</a:t>
            </a:r>
          </a:p>
          <a:p>
            <a:pPr lvl="1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1" r:id="rId3"/>
    <p:sldLayoutId id="2147483742" r:id="rId4"/>
    <p:sldLayoutId id="2147483728" r:id="rId5"/>
    <p:sldLayoutId id="2147483729" r:id="rId6"/>
    <p:sldLayoutId id="2147483747" r:id="rId7"/>
    <p:sldLayoutId id="2147483748" r:id="rId8"/>
    <p:sldLayoutId id="2147483749" r:id="rId9"/>
    <p:sldLayoutId id="2147483750" r:id="rId10"/>
    <p:sldLayoutId id="2147483730" r:id="rId11"/>
    <p:sldLayoutId id="2147483731" r:id="rId12"/>
    <p:sldLayoutId id="2147483745" r:id="rId13"/>
    <p:sldLayoutId id="2147483746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51" r:id="rId20"/>
    <p:sldLayoutId id="2147483737" r:id="rId21"/>
    <p:sldLayoutId id="2147483738" r:id="rId22"/>
    <p:sldLayoutId id="2147483739" r:id="rId23"/>
    <p:sldLayoutId id="2147483727" r:id="rId24"/>
    <p:sldLayoutId id="2147483740" r:id="rId25"/>
    <p:sldLayoutId id="2147483752" r:id="rId26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Scotia Light" panose="020B0403020203020204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1pPr>
      <a:lvl2pPr marL="13700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2pPr>
      <a:lvl3pPr marL="22844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3pPr>
      <a:lvl4pPr marL="3198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4pPr>
      <a:lvl5pPr marL="41132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1144937" y="3231175"/>
            <a:ext cx="2075909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2021 Winter Campaign </a:t>
            </a:r>
          </a:p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Post-Campaign Analysis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1185574" y="8216829"/>
            <a:ext cx="611609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r>
              <a:rPr lang="en-US" sz="4800" b="0" dirty="0">
                <a:latin typeface="Scotia" panose="020B0503020203020204" pitchFamily="34" charset="0"/>
              </a:rPr>
              <a:t>Acquisition &amp; Lifecycle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1144937" y="11551025"/>
            <a:ext cx="4097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Prepared by Analytics Team</a:t>
            </a:r>
          </a:p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June, 2021</a:t>
            </a:r>
            <a:endParaRPr sz="2800" dirty="0">
              <a:solidFill>
                <a:schemeClr val="bg2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7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33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   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lang="en-US" altLang="en-US" sz="72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086BD-BDE2-46A9-8D9A-AD4F4CDD4DCE}"/>
              </a:ext>
            </a:extLst>
          </p:cNvPr>
          <p:cNvSpPr/>
          <p:nvPr/>
        </p:nvSpPr>
        <p:spPr>
          <a:xfrm>
            <a:off x="14495473" y="6490005"/>
            <a:ext cx="9121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F21 has the largest number of enrolled clients and qualified clients and the largest amount of assets compared with previous campaigns.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Assets increased by 30% from F20, mainly contributed by ABC target group and HVC group.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Enrolled clients doubled of F20.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Qualified clients increased by 89% from F20.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5D0158-DAD1-4B48-97DE-DB5090B89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78114"/>
              </p:ext>
            </p:extLst>
          </p:nvPr>
        </p:nvGraphicFramePr>
        <p:xfrm>
          <a:off x="2723322" y="3935178"/>
          <a:ext cx="10748838" cy="721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68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53377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E19-565B-4EDA-9F70-21E2EB77DBBA}"/>
              </a:ext>
            </a:extLst>
          </p:cNvPr>
          <p:cNvSpPr txBox="1"/>
          <p:nvPr/>
        </p:nvSpPr>
        <p:spPr>
          <a:xfrm>
            <a:off x="2997502" y="10783311"/>
            <a:ext cx="17777807" cy="165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ts val="86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sz="2800" dirty="0"/>
              <a:t>Acquisition group doubled qualified clients and they brought in $403MM which was 59% more than F20.</a:t>
            </a:r>
            <a:endParaRPr lang="en-CA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/>
              <a:t>Lifecyle group had a record high qualified clients and they brought in $160MM assets which was 89% of F20.</a:t>
            </a:r>
          </a:p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2800" dirty="0">
              <a:latin typeface="Scotia" panose="020B0503020203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FAACF6-49D1-4D18-BFDE-4D96315CE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82528"/>
              </p:ext>
            </p:extLst>
          </p:nvPr>
        </p:nvGraphicFramePr>
        <p:xfrm>
          <a:off x="457200" y="2960186"/>
          <a:ext cx="11429206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F1C2C9-1348-4F29-AAEC-A7E5E9E94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05520"/>
              </p:ext>
            </p:extLst>
          </p:nvPr>
        </p:nvGraphicFramePr>
        <p:xfrm>
          <a:off x="11515612" y="2960185"/>
          <a:ext cx="11156633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38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766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792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YoY Comparison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YoY Incentive Cost per Client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9F09E-F594-4D49-99D8-E531BCC905AC}"/>
              </a:ext>
            </a:extLst>
          </p:cNvPr>
          <p:cNvSpPr txBox="1"/>
          <p:nvPr/>
        </p:nvSpPr>
        <p:spPr>
          <a:xfrm>
            <a:off x="14962909" y="6246839"/>
            <a:ext cx="8187604" cy="12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>
                <a:latin typeface="Scotia Light" panose="020B0403020203020204" pitchFamily="34" charset="0"/>
                <a:ea typeface="Scotia Light" panose="020B0403020203020204" pitchFamily="34" charset="0"/>
              </a:rPr>
              <a:t>Incentive cost per client in F21 exceeded planned cost by 24%; F19 exceeded planned cost by 44%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2E152A-3FA6-47AE-A01C-F47F76646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95199"/>
              </p:ext>
            </p:extLst>
          </p:nvPr>
        </p:nvGraphicFramePr>
        <p:xfrm>
          <a:off x="1752600" y="3916729"/>
          <a:ext cx="12100560" cy="710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7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06     </a:t>
            </a: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EF1A8-BCE2-4EB3-A157-9C2751E41267}"/>
              </a:ext>
            </a:extLst>
          </p:cNvPr>
          <p:cNvGrpSpPr/>
          <p:nvPr/>
        </p:nvGrpSpPr>
        <p:grpSpPr>
          <a:xfrm>
            <a:off x="11919539" y="3355009"/>
            <a:ext cx="13527073" cy="3776676"/>
            <a:chOff x="11889059" y="3126995"/>
            <a:chExt cx="13527073" cy="37766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EA671E-F294-40C7-BD9D-0BBE3B7F8B46}"/>
                </a:ext>
              </a:extLst>
            </p:cNvPr>
            <p:cNvSpPr txBox="1"/>
            <p:nvPr/>
          </p:nvSpPr>
          <p:spPr>
            <a:xfrm>
              <a:off x="12470653" y="3126995"/>
              <a:ext cx="3980257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WINTER CAMPAIGN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298949-487B-44C4-A928-C63361D6EEE3}"/>
                </a:ext>
              </a:extLst>
            </p:cNvPr>
            <p:cNvGrpSpPr/>
            <p:nvPr/>
          </p:nvGrpSpPr>
          <p:grpSpPr>
            <a:xfrm>
              <a:off x="19964957" y="3728307"/>
              <a:ext cx="5451175" cy="3152145"/>
              <a:chOff x="20057925" y="5432331"/>
              <a:chExt cx="5451175" cy="315214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F1560-8D90-4511-9CE8-D666E04C1AB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90F2CF-1E55-405F-BF19-F75B698AF191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DDB57E-DD67-45C9-81CB-3FF285203092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435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60376-AF39-4248-91CC-8F86FD8BF1F7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6F0D3-E0FE-4C0F-A18A-52D44B193391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$77M Avg Assets/Qualified Client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1DDD2F-ADE8-462A-8711-A22CDD8D2889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928725-9B05-4AA8-9A3C-1F171DAC09A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37628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100% TARGET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2E621F-1504-4C3D-82A0-2CA7FEF5CEB9}"/>
                </a:ext>
              </a:extLst>
            </p:cNvPr>
            <p:cNvGrpSpPr/>
            <p:nvPr/>
          </p:nvGrpSpPr>
          <p:grpSpPr>
            <a:xfrm>
              <a:off x="15845724" y="3737643"/>
              <a:ext cx="6530160" cy="3152145"/>
              <a:chOff x="19913237" y="5432331"/>
              <a:chExt cx="6530160" cy="31521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4EE4BE-C84A-462A-B2C1-62B8902257D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D5C3EB-117F-46EC-B2C2-D7073AB9CAC4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E6B7F-0571-40BF-A52F-110F00B4715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5.6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1291D3-D248-4FC6-8E45-E860B3A0BBE8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CD1F3-3AE5-4FC5-AB63-138565DBF0A7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4.7M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11FB9-05D6-487B-9FC1-C3CBD8CB2842}"/>
                  </a:ext>
                </a:extLst>
              </p:cNvPr>
              <p:cNvSpPr txBox="1"/>
              <p:nvPr/>
            </p:nvSpPr>
            <p:spPr>
              <a:xfrm>
                <a:off x="22823546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2819EF-0072-4832-93CE-C95D11714551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119% TARGET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ADB21B-6669-4B63-8BAC-B055847DF044}"/>
                </a:ext>
              </a:extLst>
            </p:cNvPr>
            <p:cNvGrpSpPr/>
            <p:nvPr/>
          </p:nvGrpSpPr>
          <p:grpSpPr>
            <a:xfrm>
              <a:off x="11889059" y="3751526"/>
              <a:ext cx="6530160" cy="3152145"/>
              <a:chOff x="19913237" y="5432331"/>
              <a:chExt cx="6530160" cy="31521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490259-18CF-4CD5-A62D-743A13E5A023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2A0E64-76D1-41EC-A611-3251DCDF3529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4281-5306-4C7D-8D85-7A7C9A4ED300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12.3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0E617-8D73-4929-B4BE-F3487032BC3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BAE89-B348-4A8D-98D1-2CD59D6A2B6E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10.2M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2A10D-0F6C-4C75-B0E1-B62BF1DFE289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0791A-307E-43D7-9C97-0C63D584B173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51066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121% TARGET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B7E57F-55E6-43A5-B49F-42F9EF30E82A}"/>
              </a:ext>
            </a:extLst>
          </p:cNvPr>
          <p:cNvGrpSpPr/>
          <p:nvPr/>
        </p:nvGrpSpPr>
        <p:grpSpPr>
          <a:xfrm>
            <a:off x="11898387" y="7764643"/>
            <a:ext cx="13581676" cy="3795323"/>
            <a:chOff x="11898387" y="8196606"/>
            <a:chExt cx="13581676" cy="3795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5DBF68-8772-4BF2-B6E0-388E5FB6A7E8}"/>
                </a:ext>
              </a:extLst>
            </p:cNvPr>
            <p:cNvSpPr txBox="1"/>
            <p:nvPr/>
          </p:nvSpPr>
          <p:spPr>
            <a:xfrm>
              <a:off x="12428605" y="8196606"/>
              <a:ext cx="4459554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HIGH VALUE CLIENTS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3DE51C-A4D5-408D-B231-77946977C116}"/>
                </a:ext>
              </a:extLst>
            </p:cNvPr>
            <p:cNvGrpSpPr/>
            <p:nvPr/>
          </p:nvGrpSpPr>
          <p:grpSpPr>
            <a:xfrm>
              <a:off x="11898387" y="8839784"/>
              <a:ext cx="6643556" cy="3152145"/>
              <a:chOff x="19913237" y="5432331"/>
              <a:chExt cx="6643556" cy="315214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9405B0-D1EA-4965-82E5-2F295242F232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23B818B-0420-4E49-BA3A-80BB6F55F7A6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algn="ctr">
                  <a:buClr>
                    <a:srgbClr val="233E5B"/>
                  </a:buClr>
                  <a:buSzPct val="80000"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41E46D-4DE3-43FC-82EF-ADD91447540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1.2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8CEDDB-20A6-42D5-B3F2-85DFE8D60D4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9174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D047E-B150-4608-9620-BCEF8AA1C596}"/>
                  </a:ext>
                </a:extLst>
              </p:cNvPr>
              <p:cNvSpPr txBox="1"/>
              <p:nvPr/>
            </p:nvSpPr>
            <p:spPr>
              <a:xfrm>
                <a:off x="21535225" y="8004502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837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3E203F-A311-404E-B4E1-DC3A6ADBEB71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5A72FB-6E78-480D-A39F-BF57347A7AFA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0377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150% TARGET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A07689-2D80-4AB5-9DD1-3ABE693F7449}"/>
                </a:ext>
              </a:extLst>
            </p:cNvPr>
            <p:cNvGrpSpPr/>
            <p:nvPr/>
          </p:nvGrpSpPr>
          <p:grpSpPr>
            <a:xfrm>
              <a:off x="15811918" y="8825190"/>
              <a:ext cx="6679741" cy="3152145"/>
              <a:chOff x="19827957" y="5432331"/>
              <a:chExt cx="6679741" cy="315214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AE0F6B-B3FD-46CC-BFC6-7D5371257830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1CD81D-61C1-48B7-8D24-4AA863FC24B5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QUA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4BEA1D-2CBB-41AF-B73C-623757953368}"/>
                  </a:ext>
                </a:extLst>
              </p:cNvPr>
              <p:cNvSpPr txBox="1"/>
              <p:nvPr/>
            </p:nvSpPr>
            <p:spPr>
              <a:xfrm>
                <a:off x="19827957" y="6976165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672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C2F957-0222-4518-922C-88255A4FA963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FBC8F0-349B-4F44-AF31-768C9D7FE67C}"/>
                  </a:ext>
                </a:extLst>
              </p:cNvPr>
              <p:cNvSpPr txBox="1"/>
              <p:nvPr/>
            </p:nvSpPr>
            <p:spPr>
              <a:xfrm>
                <a:off x="21486130" y="8017224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351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450D84-7CD1-4A8D-AEC5-07CA3CA6EC5D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B530D5-405B-4C76-933F-3F151551A75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191% TARGET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3768FA2-3592-4E95-8A64-A1DD5F179965}"/>
                </a:ext>
              </a:extLst>
            </p:cNvPr>
            <p:cNvGrpSpPr/>
            <p:nvPr/>
          </p:nvGrpSpPr>
          <p:grpSpPr>
            <a:xfrm>
              <a:off x="20028888" y="8825190"/>
              <a:ext cx="5451175" cy="3152145"/>
              <a:chOff x="20057925" y="5432331"/>
              <a:chExt cx="5451175" cy="3152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A92E0F-D7E9-4B6C-A9AF-6F3B3B26FB08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11C15B-4BAB-4334-88F7-78CF46B008FA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52089B-7A98-40EF-AC89-07F5FD60B767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129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2C8F90-3893-4D26-85A0-24A40E106139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5561F8-6795-4204-8884-01C19A5F899D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</a:t>
                </a:r>
                <a:r>
                  <a:rPr lang="en-CA" sz="1800" dirty="0">
                    <a:solidFill>
                      <a:srgbClr val="FFFFFF"/>
                    </a:solidFill>
                  </a:rPr>
                  <a:t>192</a:t>
                </a: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 Avg Assets/Qualified Client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3A05FB-1A0B-4A1D-A464-9DEF42E2C4E5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7AB753-8504-4FFF-8EB0-1C02C704E926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358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201% TARGET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2DB973C-F1E2-4AE1-8EFB-10DD3915E66E}"/>
              </a:ext>
            </a:extLst>
          </p:cNvPr>
          <p:cNvSpPr txBox="1"/>
          <p:nvPr/>
        </p:nvSpPr>
        <p:spPr>
          <a:xfrm>
            <a:off x="814352" y="2940800"/>
            <a:ext cx="10586610" cy="7371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Client Offer (NEW for FY21)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First time targeting bank High Value Customers (HVC)  with special pricing &amp; Platinum benefits 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Introduced $5,000 funding tier – first in the market to attract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Main Street and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Young Investors 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Char char="-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Campaign Results: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</a:p>
          <a:p>
            <a:pPr marL="995363" marR="0" lvl="0" indent="-45720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 number of new and existing client enrollment 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13,567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New Assets Under Administration (AUA) </a:t>
            </a:r>
            <a:r>
              <a:rPr lang="en-CA" sz="2000" dirty="0">
                <a:solidFill>
                  <a:srgbClr val="333333"/>
                </a:solidFill>
                <a:ea typeface="Scotia Light" panose="020B0403020203020204" pitchFamily="34" charset="0"/>
              </a:rPr>
              <a:t>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$563MM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Best client acquisition &amp; new assets campaign on record,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  <a:cs typeface="Helvetica" pitchFamily="2" charset="0"/>
              </a:rPr>
              <a:t>exceeding aggressive </a:t>
            </a:r>
            <a:r>
              <a:rPr lang="en-CA" sz="2000" dirty="0">
                <a:solidFill>
                  <a:srgbClr val="333333"/>
                </a:solidFill>
                <a:ea typeface="Scotia" panose="020B0503020203020204" pitchFamily="34" charset="0"/>
              </a:rPr>
              <a:t>target by 39%. ($403MM vs $289MM)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Scotia" panose="020B0503020203020204" pitchFamily="34" charset="0"/>
              <a:cs typeface="Helvetica" pitchFamily="2" charset="0"/>
            </a:endParaRP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Both of client enrolled and accounts opened were </a:t>
            </a:r>
            <a:r>
              <a:rPr lang="en-CA" sz="20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doubled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 comparing to F20.</a:t>
            </a:r>
            <a:endParaRPr lang="en-CA" sz="2000" dirty="0">
              <a:solidFill>
                <a:srgbClr val="333333"/>
              </a:solidFill>
              <a:latin typeface="+mn-lt"/>
              <a:ea typeface="Scotia" panose="020B0503020203020204" pitchFamily="34" charset="0"/>
            </a:endParaRPr>
          </a:p>
          <a:p>
            <a:pPr marL="538163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High Value Client Spotlight: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Targeted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 350M top tier High Value retail clients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Very positive client response, 3x high in avg assets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~2x qualified client target, 2x asset target</a:t>
            </a: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EC111A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Insights: 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~1200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in $5,000 funding tier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78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$1MM+ who brought in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~$160MM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025A99-80B3-481A-90EF-9176AF5FC9D5}"/>
              </a:ext>
            </a:extLst>
          </p:cNvPr>
          <p:cNvGrpSpPr/>
          <p:nvPr/>
        </p:nvGrpSpPr>
        <p:grpSpPr>
          <a:xfrm>
            <a:off x="610480" y="11559966"/>
            <a:ext cx="11129836" cy="1178006"/>
            <a:chOff x="155399" y="12269281"/>
            <a:chExt cx="10991533" cy="1442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F5BD8F-4A00-45F3-A16E-A4C81778BA31}"/>
                </a:ext>
              </a:extLst>
            </p:cNvPr>
            <p:cNvSpPr/>
            <p:nvPr/>
          </p:nvSpPr>
          <p:spPr>
            <a:xfrm>
              <a:off x="155399" y="12269281"/>
              <a:ext cx="10991533" cy="1442646"/>
            </a:xfrm>
            <a:prstGeom prst="rect">
              <a:avLst/>
            </a:prstGeom>
            <a:noFill/>
            <a:ln>
              <a:solidFill>
                <a:srgbClr val="EC111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Light"/>
                <a:cs typeface="Helvetic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22A45-FEB2-41DD-8156-F6220A7A3D1B}"/>
                </a:ext>
              </a:extLst>
            </p:cNvPr>
            <p:cNvSpPr txBox="1"/>
            <p:nvPr/>
          </p:nvSpPr>
          <p:spPr>
            <a:xfrm>
              <a:off x="3001540" y="13132481"/>
              <a:ext cx="38484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CASH</a:t>
              </a:r>
            </a:p>
          </p:txBody>
        </p:sp>
        <p:pic>
          <p:nvPicPr>
            <p:cNvPr id="68" name="Picture 16" descr="Pricing Icon 1127514">
              <a:extLst>
                <a:ext uri="{FF2B5EF4-FFF2-40B4-BE49-F238E27FC236}">
                  <a16:creationId xmlns:a16="http://schemas.microsoft.com/office/drawing/2014/main" id="{BEA42EE0-3423-474E-9334-F0F9CDC91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447" y="12538423"/>
              <a:ext cx="504488" cy="547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B42C4D-EA3B-454D-A38F-3C18D9505599}"/>
                </a:ext>
              </a:extLst>
            </p:cNvPr>
            <p:cNvSpPr txBox="1"/>
            <p:nvPr/>
          </p:nvSpPr>
          <p:spPr>
            <a:xfrm>
              <a:off x="6676417" y="13126751"/>
              <a:ext cx="121017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SPECIAL PRICING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A919E7-B088-4FEC-88C4-0A2B995A3340}"/>
                </a:ext>
              </a:extLst>
            </p:cNvPr>
            <p:cNvSpPr txBox="1"/>
            <p:nvPr/>
          </p:nvSpPr>
          <p:spPr>
            <a:xfrm>
              <a:off x="4566745" y="13132480"/>
              <a:ext cx="928313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FREE TRADES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15804-D579-44D2-BB0F-317DCBAC9101}"/>
                </a:ext>
              </a:extLst>
            </p:cNvPr>
            <p:cNvSpPr txBox="1"/>
            <p:nvPr/>
          </p:nvSpPr>
          <p:spPr>
            <a:xfrm>
              <a:off x="614729" y="12715797"/>
              <a:ext cx="1617257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CAMPAIGN INCENTIVES</a:t>
              </a:r>
              <a:r>
                <a:rPr kumimoji="0" lang="en-CA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:</a:t>
              </a:r>
              <a:endParaRPr kumimoji="0" lang="en-CA" sz="1800" b="0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" panose="020B0503020203020204" pitchFamily="34" charset="0"/>
                <a:cs typeface="Helvetica" pitchFamily="2" charset="0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6A06029B-5C7C-45DE-BA94-3D0DDD2E5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1619" y="12567678"/>
              <a:ext cx="480027" cy="517901"/>
            </a:xfrm>
            <a:custGeom>
              <a:avLst/>
              <a:gdLst>
                <a:gd name="T0" fmla="*/ 500 w 988"/>
                <a:gd name="T1" fmla="*/ 560 h 891"/>
                <a:gd name="T2" fmla="*/ 500 w 988"/>
                <a:gd name="T3" fmla="*/ 588 h 891"/>
                <a:gd name="T4" fmla="*/ 900 w 988"/>
                <a:gd name="T5" fmla="*/ 354 h 891"/>
                <a:gd name="T6" fmla="*/ 791 w 988"/>
                <a:gd name="T7" fmla="*/ 197 h 891"/>
                <a:gd name="T8" fmla="*/ 874 w 988"/>
                <a:gd name="T9" fmla="*/ 9 h 891"/>
                <a:gd name="T10" fmla="*/ 633 w 988"/>
                <a:gd name="T11" fmla="*/ 113 h 891"/>
                <a:gd name="T12" fmla="*/ 456 w 988"/>
                <a:gd name="T13" fmla="*/ 86 h 891"/>
                <a:gd name="T14" fmla="*/ 0 w 988"/>
                <a:gd name="T15" fmla="*/ 431 h 891"/>
                <a:gd name="T16" fmla="*/ 165 w 988"/>
                <a:gd name="T17" fmla="*/ 697 h 891"/>
                <a:gd name="T18" fmla="*/ 114 w 988"/>
                <a:gd name="T19" fmla="*/ 838 h 891"/>
                <a:gd name="T20" fmla="*/ 257 w 988"/>
                <a:gd name="T21" fmla="*/ 891 h 891"/>
                <a:gd name="T22" fmla="*/ 306 w 988"/>
                <a:gd name="T23" fmla="*/ 756 h 891"/>
                <a:gd name="T24" fmla="*/ 456 w 988"/>
                <a:gd name="T25" fmla="*/ 776 h 891"/>
                <a:gd name="T26" fmla="*/ 611 w 988"/>
                <a:gd name="T27" fmla="*/ 755 h 891"/>
                <a:gd name="T28" fmla="*/ 660 w 988"/>
                <a:gd name="T29" fmla="*/ 891 h 891"/>
                <a:gd name="T30" fmla="*/ 803 w 988"/>
                <a:gd name="T31" fmla="*/ 838 h 891"/>
                <a:gd name="T32" fmla="*/ 751 w 988"/>
                <a:gd name="T33" fmla="*/ 694 h 891"/>
                <a:gd name="T34" fmla="*/ 900 w 988"/>
                <a:gd name="T35" fmla="*/ 507 h 891"/>
                <a:gd name="T36" fmla="*/ 988 w 988"/>
                <a:gd name="T37" fmla="*/ 507 h 891"/>
                <a:gd name="T38" fmla="*/ 988 w 988"/>
                <a:gd name="T39" fmla="*/ 354 h 891"/>
                <a:gd name="T40" fmla="*/ 900 w 988"/>
                <a:gd name="T41" fmla="*/ 354 h 891"/>
                <a:gd name="T42" fmla="*/ 422 w 988"/>
                <a:gd name="T43" fmla="*/ 480 h 891"/>
                <a:gd name="T44" fmla="*/ 496 w 988"/>
                <a:gd name="T45" fmla="*/ 542 h 891"/>
                <a:gd name="T46" fmla="*/ 570 w 988"/>
                <a:gd name="T47" fmla="*/ 480 h 891"/>
                <a:gd name="T48" fmla="*/ 496 w 988"/>
                <a:gd name="T49" fmla="*/ 418 h 891"/>
                <a:gd name="T50" fmla="*/ 422 w 988"/>
                <a:gd name="T51" fmla="*/ 356 h 891"/>
                <a:gd name="T52" fmla="*/ 496 w 988"/>
                <a:gd name="T53" fmla="*/ 294 h 891"/>
                <a:gd name="T54" fmla="*/ 570 w 988"/>
                <a:gd name="T55" fmla="*/ 356 h 891"/>
                <a:gd name="T56" fmla="*/ 500 w 988"/>
                <a:gd name="T57" fmla="*/ 256 h 891"/>
                <a:gd name="T58" fmla="*/ 500 w 988"/>
                <a:gd name="T59" fmla="*/ 28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8" h="891">
                  <a:moveTo>
                    <a:pt x="500" y="560"/>
                  </a:moveTo>
                  <a:lnTo>
                    <a:pt x="500" y="588"/>
                  </a:lnTo>
                  <a:moveTo>
                    <a:pt x="900" y="354"/>
                  </a:moveTo>
                  <a:cubicBezTo>
                    <a:pt x="862" y="278"/>
                    <a:pt x="826" y="226"/>
                    <a:pt x="791" y="197"/>
                  </a:cubicBezTo>
                  <a:cubicBezTo>
                    <a:pt x="799" y="69"/>
                    <a:pt x="874" y="9"/>
                    <a:pt x="874" y="9"/>
                  </a:cubicBezTo>
                  <a:cubicBezTo>
                    <a:pt x="874" y="9"/>
                    <a:pt x="731" y="0"/>
                    <a:pt x="633" y="113"/>
                  </a:cubicBezTo>
                  <a:cubicBezTo>
                    <a:pt x="578" y="96"/>
                    <a:pt x="519" y="86"/>
                    <a:pt x="456" y="86"/>
                  </a:cubicBezTo>
                  <a:cubicBezTo>
                    <a:pt x="204" y="86"/>
                    <a:pt x="0" y="240"/>
                    <a:pt x="0" y="431"/>
                  </a:cubicBezTo>
                  <a:cubicBezTo>
                    <a:pt x="0" y="538"/>
                    <a:pt x="64" y="633"/>
                    <a:pt x="165" y="697"/>
                  </a:cubicBezTo>
                  <a:lnTo>
                    <a:pt x="114" y="838"/>
                  </a:lnTo>
                  <a:lnTo>
                    <a:pt x="257" y="891"/>
                  </a:lnTo>
                  <a:lnTo>
                    <a:pt x="306" y="756"/>
                  </a:lnTo>
                  <a:cubicBezTo>
                    <a:pt x="353" y="769"/>
                    <a:pt x="403" y="776"/>
                    <a:pt x="456" y="776"/>
                  </a:cubicBezTo>
                  <a:cubicBezTo>
                    <a:pt x="511" y="776"/>
                    <a:pt x="562" y="768"/>
                    <a:pt x="611" y="755"/>
                  </a:cubicBezTo>
                  <a:lnTo>
                    <a:pt x="660" y="891"/>
                  </a:lnTo>
                  <a:lnTo>
                    <a:pt x="803" y="838"/>
                  </a:lnTo>
                  <a:lnTo>
                    <a:pt x="751" y="694"/>
                  </a:lnTo>
                  <a:cubicBezTo>
                    <a:pt x="824" y="647"/>
                    <a:pt x="878" y="582"/>
                    <a:pt x="900" y="507"/>
                  </a:cubicBezTo>
                  <a:lnTo>
                    <a:pt x="988" y="507"/>
                  </a:lnTo>
                  <a:lnTo>
                    <a:pt x="988" y="354"/>
                  </a:lnTo>
                  <a:lnTo>
                    <a:pt x="900" y="354"/>
                  </a:lnTo>
                  <a:close/>
                  <a:moveTo>
                    <a:pt x="422" y="480"/>
                  </a:moveTo>
                  <a:cubicBezTo>
                    <a:pt x="422" y="514"/>
                    <a:pt x="455" y="542"/>
                    <a:pt x="496" y="542"/>
                  </a:cubicBezTo>
                  <a:cubicBezTo>
                    <a:pt x="537" y="542"/>
                    <a:pt x="570" y="514"/>
                    <a:pt x="570" y="480"/>
                  </a:cubicBezTo>
                  <a:cubicBezTo>
                    <a:pt x="570" y="446"/>
                    <a:pt x="537" y="418"/>
                    <a:pt x="496" y="418"/>
                  </a:cubicBezTo>
                  <a:cubicBezTo>
                    <a:pt x="455" y="418"/>
                    <a:pt x="422" y="390"/>
                    <a:pt x="422" y="356"/>
                  </a:cubicBezTo>
                  <a:cubicBezTo>
                    <a:pt x="422" y="322"/>
                    <a:pt x="455" y="294"/>
                    <a:pt x="496" y="294"/>
                  </a:cubicBezTo>
                  <a:cubicBezTo>
                    <a:pt x="537" y="294"/>
                    <a:pt x="570" y="322"/>
                    <a:pt x="570" y="356"/>
                  </a:cubicBezTo>
                  <a:moveTo>
                    <a:pt x="500" y="256"/>
                  </a:moveTo>
                  <a:lnTo>
                    <a:pt x="500" y="285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Regular" panose="020B0503020203020204" pitchFamily="34" charset="0"/>
                <a:cs typeface="Helvetica" pitchFamily="2" charset="0"/>
              </a:endParaRPr>
            </a:p>
          </p:txBody>
        </p:sp>
        <p:pic>
          <p:nvPicPr>
            <p:cNvPr id="73" name="Picture 6" descr="trading Icon 3475104">
              <a:extLst>
                <a:ext uri="{FF2B5EF4-FFF2-40B4-BE49-F238E27FC236}">
                  <a16:creationId xmlns:a16="http://schemas.microsoft.com/office/drawing/2014/main" id="{2B4D30B2-2EB3-4373-ADEC-AC0AD501F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111" y="12531886"/>
              <a:ext cx="515255" cy="61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02AC1A-23DA-4ACF-BCDB-AD7AC14C3C6A}"/>
                </a:ext>
              </a:extLst>
            </p:cNvPr>
            <p:cNvSpPr txBox="1"/>
            <p:nvPr/>
          </p:nvSpPr>
          <p:spPr>
            <a:xfrm>
              <a:off x="8984052" y="13128147"/>
              <a:ext cx="1122798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PLATINUM CLUB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730CB9-4255-4CB1-8AA5-D9168321407E}"/>
                </a:ext>
              </a:extLst>
            </p:cNvPr>
            <p:cNvGrpSpPr/>
            <p:nvPr/>
          </p:nvGrpSpPr>
          <p:grpSpPr>
            <a:xfrm>
              <a:off x="9346583" y="12613039"/>
              <a:ext cx="397736" cy="411032"/>
              <a:chOff x="9691688" y="4638675"/>
              <a:chExt cx="276225" cy="2381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9CD0A814-02EA-4F1F-87D7-B892CAF3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1688" y="4776787"/>
                <a:ext cx="276225" cy="100013"/>
              </a:xfrm>
              <a:custGeom>
                <a:avLst/>
                <a:gdLst>
                  <a:gd name="T0" fmla="*/ 322 w 818"/>
                  <a:gd name="T1" fmla="*/ 129 h 300"/>
                  <a:gd name="T2" fmla="*/ 519 w 818"/>
                  <a:gd name="T3" fmla="*/ 195 h 300"/>
                  <a:gd name="T4" fmla="*/ 590 w 818"/>
                  <a:gd name="T5" fmla="*/ 165 h 300"/>
                  <a:gd name="T6" fmla="*/ 562 w 818"/>
                  <a:gd name="T7" fmla="*/ 91 h 300"/>
                  <a:gd name="T8" fmla="*/ 351 w 818"/>
                  <a:gd name="T9" fmla="*/ 19 h 300"/>
                  <a:gd name="T10" fmla="*/ 0 w 818"/>
                  <a:gd name="T11" fmla="*/ 69 h 300"/>
                  <a:gd name="T12" fmla="*/ 37 w 818"/>
                  <a:gd name="T13" fmla="*/ 242 h 300"/>
                  <a:gd name="T14" fmla="*/ 189 w 818"/>
                  <a:gd name="T15" fmla="*/ 214 h 300"/>
                  <a:gd name="T16" fmla="*/ 386 w 818"/>
                  <a:gd name="T17" fmla="*/ 278 h 300"/>
                  <a:gd name="T18" fmla="*/ 561 w 818"/>
                  <a:gd name="T19" fmla="*/ 299 h 300"/>
                  <a:gd name="T20" fmla="*/ 777 w 818"/>
                  <a:gd name="T21" fmla="*/ 182 h 300"/>
                  <a:gd name="T22" fmla="*/ 807 w 818"/>
                  <a:gd name="T23" fmla="*/ 108 h 300"/>
                  <a:gd name="T24" fmla="*/ 737 w 818"/>
                  <a:gd name="T25" fmla="*/ 77 h 300"/>
                  <a:gd name="T26" fmla="*/ 595 w 818"/>
                  <a:gd name="T27" fmla="*/ 1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8" h="300">
                    <a:moveTo>
                      <a:pt x="322" y="129"/>
                    </a:moveTo>
                    <a:lnTo>
                      <a:pt x="519" y="195"/>
                    </a:lnTo>
                    <a:cubicBezTo>
                      <a:pt x="547" y="207"/>
                      <a:pt x="579" y="194"/>
                      <a:pt x="590" y="165"/>
                    </a:cubicBezTo>
                    <a:cubicBezTo>
                      <a:pt x="602" y="137"/>
                      <a:pt x="590" y="103"/>
                      <a:pt x="562" y="91"/>
                    </a:cubicBezTo>
                    <a:lnTo>
                      <a:pt x="351" y="19"/>
                    </a:lnTo>
                    <a:cubicBezTo>
                      <a:pt x="351" y="19"/>
                      <a:pt x="233" y="0"/>
                      <a:pt x="0" y="69"/>
                    </a:cubicBezTo>
                    <a:lnTo>
                      <a:pt x="37" y="242"/>
                    </a:lnTo>
                    <a:cubicBezTo>
                      <a:pt x="37" y="242"/>
                      <a:pt x="160" y="214"/>
                      <a:pt x="189" y="214"/>
                    </a:cubicBezTo>
                    <a:cubicBezTo>
                      <a:pt x="218" y="214"/>
                      <a:pt x="320" y="256"/>
                      <a:pt x="386" y="278"/>
                    </a:cubicBezTo>
                    <a:cubicBezTo>
                      <a:pt x="451" y="300"/>
                      <a:pt x="561" y="299"/>
                      <a:pt x="561" y="299"/>
                    </a:cubicBezTo>
                    <a:lnTo>
                      <a:pt x="777" y="182"/>
                    </a:lnTo>
                    <a:cubicBezTo>
                      <a:pt x="805" y="170"/>
                      <a:pt x="818" y="137"/>
                      <a:pt x="807" y="108"/>
                    </a:cubicBezTo>
                    <a:cubicBezTo>
                      <a:pt x="796" y="79"/>
                      <a:pt x="765" y="65"/>
                      <a:pt x="737" y="77"/>
                    </a:cubicBezTo>
                    <a:lnTo>
                      <a:pt x="595" y="149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77" name="Freeform 71">
                <a:extLst>
                  <a:ext uri="{FF2B5EF4-FFF2-40B4-BE49-F238E27FC236}">
                    <a16:creationId xmlns:a16="http://schemas.microsoft.com/office/drawing/2014/main" id="{BEDC3D1D-F2BB-4FCF-B6A3-214E35F2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4238" y="4638675"/>
                <a:ext cx="131763" cy="119063"/>
              </a:xfrm>
              <a:custGeom>
                <a:avLst/>
                <a:gdLst>
                  <a:gd name="T0" fmla="*/ 287 w 388"/>
                  <a:gd name="T1" fmla="*/ 0 h 353"/>
                  <a:gd name="T2" fmla="*/ 194 w 388"/>
                  <a:gd name="T3" fmla="*/ 62 h 353"/>
                  <a:gd name="T4" fmla="*/ 101 w 388"/>
                  <a:gd name="T5" fmla="*/ 0 h 353"/>
                  <a:gd name="T6" fmla="*/ 0 w 388"/>
                  <a:gd name="T7" fmla="*/ 100 h 353"/>
                  <a:gd name="T8" fmla="*/ 194 w 388"/>
                  <a:gd name="T9" fmla="*/ 353 h 353"/>
                  <a:gd name="T10" fmla="*/ 388 w 388"/>
                  <a:gd name="T11" fmla="*/ 100 h 353"/>
                  <a:gd name="T12" fmla="*/ 287 w 388"/>
                  <a:gd name="T13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53">
                    <a:moveTo>
                      <a:pt x="287" y="0"/>
                    </a:moveTo>
                    <a:cubicBezTo>
                      <a:pt x="245" y="0"/>
                      <a:pt x="209" y="26"/>
                      <a:pt x="194" y="62"/>
                    </a:cubicBezTo>
                    <a:cubicBezTo>
                      <a:pt x="179" y="26"/>
                      <a:pt x="143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230"/>
                      <a:pt x="194" y="353"/>
                      <a:pt x="194" y="353"/>
                    </a:cubicBezTo>
                    <a:cubicBezTo>
                      <a:pt x="194" y="353"/>
                      <a:pt x="388" y="232"/>
                      <a:pt x="388" y="100"/>
                    </a:cubicBezTo>
                    <a:cubicBezTo>
                      <a:pt x="388" y="45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rgbClr val="EC111A"/>
              </a:solidFill>
              <a:ln w="38100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67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8195562" y="5349169"/>
            <a:ext cx="799128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54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">
            <a:extLst>
              <a:ext uri="{FF2B5EF4-FFF2-40B4-BE49-F238E27FC236}">
                <a16:creationId xmlns:a16="http://schemas.microsoft.com/office/drawing/2014/main" id="{7972B86E-C50B-5D4A-9A9C-02D05BEAF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8132763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32" rIns="91432" anchor="ctr"/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/>
            <a:endParaRPr lang="en-US" altLang="en-US" sz="7200">
              <a:solidFill>
                <a:srgbClr val="1FA2DC"/>
              </a:solidFill>
              <a:latin typeface="Scotia Regular" panose="020B0503020203020204" pitchFamily="34" charset="0"/>
            </a:endParaRPr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257D35E8-2CCE-254C-AF13-667190B04E98}"/>
              </a:ext>
            </a:extLst>
          </p:cNvPr>
          <p:cNvSpPr txBox="1"/>
          <p:nvPr/>
        </p:nvSpPr>
        <p:spPr>
          <a:xfrm>
            <a:off x="727075" y="2044700"/>
            <a:ext cx="6429375" cy="16621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799" dirty="0">
                <a:solidFill>
                  <a:schemeClr val="bg2"/>
                </a:solidFill>
                <a:latin typeface="Scotia Light" panose="020B0403020203020204" pitchFamily="34" charset="0"/>
              </a:rPr>
              <a:t>Agenda</a:t>
            </a:r>
            <a:endParaRPr sz="10799" dirty="0">
              <a:solidFill>
                <a:schemeClr val="bg2"/>
              </a:solidFill>
              <a:latin typeface="Scotia Light" panose="020B0403020203020204" pitchFamily="34" charset="0"/>
            </a:endParaRPr>
          </a:p>
        </p:txBody>
      </p:sp>
      <p:sp>
        <p:nvSpPr>
          <p:cNvPr id="24581" name="Content">
            <a:extLst>
              <a:ext uri="{FF2B5EF4-FFF2-40B4-BE49-F238E27FC236}">
                <a16:creationId xmlns:a16="http://schemas.microsoft.com/office/drawing/2014/main" id="{4CCAA241-ECCC-464B-9BD6-A79CC623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113" y="3314935"/>
            <a:ext cx="13696593" cy="808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01</a:t>
            </a:r>
            <a:r>
              <a:rPr lang="en-US" altLang="en-US" dirty="0">
                <a:latin typeface="Scotia Light" panose="020B0403020203020204" pitchFamily="34" charset="0"/>
              </a:rPr>
              <a:t>	Quick Review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02</a:t>
            </a:r>
            <a:r>
              <a:rPr lang="en-US" altLang="en-US" dirty="0">
                <a:latin typeface="Scotia Light" panose="020B0403020203020204" pitchFamily="34" charset="0"/>
              </a:rPr>
              <a:t>	Campaign Overall Results 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03</a:t>
            </a:r>
            <a:r>
              <a:rPr lang="en-US" altLang="en-US" dirty="0">
                <a:latin typeface="Scotia Light" panose="020B0403020203020204" pitchFamily="34" charset="0"/>
              </a:rPr>
              <a:t>	Offer Tiers Analysis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04</a:t>
            </a:r>
            <a:r>
              <a:rPr lang="en-US" altLang="en-US" dirty="0">
                <a:latin typeface="Scotia Light" panose="020B0403020203020204" pitchFamily="34" charset="0"/>
              </a:rPr>
              <a:t>	Incentive Cost Overview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05</a:t>
            </a:r>
            <a:r>
              <a:rPr lang="en-US" altLang="en-US" dirty="0">
                <a:latin typeface="Scotia Light" panose="020B0403020203020204" pitchFamily="34" charset="0"/>
              </a:rPr>
              <a:t>	YoY Comparison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06</a:t>
            </a:r>
            <a:r>
              <a:rPr lang="en-US" altLang="en-US" dirty="0">
                <a:latin typeface="Scotia Light" panose="020B0403020203020204" pitchFamily="34" charset="0"/>
              </a:rPr>
              <a:t>	Key Learnings Summary</a:t>
            </a:r>
          </a:p>
        </p:txBody>
      </p:sp>
    </p:spTree>
    <p:extLst>
      <p:ext uri="{BB962C8B-B14F-4D97-AF65-F5344CB8AC3E}">
        <p14:creationId xmlns:p14="http://schemas.microsoft.com/office/powerpoint/2010/main" val="1898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01     Campaign Quick Review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7200" dirty="0">
                <a:solidFill>
                  <a:schemeClr val="bg1"/>
                </a:solidFill>
                <a:latin typeface="Scotia Light" panose="020B0403020203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B454A58-F8D5-407A-925C-858A94E9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27868"/>
              </p:ext>
            </p:extLst>
          </p:nvPr>
        </p:nvGraphicFramePr>
        <p:xfrm>
          <a:off x="3563698" y="3851119"/>
          <a:ext cx="7816098" cy="6059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0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32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2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CA" sz="2400" b="1" i="0" u="sng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96421"/>
                  </a:ext>
                </a:extLst>
              </a:tr>
              <a:tr h="707470">
                <a:tc gridSpan="4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CA" sz="24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iClub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Platinum Membership until end of 2021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88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BCED61F-26DD-4DD4-BCA7-07EC7D56D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502"/>
              </p:ext>
            </p:extLst>
          </p:nvPr>
        </p:nvGraphicFramePr>
        <p:xfrm>
          <a:off x="12757618" y="3851119"/>
          <a:ext cx="8061097" cy="59515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2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2F45DB0-767A-4463-B047-3E886450E2E8}"/>
              </a:ext>
            </a:extLst>
          </p:cNvPr>
          <p:cNvSpPr/>
          <p:nvPr/>
        </p:nvSpPr>
        <p:spPr>
          <a:xfrm>
            <a:off x="4094142" y="3232202"/>
            <a:ext cx="7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High Value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pic>
        <p:nvPicPr>
          <p:cNvPr id="39" name="Picture 12" descr="https://static.thenounproject.com/png/2940424-200.png">
            <a:extLst>
              <a:ext uri="{FF2B5EF4-FFF2-40B4-BE49-F238E27FC236}">
                <a16:creationId xmlns:a16="http://schemas.microsoft.com/office/drawing/2014/main" id="{A0D9B511-084B-4770-AC91-F07BADC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82" y="3116392"/>
            <a:ext cx="746102" cy="681458"/>
          </a:xfrm>
          <a:prstGeom prst="rect">
            <a:avLst/>
          </a:prstGeom>
          <a:noFill/>
        </p:spPr>
      </p:pic>
      <p:pic>
        <p:nvPicPr>
          <p:cNvPr id="40" name="Picture 12" descr="https://static.thenounproject.com/png/2940424-200.png">
            <a:extLst>
              <a:ext uri="{FF2B5EF4-FFF2-40B4-BE49-F238E27FC236}">
                <a16:creationId xmlns:a16="http://schemas.microsoft.com/office/drawing/2014/main" id="{F0B7B8B2-B7EF-4388-AEEB-B5EBD537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48" y="3116392"/>
            <a:ext cx="674275" cy="615854"/>
          </a:xfrm>
          <a:prstGeom prst="rect">
            <a:avLst/>
          </a:prstGeom>
          <a:noFill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B36DCF4-F988-4F47-8BD2-7839A6379570}"/>
              </a:ext>
            </a:extLst>
          </p:cNvPr>
          <p:cNvSpPr/>
          <p:nvPr/>
        </p:nvSpPr>
        <p:spPr>
          <a:xfrm>
            <a:off x="13454383" y="3229636"/>
            <a:ext cx="8311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Mass market, targeted </a:t>
            </a:r>
            <a:r>
              <a:rPr lang="en-CA" sz="2400" dirty="0">
                <a:ea typeface="Scotia" panose="020B0503020203020204" pitchFamily="34" charset="0"/>
              </a:rPr>
              <a:t>ABC</a:t>
            </a:r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 prospects &amp; lifecycle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sp>
        <p:nvSpPr>
          <p:cNvPr id="14" name="Pentagon 2">
            <a:extLst>
              <a:ext uri="{FF2B5EF4-FFF2-40B4-BE49-F238E27FC236}">
                <a16:creationId xmlns:a16="http://schemas.microsoft.com/office/drawing/2014/main" id="{40092680-EC12-4A4E-B27B-0A1E6784B447}"/>
              </a:ext>
            </a:extLst>
          </p:cNvPr>
          <p:cNvSpPr/>
          <p:nvPr/>
        </p:nvSpPr>
        <p:spPr>
          <a:xfrm>
            <a:off x="3563698" y="10644912"/>
            <a:ext cx="1782779" cy="4713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Oct 14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5" name="Chevron 3">
            <a:extLst>
              <a:ext uri="{FF2B5EF4-FFF2-40B4-BE49-F238E27FC236}">
                <a16:creationId xmlns:a16="http://schemas.microsoft.com/office/drawing/2014/main" id="{4E53F4D1-816F-49A9-A049-F3218253C2D1}"/>
              </a:ext>
            </a:extLst>
          </p:cNvPr>
          <p:cNvSpPr/>
          <p:nvPr/>
        </p:nvSpPr>
        <p:spPr>
          <a:xfrm>
            <a:off x="5158067" y="10632518"/>
            <a:ext cx="1925688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6" name="Chevron 35">
            <a:extLst>
              <a:ext uri="{FF2B5EF4-FFF2-40B4-BE49-F238E27FC236}">
                <a16:creationId xmlns:a16="http://schemas.microsoft.com/office/drawing/2014/main" id="{929CA1E8-5605-48D4-B93D-10F405867224}"/>
              </a:ext>
            </a:extLst>
          </p:cNvPr>
          <p:cNvSpPr/>
          <p:nvPr/>
        </p:nvSpPr>
        <p:spPr>
          <a:xfrm>
            <a:off x="6636557" y="10632518"/>
            <a:ext cx="1925688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CA5DEC7E-A260-4710-A75D-4423727FF01B}"/>
              </a:ext>
            </a:extLst>
          </p:cNvPr>
          <p:cNvSpPr/>
          <p:nvPr/>
        </p:nvSpPr>
        <p:spPr>
          <a:xfrm>
            <a:off x="8092028" y="10632518"/>
            <a:ext cx="1925688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24C0B-C27A-4750-9CD3-783CFDC120AD}"/>
              </a:ext>
            </a:extLst>
          </p:cNvPr>
          <p:cNvSpPr txBox="1"/>
          <p:nvPr/>
        </p:nvSpPr>
        <p:spPr>
          <a:xfrm>
            <a:off x="3983640" y="10038609"/>
            <a:ext cx="1615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B95F5-535D-4A86-B7E1-A771B931F0A7}"/>
              </a:ext>
            </a:extLst>
          </p:cNvPr>
          <p:cNvSpPr txBox="1"/>
          <p:nvPr/>
        </p:nvSpPr>
        <p:spPr>
          <a:xfrm>
            <a:off x="5440744" y="10038609"/>
            <a:ext cx="17404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12B58-7DB6-4303-B73E-AC5FB6C41E00}"/>
              </a:ext>
            </a:extLst>
          </p:cNvPr>
          <p:cNvSpPr txBox="1"/>
          <p:nvPr/>
        </p:nvSpPr>
        <p:spPr>
          <a:xfrm>
            <a:off x="6801725" y="10038609"/>
            <a:ext cx="20250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053BD-57C1-4F50-A762-4AF01FC6F87C}"/>
              </a:ext>
            </a:extLst>
          </p:cNvPr>
          <p:cNvSpPr txBox="1"/>
          <p:nvPr/>
        </p:nvSpPr>
        <p:spPr>
          <a:xfrm>
            <a:off x="9674313" y="10038609"/>
            <a:ext cx="21417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6CC09-E2FD-4C8A-9474-13ED82941EA8}"/>
              </a:ext>
            </a:extLst>
          </p:cNvPr>
          <p:cNvSpPr txBox="1"/>
          <p:nvPr/>
        </p:nvSpPr>
        <p:spPr>
          <a:xfrm>
            <a:off x="8256186" y="10038609"/>
            <a:ext cx="19256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3" name="Chevron 36">
            <a:extLst>
              <a:ext uri="{FF2B5EF4-FFF2-40B4-BE49-F238E27FC236}">
                <a16:creationId xmlns:a16="http://schemas.microsoft.com/office/drawing/2014/main" id="{4F6FAED5-9E3F-4E23-809B-C1F724DE3475}"/>
              </a:ext>
            </a:extLst>
          </p:cNvPr>
          <p:cNvSpPr/>
          <p:nvPr/>
        </p:nvSpPr>
        <p:spPr>
          <a:xfrm>
            <a:off x="9547500" y="10632518"/>
            <a:ext cx="1970941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4" name="Pentagon 2">
            <a:extLst>
              <a:ext uri="{FF2B5EF4-FFF2-40B4-BE49-F238E27FC236}">
                <a16:creationId xmlns:a16="http://schemas.microsoft.com/office/drawing/2014/main" id="{C5A1D330-F914-44F1-868F-4A550EA094CE}"/>
              </a:ext>
            </a:extLst>
          </p:cNvPr>
          <p:cNvSpPr/>
          <p:nvPr/>
        </p:nvSpPr>
        <p:spPr>
          <a:xfrm>
            <a:off x="12757617" y="10527119"/>
            <a:ext cx="1865829" cy="437657"/>
          </a:xfrm>
          <a:prstGeom prst="homePlat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Nov 10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AA4F5ABA-C9F8-49F5-A821-BF2ABC686CC5}"/>
              </a:ext>
            </a:extLst>
          </p:cNvPr>
          <p:cNvSpPr/>
          <p:nvPr/>
        </p:nvSpPr>
        <p:spPr>
          <a:xfrm>
            <a:off x="14407150" y="10492521"/>
            <a:ext cx="2085697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6" name="Chevron 35">
            <a:extLst>
              <a:ext uri="{FF2B5EF4-FFF2-40B4-BE49-F238E27FC236}">
                <a16:creationId xmlns:a16="http://schemas.microsoft.com/office/drawing/2014/main" id="{176CA08F-5291-4FF0-84DB-071E76176F7A}"/>
              </a:ext>
            </a:extLst>
          </p:cNvPr>
          <p:cNvSpPr/>
          <p:nvPr/>
        </p:nvSpPr>
        <p:spPr>
          <a:xfrm>
            <a:off x="15862621" y="10492521"/>
            <a:ext cx="2085697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7" name="Chevron 36">
            <a:extLst>
              <a:ext uri="{FF2B5EF4-FFF2-40B4-BE49-F238E27FC236}">
                <a16:creationId xmlns:a16="http://schemas.microsoft.com/office/drawing/2014/main" id="{C5653689-51B3-4F13-9766-F7F10874AF80}"/>
              </a:ext>
            </a:extLst>
          </p:cNvPr>
          <p:cNvSpPr/>
          <p:nvPr/>
        </p:nvSpPr>
        <p:spPr>
          <a:xfrm>
            <a:off x="17318092" y="10492521"/>
            <a:ext cx="2085697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AE4DF-6FA2-4F3C-8649-FB252192E408}"/>
              </a:ext>
            </a:extLst>
          </p:cNvPr>
          <p:cNvSpPr txBox="1"/>
          <p:nvPr/>
        </p:nvSpPr>
        <p:spPr>
          <a:xfrm>
            <a:off x="13262571" y="9973538"/>
            <a:ext cx="1220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6FE9B1-C8DA-4CB4-8DFA-AFCF530DF6EA}"/>
              </a:ext>
            </a:extLst>
          </p:cNvPr>
          <p:cNvSpPr txBox="1"/>
          <p:nvPr/>
        </p:nvSpPr>
        <p:spPr>
          <a:xfrm>
            <a:off x="14719675" y="9973538"/>
            <a:ext cx="13145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0CB280-CB4B-4CBB-B87E-71F92E93C41A}"/>
              </a:ext>
            </a:extLst>
          </p:cNvPr>
          <p:cNvSpPr txBox="1"/>
          <p:nvPr/>
        </p:nvSpPr>
        <p:spPr>
          <a:xfrm>
            <a:off x="16080656" y="9973538"/>
            <a:ext cx="15294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02D03-9E65-4657-A848-9EB3848547CF}"/>
              </a:ext>
            </a:extLst>
          </p:cNvPr>
          <p:cNvSpPr txBox="1"/>
          <p:nvPr/>
        </p:nvSpPr>
        <p:spPr>
          <a:xfrm>
            <a:off x="18953244" y="9973538"/>
            <a:ext cx="16176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E5C3EB-9F93-4494-95C3-FDEA5A5D36C3}"/>
              </a:ext>
            </a:extLst>
          </p:cNvPr>
          <p:cNvSpPr txBox="1"/>
          <p:nvPr/>
        </p:nvSpPr>
        <p:spPr>
          <a:xfrm>
            <a:off x="17535117" y="9973538"/>
            <a:ext cx="14544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1AC20467-997F-4878-BB96-02C71FE8DA41}"/>
              </a:ext>
            </a:extLst>
          </p:cNvPr>
          <p:cNvSpPr/>
          <p:nvPr/>
        </p:nvSpPr>
        <p:spPr>
          <a:xfrm>
            <a:off x="18773566" y="10492521"/>
            <a:ext cx="2045150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B2C3CB-B304-4678-9433-914F69E8127A}"/>
              </a:ext>
            </a:extLst>
          </p:cNvPr>
          <p:cNvSpPr/>
          <p:nvPr/>
        </p:nvSpPr>
        <p:spPr>
          <a:xfrm>
            <a:off x="2500604" y="12150769"/>
            <a:ext cx="195954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First time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bank High Value Customers (HVC)  with special pricing &amp; Platinum benefits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 Introduced $5,000 funding tier – first in the market to attract </a:t>
            </a:r>
            <a:r>
              <a:rPr lang="en-CA" sz="2400" b="1" dirty="0">
                <a:latin typeface="Scotia Light"/>
                <a:ea typeface="Scotia" panose="020B0503020203020204" pitchFamily="34" charset="0"/>
              </a:rPr>
              <a:t>Main Street and Young Investors 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criteria expanded to include </a:t>
            </a: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ABC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clients through propensity model</a:t>
            </a:r>
          </a:p>
        </p:txBody>
      </p:sp>
    </p:spTree>
    <p:extLst>
      <p:ext uri="{BB962C8B-B14F-4D97-AF65-F5344CB8AC3E}">
        <p14:creationId xmlns:p14="http://schemas.microsoft.com/office/powerpoint/2010/main" val="16446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09255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Campaign Results Overview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F7BAF-E80C-4763-9570-F4D971B7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83465"/>
              </p:ext>
            </p:extLst>
          </p:nvPr>
        </p:nvGraphicFramePr>
        <p:xfrm>
          <a:off x="1630680" y="3058158"/>
          <a:ext cx="20385392" cy="711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6929">
                  <a:extLst>
                    <a:ext uri="{9D8B030D-6E8A-4147-A177-3AD203B41FA5}">
                      <a16:colId xmlns:a16="http://schemas.microsoft.com/office/drawing/2014/main" val="1942751490"/>
                    </a:ext>
                  </a:extLst>
                </a:gridCol>
                <a:gridCol w="2457489">
                  <a:extLst>
                    <a:ext uri="{9D8B030D-6E8A-4147-A177-3AD203B41FA5}">
                      <a16:colId xmlns:a16="http://schemas.microsoft.com/office/drawing/2014/main" val="166974865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34839086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540695917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47919945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7511404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382041230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4089171391"/>
                    </a:ext>
                  </a:extLst>
                </a:gridCol>
              </a:tblGrid>
              <a:tr h="599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</a:p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Rate 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per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66317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Acquisition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3,452,780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8,979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373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Mass Marketing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$91MM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21598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High Value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348,906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$192M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20844"/>
                  </a:ext>
                </a:extLst>
              </a:tr>
              <a:tr h="1665966"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Target Group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in propensity score 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French clients</a:t>
                      </a:r>
                    </a:p>
                    <a:p>
                      <a:pPr marL="1257254" marR="0" lvl="1" indent="-342900" algn="l" defTabSz="182870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New to bank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had business with other FI’s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3,103,874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$69M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868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Lifecycle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124,949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38321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(New clients never enrolled in campaign)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$22MM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9536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Onboarding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(unfunded clients)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$4MM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458813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Retention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(AUA &lt; $1M; Transfer out &gt;$10M; AUA &gt;$1M)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$23MM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0364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Disengagement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(No Transfer IN activity for the past year)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47476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81884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No Target 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$87M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1522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3,577,729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13,567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$563MM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94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810147" y="10609738"/>
            <a:ext cx="19614997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Overall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13M clients enrolled (double of F20, 5838); $563MM assets (x 1.3 times &gt; F20, 433MM)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Acquisition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: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conversion rate (0.36%) was 1.7 times greater than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(0.21%)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assets per client ($192M) was triple of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($69M)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Lifecycle: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Onboarding, Retention and Disengagement groups were difficult to attract assets, but still transferred in $45MM.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High Conversion rate were seen in Engagement and Retention groups.</a:t>
            </a:r>
          </a:p>
        </p:txBody>
      </p:sp>
    </p:spTree>
    <p:extLst>
      <p:ext uri="{BB962C8B-B14F-4D97-AF65-F5344CB8AC3E}">
        <p14:creationId xmlns:p14="http://schemas.microsoft.com/office/powerpoint/2010/main" val="25018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120396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Results on ABC Target Group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420693" y="10544496"/>
            <a:ext cx="2249453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 with top 40% propensity score contributed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89%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Conversion rate and qualified assets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declined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as propensity score decreased.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clients and New to the bank group contributed $15MM assets which 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8%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conversion rate 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(0.07%)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lower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than group average rate.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1200 Millennials enrolled which was 0.24% of all target Millennials.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5727B-C15B-40CD-B74C-57510CAD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31543"/>
              </p:ext>
            </p:extLst>
          </p:nvPr>
        </p:nvGraphicFramePr>
        <p:xfrm>
          <a:off x="1588385" y="3136651"/>
          <a:ext cx="20703719" cy="6741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291">
                  <a:extLst>
                    <a:ext uri="{9D8B030D-6E8A-4147-A177-3AD203B41FA5}">
                      <a16:colId xmlns:a16="http://schemas.microsoft.com/office/drawing/2014/main" val="1128162077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060064998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37693947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3351603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736526589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09135792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55938041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731976075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36141452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730972814"/>
                    </a:ext>
                  </a:extLst>
                </a:gridCol>
              </a:tblGrid>
              <a:tr h="111771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ABC 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 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9188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1: 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Propensity Score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2,523,396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5,666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2,303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41%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$163MM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$71M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64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1: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730,972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3,081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1,330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$108MM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$81M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103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2: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730,234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1,430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538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$31MM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699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3: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557,473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710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0.13%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183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$15MM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$56M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73795"/>
                  </a:ext>
                </a:extLst>
              </a:tr>
              <a:tr h="6462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4: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504,717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445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0.09%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169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$9MM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$53M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1482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2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French Clients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336,890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0.07%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44%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$7MM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$69M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827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3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New to bank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142,160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318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38213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4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Clients had business with other FI's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101,428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288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0.28%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62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36%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$48M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67898"/>
                  </a:ext>
                </a:extLst>
              </a:tr>
              <a:tr h="6281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3,103,874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6,503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0.21%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1,282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2,642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41%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$183MM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$69M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558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Offer Overview</a:t>
            </a: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Offer Tiers</a:t>
            </a:r>
            <a:r>
              <a:rPr lang="en-US" altLang="en-US" sz="7200" spc="600" dirty="0">
                <a:solidFill>
                  <a:schemeClr val="bg1">
                    <a:lumMod val="85000"/>
                  </a:schemeClr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Analysis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1727C0-18EF-46F2-B8BB-6FB5C9AD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7377"/>
              </p:ext>
            </p:extLst>
          </p:nvPr>
        </p:nvGraphicFramePr>
        <p:xfrm>
          <a:off x="1382527" y="3266141"/>
          <a:ext cx="21005036" cy="6700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490">
                  <a:extLst>
                    <a:ext uri="{9D8B030D-6E8A-4147-A177-3AD203B41FA5}">
                      <a16:colId xmlns:a16="http://schemas.microsoft.com/office/drawing/2014/main" val="2264774976"/>
                    </a:ext>
                  </a:extLst>
                </a:gridCol>
                <a:gridCol w="2030907">
                  <a:extLst>
                    <a:ext uri="{9D8B030D-6E8A-4147-A177-3AD203B41FA5}">
                      <a16:colId xmlns:a16="http://schemas.microsoft.com/office/drawing/2014/main" val="3764084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8577432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3831199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93648917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4260528500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7163887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819569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27361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94423720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0474805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608475994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576987030"/>
                    </a:ext>
                  </a:extLst>
                </a:gridCol>
              </a:tblGrid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Tier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Cash + Pricing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Free Trades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8329"/>
                  </a:ext>
                </a:extLst>
              </a:tr>
              <a:tr h="6909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1516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$10M+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9934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$11.7MM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464289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$48MM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$16.9MM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35722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$400+$6.99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495717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$750+$6.99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4078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$1,000+$6.99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$12.2MM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6849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$1,500+$6.99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53498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$463MM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$99.2MM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26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BCB731-5975-468E-BD26-AB34B8EFAADC}"/>
              </a:ext>
            </a:extLst>
          </p:cNvPr>
          <p:cNvSpPr txBox="1"/>
          <p:nvPr/>
        </p:nvSpPr>
        <p:spPr>
          <a:xfrm>
            <a:off x="1317905" y="10701265"/>
            <a:ext cx="2168197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70% of clients chose cash offer and brought in 83% of total assets. 4% of them are Millennials. And most of Millennials were at lowest tier (5M+).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Clients at higher tiers were more interested in Cash Offer.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40% of all Millennials chose FT, whereas only 30% of other age groups chose FT. It showed that Millennials were more willing to trade and leverage FT offer.</a:t>
            </a:r>
          </a:p>
        </p:txBody>
      </p:sp>
    </p:spTree>
    <p:extLst>
      <p:ext uri="{BB962C8B-B14F-4D97-AF65-F5344CB8AC3E}">
        <p14:creationId xmlns:p14="http://schemas.microsoft.com/office/powerpoint/2010/main" val="36544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Offer Overview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$1MM+ Tier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1BD05D-4012-4D73-A191-B157E12F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24422"/>
              </p:ext>
            </p:extLst>
          </p:nvPr>
        </p:nvGraphicFramePr>
        <p:xfrm>
          <a:off x="2127592" y="2944904"/>
          <a:ext cx="19911793" cy="874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647">
                  <a:extLst>
                    <a:ext uri="{9D8B030D-6E8A-4147-A177-3AD203B41FA5}">
                      <a16:colId xmlns:a16="http://schemas.microsoft.com/office/drawing/2014/main" val="3865646591"/>
                    </a:ext>
                  </a:extLst>
                </a:gridCol>
                <a:gridCol w="7562231">
                  <a:extLst>
                    <a:ext uri="{9D8B030D-6E8A-4147-A177-3AD203B41FA5}">
                      <a16:colId xmlns:a16="http://schemas.microsoft.com/office/drawing/2014/main" val="259639149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274674145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6867743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10860551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93158930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4146990129"/>
                    </a:ext>
                  </a:extLst>
                </a:gridCol>
              </a:tblGrid>
              <a:tr h="1040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Offer for $ 1 MM+ Tier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Assets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Incentive Cost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65783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500 FTs or $1,500 cash in Branch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7809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88912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FTs+$1,000 Visa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2.95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1,062/ 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36636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82115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Fall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FTs+100,00 points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741/ 110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43087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 or 100,000 points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1,000/ 655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70830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 + 50,000 points or 250FTs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CA" sz="2000" u="none" strike="noStrike">
                          <a:effectLst/>
                        </a:rPr>
                        <a:t>36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1.36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536/ 194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01621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$500 Visa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70600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 FTs + 100,000 Points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32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0385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2018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$1200 Visa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9474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2019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or 300 FTs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97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1351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11855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2020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41908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2021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75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158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1429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65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A65FE5-56E6-4EB3-AEB8-965FE49A3E63}"/>
              </a:ext>
            </a:extLst>
          </p:cNvPr>
          <p:cNvSpPr txBox="1"/>
          <p:nvPr/>
        </p:nvSpPr>
        <p:spPr>
          <a:xfrm>
            <a:off x="2127592" y="12017829"/>
            <a:ext cx="19911793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This year, the tier contributed high valued assets which was 28% of total assets.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F21 still attracted the largest number of qualified clients than previous campaigns.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Average incentive cost was 6% lower than last year.</a:t>
            </a:r>
          </a:p>
        </p:txBody>
      </p:sp>
    </p:spTree>
    <p:extLst>
      <p:ext uri="{BB962C8B-B14F-4D97-AF65-F5344CB8AC3E}">
        <p14:creationId xmlns:p14="http://schemas.microsoft.com/office/powerpoint/2010/main" val="26793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14114585" y="7146637"/>
            <a:ext cx="8731128" cy="104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incentive cost exceeded planned cost by 50%.</a:t>
            </a:r>
          </a:p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clients qualified exceeded planned by 21%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97E18C0-7D2D-4F01-BF0D-15AC98B5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34294"/>
              </p:ext>
            </p:extLst>
          </p:nvPr>
        </p:nvGraphicFramePr>
        <p:xfrm>
          <a:off x="3566095" y="4750160"/>
          <a:ext cx="8976054" cy="688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13CA0D-0A6E-421D-8556-B28D77B1E94C}"/>
              </a:ext>
            </a:extLst>
          </p:cNvPr>
          <p:cNvCxnSpPr>
            <a:cxnSpLocks/>
          </p:cNvCxnSpPr>
          <p:nvPr/>
        </p:nvCxnSpPr>
        <p:spPr>
          <a:xfrm>
            <a:off x="6408420" y="7574280"/>
            <a:ext cx="20574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0F77B-0E08-498F-B867-CB0ABB91C256}"/>
              </a:ext>
            </a:extLst>
          </p:cNvPr>
          <p:cNvCxnSpPr>
            <a:cxnSpLocks/>
          </p:cNvCxnSpPr>
          <p:nvPr/>
        </p:nvCxnSpPr>
        <p:spPr>
          <a:xfrm flipV="1">
            <a:off x="9414510" y="6911340"/>
            <a:ext cx="8001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 at Tier Level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2765102" y="11276063"/>
            <a:ext cx="15102839" cy="160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FT offer exceeded planned cost by 175% due to actual FT utilization rate 35%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Lower tiers exceeded planned cost more.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cost on HVC campaign was 2 times more than planned cost.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AA839-65EB-4E00-95A4-3A658C0F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25449"/>
              </p:ext>
            </p:extLst>
          </p:nvPr>
        </p:nvGraphicFramePr>
        <p:xfrm>
          <a:off x="2765102" y="8595764"/>
          <a:ext cx="1040436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400">
                  <a:extLst>
                    <a:ext uri="{9D8B030D-6E8A-4147-A177-3AD203B41FA5}">
                      <a16:colId xmlns:a16="http://schemas.microsoft.com/office/drawing/2014/main" val="1673603670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361375172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90098059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171739547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0012425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</a:p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Incentive Cost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$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5792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Winter Campaign</a:t>
                      </a:r>
                    </a:p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-Mass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817,728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1,128,630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310,902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0483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Clients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58,744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185,222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126,478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7441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876,472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1,313,852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437,380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34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DD368-E0CE-4518-A58B-A34FD538A330}"/>
              </a:ext>
            </a:extLst>
          </p:cNvPr>
          <p:cNvSpPr txBox="1"/>
          <p:nvPr/>
        </p:nvSpPr>
        <p:spPr>
          <a:xfrm>
            <a:off x="20589886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73BE4-61D1-470E-B67B-6270E3D4FE4C}"/>
              </a:ext>
            </a:extLst>
          </p:cNvPr>
          <p:cNvSpPr txBox="1"/>
          <p:nvPr/>
        </p:nvSpPr>
        <p:spPr>
          <a:xfrm>
            <a:off x="2847118" y="3058391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(CASH offer)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667C-702F-403B-AF25-DC908411B5AA}"/>
              </a:ext>
            </a:extLst>
          </p:cNvPr>
          <p:cNvSpPr txBox="1"/>
          <p:nvPr/>
        </p:nvSpPr>
        <p:spPr>
          <a:xfrm>
            <a:off x="2765102" y="8108332"/>
            <a:ext cx="6246818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VS High Value Clients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AF56-8350-4E26-842B-9732DED4F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41218"/>
              </p:ext>
            </p:extLst>
          </p:nvPr>
        </p:nvGraphicFramePr>
        <p:xfrm>
          <a:off x="2847116" y="3535597"/>
          <a:ext cx="9238205" cy="399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41">
                  <a:extLst>
                    <a:ext uri="{9D8B030D-6E8A-4147-A177-3AD203B41FA5}">
                      <a16:colId xmlns:a16="http://schemas.microsoft.com/office/drawing/2014/main" val="3084637401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08765808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68161933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462970452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227009602"/>
                    </a:ext>
                  </a:extLst>
                </a:gridCol>
              </a:tblGrid>
              <a:tr h="725673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+ Pricing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23668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3,820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18,575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386%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156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7,639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50,450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560%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573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45,702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67,700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2299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$200+$6.99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94,416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133,800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42%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84849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$400+$6.99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183,220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202,000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6130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$750+$6.99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140,046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153,000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9337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$1,000+$6.99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95,943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88,000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1318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$1,500+$6.99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121,012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69,000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-43%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4336"/>
                  </a:ext>
                </a:extLst>
              </a:tr>
              <a:tr h="362019">
                <a:tc gridSpan="2"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691,799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782,525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87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B4CC3-584A-41C9-9A7F-B8DC1EF4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86"/>
              </p:ext>
            </p:extLst>
          </p:nvPr>
        </p:nvGraphicFramePr>
        <p:xfrm>
          <a:off x="13169466" y="3535597"/>
          <a:ext cx="8852340" cy="4001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68">
                  <a:extLst>
                    <a:ext uri="{9D8B030D-6E8A-4147-A177-3AD203B41FA5}">
                      <a16:colId xmlns:a16="http://schemas.microsoft.com/office/drawing/2014/main" val="2289573082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005918585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21646379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817984878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4148326914"/>
                    </a:ext>
                  </a:extLst>
                </a:gridCol>
              </a:tblGrid>
              <a:tr h="725525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Trades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37195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2,419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29,287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1,111%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92179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2,927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72,210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2,367%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4997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13,322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77,135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479%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0501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21,621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92,440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328%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4952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200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36,232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41,814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7898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300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20,988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26,320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8589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400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13,979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5,038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-64%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284068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14,441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1,861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-87%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037898"/>
                  </a:ext>
                </a:extLst>
              </a:tr>
              <a:tr h="3627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125,929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346,105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175%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64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0A6C18-6832-4B07-BC26-FA7DCC494048}"/>
              </a:ext>
            </a:extLst>
          </p:cNvPr>
          <p:cNvSpPr txBox="1"/>
          <p:nvPr/>
        </p:nvSpPr>
        <p:spPr>
          <a:xfrm>
            <a:off x="13169466" y="3053457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(FT offer)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5AE25-F3FE-4A32-8D55-70CE6EB1F5EF}"/>
              </a:ext>
            </a:extLst>
          </p:cNvPr>
          <p:cNvSpPr txBox="1"/>
          <p:nvPr/>
        </p:nvSpPr>
        <p:spPr>
          <a:xfrm>
            <a:off x="10809392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</p:spTree>
    <p:extLst>
      <p:ext uri="{BB962C8B-B14F-4D97-AF65-F5344CB8AC3E}">
        <p14:creationId xmlns:p14="http://schemas.microsoft.com/office/powerpoint/2010/main" val="2622786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on-Personal Banking 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8D4458"/>
      </a:accent1>
      <a:accent2>
        <a:srgbClr val="A35028"/>
      </a:accent2>
      <a:accent3>
        <a:srgbClr val="533C5E"/>
      </a:accent3>
      <a:accent4>
        <a:srgbClr val="33493E"/>
      </a:accent4>
      <a:accent5>
        <a:srgbClr val="233E5B"/>
      </a:accent5>
      <a:accent6>
        <a:srgbClr val="936F41"/>
      </a:accent6>
      <a:hlink>
        <a:srgbClr val="0563C1"/>
      </a:hlink>
      <a:folHlink>
        <a:srgbClr val="954F72"/>
      </a:folHlink>
    </a:clrScheme>
    <a:fontScheme name="Custom 1">
      <a:majorFont>
        <a:latin typeface="Scotia Light"/>
        <a:ea typeface="Helvetica"/>
        <a:cs typeface="Helvetica"/>
      </a:majorFont>
      <a:minorFont>
        <a:latin typeface="Scotia Light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PBB deck template v1" id="{00B3E686-ECEC-4D44-866B-614F184DCD40}" vid="{A456C361-EFE7-CC4A-803E-D6B429D8C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17064</TotalTime>
  <Words>2412</Words>
  <Application>Microsoft Office PowerPoint</Application>
  <PresentationFormat>Custom</PresentationFormat>
  <Paragraphs>818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Gilroy</vt:lpstr>
      <vt:lpstr>Gotham</vt:lpstr>
      <vt:lpstr>Scotia</vt:lpstr>
      <vt:lpstr>Scotia Headline</vt:lpstr>
      <vt:lpstr>Scotia Light</vt:lpstr>
      <vt:lpstr>Scotia Regular</vt:lpstr>
      <vt:lpstr>Arial</vt:lpstr>
      <vt:lpstr>Calibri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Clare Ruan</cp:lastModifiedBy>
  <cp:revision>2035</cp:revision>
  <dcterms:created xsi:type="dcterms:W3CDTF">2019-05-24T15:00:58Z</dcterms:created>
  <dcterms:modified xsi:type="dcterms:W3CDTF">2023-02-15T22:50:01Z</dcterms:modified>
</cp:coreProperties>
</file>