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8" r:id="rId3"/>
    <p:sldId id="286" r:id="rId4"/>
    <p:sldId id="285" r:id="rId5"/>
    <p:sldId id="287" r:id="rId6"/>
    <p:sldId id="278" r:id="rId7"/>
    <p:sldId id="277" r:id="rId8"/>
    <p:sldId id="276" r:id="rId9"/>
    <p:sldId id="28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52"/>
    <p:restoredTop sz="96197"/>
  </p:normalViewPr>
  <p:slideViewPr>
    <p:cSldViewPr snapToGrid="0" snapToObjects="1">
      <p:cViewPr varScale="1">
        <p:scale>
          <a:sx n="102" d="100"/>
          <a:sy n="102" d="100"/>
        </p:scale>
        <p:origin x="192" y="264"/>
      </p:cViewPr>
      <p:guideLst/>
    </p:cSldViewPr>
  </p:slideViewPr>
  <p:notesTextViewPr>
    <p:cViewPr>
      <p:scale>
        <a:sx n="1" d="1"/>
        <a:sy n="1" d="1"/>
      </p:scale>
      <p:origin x="0" y="0"/>
    </p:cViewPr>
  </p:notesTextViewPr>
  <p:notesViewPr>
    <p:cSldViewPr snapToGrid="0" snapToObjects="1">
      <p:cViewPr varScale="1">
        <p:scale>
          <a:sx n="93" d="100"/>
          <a:sy n="93" d="100"/>
        </p:scale>
        <p:origin x="29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D6CCC-79CD-45D9-9BA8-45FB3258B3CC}" type="doc">
      <dgm:prSet loTypeId="urn:microsoft.com/office/officeart/2005/8/layout/hProcess9" loCatId="process" qsTypeId="urn:microsoft.com/office/officeart/2005/8/quickstyle/simple1" qsCatId="simple" csTypeId="urn:microsoft.com/office/officeart/2005/8/colors/accent1_2" csCatId="accent1" phldr="1"/>
      <dgm:spPr/>
    </dgm:pt>
    <dgm:pt modelId="{6FDEB077-4A6D-4C4A-9104-708ADA2FBB5C}">
      <dgm:prSet phldrT="[Text]" custT="1"/>
      <dgm:spPr/>
      <dgm:t>
        <a:bodyPr/>
        <a:lstStyle/>
        <a:p>
          <a:r>
            <a:rPr lang="en-US" sz="1600" dirty="0"/>
            <a:t>Initially collected 1746 IPOS launched</a:t>
          </a:r>
        </a:p>
      </dgm:t>
    </dgm:pt>
    <dgm:pt modelId="{FAC5984B-4172-453C-A4CD-FC6191C6A5B4}" type="parTrans" cxnId="{1A68EEEA-A529-4A4E-BDE0-5E5155641915}">
      <dgm:prSet/>
      <dgm:spPr/>
      <dgm:t>
        <a:bodyPr/>
        <a:lstStyle/>
        <a:p>
          <a:endParaRPr lang="en-US"/>
        </a:p>
      </dgm:t>
    </dgm:pt>
    <dgm:pt modelId="{51DE7E20-9857-4732-B335-0DA540B8BF39}" type="sibTrans" cxnId="{1A68EEEA-A529-4A4E-BDE0-5E5155641915}">
      <dgm:prSet/>
      <dgm:spPr/>
      <dgm:t>
        <a:bodyPr/>
        <a:lstStyle/>
        <a:p>
          <a:endParaRPr lang="en-US"/>
        </a:p>
      </dgm:t>
    </dgm:pt>
    <dgm:pt modelId="{8E498E12-93D3-4760-A250-04ADEC38BEDC}">
      <dgm:prSet phldrT="[Text]"/>
      <dgm:spPr/>
      <dgm:t>
        <a:bodyPr/>
        <a:lstStyle/>
        <a:p>
          <a:r>
            <a:rPr lang="en-US" dirty="0"/>
            <a:t>After API calls, only 935 had all the data we needed (remaining dropped)</a:t>
          </a:r>
        </a:p>
      </dgm:t>
    </dgm:pt>
    <dgm:pt modelId="{418FCF31-E027-4303-8697-D17EB43BBE81}" type="parTrans" cxnId="{8AB4D12C-4702-4844-9256-D6944D2339D6}">
      <dgm:prSet/>
      <dgm:spPr/>
      <dgm:t>
        <a:bodyPr/>
        <a:lstStyle/>
        <a:p>
          <a:endParaRPr lang="en-US"/>
        </a:p>
      </dgm:t>
    </dgm:pt>
    <dgm:pt modelId="{EABB86CD-5DE1-4E2E-A8A6-E32E1750523F}" type="sibTrans" cxnId="{8AB4D12C-4702-4844-9256-D6944D2339D6}">
      <dgm:prSet/>
      <dgm:spPr/>
      <dgm:t>
        <a:bodyPr/>
        <a:lstStyle/>
        <a:p>
          <a:endParaRPr lang="en-US"/>
        </a:p>
      </dgm:t>
    </dgm:pt>
    <dgm:pt modelId="{A460C22E-2F44-42DE-B21D-B5F33B379B4F}">
      <dgm:prSet phldrT="[Text]"/>
      <dgm:spPr/>
      <dgm:t>
        <a:bodyPr/>
        <a:lstStyle/>
        <a:p>
          <a:r>
            <a:rPr lang="en-US" dirty="0"/>
            <a:t>We then dropped some IPO’s located outside the US </a:t>
          </a:r>
        </a:p>
        <a:p>
          <a:r>
            <a:rPr lang="en-US" dirty="0"/>
            <a:t>(872 remained)</a:t>
          </a:r>
        </a:p>
      </dgm:t>
    </dgm:pt>
    <dgm:pt modelId="{5094690B-02EA-4BFA-BDA3-D0E81E1D4E0C}" type="parTrans" cxnId="{DF316519-2E9A-4E4B-BD08-CC477B3E96AF}">
      <dgm:prSet/>
      <dgm:spPr/>
      <dgm:t>
        <a:bodyPr/>
        <a:lstStyle/>
        <a:p>
          <a:endParaRPr lang="en-US"/>
        </a:p>
      </dgm:t>
    </dgm:pt>
    <dgm:pt modelId="{12DFBCFF-B093-4C4D-9354-6EA4D5F22B46}" type="sibTrans" cxnId="{DF316519-2E9A-4E4B-BD08-CC477B3E96AF}">
      <dgm:prSet/>
      <dgm:spPr/>
      <dgm:t>
        <a:bodyPr/>
        <a:lstStyle/>
        <a:p>
          <a:endParaRPr lang="en-US"/>
        </a:p>
      </dgm:t>
    </dgm:pt>
    <dgm:pt modelId="{B10DF997-2D3F-446A-BDFA-6BAE00BC15F9}" type="pres">
      <dgm:prSet presAssocID="{895D6CCC-79CD-45D9-9BA8-45FB3258B3CC}" presName="CompostProcess" presStyleCnt="0">
        <dgm:presLayoutVars>
          <dgm:dir/>
          <dgm:resizeHandles val="exact"/>
        </dgm:presLayoutVars>
      </dgm:prSet>
      <dgm:spPr/>
    </dgm:pt>
    <dgm:pt modelId="{FC51BAF2-CC08-4E2A-837C-C1404FDF3AE6}" type="pres">
      <dgm:prSet presAssocID="{895D6CCC-79CD-45D9-9BA8-45FB3258B3CC}" presName="arrow" presStyleLbl="bgShp" presStyleIdx="0" presStyleCnt="1"/>
      <dgm:spPr/>
    </dgm:pt>
    <dgm:pt modelId="{82155E56-F4F7-4BE9-8711-59EF64297F68}" type="pres">
      <dgm:prSet presAssocID="{895D6CCC-79CD-45D9-9BA8-45FB3258B3CC}" presName="linearProcess" presStyleCnt="0"/>
      <dgm:spPr/>
    </dgm:pt>
    <dgm:pt modelId="{2408B59B-471C-492C-AF98-97BA84BD26E1}" type="pres">
      <dgm:prSet presAssocID="{6FDEB077-4A6D-4C4A-9104-708ADA2FBB5C}" presName="textNode" presStyleLbl="node1" presStyleIdx="0" presStyleCnt="3">
        <dgm:presLayoutVars>
          <dgm:bulletEnabled val="1"/>
        </dgm:presLayoutVars>
      </dgm:prSet>
      <dgm:spPr/>
    </dgm:pt>
    <dgm:pt modelId="{C3106984-106A-49E7-B738-1B1789FEAB1C}" type="pres">
      <dgm:prSet presAssocID="{51DE7E20-9857-4732-B335-0DA540B8BF39}" presName="sibTrans" presStyleCnt="0"/>
      <dgm:spPr/>
    </dgm:pt>
    <dgm:pt modelId="{9D8E8AA6-A3FE-4D52-81B0-CAE7E9E8AEBC}" type="pres">
      <dgm:prSet presAssocID="{8E498E12-93D3-4760-A250-04ADEC38BEDC}" presName="textNode" presStyleLbl="node1" presStyleIdx="1" presStyleCnt="3">
        <dgm:presLayoutVars>
          <dgm:bulletEnabled val="1"/>
        </dgm:presLayoutVars>
      </dgm:prSet>
      <dgm:spPr/>
    </dgm:pt>
    <dgm:pt modelId="{184B754C-1B27-4562-B04F-7BF7ED3A4598}" type="pres">
      <dgm:prSet presAssocID="{EABB86CD-5DE1-4E2E-A8A6-E32E1750523F}" presName="sibTrans" presStyleCnt="0"/>
      <dgm:spPr/>
    </dgm:pt>
    <dgm:pt modelId="{EDF78298-A19E-485A-86A7-B1AF15478D14}" type="pres">
      <dgm:prSet presAssocID="{A460C22E-2F44-42DE-B21D-B5F33B379B4F}" presName="textNode" presStyleLbl="node1" presStyleIdx="2" presStyleCnt="3">
        <dgm:presLayoutVars>
          <dgm:bulletEnabled val="1"/>
        </dgm:presLayoutVars>
      </dgm:prSet>
      <dgm:spPr/>
    </dgm:pt>
  </dgm:ptLst>
  <dgm:cxnLst>
    <dgm:cxn modelId="{DF316519-2E9A-4E4B-BD08-CC477B3E96AF}" srcId="{895D6CCC-79CD-45D9-9BA8-45FB3258B3CC}" destId="{A460C22E-2F44-42DE-B21D-B5F33B379B4F}" srcOrd="2" destOrd="0" parTransId="{5094690B-02EA-4BFA-BDA3-D0E81E1D4E0C}" sibTransId="{12DFBCFF-B093-4C4D-9354-6EA4D5F22B46}"/>
    <dgm:cxn modelId="{8AB4D12C-4702-4844-9256-D6944D2339D6}" srcId="{895D6CCC-79CD-45D9-9BA8-45FB3258B3CC}" destId="{8E498E12-93D3-4760-A250-04ADEC38BEDC}" srcOrd="1" destOrd="0" parTransId="{418FCF31-E027-4303-8697-D17EB43BBE81}" sibTransId="{EABB86CD-5DE1-4E2E-A8A6-E32E1750523F}"/>
    <dgm:cxn modelId="{A5B789A1-1EB0-428C-9428-2ED400EF78C1}" type="presOf" srcId="{A460C22E-2F44-42DE-B21D-B5F33B379B4F}" destId="{EDF78298-A19E-485A-86A7-B1AF15478D14}" srcOrd="0" destOrd="0" presId="urn:microsoft.com/office/officeart/2005/8/layout/hProcess9"/>
    <dgm:cxn modelId="{4BE593A9-6458-4080-ACE9-24F92822F884}" type="presOf" srcId="{8E498E12-93D3-4760-A250-04ADEC38BEDC}" destId="{9D8E8AA6-A3FE-4D52-81B0-CAE7E9E8AEBC}" srcOrd="0" destOrd="0" presId="urn:microsoft.com/office/officeart/2005/8/layout/hProcess9"/>
    <dgm:cxn modelId="{89552CE3-B391-412E-8E31-36E5C6129CD8}" type="presOf" srcId="{895D6CCC-79CD-45D9-9BA8-45FB3258B3CC}" destId="{B10DF997-2D3F-446A-BDFA-6BAE00BC15F9}" srcOrd="0" destOrd="0" presId="urn:microsoft.com/office/officeart/2005/8/layout/hProcess9"/>
    <dgm:cxn modelId="{1A68EEEA-A529-4A4E-BDE0-5E5155641915}" srcId="{895D6CCC-79CD-45D9-9BA8-45FB3258B3CC}" destId="{6FDEB077-4A6D-4C4A-9104-708ADA2FBB5C}" srcOrd="0" destOrd="0" parTransId="{FAC5984B-4172-453C-A4CD-FC6191C6A5B4}" sibTransId="{51DE7E20-9857-4732-B335-0DA540B8BF39}"/>
    <dgm:cxn modelId="{41A10AF0-656E-4EC8-9339-DE4A284650AF}" type="presOf" srcId="{6FDEB077-4A6D-4C4A-9104-708ADA2FBB5C}" destId="{2408B59B-471C-492C-AF98-97BA84BD26E1}" srcOrd="0" destOrd="0" presId="urn:microsoft.com/office/officeart/2005/8/layout/hProcess9"/>
    <dgm:cxn modelId="{C2D3A4F4-E278-49FC-AA53-EB12913A9CC3}" type="presParOf" srcId="{B10DF997-2D3F-446A-BDFA-6BAE00BC15F9}" destId="{FC51BAF2-CC08-4E2A-837C-C1404FDF3AE6}" srcOrd="0" destOrd="0" presId="urn:microsoft.com/office/officeart/2005/8/layout/hProcess9"/>
    <dgm:cxn modelId="{C21D4D5D-BA3A-488B-A618-7EC1002C8A2D}" type="presParOf" srcId="{B10DF997-2D3F-446A-BDFA-6BAE00BC15F9}" destId="{82155E56-F4F7-4BE9-8711-59EF64297F68}" srcOrd="1" destOrd="0" presId="urn:microsoft.com/office/officeart/2005/8/layout/hProcess9"/>
    <dgm:cxn modelId="{97545AA9-3369-43AE-81B4-CCA8061633C9}" type="presParOf" srcId="{82155E56-F4F7-4BE9-8711-59EF64297F68}" destId="{2408B59B-471C-492C-AF98-97BA84BD26E1}" srcOrd="0" destOrd="0" presId="urn:microsoft.com/office/officeart/2005/8/layout/hProcess9"/>
    <dgm:cxn modelId="{57B93C48-0254-4C05-9B41-A29CC4BF544F}" type="presParOf" srcId="{82155E56-F4F7-4BE9-8711-59EF64297F68}" destId="{C3106984-106A-49E7-B738-1B1789FEAB1C}" srcOrd="1" destOrd="0" presId="urn:microsoft.com/office/officeart/2005/8/layout/hProcess9"/>
    <dgm:cxn modelId="{F42BE828-81AE-4B73-B502-F2F6229B17A7}" type="presParOf" srcId="{82155E56-F4F7-4BE9-8711-59EF64297F68}" destId="{9D8E8AA6-A3FE-4D52-81B0-CAE7E9E8AEBC}" srcOrd="2" destOrd="0" presId="urn:microsoft.com/office/officeart/2005/8/layout/hProcess9"/>
    <dgm:cxn modelId="{27B475EA-2C46-4AD2-9960-F92ED1DA01E0}" type="presParOf" srcId="{82155E56-F4F7-4BE9-8711-59EF64297F68}" destId="{184B754C-1B27-4562-B04F-7BF7ED3A4598}" srcOrd="3" destOrd="0" presId="urn:microsoft.com/office/officeart/2005/8/layout/hProcess9"/>
    <dgm:cxn modelId="{64C57508-0A01-4E28-BA9C-18121FA1B015}" type="presParOf" srcId="{82155E56-F4F7-4BE9-8711-59EF64297F68}" destId="{EDF78298-A19E-485A-86A7-B1AF15478D14}"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BAF2-CC08-4E2A-837C-C1404FDF3AE6}">
      <dsp:nvSpPr>
        <dsp:cNvPr id="0" name=""/>
        <dsp:cNvSpPr/>
      </dsp:nvSpPr>
      <dsp:spPr>
        <a:xfrm>
          <a:off x="408823" y="0"/>
          <a:ext cx="4633333" cy="30597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8B59B-471C-492C-AF98-97BA84BD26E1}">
      <dsp:nvSpPr>
        <dsp:cNvPr id="0" name=""/>
        <dsp:cNvSpPr/>
      </dsp:nvSpPr>
      <dsp:spPr>
        <a:xfrm>
          <a:off x="5855" y="917930"/>
          <a:ext cx="1754534" cy="12239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Initially collected 1746 IPOS launched</a:t>
          </a:r>
        </a:p>
      </dsp:txBody>
      <dsp:txXfrm>
        <a:off x="65601" y="977676"/>
        <a:ext cx="1635042" cy="1104415"/>
      </dsp:txXfrm>
    </dsp:sp>
    <dsp:sp modelId="{9D8E8AA6-A3FE-4D52-81B0-CAE7E9E8AEBC}">
      <dsp:nvSpPr>
        <dsp:cNvPr id="0" name=""/>
        <dsp:cNvSpPr/>
      </dsp:nvSpPr>
      <dsp:spPr>
        <a:xfrm>
          <a:off x="1848222" y="917930"/>
          <a:ext cx="1754534" cy="12239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After API calls, only 935 had all the data we needed (remaining dropped)</a:t>
          </a:r>
        </a:p>
      </dsp:txBody>
      <dsp:txXfrm>
        <a:off x="1907968" y="977676"/>
        <a:ext cx="1635042" cy="1104415"/>
      </dsp:txXfrm>
    </dsp:sp>
    <dsp:sp modelId="{EDF78298-A19E-485A-86A7-B1AF15478D14}">
      <dsp:nvSpPr>
        <dsp:cNvPr id="0" name=""/>
        <dsp:cNvSpPr/>
      </dsp:nvSpPr>
      <dsp:spPr>
        <a:xfrm>
          <a:off x="3690590" y="917930"/>
          <a:ext cx="1754534" cy="12239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We then dropped some IPO’s located outside the US </a:t>
          </a:r>
        </a:p>
        <a:p>
          <a:pPr marL="0" lvl="0" indent="0" algn="ctr" defTabSz="577850">
            <a:lnSpc>
              <a:spcPct val="90000"/>
            </a:lnSpc>
            <a:spcBef>
              <a:spcPct val="0"/>
            </a:spcBef>
            <a:spcAft>
              <a:spcPct val="35000"/>
            </a:spcAft>
            <a:buNone/>
          </a:pPr>
          <a:r>
            <a:rPr lang="en-US" sz="1300" kern="1200" dirty="0"/>
            <a:t>(872 remained)</a:t>
          </a:r>
        </a:p>
      </dsp:txBody>
      <dsp:txXfrm>
        <a:off x="3750336" y="977676"/>
        <a:ext cx="1635042" cy="11044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0CFB0-8E04-D644-80A1-AB3AB55A0756}" type="datetimeFigureOut">
              <a:rPr lang="en-US" smtClean="0"/>
              <a:t>2/10/22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91D14-A646-DB46-958A-C7CE2497D9DB}" type="slidenum">
              <a:rPr lang="en-US" smtClean="0"/>
              <a:t>‹#›</a:t>
            </a:fld>
            <a:endParaRPr lang="en-US"/>
          </a:p>
        </p:txBody>
      </p:sp>
    </p:spTree>
    <p:extLst>
      <p:ext uri="{BB962C8B-B14F-4D97-AF65-F5344CB8AC3E}">
        <p14:creationId xmlns:p14="http://schemas.microsoft.com/office/powerpoint/2010/main" val="72037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Tracey</a:t>
            </a:r>
          </a:p>
          <a:p>
            <a:endParaRPr lang="en-US" dirty="0"/>
          </a:p>
          <a:p>
            <a:r>
              <a:rPr lang="en-US" dirty="0"/>
              <a:t>Notes: why we chose IPO Advisory, because this topic is pertinent and relevant to Eduardo's role.</a:t>
            </a:r>
          </a:p>
        </p:txBody>
      </p:sp>
      <p:sp>
        <p:nvSpPr>
          <p:cNvPr id="4" name="Slide Number Placeholder 3"/>
          <p:cNvSpPr>
            <a:spLocks noGrp="1"/>
          </p:cNvSpPr>
          <p:nvPr>
            <p:ph type="sldNum" sz="quarter" idx="5"/>
          </p:nvPr>
        </p:nvSpPr>
        <p:spPr/>
        <p:txBody>
          <a:bodyPr/>
          <a:lstStyle/>
          <a:p>
            <a:fld id="{44091D14-A646-DB46-958A-C7CE2497D9DB}" type="slidenum">
              <a:rPr lang="en-US" smtClean="0"/>
              <a:t>1</a:t>
            </a:fld>
            <a:endParaRPr lang="en-US"/>
          </a:p>
        </p:txBody>
      </p:sp>
    </p:spTree>
    <p:extLst>
      <p:ext uri="{BB962C8B-B14F-4D97-AF65-F5344CB8AC3E}">
        <p14:creationId xmlns:p14="http://schemas.microsoft.com/office/powerpoint/2010/main" val="355894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Tracey</a:t>
            </a:r>
          </a:p>
          <a:p>
            <a:endParaRPr lang="en-US" dirty="0"/>
          </a:p>
        </p:txBody>
      </p:sp>
      <p:sp>
        <p:nvSpPr>
          <p:cNvPr id="4" name="Slide Number Placeholder 3"/>
          <p:cNvSpPr>
            <a:spLocks noGrp="1"/>
          </p:cNvSpPr>
          <p:nvPr>
            <p:ph type="sldNum" sz="quarter" idx="5"/>
          </p:nvPr>
        </p:nvSpPr>
        <p:spPr/>
        <p:txBody>
          <a:bodyPr/>
          <a:lstStyle/>
          <a:p>
            <a:fld id="{44091D14-A646-DB46-958A-C7CE2497D9DB}" type="slidenum">
              <a:rPr lang="en-US" smtClean="0"/>
              <a:t>2</a:t>
            </a:fld>
            <a:endParaRPr lang="en-US"/>
          </a:p>
        </p:txBody>
      </p:sp>
    </p:spTree>
    <p:extLst>
      <p:ext uri="{BB962C8B-B14F-4D97-AF65-F5344CB8AC3E}">
        <p14:creationId xmlns:p14="http://schemas.microsoft.com/office/powerpoint/2010/main" val="393463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Tracey</a:t>
            </a:r>
          </a:p>
          <a:p>
            <a:endParaRPr lang="en-US" dirty="0"/>
          </a:p>
          <a:p>
            <a:r>
              <a:rPr lang="en-US" dirty="0"/>
              <a:t>Notes:</a:t>
            </a:r>
          </a:p>
        </p:txBody>
      </p:sp>
      <p:sp>
        <p:nvSpPr>
          <p:cNvPr id="4" name="Slide Number Placeholder 3"/>
          <p:cNvSpPr>
            <a:spLocks noGrp="1"/>
          </p:cNvSpPr>
          <p:nvPr>
            <p:ph type="sldNum" sz="quarter" idx="5"/>
          </p:nvPr>
        </p:nvSpPr>
        <p:spPr/>
        <p:txBody>
          <a:bodyPr/>
          <a:lstStyle/>
          <a:p>
            <a:fld id="{44091D14-A646-DB46-958A-C7CE2497D9DB}" type="slidenum">
              <a:rPr lang="en-US" smtClean="0"/>
              <a:t>3</a:t>
            </a:fld>
            <a:endParaRPr lang="en-US"/>
          </a:p>
        </p:txBody>
      </p:sp>
    </p:spTree>
    <p:extLst>
      <p:ext uri="{BB962C8B-B14F-4D97-AF65-F5344CB8AC3E}">
        <p14:creationId xmlns:p14="http://schemas.microsoft.com/office/powerpoint/2010/main" val="161994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Clare</a:t>
            </a:r>
          </a:p>
          <a:p>
            <a:endParaRPr lang="en-US" dirty="0"/>
          </a:p>
          <a:p>
            <a:r>
              <a:rPr lang="en-US" dirty="0"/>
              <a:t>Notes: </a:t>
            </a:r>
          </a:p>
        </p:txBody>
      </p:sp>
      <p:sp>
        <p:nvSpPr>
          <p:cNvPr id="4" name="Slide Number Placeholder 3"/>
          <p:cNvSpPr>
            <a:spLocks noGrp="1"/>
          </p:cNvSpPr>
          <p:nvPr>
            <p:ph type="sldNum" sz="quarter" idx="5"/>
          </p:nvPr>
        </p:nvSpPr>
        <p:spPr/>
        <p:txBody>
          <a:bodyPr/>
          <a:lstStyle/>
          <a:p>
            <a:fld id="{44091D14-A646-DB46-958A-C7CE2497D9DB}" type="slidenum">
              <a:rPr lang="en-US" smtClean="0"/>
              <a:t>4</a:t>
            </a:fld>
            <a:endParaRPr lang="en-US"/>
          </a:p>
        </p:txBody>
      </p:sp>
    </p:spTree>
    <p:extLst>
      <p:ext uri="{BB962C8B-B14F-4D97-AF65-F5344CB8AC3E}">
        <p14:creationId xmlns:p14="http://schemas.microsoft.com/office/powerpoint/2010/main" val="2166398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Clare</a:t>
            </a:r>
          </a:p>
          <a:p>
            <a:endParaRPr lang="en-US" dirty="0"/>
          </a:p>
          <a:p>
            <a:r>
              <a:rPr lang="en-US" dirty="0"/>
              <a:t>Notes:</a:t>
            </a:r>
          </a:p>
        </p:txBody>
      </p:sp>
      <p:sp>
        <p:nvSpPr>
          <p:cNvPr id="4" name="Slide Number Placeholder 3"/>
          <p:cNvSpPr>
            <a:spLocks noGrp="1"/>
          </p:cNvSpPr>
          <p:nvPr>
            <p:ph type="sldNum" sz="quarter" idx="5"/>
          </p:nvPr>
        </p:nvSpPr>
        <p:spPr/>
        <p:txBody>
          <a:bodyPr/>
          <a:lstStyle/>
          <a:p>
            <a:fld id="{44091D14-A646-DB46-958A-C7CE2497D9DB}" type="slidenum">
              <a:rPr lang="en-US" smtClean="0"/>
              <a:t>5</a:t>
            </a:fld>
            <a:endParaRPr lang="en-US"/>
          </a:p>
        </p:txBody>
      </p:sp>
    </p:spTree>
    <p:extLst>
      <p:ext uri="{BB962C8B-B14F-4D97-AF65-F5344CB8AC3E}">
        <p14:creationId xmlns:p14="http://schemas.microsoft.com/office/powerpoint/2010/main" val="363592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Naomi</a:t>
            </a:r>
          </a:p>
          <a:p>
            <a:r>
              <a:rPr lang="en-US" dirty="0"/>
              <a:t>Notes: Blank Checks and Other (not similar to others need to be explained</a:t>
            </a:r>
          </a:p>
        </p:txBody>
      </p:sp>
      <p:sp>
        <p:nvSpPr>
          <p:cNvPr id="4" name="Slide Number Placeholder 3"/>
          <p:cNvSpPr>
            <a:spLocks noGrp="1"/>
          </p:cNvSpPr>
          <p:nvPr>
            <p:ph type="sldNum" sz="quarter" idx="5"/>
          </p:nvPr>
        </p:nvSpPr>
        <p:spPr/>
        <p:txBody>
          <a:bodyPr/>
          <a:lstStyle/>
          <a:p>
            <a:fld id="{44091D14-A646-DB46-958A-C7CE2497D9DB}" type="slidenum">
              <a:rPr lang="en-US" smtClean="0"/>
              <a:t>6</a:t>
            </a:fld>
            <a:endParaRPr lang="en-US"/>
          </a:p>
        </p:txBody>
      </p:sp>
    </p:spTree>
    <p:extLst>
      <p:ext uri="{BB962C8B-B14F-4D97-AF65-F5344CB8AC3E}">
        <p14:creationId xmlns:p14="http://schemas.microsoft.com/office/powerpoint/2010/main" val="3090502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Naomi</a:t>
            </a:r>
          </a:p>
        </p:txBody>
      </p:sp>
      <p:sp>
        <p:nvSpPr>
          <p:cNvPr id="4" name="Slide Number Placeholder 3"/>
          <p:cNvSpPr>
            <a:spLocks noGrp="1"/>
          </p:cNvSpPr>
          <p:nvPr>
            <p:ph type="sldNum" sz="quarter" idx="5"/>
          </p:nvPr>
        </p:nvSpPr>
        <p:spPr/>
        <p:txBody>
          <a:bodyPr/>
          <a:lstStyle/>
          <a:p>
            <a:fld id="{44091D14-A646-DB46-958A-C7CE2497D9DB}" type="slidenum">
              <a:rPr lang="en-US" smtClean="0"/>
              <a:t>7</a:t>
            </a:fld>
            <a:endParaRPr lang="en-US"/>
          </a:p>
        </p:txBody>
      </p:sp>
    </p:spTree>
    <p:extLst>
      <p:ext uri="{BB962C8B-B14F-4D97-AF65-F5344CB8AC3E}">
        <p14:creationId xmlns:p14="http://schemas.microsoft.com/office/powerpoint/2010/main" val="130746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Eduardo</a:t>
            </a:r>
          </a:p>
          <a:p>
            <a:r>
              <a:rPr lang="en-US" dirty="0"/>
              <a:t>Notes: Most are under 100 </a:t>
            </a:r>
            <a:r>
              <a:rPr lang="en-US" dirty="0" err="1"/>
              <a:t>ee's</a:t>
            </a:r>
            <a:r>
              <a:rPr lang="en-US" dirty="0"/>
              <a:t>. No correlation b/t stock price and # employees</a:t>
            </a:r>
          </a:p>
        </p:txBody>
      </p:sp>
      <p:sp>
        <p:nvSpPr>
          <p:cNvPr id="4" name="Slide Number Placeholder 3"/>
          <p:cNvSpPr>
            <a:spLocks noGrp="1"/>
          </p:cNvSpPr>
          <p:nvPr>
            <p:ph type="sldNum" sz="quarter" idx="5"/>
          </p:nvPr>
        </p:nvSpPr>
        <p:spPr/>
        <p:txBody>
          <a:bodyPr/>
          <a:lstStyle/>
          <a:p>
            <a:fld id="{44091D14-A646-DB46-958A-C7CE2497D9DB}" type="slidenum">
              <a:rPr lang="en-US" smtClean="0"/>
              <a:t>8</a:t>
            </a:fld>
            <a:endParaRPr lang="en-US"/>
          </a:p>
        </p:txBody>
      </p:sp>
    </p:spTree>
    <p:extLst>
      <p:ext uri="{BB962C8B-B14F-4D97-AF65-F5344CB8AC3E}">
        <p14:creationId xmlns:p14="http://schemas.microsoft.com/office/powerpoint/2010/main" val="409949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Eduardo</a:t>
            </a:r>
          </a:p>
        </p:txBody>
      </p:sp>
      <p:sp>
        <p:nvSpPr>
          <p:cNvPr id="4" name="Slide Number Placeholder 3"/>
          <p:cNvSpPr>
            <a:spLocks noGrp="1"/>
          </p:cNvSpPr>
          <p:nvPr>
            <p:ph type="sldNum" sz="quarter" idx="5"/>
          </p:nvPr>
        </p:nvSpPr>
        <p:spPr/>
        <p:txBody>
          <a:bodyPr/>
          <a:lstStyle/>
          <a:p>
            <a:fld id="{44091D14-A646-DB46-958A-C7CE2497D9DB}" type="slidenum">
              <a:rPr lang="en-US" smtClean="0"/>
              <a:t>9</a:t>
            </a:fld>
            <a:endParaRPr lang="en-US"/>
          </a:p>
        </p:txBody>
      </p:sp>
    </p:spTree>
    <p:extLst>
      <p:ext uri="{BB962C8B-B14F-4D97-AF65-F5344CB8AC3E}">
        <p14:creationId xmlns:p14="http://schemas.microsoft.com/office/powerpoint/2010/main" val="2833668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svg"/><Relationship Id="rId11" Type="http://schemas.microsoft.com/office/2007/relationships/diagramDrawing" Target="../diagrams/drawing1.xml"/><Relationship Id="rId5" Type="http://schemas.openxmlformats.org/officeDocument/2006/relationships/image" Target="../media/image6.pn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A9A0-6788-6F4F-9B5D-2B09BA3DAE1E}"/>
              </a:ext>
            </a:extLst>
          </p:cNvPr>
          <p:cNvSpPr>
            <a:spLocks noGrp="1"/>
          </p:cNvSpPr>
          <p:nvPr>
            <p:ph type="ctrTitle"/>
          </p:nvPr>
        </p:nvSpPr>
        <p:spPr>
          <a:xfrm>
            <a:off x="384313" y="1473714"/>
            <a:ext cx="11423374" cy="964814"/>
          </a:xfrm>
        </p:spPr>
        <p:txBody>
          <a:bodyPr>
            <a:normAutofit/>
          </a:bodyPr>
          <a:lstStyle/>
          <a:p>
            <a:pPr algn="ctr"/>
            <a:r>
              <a:rPr lang="en-US" sz="4800" dirty="0">
                <a:solidFill>
                  <a:srgbClr val="FF0000"/>
                </a:solidFill>
              </a:rPr>
              <a:t>IPO Advisory Firm</a:t>
            </a:r>
          </a:p>
        </p:txBody>
      </p:sp>
      <p:sp>
        <p:nvSpPr>
          <p:cNvPr id="7" name="Content Placeholder 2">
            <a:extLst>
              <a:ext uri="{FF2B5EF4-FFF2-40B4-BE49-F238E27FC236}">
                <a16:creationId xmlns:a16="http://schemas.microsoft.com/office/drawing/2014/main" id="{CD83BB9A-D900-A641-92CF-7A992243B1EE}"/>
              </a:ext>
            </a:extLst>
          </p:cNvPr>
          <p:cNvSpPr txBox="1">
            <a:spLocks/>
          </p:cNvSpPr>
          <p:nvPr/>
        </p:nvSpPr>
        <p:spPr>
          <a:xfrm>
            <a:off x="477033" y="2866877"/>
            <a:ext cx="10820400" cy="16485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bg1"/>
                </a:solidFill>
              </a:rPr>
              <a:t>Clare Specht </a:t>
            </a:r>
          </a:p>
          <a:p>
            <a:pPr algn="ctr"/>
            <a:r>
              <a:rPr lang="en-US" dirty="0">
                <a:solidFill>
                  <a:schemeClr val="bg1"/>
                </a:solidFill>
              </a:rPr>
              <a:t>Eduardo Barreto</a:t>
            </a:r>
          </a:p>
          <a:p>
            <a:pPr algn="ctr"/>
            <a:r>
              <a:rPr lang="en-US" dirty="0">
                <a:solidFill>
                  <a:schemeClr val="bg1"/>
                </a:solidFill>
              </a:rPr>
              <a:t>Tracey Fudge</a:t>
            </a:r>
          </a:p>
          <a:p>
            <a:pPr algn="ctr"/>
            <a:r>
              <a:rPr lang="en-US" dirty="0">
                <a:solidFill>
                  <a:schemeClr val="bg1"/>
                </a:solidFill>
              </a:rPr>
              <a:t>Naomi </a:t>
            </a:r>
            <a:r>
              <a:rPr lang="en-US" dirty="0" err="1">
                <a:solidFill>
                  <a:schemeClr val="bg1"/>
                </a:solidFill>
              </a:rPr>
              <a:t>Gebru</a:t>
            </a:r>
            <a:endParaRPr lang="en-US" dirty="0">
              <a:solidFill>
                <a:schemeClr val="bg1"/>
              </a:solidFill>
            </a:endParaRPr>
          </a:p>
        </p:txBody>
      </p:sp>
    </p:spTree>
    <p:extLst>
      <p:ext uri="{BB962C8B-B14F-4D97-AF65-F5344CB8AC3E}">
        <p14:creationId xmlns:p14="http://schemas.microsoft.com/office/powerpoint/2010/main" val="22091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BBFA-18D7-9B45-8CB8-2F9DC0610A81}"/>
              </a:ext>
            </a:extLst>
          </p:cNvPr>
          <p:cNvSpPr>
            <a:spLocks noGrp="1"/>
          </p:cNvSpPr>
          <p:nvPr>
            <p:ph type="title"/>
          </p:nvPr>
        </p:nvSpPr>
        <p:spPr>
          <a:xfrm>
            <a:off x="1790700" y="1139526"/>
            <a:ext cx="8610600" cy="1293028"/>
          </a:xfrm>
        </p:spPr>
        <p:txBody>
          <a:bodyPr/>
          <a:lstStyle/>
          <a:p>
            <a:pPr algn="ctr"/>
            <a:r>
              <a:rPr lang="en-US" dirty="0">
                <a:solidFill>
                  <a:srgbClr val="FF0000"/>
                </a:solidFill>
              </a:rPr>
              <a:t>Who we are…</a:t>
            </a:r>
          </a:p>
        </p:txBody>
      </p:sp>
      <p:sp>
        <p:nvSpPr>
          <p:cNvPr id="3" name="Content Placeholder 2">
            <a:extLst>
              <a:ext uri="{FF2B5EF4-FFF2-40B4-BE49-F238E27FC236}">
                <a16:creationId xmlns:a16="http://schemas.microsoft.com/office/drawing/2014/main" id="{4451482E-0668-0748-826C-85FF290F3AF6}"/>
              </a:ext>
            </a:extLst>
          </p:cNvPr>
          <p:cNvSpPr>
            <a:spLocks noGrp="1"/>
          </p:cNvSpPr>
          <p:nvPr>
            <p:ph idx="1"/>
          </p:nvPr>
        </p:nvSpPr>
        <p:spPr>
          <a:xfrm>
            <a:off x="685800" y="2413384"/>
            <a:ext cx="10820400" cy="4024125"/>
          </a:xfrm>
        </p:spPr>
        <p:txBody>
          <a:bodyPr>
            <a:normAutofit/>
          </a:bodyPr>
          <a:lstStyle/>
          <a:p>
            <a:pPr marL="0" indent="0" algn="ctr">
              <a:buNone/>
            </a:pPr>
            <a:r>
              <a:rPr lang="en-US" dirty="0">
                <a:solidFill>
                  <a:schemeClr val="bg1"/>
                </a:solidFill>
              </a:rPr>
              <a:t>As a Private Equity Advisory Firm our charter is to consult our clients on both </a:t>
            </a:r>
          </a:p>
          <a:p>
            <a:pPr marL="0" indent="0" algn="ctr">
              <a:buNone/>
            </a:pPr>
            <a:r>
              <a:rPr lang="en-US" dirty="0">
                <a:solidFill>
                  <a:schemeClr val="bg1"/>
                </a:solidFill>
              </a:rPr>
              <a:t>ideal target industries as well as advise on the valuation therein.</a:t>
            </a:r>
          </a:p>
          <a:p>
            <a:pPr marL="0" indent="0" algn="ctr">
              <a:buNone/>
            </a:pPr>
            <a:endParaRPr lang="en-US" dirty="0">
              <a:solidFill>
                <a:schemeClr val="bg1"/>
              </a:solidFill>
            </a:endParaRPr>
          </a:p>
          <a:p>
            <a:pPr marL="0" indent="0" algn="ctr">
              <a:buNone/>
            </a:pPr>
            <a:r>
              <a:rPr lang="en-US" dirty="0">
                <a:solidFill>
                  <a:schemeClr val="bg1"/>
                </a:solidFill>
              </a:rPr>
              <a:t>We analyzed 3 years' worth of data…..2019, 2020 and 2021. </a:t>
            </a:r>
          </a:p>
          <a:p>
            <a:pPr marL="0" indent="0" algn="ctr">
              <a:buNone/>
            </a:pPr>
            <a:endParaRPr lang="en-US" dirty="0"/>
          </a:p>
        </p:txBody>
      </p:sp>
    </p:spTree>
    <p:extLst>
      <p:ext uri="{BB962C8B-B14F-4D97-AF65-F5344CB8AC3E}">
        <p14:creationId xmlns:p14="http://schemas.microsoft.com/office/powerpoint/2010/main" val="392433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5C3088-BC93-426A-B520-B6AC229CDC75}"/>
              </a:ext>
            </a:extLst>
          </p:cNvPr>
          <p:cNvSpPr txBox="1"/>
          <p:nvPr/>
        </p:nvSpPr>
        <p:spPr>
          <a:xfrm>
            <a:off x="908138" y="1438035"/>
            <a:ext cx="452815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were tasked with understanding the trends of companies that </a:t>
            </a:r>
          </a:p>
          <a:p>
            <a:pPr marL="285750" indent="-285750">
              <a:buFont typeface="Arial" panose="020B0604020202020204" pitchFamily="34" charset="0"/>
              <a:buChar char="•"/>
            </a:pPr>
            <a:r>
              <a:rPr lang="en-US" dirty="0">
                <a:solidFill>
                  <a:schemeClr val="bg1"/>
                </a:solidFill>
              </a:rPr>
              <a:t>went public in the last 3 years: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Who they are?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What do they do?</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What is their size?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Where are they?</a:t>
            </a:r>
          </a:p>
        </p:txBody>
      </p:sp>
      <p:sp>
        <p:nvSpPr>
          <p:cNvPr id="6" name="Arrow: Right 5">
            <a:extLst>
              <a:ext uri="{FF2B5EF4-FFF2-40B4-BE49-F238E27FC236}">
                <a16:creationId xmlns:a16="http://schemas.microsoft.com/office/drawing/2014/main" id="{FC3EB44C-6F6D-4342-A055-AF8A101788E1}"/>
              </a:ext>
            </a:extLst>
          </p:cNvPr>
          <p:cNvSpPr/>
          <p:nvPr/>
        </p:nvSpPr>
        <p:spPr>
          <a:xfrm>
            <a:off x="4686422" y="2518604"/>
            <a:ext cx="2069284" cy="910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9994BD-CCE6-48B2-BC11-3CD0274F4F24}"/>
              </a:ext>
            </a:extLst>
          </p:cNvPr>
          <p:cNvSpPr txBox="1"/>
          <p:nvPr/>
        </p:nvSpPr>
        <p:spPr>
          <a:xfrm>
            <a:off x="6909732" y="2269032"/>
            <a:ext cx="3524449" cy="1200329"/>
          </a:xfrm>
          <a:prstGeom prst="rect">
            <a:avLst/>
          </a:prstGeom>
          <a:noFill/>
        </p:spPr>
        <p:txBody>
          <a:bodyPr wrap="square" rtlCol="0">
            <a:spAutoFit/>
          </a:bodyPr>
          <a:lstStyle/>
          <a:p>
            <a:r>
              <a:rPr lang="en-US" dirty="0">
                <a:solidFill>
                  <a:schemeClr val="bg1"/>
                </a:solidFill>
              </a:rPr>
              <a:t>This information will be leveraged in order to make decisions as to what companies to acquire</a:t>
            </a:r>
          </a:p>
        </p:txBody>
      </p:sp>
      <p:sp>
        <p:nvSpPr>
          <p:cNvPr id="8" name="Title 1">
            <a:extLst>
              <a:ext uri="{FF2B5EF4-FFF2-40B4-BE49-F238E27FC236}">
                <a16:creationId xmlns:a16="http://schemas.microsoft.com/office/drawing/2014/main" id="{D856087D-04F8-1744-AE43-8A6EC72A54BB}"/>
              </a:ext>
            </a:extLst>
          </p:cNvPr>
          <p:cNvSpPr txBox="1">
            <a:spLocks/>
          </p:cNvSpPr>
          <p:nvPr/>
        </p:nvSpPr>
        <p:spPr>
          <a:xfrm>
            <a:off x="1790700" y="145007"/>
            <a:ext cx="8610600" cy="12930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4400" dirty="0">
                <a:solidFill>
                  <a:srgbClr val="FF0000"/>
                </a:solidFill>
              </a:rPr>
              <a:t>Our mission</a:t>
            </a:r>
          </a:p>
        </p:txBody>
      </p:sp>
    </p:spTree>
    <p:extLst>
      <p:ext uri="{BB962C8B-B14F-4D97-AF65-F5344CB8AC3E}">
        <p14:creationId xmlns:p14="http://schemas.microsoft.com/office/powerpoint/2010/main" val="52268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2EFF53-9D4A-4061-8786-DA8A843B7231}"/>
              </a:ext>
            </a:extLst>
          </p:cNvPr>
          <p:cNvSpPr txBox="1"/>
          <p:nvPr/>
        </p:nvSpPr>
        <p:spPr>
          <a:xfrm>
            <a:off x="3914053" y="605438"/>
            <a:ext cx="7823748" cy="646331"/>
          </a:xfrm>
          <a:prstGeom prst="rect">
            <a:avLst/>
          </a:prstGeom>
          <a:noFill/>
        </p:spPr>
        <p:txBody>
          <a:bodyPr wrap="square" rtlCol="0">
            <a:spAutoFit/>
          </a:bodyPr>
          <a:lstStyle/>
          <a:p>
            <a:r>
              <a:rPr lang="en-US" sz="3600" dirty="0">
                <a:solidFill>
                  <a:srgbClr val="FF0000"/>
                </a:solidFill>
              </a:rPr>
              <a:t>OUR DATA SOURCES</a:t>
            </a:r>
          </a:p>
        </p:txBody>
      </p:sp>
      <p:sp>
        <p:nvSpPr>
          <p:cNvPr id="5" name="TextBox 4">
            <a:extLst>
              <a:ext uri="{FF2B5EF4-FFF2-40B4-BE49-F238E27FC236}">
                <a16:creationId xmlns:a16="http://schemas.microsoft.com/office/drawing/2014/main" id="{BB5C3088-BC93-426A-B520-B6AC229CDC75}"/>
              </a:ext>
            </a:extLst>
          </p:cNvPr>
          <p:cNvSpPr txBox="1"/>
          <p:nvPr/>
        </p:nvSpPr>
        <p:spPr>
          <a:xfrm>
            <a:off x="457200" y="2828835"/>
            <a:ext cx="20594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leveraged two different data bases to collect info</a:t>
            </a:r>
          </a:p>
        </p:txBody>
      </p:sp>
      <p:pic>
        <p:nvPicPr>
          <p:cNvPr id="2" name="Picture 1">
            <a:extLst>
              <a:ext uri="{FF2B5EF4-FFF2-40B4-BE49-F238E27FC236}">
                <a16:creationId xmlns:a16="http://schemas.microsoft.com/office/drawing/2014/main" id="{FBFFD237-46C7-478E-91FF-AD52F6A2FECD}"/>
              </a:ext>
            </a:extLst>
          </p:cNvPr>
          <p:cNvPicPr>
            <a:picLocks noChangeAspect="1"/>
          </p:cNvPicPr>
          <p:nvPr/>
        </p:nvPicPr>
        <p:blipFill>
          <a:blip r:embed="rId3"/>
          <a:stretch>
            <a:fillRect/>
          </a:stretch>
        </p:blipFill>
        <p:spPr>
          <a:xfrm>
            <a:off x="3079101" y="1807395"/>
            <a:ext cx="1669905" cy="662863"/>
          </a:xfrm>
          <a:prstGeom prst="rect">
            <a:avLst/>
          </a:prstGeom>
        </p:spPr>
      </p:pic>
      <p:pic>
        <p:nvPicPr>
          <p:cNvPr id="3" name="Picture 2">
            <a:extLst>
              <a:ext uri="{FF2B5EF4-FFF2-40B4-BE49-F238E27FC236}">
                <a16:creationId xmlns:a16="http://schemas.microsoft.com/office/drawing/2014/main" id="{69564DFD-667D-4BA2-92D7-48DDDADC7F90}"/>
              </a:ext>
            </a:extLst>
          </p:cNvPr>
          <p:cNvPicPr>
            <a:picLocks noChangeAspect="1"/>
          </p:cNvPicPr>
          <p:nvPr/>
        </p:nvPicPr>
        <p:blipFill>
          <a:blip r:embed="rId4"/>
          <a:stretch>
            <a:fillRect/>
          </a:stretch>
        </p:blipFill>
        <p:spPr>
          <a:xfrm>
            <a:off x="3161578" y="4187718"/>
            <a:ext cx="1504950" cy="400050"/>
          </a:xfrm>
          <a:prstGeom prst="rect">
            <a:avLst/>
          </a:prstGeom>
        </p:spPr>
      </p:pic>
      <p:sp>
        <p:nvSpPr>
          <p:cNvPr id="9" name="Left Brace 8">
            <a:extLst>
              <a:ext uri="{FF2B5EF4-FFF2-40B4-BE49-F238E27FC236}">
                <a16:creationId xmlns:a16="http://schemas.microsoft.com/office/drawing/2014/main" id="{A1687802-B334-4CAB-93F5-EDC59605D2C4}"/>
              </a:ext>
            </a:extLst>
          </p:cNvPr>
          <p:cNvSpPr/>
          <p:nvPr/>
        </p:nvSpPr>
        <p:spPr>
          <a:xfrm>
            <a:off x="2357306" y="2189527"/>
            <a:ext cx="553674" cy="211402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row: Right 10">
            <a:extLst>
              <a:ext uri="{FF2B5EF4-FFF2-40B4-BE49-F238E27FC236}">
                <a16:creationId xmlns:a16="http://schemas.microsoft.com/office/drawing/2014/main" id="{E0B2DC83-5B90-46B5-AEDC-60291B48EDAE}"/>
              </a:ext>
            </a:extLst>
          </p:cNvPr>
          <p:cNvSpPr/>
          <p:nvPr/>
        </p:nvSpPr>
        <p:spPr>
          <a:xfrm>
            <a:off x="4874004" y="2046914"/>
            <a:ext cx="956345" cy="142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E967679-6411-4093-BBCE-33D626733225}"/>
              </a:ext>
            </a:extLst>
          </p:cNvPr>
          <p:cNvSpPr txBox="1"/>
          <p:nvPr/>
        </p:nvSpPr>
        <p:spPr>
          <a:xfrm>
            <a:off x="5928365" y="1472715"/>
            <a:ext cx="3029262" cy="1477328"/>
          </a:xfrm>
          <a:prstGeom prst="rect">
            <a:avLst/>
          </a:prstGeom>
          <a:noFill/>
        </p:spPr>
        <p:txBody>
          <a:bodyPr wrap="square" rtlCol="0">
            <a:spAutoFit/>
          </a:bodyPr>
          <a:lstStyle/>
          <a:p>
            <a:r>
              <a:rPr lang="en-US" dirty="0">
                <a:solidFill>
                  <a:schemeClr val="bg1"/>
                </a:solidFill>
              </a:rPr>
              <a:t>Provided us with a least of the companies that went public, their IPO, their symbol, and the listed Date</a:t>
            </a:r>
          </a:p>
        </p:txBody>
      </p:sp>
      <p:sp>
        <p:nvSpPr>
          <p:cNvPr id="13" name="Arrow: Right 12">
            <a:extLst>
              <a:ext uri="{FF2B5EF4-FFF2-40B4-BE49-F238E27FC236}">
                <a16:creationId xmlns:a16="http://schemas.microsoft.com/office/drawing/2014/main" id="{B2144073-21B7-46A6-92DF-E78C94855D52}"/>
              </a:ext>
            </a:extLst>
          </p:cNvPr>
          <p:cNvSpPr/>
          <p:nvPr/>
        </p:nvSpPr>
        <p:spPr>
          <a:xfrm>
            <a:off x="4749006" y="4316436"/>
            <a:ext cx="956345" cy="142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FFBD635-BBD0-4DFD-A397-8D401F11B04A}"/>
              </a:ext>
            </a:extLst>
          </p:cNvPr>
          <p:cNvSpPr txBox="1"/>
          <p:nvPr/>
        </p:nvSpPr>
        <p:spPr>
          <a:xfrm>
            <a:off x="5830349" y="3703387"/>
            <a:ext cx="3029262" cy="1477328"/>
          </a:xfrm>
          <a:prstGeom prst="rect">
            <a:avLst/>
          </a:prstGeom>
          <a:noFill/>
        </p:spPr>
        <p:txBody>
          <a:bodyPr wrap="square" rtlCol="0">
            <a:spAutoFit/>
          </a:bodyPr>
          <a:lstStyle/>
          <a:p>
            <a:r>
              <a:rPr lang="en-US" dirty="0">
                <a:solidFill>
                  <a:schemeClr val="bg1"/>
                </a:solidFill>
              </a:rPr>
              <a:t>Provided an extensive data frame, with more information for each company; leveraged through an API</a:t>
            </a:r>
          </a:p>
        </p:txBody>
      </p:sp>
      <p:pic>
        <p:nvPicPr>
          <p:cNvPr id="16" name="Picture 15">
            <a:extLst>
              <a:ext uri="{FF2B5EF4-FFF2-40B4-BE49-F238E27FC236}">
                <a16:creationId xmlns:a16="http://schemas.microsoft.com/office/drawing/2014/main" id="{68C6F592-C8D4-43D1-8FC4-0B8930DB5B55}"/>
              </a:ext>
            </a:extLst>
          </p:cNvPr>
          <p:cNvPicPr>
            <a:picLocks noChangeAspect="1"/>
          </p:cNvPicPr>
          <p:nvPr/>
        </p:nvPicPr>
        <p:blipFill>
          <a:blip r:embed="rId5"/>
          <a:stretch>
            <a:fillRect/>
          </a:stretch>
        </p:blipFill>
        <p:spPr>
          <a:xfrm>
            <a:off x="8722736" y="1851692"/>
            <a:ext cx="3385439" cy="3154613"/>
          </a:xfrm>
          <a:prstGeom prst="rect">
            <a:avLst/>
          </a:prstGeom>
        </p:spPr>
      </p:pic>
    </p:spTree>
    <p:extLst>
      <p:ext uri="{BB962C8B-B14F-4D97-AF65-F5344CB8AC3E}">
        <p14:creationId xmlns:p14="http://schemas.microsoft.com/office/powerpoint/2010/main" val="317260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2EFF53-9D4A-4061-8786-DA8A843B7231}"/>
              </a:ext>
            </a:extLst>
          </p:cNvPr>
          <p:cNvSpPr txBox="1"/>
          <p:nvPr/>
        </p:nvSpPr>
        <p:spPr>
          <a:xfrm>
            <a:off x="3964487" y="493133"/>
            <a:ext cx="5243803" cy="769441"/>
          </a:xfrm>
          <a:prstGeom prst="rect">
            <a:avLst/>
          </a:prstGeom>
          <a:noFill/>
        </p:spPr>
        <p:txBody>
          <a:bodyPr wrap="square" rtlCol="0">
            <a:spAutoFit/>
          </a:bodyPr>
          <a:lstStyle/>
          <a:p>
            <a:r>
              <a:rPr lang="en-US" sz="4400" dirty="0">
                <a:solidFill>
                  <a:srgbClr val="FF0000"/>
                </a:solidFill>
              </a:rPr>
              <a:t>Data limitations</a:t>
            </a:r>
          </a:p>
        </p:txBody>
      </p:sp>
      <p:pic>
        <p:nvPicPr>
          <p:cNvPr id="2" name="Picture 1">
            <a:extLst>
              <a:ext uri="{FF2B5EF4-FFF2-40B4-BE49-F238E27FC236}">
                <a16:creationId xmlns:a16="http://schemas.microsoft.com/office/drawing/2014/main" id="{FBFFD237-46C7-478E-91FF-AD52F6A2FECD}"/>
              </a:ext>
            </a:extLst>
          </p:cNvPr>
          <p:cNvPicPr>
            <a:picLocks noChangeAspect="1"/>
          </p:cNvPicPr>
          <p:nvPr/>
        </p:nvPicPr>
        <p:blipFill>
          <a:blip r:embed="rId3"/>
          <a:stretch>
            <a:fillRect/>
          </a:stretch>
        </p:blipFill>
        <p:spPr>
          <a:xfrm>
            <a:off x="2366933" y="2139875"/>
            <a:ext cx="1799528" cy="714316"/>
          </a:xfrm>
          <a:prstGeom prst="rect">
            <a:avLst/>
          </a:prstGeom>
        </p:spPr>
      </p:pic>
      <p:pic>
        <p:nvPicPr>
          <p:cNvPr id="3" name="Picture 2">
            <a:extLst>
              <a:ext uri="{FF2B5EF4-FFF2-40B4-BE49-F238E27FC236}">
                <a16:creationId xmlns:a16="http://schemas.microsoft.com/office/drawing/2014/main" id="{69564DFD-667D-4BA2-92D7-48DDDADC7F90}"/>
              </a:ext>
            </a:extLst>
          </p:cNvPr>
          <p:cNvPicPr>
            <a:picLocks noChangeAspect="1"/>
          </p:cNvPicPr>
          <p:nvPr/>
        </p:nvPicPr>
        <p:blipFill>
          <a:blip r:embed="rId4"/>
          <a:stretch>
            <a:fillRect/>
          </a:stretch>
        </p:blipFill>
        <p:spPr>
          <a:xfrm>
            <a:off x="2434269" y="1495951"/>
            <a:ext cx="1669904" cy="443899"/>
          </a:xfrm>
          <a:prstGeom prst="rect">
            <a:avLst/>
          </a:prstGeom>
        </p:spPr>
      </p:pic>
      <p:pic>
        <p:nvPicPr>
          <p:cNvPr id="7" name="Graphic 6" descr="Money outline">
            <a:extLst>
              <a:ext uri="{FF2B5EF4-FFF2-40B4-BE49-F238E27FC236}">
                <a16:creationId xmlns:a16="http://schemas.microsoft.com/office/drawing/2014/main" id="{74D5068D-BDBB-4579-A960-A46B45CE0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376" y="1223327"/>
            <a:ext cx="1210463" cy="1210463"/>
          </a:xfrm>
          <a:prstGeom prst="rect">
            <a:avLst/>
          </a:prstGeom>
        </p:spPr>
      </p:pic>
      <p:sp>
        <p:nvSpPr>
          <p:cNvPr id="8" name="Arrow: Right 7">
            <a:extLst>
              <a:ext uri="{FF2B5EF4-FFF2-40B4-BE49-F238E27FC236}">
                <a16:creationId xmlns:a16="http://schemas.microsoft.com/office/drawing/2014/main" id="{2B7A02F7-855F-4869-9F5B-719BC4155E2D}"/>
              </a:ext>
            </a:extLst>
          </p:cNvPr>
          <p:cNvSpPr/>
          <p:nvPr/>
        </p:nvSpPr>
        <p:spPr>
          <a:xfrm>
            <a:off x="697829" y="2139875"/>
            <a:ext cx="1449754" cy="587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Budget </a:t>
            </a:r>
          </a:p>
        </p:txBody>
      </p:sp>
      <p:sp>
        <p:nvSpPr>
          <p:cNvPr id="17" name="TextBox 16">
            <a:extLst>
              <a:ext uri="{FF2B5EF4-FFF2-40B4-BE49-F238E27FC236}">
                <a16:creationId xmlns:a16="http://schemas.microsoft.com/office/drawing/2014/main" id="{5D61F60B-B766-4733-AC5D-DC3BB80BECD5}"/>
              </a:ext>
            </a:extLst>
          </p:cNvPr>
          <p:cNvSpPr txBox="1"/>
          <p:nvPr/>
        </p:nvSpPr>
        <p:spPr>
          <a:xfrm>
            <a:off x="4390860" y="1401211"/>
            <a:ext cx="3615655" cy="1754326"/>
          </a:xfrm>
          <a:prstGeom prst="rect">
            <a:avLst/>
          </a:prstGeom>
          <a:noFill/>
        </p:spPr>
        <p:txBody>
          <a:bodyPr wrap="square" rtlCol="0">
            <a:spAutoFit/>
          </a:bodyPr>
          <a:lstStyle/>
          <a:p>
            <a:r>
              <a:rPr lang="en-US" dirty="0">
                <a:solidFill>
                  <a:schemeClr val="bg1"/>
                </a:solidFill>
              </a:rPr>
              <a:t>Due to cost we couldn’t paid for full API services and the one we could afford had sever time limitations for API calls so we could only collect so much info </a:t>
            </a:r>
          </a:p>
        </p:txBody>
      </p:sp>
      <p:graphicFrame>
        <p:nvGraphicFramePr>
          <p:cNvPr id="18" name="Diagram 17">
            <a:extLst>
              <a:ext uri="{FF2B5EF4-FFF2-40B4-BE49-F238E27FC236}">
                <a16:creationId xmlns:a16="http://schemas.microsoft.com/office/drawing/2014/main" id="{F5D28122-5E93-499F-BAAF-0670AB80C11E}"/>
              </a:ext>
            </a:extLst>
          </p:cNvPr>
          <p:cNvGraphicFramePr/>
          <p:nvPr>
            <p:extLst>
              <p:ext uri="{D42A27DB-BD31-4B8C-83A1-F6EECF244321}">
                <p14:modId xmlns:p14="http://schemas.microsoft.com/office/powerpoint/2010/main" val="3599394472"/>
              </p:ext>
            </p:extLst>
          </p:nvPr>
        </p:nvGraphicFramePr>
        <p:xfrm>
          <a:off x="747707" y="3194457"/>
          <a:ext cx="5450980" cy="3059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 name="Picture 19" descr="Chart, pie chart&#10;&#10;Description automatically generated">
            <a:extLst>
              <a:ext uri="{FF2B5EF4-FFF2-40B4-BE49-F238E27FC236}">
                <a16:creationId xmlns:a16="http://schemas.microsoft.com/office/drawing/2014/main" id="{58947B2A-5782-4E1D-BE89-68DE9A9423B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47451" y="2009050"/>
            <a:ext cx="5331448" cy="3554299"/>
          </a:xfrm>
          <a:prstGeom prst="rect">
            <a:avLst/>
          </a:prstGeom>
        </p:spPr>
      </p:pic>
    </p:spTree>
    <p:extLst>
      <p:ext uri="{BB962C8B-B14F-4D97-AF65-F5344CB8AC3E}">
        <p14:creationId xmlns:p14="http://schemas.microsoft.com/office/powerpoint/2010/main" val="56152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8FAC-455F-1B40-A611-556254984BC2}"/>
              </a:ext>
            </a:extLst>
          </p:cNvPr>
          <p:cNvSpPr>
            <a:spLocks noGrp="1"/>
          </p:cNvSpPr>
          <p:nvPr>
            <p:ph type="title"/>
          </p:nvPr>
        </p:nvSpPr>
        <p:spPr>
          <a:xfrm>
            <a:off x="1893517" y="380605"/>
            <a:ext cx="8610600" cy="1293028"/>
          </a:xfrm>
        </p:spPr>
        <p:txBody>
          <a:bodyPr/>
          <a:lstStyle/>
          <a:p>
            <a:pPr algn="ctr"/>
            <a:r>
              <a:rPr lang="en-US" dirty="0">
                <a:solidFill>
                  <a:srgbClr val="FF0000"/>
                </a:solidFill>
              </a:rPr>
              <a:t>Yearly analysis</a:t>
            </a:r>
          </a:p>
        </p:txBody>
      </p:sp>
      <p:pic>
        <p:nvPicPr>
          <p:cNvPr id="9" name="Content Placeholder 5" descr="Chart&#10;&#10;Description automatically generated">
            <a:extLst>
              <a:ext uri="{FF2B5EF4-FFF2-40B4-BE49-F238E27FC236}">
                <a16:creationId xmlns:a16="http://schemas.microsoft.com/office/drawing/2014/main" id="{17F760DE-44A4-F54A-8DB5-E3563067E6B0}"/>
              </a:ext>
            </a:extLst>
          </p:cNvPr>
          <p:cNvPicPr>
            <a:picLocks noChangeAspect="1"/>
          </p:cNvPicPr>
          <p:nvPr/>
        </p:nvPicPr>
        <p:blipFill>
          <a:blip r:embed="rId3"/>
          <a:stretch>
            <a:fillRect/>
          </a:stretch>
        </p:blipFill>
        <p:spPr>
          <a:xfrm>
            <a:off x="0" y="2004164"/>
            <a:ext cx="6446800" cy="4297866"/>
          </a:xfrm>
          <a:prstGeom prst="rect">
            <a:avLst/>
          </a:prstGeom>
        </p:spPr>
      </p:pic>
      <p:pic>
        <p:nvPicPr>
          <p:cNvPr id="13" name="Content Placeholder 6" descr="Chart, bar chart&#10;&#10;Description automatically generated">
            <a:extLst>
              <a:ext uri="{FF2B5EF4-FFF2-40B4-BE49-F238E27FC236}">
                <a16:creationId xmlns:a16="http://schemas.microsoft.com/office/drawing/2014/main" id="{F5258AFC-39C7-414F-A95C-EF444E41519F}"/>
              </a:ext>
            </a:extLst>
          </p:cNvPr>
          <p:cNvPicPr>
            <a:picLocks noGrp="1" noChangeAspect="1"/>
          </p:cNvPicPr>
          <p:nvPr>
            <p:ph idx="1"/>
          </p:nvPr>
        </p:nvPicPr>
        <p:blipFill>
          <a:blip r:embed="rId4"/>
          <a:stretch>
            <a:fillRect/>
          </a:stretch>
        </p:blipFill>
        <p:spPr>
          <a:xfrm>
            <a:off x="5465105" y="1791223"/>
            <a:ext cx="6425851" cy="4819388"/>
          </a:xfrm>
        </p:spPr>
      </p:pic>
    </p:spTree>
    <p:extLst>
      <p:ext uri="{BB962C8B-B14F-4D97-AF65-F5344CB8AC3E}">
        <p14:creationId xmlns:p14="http://schemas.microsoft.com/office/powerpoint/2010/main" val="291203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8FAC-455F-1B40-A611-556254984BC2}"/>
              </a:ext>
            </a:extLst>
          </p:cNvPr>
          <p:cNvSpPr>
            <a:spLocks noGrp="1"/>
          </p:cNvSpPr>
          <p:nvPr>
            <p:ph type="title"/>
          </p:nvPr>
        </p:nvSpPr>
        <p:spPr>
          <a:xfrm>
            <a:off x="1790700" y="957426"/>
            <a:ext cx="8610600" cy="1293028"/>
          </a:xfrm>
        </p:spPr>
        <p:txBody>
          <a:bodyPr/>
          <a:lstStyle/>
          <a:p>
            <a:pPr algn="ctr"/>
            <a:r>
              <a:rPr lang="en-US" dirty="0">
                <a:solidFill>
                  <a:srgbClr val="FF0000"/>
                </a:solidFill>
              </a:rPr>
              <a:t>Geographic distribution</a:t>
            </a:r>
          </a:p>
        </p:txBody>
      </p:sp>
      <p:pic>
        <p:nvPicPr>
          <p:cNvPr id="6" name="Content Placeholder 5" descr="Map&#10;&#10;Description automatically generated">
            <a:extLst>
              <a:ext uri="{FF2B5EF4-FFF2-40B4-BE49-F238E27FC236}">
                <a16:creationId xmlns:a16="http://schemas.microsoft.com/office/drawing/2014/main" id="{66E87D85-778C-DB4D-AF06-8E5ABAF06D65}"/>
              </a:ext>
            </a:extLst>
          </p:cNvPr>
          <p:cNvPicPr>
            <a:picLocks noGrp="1" noChangeAspect="1"/>
          </p:cNvPicPr>
          <p:nvPr>
            <p:ph idx="1"/>
          </p:nvPr>
        </p:nvPicPr>
        <p:blipFill>
          <a:blip r:embed="rId3"/>
          <a:stretch>
            <a:fillRect/>
          </a:stretch>
        </p:blipFill>
        <p:spPr>
          <a:xfrm>
            <a:off x="984580" y="2388240"/>
            <a:ext cx="9655557" cy="3796202"/>
          </a:xfrm>
        </p:spPr>
      </p:pic>
    </p:spTree>
    <p:extLst>
      <p:ext uri="{BB962C8B-B14F-4D97-AF65-F5344CB8AC3E}">
        <p14:creationId xmlns:p14="http://schemas.microsoft.com/office/powerpoint/2010/main" val="316314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8FAC-455F-1B40-A611-556254984BC2}"/>
              </a:ext>
            </a:extLst>
          </p:cNvPr>
          <p:cNvSpPr>
            <a:spLocks noGrp="1"/>
          </p:cNvSpPr>
          <p:nvPr>
            <p:ph type="title"/>
          </p:nvPr>
        </p:nvSpPr>
        <p:spPr>
          <a:xfrm>
            <a:off x="944149" y="939737"/>
            <a:ext cx="10303702" cy="1293028"/>
          </a:xfrm>
        </p:spPr>
        <p:txBody>
          <a:bodyPr>
            <a:normAutofit/>
          </a:bodyPr>
          <a:lstStyle/>
          <a:p>
            <a:pPr algn="ctr"/>
            <a:r>
              <a:rPr lang="en-US" sz="3600" dirty="0">
                <a:solidFill>
                  <a:srgbClr val="FF0000"/>
                </a:solidFill>
              </a:rPr>
              <a:t>Stock price + employee size ANALYSIS</a:t>
            </a:r>
          </a:p>
        </p:txBody>
      </p:sp>
      <p:pic>
        <p:nvPicPr>
          <p:cNvPr id="9" name="Content Placeholder 4" descr="Chart, scatter chart&#10;&#10;Description automatically generated">
            <a:extLst>
              <a:ext uri="{FF2B5EF4-FFF2-40B4-BE49-F238E27FC236}">
                <a16:creationId xmlns:a16="http://schemas.microsoft.com/office/drawing/2014/main" id="{06A8D58B-2567-CB4C-91F9-CC029ACE613A}"/>
              </a:ext>
            </a:extLst>
          </p:cNvPr>
          <p:cNvPicPr>
            <a:picLocks noChangeAspect="1"/>
          </p:cNvPicPr>
          <p:nvPr/>
        </p:nvPicPr>
        <p:blipFill>
          <a:blip r:embed="rId3"/>
          <a:stretch>
            <a:fillRect/>
          </a:stretch>
        </p:blipFill>
        <p:spPr>
          <a:xfrm>
            <a:off x="283399" y="2232765"/>
            <a:ext cx="6332195" cy="4221463"/>
          </a:xfrm>
          <a:prstGeom prst="rect">
            <a:avLst/>
          </a:prstGeom>
        </p:spPr>
      </p:pic>
      <p:pic>
        <p:nvPicPr>
          <p:cNvPr id="13" name="Content Placeholder 6" descr="Chart, pie chart&#10;&#10;Description automatically generated">
            <a:extLst>
              <a:ext uri="{FF2B5EF4-FFF2-40B4-BE49-F238E27FC236}">
                <a16:creationId xmlns:a16="http://schemas.microsoft.com/office/drawing/2014/main" id="{93780B86-1E44-0B4B-B819-A62A5369BCF3}"/>
              </a:ext>
            </a:extLst>
          </p:cNvPr>
          <p:cNvPicPr>
            <a:picLocks noGrp="1" noChangeAspect="1"/>
          </p:cNvPicPr>
          <p:nvPr>
            <p:ph idx="1"/>
          </p:nvPr>
        </p:nvPicPr>
        <p:blipFill>
          <a:blip r:embed="rId4"/>
          <a:stretch>
            <a:fillRect/>
          </a:stretch>
        </p:blipFill>
        <p:spPr>
          <a:xfrm>
            <a:off x="5166462" y="2242973"/>
            <a:ext cx="7146789" cy="4764526"/>
          </a:xfrm>
        </p:spPr>
      </p:pic>
    </p:spTree>
    <p:extLst>
      <p:ext uri="{BB962C8B-B14F-4D97-AF65-F5344CB8AC3E}">
        <p14:creationId xmlns:p14="http://schemas.microsoft.com/office/powerpoint/2010/main" val="280730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0C0AB0E4-A79C-224C-B9CB-857CE446470F}"/>
              </a:ext>
            </a:extLst>
          </p:cNvPr>
          <p:cNvPicPr>
            <a:picLocks noChangeAspect="1"/>
          </p:cNvPicPr>
          <p:nvPr/>
        </p:nvPicPr>
        <p:blipFill>
          <a:blip r:embed="rId3"/>
          <a:stretch>
            <a:fillRect/>
          </a:stretch>
        </p:blipFill>
        <p:spPr>
          <a:xfrm>
            <a:off x="204304" y="1579547"/>
            <a:ext cx="6597615" cy="4980981"/>
          </a:xfrm>
          <a:prstGeom prst="rect">
            <a:avLst/>
          </a:prstGeom>
        </p:spPr>
      </p:pic>
      <p:sp>
        <p:nvSpPr>
          <p:cNvPr id="11" name="Title 1">
            <a:extLst>
              <a:ext uri="{FF2B5EF4-FFF2-40B4-BE49-F238E27FC236}">
                <a16:creationId xmlns:a16="http://schemas.microsoft.com/office/drawing/2014/main" id="{BDF3FE54-A9BE-D246-BA50-D2C072262BC5}"/>
              </a:ext>
            </a:extLst>
          </p:cNvPr>
          <p:cNvSpPr>
            <a:spLocks noGrp="1"/>
          </p:cNvSpPr>
          <p:nvPr>
            <p:ph type="title"/>
          </p:nvPr>
        </p:nvSpPr>
        <p:spPr>
          <a:xfrm>
            <a:off x="944148" y="594943"/>
            <a:ext cx="10303702" cy="1293028"/>
          </a:xfrm>
        </p:spPr>
        <p:txBody>
          <a:bodyPr>
            <a:normAutofit/>
          </a:bodyPr>
          <a:lstStyle/>
          <a:p>
            <a:pPr algn="ctr"/>
            <a:r>
              <a:rPr lang="en-US" sz="3600" dirty="0">
                <a:solidFill>
                  <a:srgbClr val="FF0000"/>
                </a:solidFill>
              </a:rPr>
              <a:t>conclusion</a:t>
            </a:r>
          </a:p>
        </p:txBody>
      </p:sp>
      <p:sp>
        <p:nvSpPr>
          <p:cNvPr id="12" name="Frame 11">
            <a:extLst>
              <a:ext uri="{FF2B5EF4-FFF2-40B4-BE49-F238E27FC236}">
                <a16:creationId xmlns:a16="http://schemas.microsoft.com/office/drawing/2014/main" id="{148AFD62-312B-C241-A0D4-5294ED765C4C}"/>
              </a:ext>
            </a:extLst>
          </p:cNvPr>
          <p:cNvSpPr/>
          <p:nvPr/>
        </p:nvSpPr>
        <p:spPr>
          <a:xfrm>
            <a:off x="501615" y="3331238"/>
            <a:ext cx="6187284" cy="463462"/>
          </a:xfrm>
          <a:prstGeom prst="fram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2EE91B40-489A-5D4B-BE3E-CAE9C7064AC0}"/>
              </a:ext>
            </a:extLst>
          </p:cNvPr>
          <p:cNvSpPr/>
          <p:nvPr/>
        </p:nvSpPr>
        <p:spPr>
          <a:xfrm>
            <a:off x="451224" y="5776630"/>
            <a:ext cx="6237675" cy="463462"/>
          </a:xfrm>
          <a:prstGeom prst="fram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ontent Placeholder 2">
            <a:extLst>
              <a:ext uri="{FF2B5EF4-FFF2-40B4-BE49-F238E27FC236}">
                <a16:creationId xmlns:a16="http://schemas.microsoft.com/office/drawing/2014/main" id="{CFEEAFD7-5A0E-0848-9FA8-8DC415579EEC}"/>
              </a:ext>
            </a:extLst>
          </p:cNvPr>
          <p:cNvSpPr>
            <a:spLocks noGrp="1"/>
          </p:cNvSpPr>
          <p:nvPr>
            <p:ph idx="1"/>
          </p:nvPr>
        </p:nvSpPr>
        <p:spPr>
          <a:xfrm>
            <a:off x="6935818" y="2432554"/>
            <a:ext cx="5051878" cy="4024125"/>
          </a:xfrm>
        </p:spPr>
        <p:txBody>
          <a:bodyPr>
            <a:normAutofit/>
          </a:bodyPr>
          <a:lstStyle/>
          <a:p>
            <a:pPr marL="457200" indent="-457200" algn="ctr">
              <a:buAutoNum type="arabicPeriod"/>
            </a:pPr>
            <a:r>
              <a:rPr lang="en-US" sz="1800" dirty="0">
                <a:solidFill>
                  <a:schemeClr val="bg1"/>
                </a:solidFill>
              </a:rPr>
              <a:t>Most IPOs were in 2021.</a:t>
            </a:r>
          </a:p>
          <a:p>
            <a:pPr marL="457200" indent="-457200" algn="ctr">
              <a:buAutoNum type="arabicPeriod"/>
            </a:pPr>
            <a:r>
              <a:rPr lang="en-US" sz="1800" dirty="0">
                <a:solidFill>
                  <a:schemeClr val="bg1"/>
                </a:solidFill>
              </a:rPr>
              <a:t>Company size was &lt; 100 </a:t>
            </a:r>
            <a:r>
              <a:rPr lang="en-US" sz="1800" dirty="0" err="1">
                <a:solidFill>
                  <a:schemeClr val="bg1"/>
                </a:solidFill>
              </a:rPr>
              <a:t>ee’s</a:t>
            </a:r>
            <a:r>
              <a:rPr lang="en-US" sz="1800" dirty="0">
                <a:solidFill>
                  <a:schemeClr val="bg1"/>
                </a:solidFill>
              </a:rPr>
              <a:t>.</a:t>
            </a:r>
          </a:p>
          <a:p>
            <a:pPr marL="457200" indent="-457200" algn="ctr">
              <a:buAutoNum type="arabicPeriod"/>
            </a:pPr>
            <a:r>
              <a:rPr lang="en-US" sz="1800" dirty="0">
                <a:solidFill>
                  <a:schemeClr val="bg1"/>
                </a:solidFill>
              </a:rPr>
              <a:t>Concentrated in </a:t>
            </a:r>
            <a:r>
              <a:rPr lang="en-US" sz="2400" dirty="0">
                <a:solidFill>
                  <a:schemeClr val="bg1"/>
                </a:solidFill>
              </a:rPr>
              <a:t>NY</a:t>
            </a:r>
            <a:r>
              <a:rPr lang="en-US" sz="1800" dirty="0">
                <a:solidFill>
                  <a:schemeClr val="bg1"/>
                </a:solidFill>
              </a:rPr>
              <a:t> and CA.</a:t>
            </a:r>
          </a:p>
          <a:p>
            <a:pPr marL="457200" indent="-457200" algn="ctr">
              <a:buAutoNum type="arabicPeriod"/>
            </a:pPr>
            <a:r>
              <a:rPr lang="en-US" sz="1800" dirty="0">
                <a:solidFill>
                  <a:schemeClr val="bg1"/>
                </a:solidFill>
              </a:rPr>
              <a:t>We recommend purchasing an INSURANCE company.</a:t>
            </a:r>
          </a:p>
          <a:p>
            <a:pPr marL="0" indent="0" algn="ctr">
              <a:buNone/>
            </a:pPr>
            <a:endParaRPr lang="en-US" sz="1800" dirty="0"/>
          </a:p>
        </p:txBody>
      </p:sp>
    </p:spTree>
    <p:extLst>
      <p:ext uri="{BB962C8B-B14F-4D97-AF65-F5344CB8AC3E}">
        <p14:creationId xmlns:p14="http://schemas.microsoft.com/office/powerpoint/2010/main" val="27498423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1277</TotalTime>
  <Words>361</Words>
  <Application>Microsoft Macintosh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IPO Advisory Firm</vt:lpstr>
      <vt:lpstr>Who we are…</vt:lpstr>
      <vt:lpstr>PowerPoint Presentation</vt:lpstr>
      <vt:lpstr>PowerPoint Presentation</vt:lpstr>
      <vt:lpstr>PowerPoint Presentation</vt:lpstr>
      <vt:lpstr>Yearly analysis</vt:lpstr>
      <vt:lpstr>Geographic distribution</vt:lpstr>
      <vt:lpstr>Stock price + employee size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Tracey Fudge</dc:creator>
  <cp:lastModifiedBy>Tracey Fudge</cp:lastModifiedBy>
  <cp:revision>6</cp:revision>
  <dcterms:created xsi:type="dcterms:W3CDTF">2022-02-05T16:55:34Z</dcterms:created>
  <dcterms:modified xsi:type="dcterms:W3CDTF">2022-02-11T02:34:35Z</dcterms:modified>
</cp:coreProperties>
</file>