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1"/>
  </p:notesMasterIdLst>
  <p:sldIdLst>
    <p:sldId id="256" r:id="rId2"/>
    <p:sldId id="257" r:id="rId3"/>
    <p:sldId id="264" r:id="rId4"/>
    <p:sldId id="266" r:id="rId5"/>
    <p:sldId id="268" r:id="rId6"/>
    <p:sldId id="276" r:id="rId7"/>
    <p:sldId id="260" r:id="rId8"/>
    <p:sldId id="269" r:id="rId9"/>
    <p:sldId id="283" r:id="rId10"/>
    <p:sldId id="271" r:id="rId11"/>
    <p:sldId id="272" r:id="rId12"/>
    <p:sldId id="274" r:id="rId13"/>
    <p:sldId id="284" r:id="rId14"/>
    <p:sldId id="285" r:id="rId15"/>
    <p:sldId id="286" r:id="rId16"/>
    <p:sldId id="287" r:id="rId17"/>
    <p:sldId id="273" r:id="rId18"/>
    <p:sldId id="280" r:id="rId19"/>
    <p:sldId id="28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FEE"/>
    <a:srgbClr val="FFF7F8"/>
    <a:srgbClr val="C0C2FF"/>
    <a:srgbClr val="FFAB97"/>
    <a:srgbClr val="6989FF"/>
    <a:srgbClr val="693BE5"/>
    <a:srgbClr val="EAE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33" autoAdjust="0"/>
    <p:restoredTop sz="66849" autoAdjust="0"/>
  </p:normalViewPr>
  <p:slideViewPr>
    <p:cSldViewPr snapToGrid="0" snapToObjects="1">
      <p:cViewPr>
        <p:scale>
          <a:sx n="70" d="100"/>
          <a:sy n="70" d="100"/>
        </p:scale>
        <p:origin x="-2896" y="-4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5C66E6-2790-9940-95D8-B2D87BF250B7}" type="datetimeFigureOut">
              <a:rPr lang="en-US" smtClean="0"/>
              <a:t>24/7/18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0B790-33C6-5644-ADE5-55285F15B94E}" type="slidenum">
              <a:rPr lang="en-GB" smtClean="0"/>
              <a:t>‹#›</a:t>
            </a:fld>
            <a:endParaRPr lang="en-GB"/>
          </a:p>
        </p:txBody>
      </p:sp>
    </p:spTree>
    <p:extLst>
      <p:ext uri="{BB962C8B-B14F-4D97-AF65-F5344CB8AC3E}">
        <p14:creationId xmlns:p14="http://schemas.microsoft.com/office/powerpoint/2010/main" val="413495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sciencedirect.com/science?_ob=ArticleURL&amp;_udi=B6T04-4MWGYDH-1&amp;_user=5939061&amp;_rdoc=1&amp;_fmt=&amp;_orig=search&amp;_sort=d&amp;_docanchor=&amp;view=c&amp;_acct=C000009959&amp;_version=1&amp;_urlVersion=0&amp;_userid=5939061&amp;md5=4a09e4ec5b516e9220a1fa5bc3f8f10c" TargetMode="External"/><Relationship Id="rId4" Type="http://schemas.openxmlformats.org/officeDocument/2006/relationships/hyperlink" Target="http://journal.frontiersin.org/article/10.3389/neuro.11.010.2008/abstract" TargetMode="External"/><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mailto:http://www.psychopy.org/builder/components/code.html" TargetMode="External"/><Relationship Id="rId4" Type="http://schemas.openxmlformats.org/officeDocument/2006/relationships/hyperlink" Target="https://www.codecademy.com/learn/python" TargetMode="External"/><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citing PsychoPy:</a:t>
            </a:r>
          </a:p>
          <a:p>
            <a:endParaRPr lang="en-GB" dirty="0" smtClean="0"/>
          </a:p>
          <a:p>
            <a:r>
              <a:rPr lang="en-US" dirty="0" smtClean="0"/>
              <a:t>Peirce, JW (2007) PsychoPy - Psychophysics software in Python. </a:t>
            </a:r>
            <a:r>
              <a:rPr lang="en-US" dirty="0" smtClean="0">
                <a:hlinkClick r:id="rId3"/>
              </a:rPr>
              <a:t>J Neurosci Methods, 162(1-2):8-13</a:t>
            </a:r>
            <a:endParaRPr lang="en-US" dirty="0" smtClean="0"/>
          </a:p>
          <a:p>
            <a:r>
              <a:rPr lang="en-US" dirty="0" smtClean="0"/>
              <a:t>Peirce JW (2009) Generating stimuli for neuroscience using PsychoPy. </a:t>
            </a:r>
            <a:r>
              <a:rPr lang="en-US" dirty="0" smtClean="0">
                <a:hlinkClick r:id="rId4"/>
              </a:rPr>
              <a:t>Front. Neuroinform. 2:10. doi:10.3389/neuro.11.010.2008</a:t>
            </a:r>
            <a:endParaRPr lang="en-US" dirty="0" smtClean="0"/>
          </a:p>
          <a:p>
            <a:endParaRPr lang="en-GB" dirty="0" smtClean="0"/>
          </a:p>
          <a:p>
            <a:r>
              <a:rPr lang="en-GB" dirty="0" smtClean="0"/>
              <a:t>Download: </a:t>
            </a:r>
            <a:r>
              <a:rPr lang="en-GB" baseline="0" dirty="0" smtClean="0"/>
              <a:t> </a:t>
            </a:r>
            <a:r>
              <a:rPr lang="pl-PL" dirty="0" smtClean="0"/>
              <a:t>http://</a:t>
            </a:r>
            <a:r>
              <a:rPr lang="pl-PL" dirty="0" err="1" smtClean="0"/>
              <a:t>psychopy.org</a:t>
            </a:r>
            <a:r>
              <a:rPr lang="pl-PL" dirty="0" smtClean="0"/>
              <a:t>/</a:t>
            </a:r>
            <a:r>
              <a:rPr lang="pl-PL" dirty="0" err="1" smtClean="0"/>
              <a:t>installation.html</a:t>
            </a:r>
            <a:r>
              <a:rPr lang="en-GB" dirty="0" smtClean="0"/>
              <a:t> (most recent version)</a:t>
            </a:r>
          </a:p>
          <a:p>
            <a:endParaRPr lang="en-GB" dirty="0" smtClean="0"/>
          </a:p>
          <a:p>
            <a:r>
              <a:rPr lang="en-GB" dirty="0" smtClean="0"/>
              <a:t>Please look at the tutorial “Basic PsychoPy</a:t>
            </a:r>
            <a:r>
              <a:rPr lang="en-GB" baseline="0" dirty="0" smtClean="0"/>
              <a:t>” first (https://</a:t>
            </a:r>
            <a:r>
              <a:rPr lang="en-GB" baseline="0" dirty="0" err="1" smtClean="0"/>
              <a:t>github.com</a:t>
            </a:r>
            <a:r>
              <a:rPr lang="en-GB" baseline="0" dirty="0" smtClean="0"/>
              <a:t>/</a:t>
            </a:r>
            <a:r>
              <a:rPr lang="en-GB" baseline="0" dirty="0" err="1" smtClean="0"/>
              <a:t>ClareSutherland</a:t>
            </a:r>
            <a:r>
              <a:rPr lang="en-GB" baseline="0" dirty="0" smtClean="0"/>
              <a:t>/</a:t>
            </a:r>
            <a:r>
              <a:rPr lang="en-GB" baseline="0" dirty="0" err="1" smtClean="0"/>
              <a:t>BasicPsychoPy</a:t>
            </a:r>
            <a:r>
              <a:rPr lang="en-GB" baseline="0" dirty="0" smtClean="0"/>
              <a:t>)</a:t>
            </a:r>
          </a:p>
          <a:p>
            <a:r>
              <a:rPr lang="en-GB" dirty="0" smtClean="0"/>
              <a:t>To help you, an example experiment is included in the folder ExampleExperiment2</a:t>
            </a:r>
            <a:r>
              <a:rPr lang="en-GB" baseline="0" dirty="0" smtClean="0"/>
              <a:t> and some example python code is included in the folder </a:t>
            </a:r>
            <a:r>
              <a:rPr lang="en-GB" baseline="0" dirty="0" err="1" smtClean="0"/>
              <a:t>ExamplePythonCode</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1</a:t>
            </a:fld>
            <a:endParaRPr lang="en-GB"/>
          </a:p>
        </p:txBody>
      </p:sp>
    </p:spTree>
    <p:extLst>
      <p:ext uri="{BB962C8B-B14F-4D97-AF65-F5344CB8AC3E}">
        <p14:creationId xmlns:p14="http://schemas.microsoft.com/office/powerpoint/2010/main" val="819392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thing that makes python particularly elegant is that you only load</a:t>
            </a:r>
            <a:r>
              <a:rPr lang="en-GB" baseline="0" dirty="0" smtClean="0"/>
              <a:t> the code you need. So, you can think of Python as opening </a:t>
            </a:r>
            <a:r>
              <a:rPr lang="en-GB" dirty="0" smtClean="0"/>
              <a:t>books with code someone has already written for you,</a:t>
            </a:r>
            <a:r>
              <a:rPr lang="en-GB" baseline="0" dirty="0" smtClean="0"/>
              <a:t> as if you’re in a library. </a:t>
            </a:r>
          </a:p>
          <a:p>
            <a:endParaRPr lang="en-GB" baseline="0" dirty="0" smtClean="0"/>
          </a:p>
          <a:p>
            <a:pPr marL="171450" indent="-171450">
              <a:buFontTx/>
              <a:buChar char="-"/>
            </a:pPr>
            <a:r>
              <a:rPr lang="en-GB" baseline="0" dirty="0" smtClean="0"/>
              <a:t>R does this too.</a:t>
            </a:r>
          </a:p>
          <a:p>
            <a:pPr marL="171450" indent="-171450">
              <a:buFontTx/>
              <a:buChar char="-"/>
            </a:pPr>
            <a:endParaRPr lang="en-GB" baseline="0" dirty="0" smtClean="0"/>
          </a:p>
          <a:p>
            <a:pPr marL="171450" indent="-171450">
              <a:buFontTx/>
              <a:buChar char="-"/>
            </a:pPr>
            <a:r>
              <a:rPr lang="en-GB" baseline="0" dirty="0" smtClean="0"/>
              <a:t>So the first few lines of Python scripts are usually calling modules that you’ll use. </a:t>
            </a:r>
          </a:p>
          <a:p>
            <a:pPr marL="171450" indent="-171450">
              <a:buFontTx/>
              <a:buChar char="-"/>
            </a:pPr>
            <a:endParaRPr lang="en-GB" baseline="0" dirty="0" smtClean="0"/>
          </a:p>
          <a:p>
            <a:pPr marL="171450" indent="-171450">
              <a:buFontTx/>
              <a:buChar char="-"/>
            </a:pPr>
            <a:r>
              <a:rPr lang="en-GB" baseline="0" dirty="0" smtClean="0"/>
              <a:t>OK so why do we care? well one of the most useful modules is ‘random’ which has a shuffling function</a:t>
            </a:r>
          </a:p>
          <a:p>
            <a:pPr marL="171450" indent="-171450">
              <a:buFontTx/>
              <a:buChar char="-"/>
            </a:pPr>
            <a:endParaRPr lang="en-GB" baseline="0" dirty="0" smtClean="0"/>
          </a:p>
          <a:p>
            <a:pPr marL="171450" indent="-171450">
              <a:buFontTx/>
              <a:buChar char="-"/>
            </a:pPr>
            <a:r>
              <a:rPr lang="en-GB" baseline="0" dirty="0" smtClean="0"/>
              <a:t>so this bit of code will shuffle your list of animals</a:t>
            </a:r>
          </a:p>
          <a:p>
            <a:pPr marL="171450" indent="-171450">
              <a:buFontTx/>
              <a:buChar char="-"/>
            </a:pPr>
            <a:endParaRPr lang="en-GB" sz="1200" kern="1200" baseline="0" dirty="0" smtClean="0">
              <a:solidFill>
                <a:schemeClr val="tx1"/>
              </a:solidFill>
              <a:effectLst/>
              <a:latin typeface="+mn-lt"/>
              <a:ea typeface="+mn-ea"/>
              <a:cs typeface="+mn-cs"/>
            </a:endParaRPr>
          </a:p>
          <a:p>
            <a:pPr marL="171450" indent="-171450">
              <a:buFontTx/>
              <a:buChar char="-"/>
            </a:pPr>
            <a:r>
              <a:rPr lang="en-GB" sz="1200" kern="1200" baseline="0" dirty="0" smtClean="0">
                <a:solidFill>
                  <a:schemeClr val="tx1"/>
                </a:solidFill>
                <a:effectLst/>
                <a:latin typeface="+mn-lt"/>
                <a:ea typeface="+mn-ea"/>
                <a:cs typeface="+mn-cs"/>
              </a:rPr>
              <a:t>if you get it to print your list, it will return something like this</a:t>
            </a:r>
          </a:p>
          <a:p>
            <a:pPr marL="171450" indent="-171450">
              <a:buFontTx/>
              <a:buChar char="-"/>
            </a:pPr>
            <a:endParaRPr lang="en-GB"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mn-lt"/>
                <a:ea typeface="+mn-ea"/>
                <a:cs typeface="+mn-cs"/>
              </a:rPr>
              <a:t>Notes: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GB" sz="1200" kern="1200" dirty="0" smtClean="0">
                <a:solidFill>
                  <a:schemeClr val="tx1"/>
                </a:solidFill>
                <a:effectLst/>
                <a:latin typeface="+mn-lt"/>
                <a:ea typeface="+mn-ea"/>
                <a:cs typeface="+mn-cs"/>
              </a:rPr>
              <a:t>if you don’t call ‘from random import shuffle’ at the very beginning, PsychoPy won’t know what shuffle(c) means.</a:t>
            </a:r>
            <a:endParaRPr lang="en-GB" baseline="0" dirty="0" smtClean="0"/>
          </a:p>
          <a:p>
            <a:pPr marL="171450" indent="-171450">
              <a:buFontTx/>
              <a:buChar char="-"/>
            </a:pPr>
            <a:r>
              <a:rPr lang="en-GB" baseline="0" dirty="0" smtClean="0"/>
              <a:t>PsychoPy already has many of the most useful modules already downloaded</a:t>
            </a:r>
          </a:p>
          <a:p>
            <a:pPr marL="171450" indent="-171450">
              <a:buFontTx/>
              <a:buChar char="-"/>
            </a:pPr>
            <a:r>
              <a:rPr lang="en-GB" baseline="0" dirty="0" smtClean="0"/>
              <a:t>But if you need a module, then:</a:t>
            </a:r>
          </a:p>
          <a:p>
            <a:r>
              <a:rPr lang="en-GB" sz="1200" kern="1200" dirty="0" smtClean="0">
                <a:solidFill>
                  <a:schemeClr val="tx1"/>
                </a:solidFill>
                <a:effectLst/>
                <a:latin typeface="+mn-lt"/>
                <a:ea typeface="+mn-ea"/>
                <a:cs typeface="+mn-cs"/>
              </a:rPr>
              <a:t>http://</a:t>
            </a:r>
            <a:r>
              <a:rPr lang="en-GB" sz="1200" kern="1200" dirty="0" err="1" smtClean="0">
                <a:solidFill>
                  <a:schemeClr val="tx1"/>
                </a:solidFill>
                <a:effectLst/>
                <a:latin typeface="+mn-lt"/>
                <a:ea typeface="+mn-ea"/>
                <a:cs typeface="+mn-cs"/>
              </a:rPr>
              <a:t>www.psychopy.org</a:t>
            </a:r>
            <a:r>
              <a:rPr lang="en-GB" sz="1200" kern="1200" dirty="0" smtClean="0">
                <a:solidFill>
                  <a:schemeClr val="tx1"/>
                </a:solidFill>
                <a:effectLst/>
                <a:latin typeface="+mn-lt"/>
                <a:ea typeface="+mn-ea"/>
                <a:cs typeface="+mn-cs"/>
              </a:rPr>
              <a:t>/recipes/</a:t>
            </a:r>
            <a:r>
              <a:rPr lang="en-GB" sz="1200" kern="1200" dirty="0" err="1" smtClean="0">
                <a:solidFill>
                  <a:schemeClr val="tx1"/>
                </a:solidFill>
                <a:effectLst/>
                <a:latin typeface="+mn-lt"/>
                <a:ea typeface="+mn-ea"/>
                <a:cs typeface="+mn-cs"/>
              </a:rPr>
              <a:t>addCustomModules.html</a:t>
            </a:r>
            <a:r>
              <a:rPr lang="en-GB" sz="1200" kern="1200" dirty="0" smtClean="0">
                <a:solidFill>
                  <a:schemeClr val="tx1"/>
                </a:solidFill>
                <a:effectLst/>
                <a:latin typeface="+mn-lt"/>
                <a:ea typeface="+mn-ea"/>
                <a:cs typeface="+mn-cs"/>
              </a:rPr>
              <a:t> gives more info on how to download other modules</a:t>
            </a:r>
          </a:p>
          <a:p>
            <a:r>
              <a:rPr lang="en-GB"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A70B790-33C6-5644-ADE5-55285F15B94E}" type="slidenum">
              <a:rPr lang="en-GB" smtClean="0"/>
              <a:t>10</a:t>
            </a:fld>
            <a:endParaRPr lang="en-GB"/>
          </a:p>
        </p:txBody>
      </p:sp>
    </p:spTree>
    <p:extLst>
      <p:ext uri="{BB962C8B-B14F-4D97-AF65-F5344CB8AC3E}">
        <p14:creationId xmlns:p14="http://schemas.microsoft.com/office/powerpoint/2010/main" val="1127373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e.g. we might want to call a trial list based on some condition in an experiment, like give Clare all the really unattractive faces to look at, and give everyone else the really attractive faces…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so we’d name</a:t>
            </a:r>
            <a:r>
              <a:rPr lang="en-GB" sz="1200" kern="1200" baseline="0" dirty="0" smtClean="0">
                <a:solidFill>
                  <a:schemeClr val="tx1"/>
                </a:solidFill>
                <a:effectLst/>
                <a:latin typeface="+mn-lt"/>
                <a:ea typeface="+mn-ea"/>
                <a:cs typeface="+mn-cs"/>
              </a:rPr>
              <a:t> the excel list in a loop based on a condition entered in by the experimenter or the participant (and have different excel lists in the folder) rather than just always picking the same excel list each time</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11</a:t>
            </a:fld>
            <a:endParaRPr lang="en-GB"/>
          </a:p>
        </p:txBody>
      </p:sp>
    </p:spTree>
    <p:extLst>
      <p:ext uri="{BB962C8B-B14F-4D97-AF65-F5344CB8AC3E}">
        <p14:creationId xmlns:p14="http://schemas.microsoft.com/office/powerpoint/2010/main" val="3590315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Remember we need to use $ to show PsychoPy that the</a:t>
            </a:r>
            <a:r>
              <a:rPr lang="en-GB" sz="1200" kern="1200" baseline="0" dirty="0" smtClean="0">
                <a:solidFill>
                  <a:schemeClr val="tx1"/>
                </a:solidFill>
                <a:effectLst/>
                <a:latin typeface="+mn-lt"/>
                <a:ea typeface="+mn-ea"/>
                <a:cs typeface="+mn-cs"/>
              </a:rPr>
              <a:t> loop is using</a:t>
            </a:r>
            <a:r>
              <a:rPr lang="en-GB" sz="1200" kern="1200" dirty="0" smtClean="0">
                <a:solidFill>
                  <a:schemeClr val="tx1"/>
                </a:solidFill>
                <a:effectLst/>
                <a:latin typeface="+mn-lt"/>
                <a:ea typeface="+mn-ea"/>
                <a:cs typeface="+mn-cs"/>
              </a:rPr>
              <a:t> a variable, not literally a file called ‘“%</a:t>
            </a:r>
            <a:r>
              <a:rPr lang="en-GB" sz="1200" kern="1200" dirty="0" err="1" smtClean="0">
                <a:solidFill>
                  <a:schemeClr val="tx1"/>
                </a:solidFill>
                <a:effectLst/>
                <a:latin typeface="+mn-lt"/>
                <a:ea typeface="+mn-ea"/>
                <a:cs typeface="+mn-cs"/>
              </a:rPr>
              <a:t>s.xlsx</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expInfo</a:t>
            </a:r>
            <a:r>
              <a:rPr lang="en-GB" sz="1200" kern="1200" dirty="0" smtClean="0">
                <a:solidFill>
                  <a:schemeClr val="tx1"/>
                </a:solidFill>
                <a:effectLst/>
                <a:latin typeface="+mn-lt"/>
                <a:ea typeface="+mn-ea"/>
                <a:cs typeface="+mn-cs"/>
              </a:rPr>
              <a:t>[‘Animal’])” which would be a weird file!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Notice that we put the ‘.</a:t>
            </a:r>
            <a:r>
              <a:rPr lang="en-GB" sz="1200" kern="1200" dirty="0" err="1" smtClean="0">
                <a:solidFill>
                  <a:schemeClr val="tx1"/>
                </a:solidFill>
                <a:effectLst/>
                <a:latin typeface="+mn-lt"/>
                <a:ea typeface="+mn-ea"/>
                <a:cs typeface="+mn-cs"/>
              </a:rPr>
              <a:t>xlsx</a:t>
            </a:r>
            <a:r>
              <a:rPr lang="en-GB" sz="1200" kern="1200" dirty="0" smtClean="0">
                <a:solidFill>
                  <a:schemeClr val="tx1"/>
                </a:solidFill>
                <a:effectLst/>
                <a:latin typeface="+mn-lt"/>
                <a:ea typeface="+mn-ea"/>
                <a:cs typeface="+mn-cs"/>
              </a:rPr>
              <a:t>’ ending into the string, so we just port in the label of the excel file (e.g. ‘duck’).</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Also notice that we use </a:t>
            </a:r>
            <a:r>
              <a:rPr lang="en-GB" sz="1200" kern="1200" dirty="0" err="1" smtClean="0">
                <a:solidFill>
                  <a:schemeClr val="tx1"/>
                </a:solidFill>
                <a:effectLst/>
                <a:latin typeface="+mn-lt"/>
                <a:ea typeface="+mn-ea"/>
                <a:cs typeface="+mn-cs"/>
              </a:rPr>
              <a:t>PsychoPy’s</a:t>
            </a:r>
            <a:r>
              <a:rPr lang="en-GB" sz="1200" kern="1200" dirty="0" smtClean="0">
                <a:solidFill>
                  <a:schemeClr val="tx1"/>
                </a:solidFill>
                <a:effectLst/>
                <a:latin typeface="+mn-lt"/>
                <a:ea typeface="+mn-ea"/>
                <a:cs typeface="+mn-cs"/>
              </a:rPr>
              <a:t> own variable, “</a:t>
            </a:r>
            <a:r>
              <a:rPr lang="en-GB" sz="1200" kern="1200" dirty="0" err="1" smtClean="0">
                <a:solidFill>
                  <a:schemeClr val="tx1"/>
                </a:solidFill>
                <a:effectLst/>
                <a:latin typeface="+mn-lt"/>
                <a:ea typeface="+mn-ea"/>
                <a:cs typeface="+mn-cs"/>
              </a:rPr>
              <a:t>expInfo</a:t>
            </a:r>
            <a:r>
              <a:rPr lang="en-GB" sz="1200" kern="1200" dirty="0" smtClean="0">
                <a:solidFill>
                  <a:schemeClr val="tx1"/>
                </a:solidFill>
                <a:effectLst/>
                <a:latin typeface="+mn-lt"/>
                <a:ea typeface="+mn-ea"/>
                <a:cs typeface="+mn-cs"/>
              </a:rPr>
              <a:t>” which is just references the questions</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it asks you at the start (which are controlled under Experiment Settings). The</a:t>
            </a:r>
            <a:r>
              <a:rPr lang="en-GB" sz="1200" kern="1200" baseline="0" dirty="0" smtClean="0">
                <a:solidFill>
                  <a:schemeClr val="tx1"/>
                </a:solidFill>
                <a:effectLst/>
                <a:latin typeface="+mn-lt"/>
                <a:ea typeface="+mn-ea"/>
                <a:cs typeface="+mn-cs"/>
              </a:rPr>
              <a:t> code</a:t>
            </a:r>
            <a:r>
              <a:rPr lang="en-GB" sz="1200" kern="1200" dirty="0" smtClean="0">
                <a:solidFill>
                  <a:schemeClr val="tx1"/>
                </a:solidFill>
                <a:effectLst/>
                <a:latin typeface="+mn-lt"/>
                <a:ea typeface="+mn-ea"/>
                <a:cs typeface="+mn-cs"/>
              </a:rPr>
              <a:t> then pulls out whatever was under ‘Animal’ – a question which we created. You can pull out anything else from </a:t>
            </a:r>
            <a:r>
              <a:rPr lang="en-GB" sz="1200" kern="1200" dirty="0" err="1" smtClean="0">
                <a:solidFill>
                  <a:schemeClr val="tx1"/>
                </a:solidFill>
                <a:effectLst/>
                <a:latin typeface="+mn-lt"/>
                <a:ea typeface="+mn-ea"/>
                <a:cs typeface="+mn-cs"/>
              </a:rPr>
              <a:t>expInfo</a:t>
            </a:r>
            <a:r>
              <a:rPr lang="en-GB" sz="1200" kern="1200" dirty="0" smtClean="0">
                <a:solidFill>
                  <a:schemeClr val="tx1"/>
                </a:solidFill>
                <a:effectLst/>
                <a:latin typeface="+mn-lt"/>
                <a:ea typeface="+mn-ea"/>
                <a:cs typeface="+mn-cs"/>
              </a:rPr>
              <a:t>, like session, gender or date (or any other new variable you create e.g. “Group”).</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Uses:</a:t>
            </a:r>
            <a:r>
              <a:rPr lang="en-GB" sz="1200" kern="1200" dirty="0" smtClean="0">
                <a:solidFill>
                  <a:schemeClr val="tx1"/>
                </a:solidFill>
                <a:effectLst/>
                <a:latin typeface="+mn-lt"/>
                <a:ea typeface="+mn-ea"/>
                <a:cs typeface="+mn-cs"/>
              </a:rPr>
              <a:t> string formatting,</a:t>
            </a:r>
            <a:r>
              <a:rPr lang="en-GB" sz="1200" kern="1200" baseline="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PsychoPy’s</a:t>
            </a:r>
            <a:r>
              <a:rPr lang="en-GB" sz="1200" kern="1200" dirty="0" smtClean="0">
                <a:solidFill>
                  <a:schemeClr val="tx1"/>
                </a:solidFill>
                <a:effectLst/>
                <a:latin typeface="+mn-lt"/>
                <a:ea typeface="+mn-ea"/>
                <a:cs typeface="+mn-cs"/>
              </a:rPr>
              <a:t> own variables (</a:t>
            </a:r>
            <a:r>
              <a:rPr lang="en-GB" sz="1200" kern="1200" dirty="0" err="1" smtClean="0">
                <a:solidFill>
                  <a:schemeClr val="tx1"/>
                </a:solidFill>
                <a:effectLst/>
                <a:latin typeface="+mn-lt"/>
                <a:ea typeface="+mn-ea"/>
                <a:cs typeface="+mn-cs"/>
              </a:rPr>
              <a:t>expInfo</a:t>
            </a:r>
            <a:r>
              <a:rPr lang="en-GB" sz="1200" kern="1200" dirty="0" smtClean="0">
                <a:solidFill>
                  <a:schemeClr val="tx1"/>
                </a:solidFill>
                <a:effectLst/>
                <a:latin typeface="+mn-lt"/>
                <a:ea typeface="+mn-ea"/>
                <a:cs typeface="+mn-cs"/>
              </a:rPr>
              <a:t>),</a:t>
            </a:r>
            <a:r>
              <a:rPr lang="en-GB" sz="1200" kern="1200" baseline="0" dirty="0" smtClean="0">
                <a:solidFill>
                  <a:schemeClr val="tx1"/>
                </a:solidFill>
                <a:effectLst/>
                <a:latin typeface="+mn-lt"/>
                <a:ea typeface="+mn-ea"/>
                <a:cs typeface="+mn-cs"/>
              </a:rPr>
              <a:t> creating comments.</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Advanced: </a:t>
            </a:r>
            <a:r>
              <a:rPr lang="en-GB" sz="1200" b="0" kern="1200" dirty="0" smtClean="0">
                <a:solidFill>
                  <a:schemeClr val="tx1"/>
                </a:solidFill>
                <a:effectLst/>
                <a:latin typeface="+mn-lt"/>
                <a:ea typeface="+mn-ea"/>
                <a:cs typeface="+mn-cs"/>
              </a:rPr>
              <a:t>You can add </a:t>
            </a:r>
            <a:r>
              <a:rPr lang="en-GB" sz="1200" kern="1200" dirty="0" smtClean="0">
                <a:solidFill>
                  <a:schemeClr val="tx1"/>
                </a:solidFill>
                <a:effectLst/>
                <a:latin typeface="+mn-lt"/>
                <a:ea typeface="+mn-ea"/>
                <a:cs typeface="+mn-cs"/>
              </a:rPr>
              <a:t>a code component at the very beginning of the experiment (e.g. in your Welcome routine) to stop the experiment if the experimenter doesn’t enter in the right conditions (here, “cat”, “mouse” or “duck”). Put this IF</a:t>
            </a:r>
            <a:r>
              <a:rPr lang="en-GB" sz="1200" kern="1200" baseline="0" dirty="0" smtClean="0">
                <a:solidFill>
                  <a:schemeClr val="tx1"/>
                </a:solidFill>
                <a:effectLst/>
                <a:latin typeface="+mn-lt"/>
                <a:ea typeface="+mn-ea"/>
                <a:cs typeface="+mn-cs"/>
              </a:rPr>
              <a:t> THEN statement</a:t>
            </a:r>
            <a:r>
              <a:rPr lang="en-GB" sz="1200" kern="1200" dirty="0" smtClean="0">
                <a:solidFill>
                  <a:schemeClr val="tx1"/>
                </a:solidFill>
                <a:effectLst/>
                <a:latin typeface="+mn-lt"/>
                <a:ea typeface="+mn-ea"/>
                <a:cs typeface="+mn-cs"/>
              </a:rPr>
              <a:t> under the ‘Begin Experiment’ code section: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if </a:t>
            </a:r>
            <a:r>
              <a:rPr lang="en-GB" sz="1200" kern="1200" dirty="0" err="1" smtClean="0">
                <a:solidFill>
                  <a:schemeClr val="tx1"/>
                </a:solidFill>
                <a:effectLst/>
                <a:latin typeface="+mn-lt"/>
                <a:ea typeface="+mn-ea"/>
                <a:cs typeface="+mn-cs"/>
              </a:rPr>
              <a:t>expInfo</a:t>
            </a:r>
            <a:r>
              <a:rPr lang="en-GB" sz="1200" kern="1200" dirty="0" smtClean="0">
                <a:solidFill>
                  <a:schemeClr val="tx1"/>
                </a:solidFill>
                <a:effectLst/>
                <a:latin typeface="+mn-lt"/>
                <a:ea typeface="+mn-ea"/>
                <a:cs typeface="+mn-cs"/>
              </a:rPr>
              <a:t>[‘Animal’] == “cat“:</a:t>
            </a:r>
          </a:p>
          <a:p>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endExpNow</a:t>
            </a:r>
            <a:r>
              <a:rPr lang="en-GB" sz="1200" kern="1200" dirty="0" smtClean="0">
                <a:solidFill>
                  <a:schemeClr val="tx1"/>
                </a:solidFill>
                <a:effectLst/>
                <a:latin typeface="+mn-lt"/>
                <a:ea typeface="+mn-ea"/>
                <a:cs typeface="+mn-cs"/>
              </a:rPr>
              <a:t> = False</a:t>
            </a:r>
          </a:p>
          <a:p>
            <a:r>
              <a:rPr lang="en-GB" sz="1200" kern="1200" dirty="0" err="1" smtClean="0">
                <a:solidFill>
                  <a:schemeClr val="tx1"/>
                </a:solidFill>
                <a:effectLst/>
                <a:latin typeface="+mn-lt"/>
                <a:ea typeface="+mn-ea"/>
                <a:cs typeface="+mn-cs"/>
              </a:rPr>
              <a:t>elif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expInfo</a:t>
            </a:r>
            <a:r>
              <a:rPr lang="en-GB" sz="1200" kern="1200" dirty="0" smtClean="0">
                <a:solidFill>
                  <a:schemeClr val="tx1"/>
                </a:solidFill>
                <a:effectLst/>
                <a:latin typeface="+mn-lt"/>
                <a:ea typeface="+mn-ea"/>
                <a:cs typeface="+mn-cs"/>
              </a:rPr>
              <a:t>[‘Animal’] == “mouse“:</a:t>
            </a:r>
          </a:p>
          <a:p>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endExpNow</a:t>
            </a:r>
            <a:r>
              <a:rPr lang="en-GB" sz="1200" kern="1200" dirty="0" smtClean="0">
                <a:solidFill>
                  <a:schemeClr val="tx1"/>
                </a:solidFill>
                <a:effectLst/>
                <a:latin typeface="+mn-lt"/>
                <a:ea typeface="+mn-ea"/>
                <a:cs typeface="+mn-cs"/>
              </a:rPr>
              <a:t> = False</a:t>
            </a:r>
          </a:p>
          <a:p>
            <a:r>
              <a:rPr lang="en-GB" sz="1200" kern="1200" dirty="0" err="1" smtClean="0">
                <a:solidFill>
                  <a:schemeClr val="tx1"/>
                </a:solidFill>
                <a:effectLst/>
                <a:latin typeface="+mn-lt"/>
                <a:ea typeface="+mn-ea"/>
                <a:cs typeface="+mn-cs"/>
              </a:rPr>
              <a:t>elif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expInfo</a:t>
            </a:r>
            <a:r>
              <a:rPr lang="en-GB" sz="1200" kern="1200" dirty="0" smtClean="0">
                <a:solidFill>
                  <a:schemeClr val="tx1"/>
                </a:solidFill>
                <a:effectLst/>
                <a:latin typeface="+mn-lt"/>
                <a:ea typeface="+mn-ea"/>
                <a:cs typeface="+mn-cs"/>
              </a:rPr>
              <a:t>[‘Animal’] == “duck“:</a:t>
            </a:r>
          </a:p>
          <a:p>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endExpNow</a:t>
            </a:r>
            <a:r>
              <a:rPr lang="en-GB" sz="1200" kern="1200" dirty="0" smtClean="0">
                <a:solidFill>
                  <a:schemeClr val="tx1"/>
                </a:solidFill>
                <a:effectLst/>
                <a:latin typeface="+mn-lt"/>
                <a:ea typeface="+mn-ea"/>
                <a:cs typeface="+mn-cs"/>
              </a:rPr>
              <a:t> = False</a:t>
            </a:r>
          </a:p>
          <a:p>
            <a:r>
              <a:rPr lang="en-GB" sz="1200" kern="1200" dirty="0" smtClean="0">
                <a:solidFill>
                  <a:schemeClr val="tx1"/>
                </a:solidFill>
                <a:effectLst/>
                <a:latin typeface="+mn-lt"/>
                <a:ea typeface="+mn-ea"/>
                <a:cs typeface="+mn-cs"/>
              </a:rPr>
              <a:t>else:</a:t>
            </a:r>
          </a:p>
          <a:p>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endExpNow</a:t>
            </a:r>
            <a:r>
              <a:rPr lang="en-GB" sz="1200" kern="1200" dirty="0" smtClean="0">
                <a:solidFill>
                  <a:schemeClr val="tx1"/>
                </a:solidFill>
                <a:effectLst/>
                <a:latin typeface="+mn-lt"/>
                <a:ea typeface="+mn-ea"/>
                <a:cs typeface="+mn-cs"/>
              </a:rPr>
              <a:t> = True</a:t>
            </a:r>
          </a:p>
          <a:p>
            <a:r>
              <a:rPr lang="en-GB" sz="1200" kern="1200" dirty="0" smtClean="0">
                <a:solidFill>
                  <a:schemeClr val="tx1"/>
                </a:solidFill>
                <a:effectLst/>
                <a:latin typeface="+mn-lt"/>
                <a:ea typeface="+mn-ea"/>
                <a:cs typeface="+mn-cs"/>
              </a:rPr>
              <a:t>    print “Whoops, you entered</a:t>
            </a:r>
            <a:r>
              <a:rPr lang="en-GB" sz="1200" kern="1200" baseline="0" dirty="0" smtClean="0">
                <a:solidFill>
                  <a:schemeClr val="tx1"/>
                </a:solidFill>
                <a:effectLst/>
                <a:latin typeface="+mn-lt"/>
                <a:ea typeface="+mn-ea"/>
                <a:cs typeface="+mn-cs"/>
              </a:rPr>
              <a:t> the wrong value under Animal! </a:t>
            </a:r>
            <a:r>
              <a:rPr lang="en-GB" sz="1200" kern="1200" dirty="0" smtClean="0">
                <a:solidFill>
                  <a:schemeClr val="tx1"/>
                </a:solidFill>
                <a:effectLst/>
                <a:latin typeface="+mn-lt"/>
                <a:ea typeface="+mn-ea"/>
                <a:cs typeface="+mn-cs"/>
              </a:rPr>
              <a:t>Animal needs to </a:t>
            </a:r>
            <a:r>
              <a:rPr lang="en-GB" sz="1200" kern="1200" smtClean="0">
                <a:solidFill>
                  <a:schemeClr val="tx1"/>
                </a:solidFill>
                <a:effectLst/>
                <a:latin typeface="+mn-lt"/>
                <a:ea typeface="+mn-ea"/>
                <a:cs typeface="+mn-cs"/>
              </a:rPr>
              <a:t>be cat, mouse or duck.“</a:t>
            </a:r>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0B790-33C6-5644-ADE5-55285F15B94E}" type="slidenum">
              <a:rPr lang="en-GB" smtClean="0"/>
              <a:t>13</a:t>
            </a:fld>
            <a:endParaRPr lang="en-GB"/>
          </a:p>
        </p:txBody>
      </p:sp>
    </p:spTree>
    <p:extLst>
      <p:ext uri="{BB962C8B-B14F-4D97-AF65-F5344CB8AC3E}">
        <p14:creationId xmlns:p14="http://schemas.microsoft.com/office/powerpoint/2010/main" val="2203026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Important! Python starts lists at 0 (not 1 like </a:t>
            </a:r>
            <a:r>
              <a:rPr lang="en-GB" sz="1200" kern="1200" dirty="0" err="1" smtClean="0">
                <a:solidFill>
                  <a:schemeClr val="tx1"/>
                </a:solidFill>
                <a:effectLst/>
                <a:latin typeface="+mn-lt"/>
                <a:ea typeface="+mn-ea"/>
                <a:cs typeface="+mn-cs"/>
              </a:rPr>
              <a:t>Matlab</a:t>
            </a:r>
            <a:r>
              <a:rPr lang="en-GB" sz="1200" kern="1200" dirty="0" smtClean="0">
                <a:solidFill>
                  <a:schemeClr val="tx1"/>
                </a:solidFill>
                <a:effectLst/>
                <a:latin typeface="+mn-lt"/>
                <a:ea typeface="+mn-ea"/>
                <a:cs typeface="+mn-cs"/>
              </a:rPr>
              <a:t>). So conditions[0] is the first item in the list, conditions[1] is the second item and so on.</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Remember we need to use $ to show PsychoPy that the</a:t>
            </a:r>
            <a:r>
              <a:rPr lang="en-GB" sz="1200" kern="1200" baseline="0" dirty="0" smtClean="0">
                <a:solidFill>
                  <a:schemeClr val="tx1"/>
                </a:solidFill>
                <a:effectLst/>
                <a:latin typeface="+mn-lt"/>
                <a:ea typeface="+mn-ea"/>
                <a:cs typeface="+mn-cs"/>
              </a:rPr>
              <a:t> loop is using</a:t>
            </a:r>
            <a:r>
              <a:rPr lang="en-GB" sz="1200" kern="1200" dirty="0" smtClean="0">
                <a:solidFill>
                  <a:schemeClr val="tx1"/>
                </a:solidFill>
                <a:effectLst/>
                <a:latin typeface="+mn-lt"/>
                <a:ea typeface="+mn-ea"/>
                <a:cs typeface="+mn-cs"/>
              </a:rPr>
              <a:t> a variable, not literally a file called ‘“%s” %(filename)” which would be a weird file!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Notice that this time we only call the filename, we don’t put ‘.</a:t>
            </a:r>
            <a:r>
              <a:rPr lang="en-GB" sz="1200" kern="1200" dirty="0" err="1" smtClean="0">
                <a:solidFill>
                  <a:schemeClr val="tx1"/>
                </a:solidFill>
                <a:effectLst/>
                <a:latin typeface="+mn-lt"/>
                <a:ea typeface="+mn-ea"/>
                <a:cs typeface="+mn-cs"/>
              </a:rPr>
              <a:t>xlsx</a:t>
            </a:r>
            <a:r>
              <a:rPr lang="en-GB" sz="1200" kern="1200" dirty="0" smtClean="0">
                <a:solidFill>
                  <a:schemeClr val="tx1"/>
                </a:solidFill>
                <a:effectLst/>
                <a:latin typeface="+mn-lt"/>
                <a:ea typeface="+mn-ea"/>
                <a:cs typeface="+mn-cs"/>
              </a:rPr>
              <a:t>’</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string here,</a:t>
            </a:r>
            <a:r>
              <a:rPr lang="en-GB" sz="1200" kern="1200" baseline="0" dirty="0" smtClean="0">
                <a:solidFill>
                  <a:schemeClr val="tx1"/>
                </a:solidFill>
                <a:effectLst/>
                <a:latin typeface="+mn-lt"/>
                <a:ea typeface="+mn-ea"/>
                <a:cs typeface="+mn-cs"/>
              </a:rPr>
              <a:t> because the labels of the conditions already had .</a:t>
            </a:r>
            <a:r>
              <a:rPr lang="en-GB" sz="1200" kern="1200" baseline="0" dirty="0" err="1" smtClean="0">
                <a:solidFill>
                  <a:schemeClr val="tx1"/>
                </a:solidFill>
                <a:effectLst/>
                <a:latin typeface="+mn-lt"/>
                <a:ea typeface="+mn-ea"/>
                <a:cs typeface="+mn-cs"/>
              </a:rPr>
              <a:t>xlsx</a:t>
            </a:r>
            <a:r>
              <a:rPr lang="en-GB" sz="1200" kern="1200" baseline="0" dirty="0" smtClean="0">
                <a:solidFill>
                  <a:schemeClr val="tx1"/>
                </a:solidFill>
                <a:effectLst/>
                <a:latin typeface="+mn-lt"/>
                <a:ea typeface="+mn-ea"/>
                <a:cs typeface="+mn-cs"/>
              </a:rPr>
              <a:t> in it now (unlike the last example). Either is fine, as long as the code has .</a:t>
            </a:r>
            <a:r>
              <a:rPr lang="en-GB" sz="1200" kern="1200" baseline="0" dirty="0" err="1" smtClean="0">
                <a:solidFill>
                  <a:schemeClr val="tx1"/>
                </a:solidFill>
                <a:effectLst/>
                <a:latin typeface="+mn-lt"/>
                <a:ea typeface="+mn-ea"/>
                <a:cs typeface="+mn-cs"/>
              </a:rPr>
              <a:t>xlsx</a:t>
            </a:r>
            <a:r>
              <a:rPr lang="en-GB" sz="1200" kern="1200" baseline="0" dirty="0" smtClean="0">
                <a:solidFill>
                  <a:schemeClr val="tx1"/>
                </a:solidFill>
                <a:effectLst/>
                <a:latin typeface="+mn-lt"/>
                <a:ea typeface="+mn-ea"/>
                <a:cs typeface="+mn-cs"/>
              </a:rPr>
              <a:t> from somewhere.</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Note as well that we can add variables to strings like “practice” + filename literally combines the two strings together to give you </a:t>
            </a:r>
            <a:r>
              <a:rPr lang="en-GB" sz="1200" kern="1200" baseline="0" dirty="0" err="1" smtClean="0">
                <a:solidFill>
                  <a:schemeClr val="tx1"/>
                </a:solidFill>
                <a:effectLst/>
                <a:latin typeface="+mn-lt"/>
                <a:ea typeface="+mn-ea"/>
                <a:cs typeface="+mn-cs"/>
              </a:rPr>
              <a:t>practice_cat.xlsx</a:t>
            </a:r>
            <a:r>
              <a:rPr lang="en-GB" sz="1200" kern="1200" baseline="0" dirty="0" smtClean="0">
                <a:solidFill>
                  <a:schemeClr val="tx1"/>
                </a:solidFill>
                <a:effectLst/>
                <a:latin typeface="+mn-lt"/>
                <a:ea typeface="+mn-ea"/>
                <a:cs typeface="+mn-cs"/>
              </a:rPr>
              <a:t> (or </a:t>
            </a:r>
            <a:r>
              <a:rPr lang="en-GB" sz="1200" kern="1200" baseline="0" dirty="0" err="1" smtClean="0">
                <a:solidFill>
                  <a:schemeClr val="tx1"/>
                </a:solidFill>
                <a:effectLst/>
                <a:latin typeface="+mn-lt"/>
                <a:ea typeface="+mn-ea"/>
                <a:cs typeface="+mn-cs"/>
              </a:rPr>
              <a:t>practice_duck.xlsx</a:t>
            </a:r>
            <a:r>
              <a:rPr lang="en-GB" sz="1200" kern="1200" baseline="0" dirty="0" smtClean="0">
                <a:solidFill>
                  <a:schemeClr val="tx1"/>
                </a:solidFill>
                <a:effectLst/>
                <a:latin typeface="+mn-lt"/>
                <a:ea typeface="+mn-ea"/>
                <a:cs typeface="+mn-cs"/>
              </a:rPr>
              <a:t> or </a:t>
            </a:r>
            <a:r>
              <a:rPr lang="en-GB" sz="1200" kern="1200" baseline="0" dirty="0" err="1" smtClean="0">
                <a:solidFill>
                  <a:schemeClr val="tx1"/>
                </a:solidFill>
                <a:effectLst/>
                <a:latin typeface="+mn-lt"/>
                <a:ea typeface="+mn-ea"/>
                <a:cs typeface="+mn-cs"/>
              </a:rPr>
              <a:t>practice_mouse.xlsx</a:t>
            </a:r>
            <a:r>
              <a:rPr lang="en-GB" sz="1200" kern="1200" baseline="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endParaRPr lang="en-GB" sz="1200" b="1"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Uses: </a:t>
            </a:r>
            <a:r>
              <a:rPr lang="en-GB" sz="1200" kern="1200" dirty="0" smtClean="0">
                <a:solidFill>
                  <a:schemeClr val="tx1"/>
                </a:solidFill>
                <a:effectLst/>
                <a:latin typeface="+mn-lt"/>
                <a:ea typeface="+mn-ea"/>
                <a:cs typeface="+mn-cs"/>
              </a:rPr>
              <a:t>importing modules, shuffling, creating a list variable (conditions), creating a string variable (filename, </a:t>
            </a:r>
            <a:r>
              <a:rPr lang="en-GB" sz="1200" kern="1200" dirty="0" err="1" smtClean="0">
                <a:solidFill>
                  <a:schemeClr val="tx1"/>
                </a:solidFill>
                <a:effectLst/>
                <a:latin typeface="+mn-lt"/>
                <a:ea typeface="+mn-ea"/>
                <a:cs typeface="+mn-cs"/>
              </a:rPr>
              <a:t>filename_prac</a:t>
            </a:r>
            <a:r>
              <a:rPr lang="en-GB" sz="1200" kern="1200" dirty="0" smtClean="0">
                <a:solidFill>
                  <a:schemeClr val="tx1"/>
                </a:solidFill>
                <a:effectLst/>
                <a:latin typeface="+mn-lt"/>
                <a:ea typeface="+mn-ea"/>
                <a:cs typeface="+mn-cs"/>
              </a:rPr>
              <a:t>), string formatting, creating comments.</a:t>
            </a:r>
          </a:p>
          <a:p>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Advanced: </a:t>
            </a:r>
            <a:r>
              <a:rPr lang="en-GB" sz="1200" kern="1200" dirty="0" smtClean="0">
                <a:solidFill>
                  <a:schemeClr val="tx1"/>
                </a:solidFill>
                <a:effectLst/>
                <a:latin typeface="+mn-lt"/>
                <a:ea typeface="+mn-ea"/>
                <a:cs typeface="+mn-cs"/>
              </a:rPr>
              <a:t>It gets a bit more complicated if you also want to have different instructions (e.g. attractiveness or trustworthiness ratings) – you need to also replace the instruction text (or image) depending on the conditions. Make sure the instructions text/image is set to every repeat and use IF THEN logic to change the text/image depending on the condition (like the error feedback).</a:t>
            </a:r>
          </a:p>
          <a:p>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14</a:t>
            </a:fld>
            <a:endParaRPr lang="en-GB"/>
          </a:p>
        </p:txBody>
      </p:sp>
    </p:spTree>
    <p:extLst>
      <p:ext uri="{BB962C8B-B14F-4D97-AF65-F5344CB8AC3E}">
        <p14:creationId xmlns:p14="http://schemas.microsoft.com/office/powerpoint/2010/main" val="100769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GB" sz="1200" dirty="0" smtClean="0">
                <a:latin typeface="Arial"/>
                <a:cs typeface="Arial"/>
              </a:rPr>
              <a:t>Create</a:t>
            </a:r>
            <a:r>
              <a:rPr lang="en-GB" sz="1200" baseline="0" dirty="0" smtClean="0">
                <a:latin typeface="Arial"/>
                <a:cs typeface="Arial"/>
              </a:rPr>
              <a:t> a new routine called feedback after the main trial routine</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endParaRPr lang="en-GB" sz="1200" baseline="0" dirty="0" smtClean="0">
              <a:latin typeface="Arial"/>
              <a:cs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baseline="0" dirty="0" smtClean="0">
                <a:latin typeface="Arial"/>
                <a:cs typeface="Arial"/>
              </a:rPr>
              <a:t>2) Insert a text component into this routine, make sure it’s set to call $error </a:t>
            </a:r>
            <a:r>
              <a:rPr lang="en-GB" sz="1200" baseline="0" dirty="0" err="1" smtClean="0">
                <a:latin typeface="Arial"/>
                <a:cs typeface="Arial"/>
              </a:rPr>
              <a:t>msg</a:t>
            </a:r>
            <a:r>
              <a:rPr lang="en-GB" sz="1200" baseline="0" dirty="0" smtClean="0">
                <a:latin typeface="Arial"/>
                <a:cs typeface="Arial"/>
              </a:rPr>
              <a:t> (which is your correct/incorrect variable, specified in the code).</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endParaRPr lang="en-GB" sz="1200" baseline="0" dirty="0" smtClean="0">
              <a:latin typeface="Arial"/>
              <a:cs typeface="Arial"/>
            </a:endParaRPr>
          </a:p>
          <a:p>
            <a:pPr marL="0" indent="0">
              <a:buFontTx/>
              <a:buNone/>
            </a:pPr>
            <a:r>
              <a:rPr lang="en-GB" sz="1200" kern="1200" dirty="0" smtClean="0">
                <a:solidFill>
                  <a:schemeClr val="tx1"/>
                </a:solidFill>
                <a:effectLst/>
                <a:latin typeface="+mn-lt"/>
                <a:ea typeface="+mn-ea"/>
                <a:cs typeface="+mn-cs"/>
              </a:rPr>
              <a:t>Note: Make sure the text is ‘set to every repeat’ or it will just show you the same thing each time.</a:t>
            </a:r>
          </a:p>
          <a:p>
            <a:pPr marL="171450" indent="-171450">
              <a:buFontTx/>
              <a:buChar char="-"/>
            </a:pPr>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Arial"/>
                <a:cs typeface="Arial"/>
              </a:rPr>
              <a:t>3) Insert a code component into this</a:t>
            </a:r>
            <a:r>
              <a:rPr lang="en-GB" sz="1200" baseline="0" dirty="0" smtClean="0">
                <a:latin typeface="Arial"/>
                <a:cs typeface="Arial"/>
              </a:rPr>
              <a:t> routine, first of all specifying a default message that will get updated by your error feedback.</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dirty="0" smtClean="0">
              <a:latin typeface="Arial"/>
              <a:cs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latin typeface="Arial"/>
                <a:cs typeface="Arial"/>
              </a:rPr>
              <a:t>Important! </a:t>
            </a:r>
            <a:r>
              <a:rPr lang="en-GB" baseline="0" dirty="0" smtClean="0"/>
              <a:t>Move this code to the top of the routine by right clicking the component. You need to do this because PsychoPy needs to evaluate the code first (and it reads top to bottom of the routine).</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aseline="0" dirty="0" smtClean="0">
                <a:latin typeface="Arial"/>
                <a:cs typeface="Arial"/>
              </a:rPr>
              <a:t>Remember that in IF THEN statements, the indent matters - it has to be 4 white spaces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baseline="0" dirty="0" smtClean="0">
              <a:latin typeface="Arial"/>
              <a:cs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baseline="0" dirty="0" smtClean="0">
                <a:latin typeface="Arial"/>
                <a:cs typeface="Arial"/>
              </a:rPr>
              <a:t>4) </a:t>
            </a:r>
            <a:r>
              <a:rPr lang="en-GB" sz="1200" kern="1200" dirty="0" smtClean="0">
                <a:solidFill>
                  <a:schemeClr val="tx1"/>
                </a:solidFill>
                <a:effectLst/>
                <a:latin typeface="+mn-lt"/>
                <a:ea typeface="+mn-ea"/>
                <a:cs typeface="+mn-cs"/>
              </a:rPr>
              <a:t>Put an IF</a:t>
            </a:r>
            <a:r>
              <a:rPr lang="en-GB" sz="1200" kern="1200" baseline="0" dirty="0" smtClean="0">
                <a:solidFill>
                  <a:schemeClr val="tx1"/>
                </a:solidFill>
                <a:effectLst/>
                <a:latin typeface="+mn-lt"/>
                <a:ea typeface="+mn-ea"/>
                <a:cs typeface="+mn-cs"/>
              </a:rPr>
              <a:t> THEN statement so that if the answer was incorrect it will show an error message, if it’s correct, it will show positive feedback.</a:t>
            </a:r>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mn-lt"/>
                <a:ea typeface="+mn-ea"/>
                <a:cs typeface="+mn-cs"/>
              </a:rPr>
              <a:t>PsychoPy draws the correct answer from within the practice keyboard routine and from the column ‘</a:t>
            </a:r>
            <a:r>
              <a:rPr lang="en-GB" sz="1200" kern="1200" baseline="0" dirty="0" err="1" smtClean="0">
                <a:solidFill>
                  <a:schemeClr val="tx1"/>
                </a:solidFill>
                <a:effectLst/>
                <a:latin typeface="+mn-lt"/>
                <a:ea typeface="+mn-ea"/>
                <a:cs typeface="+mn-cs"/>
              </a:rPr>
              <a:t>correctAns</a:t>
            </a:r>
            <a:r>
              <a:rPr lang="en-GB" sz="1200" kern="1200" baseline="0" dirty="0" smtClean="0">
                <a:solidFill>
                  <a:schemeClr val="tx1"/>
                </a:solidFill>
                <a:effectLst/>
                <a:latin typeface="+mn-lt"/>
                <a:ea typeface="+mn-ea"/>
                <a:cs typeface="+mn-cs"/>
              </a:rPr>
              <a:t>’ in the practice trial loop excel sheets – remember we set this last week (check your notes from last week).</a:t>
            </a:r>
          </a:p>
          <a:p>
            <a:pPr marL="0" marR="0" indent="0" algn="l" defTabSz="457200" rtl="0" eaLnBrk="1" fontAlgn="auto" latinLnBrk="0" hangingPunct="1">
              <a:lnSpc>
                <a:spcPct val="100000"/>
              </a:lnSpc>
              <a:spcBef>
                <a:spcPts val="0"/>
              </a:spcBef>
              <a:spcAft>
                <a:spcPts val="0"/>
              </a:spcAft>
              <a:buClrTx/>
              <a:buSzTx/>
              <a:buFontTx/>
              <a:buNone/>
              <a:tabLst/>
              <a:defRPr/>
            </a:pPr>
            <a:endParaRPr lang="en-GB" dirty="0" smtClean="0"/>
          </a:p>
          <a:p>
            <a:r>
              <a:rPr lang="en-GB" sz="1200" kern="1200" dirty="0" smtClean="0">
                <a:solidFill>
                  <a:schemeClr val="tx1"/>
                </a:solidFill>
                <a:effectLst/>
                <a:latin typeface="+mn-lt"/>
                <a:ea typeface="+mn-ea"/>
                <a:cs typeface="+mn-cs"/>
              </a:rPr>
              <a:t>The code assumes that you have a keyboard response called ‘</a:t>
            </a:r>
            <a:r>
              <a:rPr lang="en-GB" sz="1200" kern="1200" dirty="0" err="1" smtClean="0">
                <a:solidFill>
                  <a:schemeClr val="tx1"/>
                </a:solidFill>
                <a:effectLst/>
                <a:latin typeface="+mn-lt"/>
                <a:ea typeface="+mn-ea"/>
                <a:cs typeface="+mn-cs"/>
              </a:rPr>
              <a:t>response_keys_practice</a:t>
            </a:r>
            <a:r>
              <a:rPr lang="en-GB" sz="1200" kern="1200" dirty="0" smtClean="0">
                <a:solidFill>
                  <a:schemeClr val="tx1"/>
                </a:solidFill>
                <a:effectLst/>
                <a:latin typeface="+mn-lt"/>
                <a:ea typeface="+mn-ea"/>
                <a:cs typeface="+mn-cs"/>
              </a:rPr>
              <a:t>’ and also that you have told </a:t>
            </a:r>
            <a:r>
              <a:rPr lang="en-GB" sz="1200" kern="1200" dirty="0" err="1" smtClean="0">
                <a:solidFill>
                  <a:schemeClr val="tx1"/>
                </a:solidFill>
                <a:effectLst/>
                <a:latin typeface="+mn-lt"/>
                <a:ea typeface="+mn-ea"/>
                <a:cs typeface="+mn-cs"/>
              </a:rPr>
              <a:t>Psychopy</a:t>
            </a:r>
            <a:r>
              <a:rPr lang="en-GB" sz="1200" kern="1200" baseline="0" dirty="0" smtClean="0">
                <a:solidFill>
                  <a:schemeClr val="tx1"/>
                </a:solidFill>
                <a:effectLst/>
                <a:latin typeface="+mn-lt"/>
                <a:ea typeface="+mn-ea"/>
                <a:cs typeface="+mn-cs"/>
              </a:rPr>
              <a:t> which answer is </a:t>
            </a:r>
            <a:r>
              <a:rPr lang="en-GB" sz="1200" kern="1200" dirty="0" smtClean="0">
                <a:solidFill>
                  <a:schemeClr val="tx1"/>
                </a:solidFill>
                <a:effectLst/>
                <a:latin typeface="+mn-lt"/>
                <a:ea typeface="+mn-ea"/>
                <a:cs typeface="+mn-cs"/>
              </a:rPr>
              <a:t>correct or not</a:t>
            </a:r>
            <a:r>
              <a:rPr lang="en-GB" sz="1200" kern="1200" baseline="0" dirty="0" smtClean="0">
                <a:solidFill>
                  <a:schemeClr val="tx1"/>
                </a:solidFill>
                <a:effectLst/>
                <a:latin typeface="+mn-lt"/>
                <a:ea typeface="+mn-ea"/>
                <a:cs typeface="+mn-cs"/>
              </a:rPr>
              <a:t> on each trial (see last week notes). </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Uses: </a:t>
            </a:r>
            <a:r>
              <a:rPr lang="en-GB" sz="1200" kern="1200" dirty="0" smtClean="0">
                <a:solidFill>
                  <a:schemeClr val="tx1"/>
                </a:solidFill>
                <a:effectLst/>
                <a:latin typeface="+mn-lt"/>
                <a:ea typeface="+mn-ea"/>
                <a:cs typeface="+mn-cs"/>
              </a:rPr>
              <a:t>creating and updating a string variable (</a:t>
            </a:r>
            <a:r>
              <a:rPr lang="en-GB" sz="1200" kern="1200" dirty="0" err="1" smtClean="0">
                <a:solidFill>
                  <a:schemeClr val="tx1"/>
                </a:solidFill>
                <a:effectLst/>
                <a:latin typeface="+mn-lt"/>
                <a:ea typeface="+mn-ea"/>
                <a:cs typeface="+mn-cs"/>
              </a:rPr>
              <a:t>error_msg</a:t>
            </a:r>
            <a:r>
              <a:rPr lang="en-GB" sz="1200" kern="1200" dirty="0" smtClean="0">
                <a:solidFill>
                  <a:schemeClr val="tx1"/>
                </a:solidFill>
                <a:effectLst/>
                <a:latin typeface="+mn-lt"/>
                <a:ea typeface="+mn-ea"/>
                <a:cs typeface="+mn-cs"/>
              </a:rPr>
              <a:t>)</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IF THEN</a:t>
            </a:r>
            <a:r>
              <a:rPr lang="en-GB" sz="1200" kern="1200" baseline="0" dirty="0" smtClean="0">
                <a:solidFill>
                  <a:schemeClr val="tx1"/>
                </a:solidFill>
                <a:effectLst/>
                <a:latin typeface="+mn-lt"/>
                <a:ea typeface="+mn-ea"/>
                <a:cs typeface="+mn-cs"/>
              </a:rPr>
              <a:t> statements, </a:t>
            </a:r>
            <a:r>
              <a:rPr lang="en-GB" sz="1200" kern="1200" baseline="0" dirty="0" err="1" smtClean="0">
                <a:solidFill>
                  <a:schemeClr val="tx1"/>
                </a:solidFill>
                <a:effectLst/>
                <a:latin typeface="+mn-lt"/>
                <a:ea typeface="+mn-ea"/>
                <a:cs typeface="+mn-cs"/>
              </a:rPr>
              <a:t>Psychopy’s</a:t>
            </a:r>
            <a:r>
              <a:rPr lang="en-GB" sz="1200" kern="1200" baseline="0" dirty="0" smtClean="0">
                <a:solidFill>
                  <a:schemeClr val="tx1"/>
                </a:solidFill>
                <a:effectLst/>
                <a:latin typeface="+mn-lt"/>
                <a:ea typeface="+mn-ea"/>
                <a:cs typeface="+mn-cs"/>
              </a:rPr>
              <a:t> own variables (.</a:t>
            </a:r>
            <a:r>
              <a:rPr lang="en-GB" sz="1200" kern="1200" baseline="0" dirty="0" err="1" smtClean="0">
                <a:solidFill>
                  <a:schemeClr val="tx1"/>
                </a:solidFill>
                <a:effectLst/>
                <a:latin typeface="+mn-lt"/>
                <a:ea typeface="+mn-ea"/>
                <a:cs typeface="+mn-cs"/>
              </a:rPr>
              <a:t>corr</a:t>
            </a:r>
            <a:r>
              <a:rPr lang="en-GB" sz="1200" kern="1200" baseline="0" dirty="0" smtClean="0">
                <a:solidFill>
                  <a:schemeClr val="tx1"/>
                </a:solidFill>
                <a:effectLst/>
                <a:latin typeface="+mn-lt"/>
                <a:ea typeface="+mn-ea"/>
                <a:cs typeface="+mn-cs"/>
              </a:rPr>
              <a:t>), Boolean variables (True/False), creating comments.</a:t>
            </a:r>
            <a:endParaRPr lang="en-GB"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Advanced:</a:t>
            </a:r>
            <a:r>
              <a:rPr lang="en-GB" sz="1200" b="1"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 code can be adapted to give an error noise and/or to give feedback if participants are taking too long. You can also adapt this code to give feedback after the block by putting the Feedback routine outside the trials loop. See </a:t>
            </a:r>
            <a:r>
              <a:rPr lang="en-GB" sz="1200" kern="1200" dirty="0" err="1" smtClean="0">
                <a:solidFill>
                  <a:schemeClr val="tx1"/>
                </a:solidFill>
                <a:effectLst/>
                <a:latin typeface="+mn-lt"/>
                <a:ea typeface="+mn-ea"/>
                <a:cs typeface="+mn-cs"/>
              </a:rPr>
              <a:t>www.psychopy.org</a:t>
            </a:r>
            <a:r>
              <a:rPr lang="en-GB" sz="1200" kern="1200" dirty="0" smtClean="0">
                <a:solidFill>
                  <a:schemeClr val="tx1"/>
                </a:solidFill>
                <a:effectLst/>
                <a:latin typeface="+mn-lt"/>
                <a:ea typeface="+mn-ea"/>
                <a:cs typeface="+mn-cs"/>
              </a:rPr>
              <a:t>/recipes/</a:t>
            </a:r>
            <a:r>
              <a:rPr lang="en-GB" sz="1200" kern="1200" dirty="0" err="1" smtClean="0">
                <a:solidFill>
                  <a:schemeClr val="tx1"/>
                </a:solidFill>
                <a:effectLst/>
                <a:latin typeface="+mn-lt"/>
                <a:ea typeface="+mn-ea"/>
                <a:cs typeface="+mn-cs"/>
              </a:rPr>
              <a:t>builderFeedback.html</a:t>
            </a:r>
            <a:r>
              <a:rPr lang="en-GB" sz="1200" kern="1200" dirty="0" smtClean="0">
                <a:solidFill>
                  <a:schemeClr val="tx1"/>
                </a:solidFill>
                <a:effectLst/>
                <a:latin typeface="+mn-lt"/>
                <a:ea typeface="+mn-ea"/>
                <a:cs typeface="+mn-cs"/>
              </a:rPr>
              <a:t> for more info.</a:t>
            </a:r>
          </a:p>
          <a:p>
            <a:r>
              <a:rPr lang="en-GB" sz="1200" b="1"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15</a:t>
            </a:fld>
            <a:endParaRPr lang="en-GB"/>
          </a:p>
        </p:txBody>
      </p:sp>
    </p:spTree>
    <p:extLst>
      <p:ext uri="{BB962C8B-B14F-4D97-AF65-F5344CB8AC3E}">
        <p14:creationId xmlns:p14="http://schemas.microsoft.com/office/powerpoint/2010/main" val="1239289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(Sadly, not for us, for</a:t>
            </a:r>
            <a:r>
              <a:rPr lang="en-GB" baseline="0" dirty="0" smtClean="0"/>
              <a:t> our participants!)</a:t>
            </a:r>
          </a:p>
          <a:p>
            <a:endParaRPr lang="en-GB" baseline="0" dirty="0" smtClean="0"/>
          </a:p>
          <a:p>
            <a:r>
              <a:rPr lang="en-GB" baseline="0" dirty="0" smtClean="0"/>
              <a:t>Move the code to the top of the routine by right clicking the component. You need to do this because PsychoPy needs to evaluate the code first (and it reads from top to bottom of the routine).</a:t>
            </a:r>
          </a:p>
          <a:p>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This code uses </a:t>
            </a:r>
            <a:r>
              <a:rPr lang="en-GB" sz="1200" kern="1200" dirty="0" err="1" smtClean="0">
                <a:solidFill>
                  <a:schemeClr val="tx1"/>
                </a:solidFill>
                <a:effectLst/>
                <a:latin typeface="+mn-lt"/>
                <a:ea typeface="+mn-ea"/>
                <a:cs typeface="+mn-cs"/>
              </a:rPr>
              <a:t>PsychoPy’s</a:t>
            </a:r>
            <a:r>
              <a:rPr lang="en-GB" sz="1200" kern="1200" dirty="0" smtClean="0">
                <a:solidFill>
                  <a:schemeClr val="tx1"/>
                </a:solidFill>
                <a:effectLst/>
                <a:latin typeface="+mn-lt"/>
                <a:ea typeface="+mn-ea"/>
                <a:cs typeface="+mn-cs"/>
              </a:rPr>
              <a:t> own variables:</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thisTrialN</a:t>
            </a:r>
            <a:r>
              <a:rPr lang="en-GB" sz="1200" kern="1200" dirty="0" smtClean="0">
                <a:solidFill>
                  <a:schemeClr val="tx1"/>
                </a:solidFill>
                <a:effectLst/>
                <a:latin typeface="+mn-lt"/>
                <a:ea typeface="+mn-ea"/>
                <a:cs typeface="+mn-cs"/>
              </a:rPr>
              <a:t>’ (indexes the current trial) and</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nTotal</a:t>
            </a:r>
            <a:r>
              <a:rPr lang="en-GB" sz="1200" kern="1200" dirty="0" smtClean="0">
                <a:solidFill>
                  <a:schemeClr val="tx1"/>
                </a:solidFill>
                <a:effectLst/>
                <a:latin typeface="+mn-lt"/>
                <a:ea typeface="+mn-ea"/>
                <a:cs typeface="+mn-cs"/>
              </a:rPr>
              <a:t>’ (this indexes the total number of trials) and ‘</a:t>
            </a:r>
            <a:r>
              <a:rPr lang="en-GB" sz="1200" kern="1200" dirty="0" err="1" smtClean="0">
                <a:solidFill>
                  <a:schemeClr val="tx1"/>
                </a:solidFill>
                <a:effectLst/>
                <a:latin typeface="+mn-lt"/>
                <a:ea typeface="+mn-ea"/>
                <a:cs typeface="+mn-cs"/>
              </a:rPr>
              <a:t>continue.Routine</a:t>
            </a:r>
            <a:r>
              <a:rPr lang="en-GB" sz="1200" kern="1200" dirty="0" smtClean="0">
                <a:solidFill>
                  <a:schemeClr val="tx1"/>
                </a:solidFill>
                <a:effectLst/>
                <a:latin typeface="+mn-lt"/>
                <a:ea typeface="+mn-ea"/>
                <a:cs typeface="+mn-cs"/>
              </a:rPr>
              <a:t>’ which is a Boolean which stops the routine (i.e. the break routine) if it’s false</a:t>
            </a:r>
            <a:endParaRPr lang="en-GB" sz="1200" kern="1200" baseline="0" dirty="0" smtClean="0">
              <a:solidFill>
                <a:schemeClr val="tx1"/>
              </a:solidFill>
              <a:effectLst/>
              <a:latin typeface="+mn-lt"/>
              <a:ea typeface="+mn-ea"/>
              <a:cs typeface="+mn-cs"/>
            </a:endParaRPr>
          </a:p>
          <a:p>
            <a:endParaRPr lang="en-GB" dirty="0" smtClean="0"/>
          </a:p>
          <a:p>
            <a:r>
              <a:rPr lang="en-GB" dirty="0" smtClean="0"/>
              <a:t>The</a:t>
            </a:r>
            <a:r>
              <a:rPr lang="en-GB" baseline="0" dirty="0" smtClean="0"/>
              <a:t> code assumes that the trials loop is called ‘</a:t>
            </a:r>
            <a:r>
              <a:rPr lang="en-GB" baseline="0" dirty="0" err="1" smtClean="0"/>
              <a:t>experiment_loop</a:t>
            </a:r>
            <a:r>
              <a:rPr lang="en-GB" baseline="0" dirty="0" smtClean="0"/>
              <a:t>’. If you have a different name, change this label in the code appropriately. White space matters </a:t>
            </a:r>
            <a:r>
              <a:rPr lang="en-US" baseline="0" dirty="0" smtClean="0"/>
              <a:t>–</a:t>
            </a:r>
            <a:r>
              <a:rPr lang="en-GB" baseline="0" dirty="0" smtClean="0"/>
              <a:t> use underline instead of a space when calling your experiment names.</a:t>
            </a:r>
          </a:p>
          <a:p>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Uses:</a:t>
            </a:r>
            <a:r>
              <a:rPr lang="en-GB" sz="1200" kern="1200" dirty="0" smtClean="0">
                <a:solidFill>
                  <a:schemeClr val="tx1"/>
                </a:solidFill>
                <a:effectLst/>
                <a:latin typeface="+mn-lt"/>
                <a:ea typeface="+mn-ea"/>
                <a:cs typeface="+mn-cs"/>
              </a:rPr>
              <a:t> IF THEN statements, integer formatting (so always neatly divisible by two), Boolean statements (True/False), </a:t>
            </a:r>
            <a:r>
              <a:rPr lang="en-GB" sz="1200" kern="1200" dirty="0" err="1" smtClean="0">
                <a:solidFill>
                  <a:schemeClr val="tx1"/>
                </a:solidFill>
                <a:effectLst/>
                <a:latin typeface="+mn-lt"/>
                <a:ea typeface="+mn-ea"/>
                <a:cs typeface="+mn-cs"/>
              </a:rPr>
              <a:t>Psychopy’s</a:t>
            </a:r>
            <a:r>
              <a:rPr lang="en-GB" sz="1200" kern="1200" dirty="0" smtClean="0">
                <a:solidFill>
                  <a:schemeClr val="tx1"/>
                </a:solidFill>
                <a:effectLst/>
                <a:latin typeface="+mn-lt"/>
                <a:ea typeface="+mn-ea"/>
                <a:cs typeface="+mn-cs"/>
              </a:rPr>
              <a:t> own variables (.</a:t>
            </a:r>
            <a:r>
              <a:rPr lang="en-GB" sz="1200" kern="1200" dirty="0" err="1" smtClean="0">
                <a:solidFill>
                  <a:schemeClr val="tx1"/>
                </a:solidFill>
                <a:effectLst/>
                <a:latin typeface="+mn-lt"/>
                <a:ea typeface="+mn-ea"/>
                <a:cs typeface="+mn-cs"/>
              </a:rPr>
              <a:t>thisTrialN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nTotal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continueRoutine</a:t>
            </a:r>
            <a:r>
              <a:rPr lang="en-GB" sz="1200" kern="1200" dirty="0" smtClean="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16</a:t>
            </a:fld>
            <a:endParaRPr lang="en-GB"/>
          </a:p>
        </p:txBody>
      </p:sp>
    </p:spTree>
    <p:extLst>
      <p:ext uri="{BB962C8B-B14F-4D97-AF65-F5344CB8AC3E}">
        <p14:creationId xmlns:p14="http://schemas.microsoft.com/office/powerpoint/2010/main" val="1311095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latin typeface="Arial"/>
                <a:cs typeface="Arial"/>
              </a:rPr>
              <a:t>$ is </a:t>
            </a:r>
            <a:r>
              <a:rPr lang="en-GB" sz="1200" dirty="0" err="1" smtClean="0">
                <a:latin typeface="Arial"/>
                <a:cs typeface="Arial"/>
              </a:rPr>
              <a:t>Psychopy’s</a:t>
            </a:r>
            <a:r>
              <a:rPr lang="en-GB" sz="1200" dirty="0" smtClean="0">
                <a:latin typeface="Arial"/>
                <a:cs typeface="Arial"/>
              </a:rPr>
              <a:t> own code and not Python’s code so it won’t work in other Python files.</a:t>
            </a:r>
          </a:p>
          <a:p>
            <a:endParaRPr lang="en-GB" sz="1200" dirty="0" smtClean="0">
              <a:latin typeface="Arial"/>
              <a:cs typeface="Arial"/>
            </a:endParaRPr>
          </a:p>
          <a:p>
            <a:r>
              <a:rPr lang="en-GB" sz="1200" dirty="0" smtClean="0">
                <a:latin typeface="Arial"/>
                <a:cs typeface="Arial"/>
              </a:rPr>
              <a:t>Sometimes Microsoft</a:t>
            </a:r>
            <a:r>
              <a:rPr lang="en-GB" sz="1200" baseline="0" dirty="0" smtClean="0">
                <a:latin typeface="Arial"/>
                <a:cs typeface="Arial"/>
              </a:rPr>
              <a:t> office formatting messes things up – if copying/pasting code gives you weird output, try copying via a Notepad, or </a:t>
            </a:r>
            <a:r>
              <a:rPr lang="en-GB" sz="1200" baseline="0" dirty="0" err="1" smtClean="0">
                <a:latin typeface="Arial"/>
                <a:cs typeface="Arial"/>
              </a:rPr>
              <a:t>TextEdit</a:t>
            </a:r>
            <a:r>
              <a:rPr lang="en-GB" sz="1200" baseline="0" dirty="0" smtClean="0">
                <a:latin typeface="Arial"/>
                <a:cs typeface="Arial"/>
              </a:rPr>
              <a:t> plain text file first, then copy from there into PsychoPy.</a:t>
            </a:r>
            <a:endParaRPr lang="en-GB" dirty="0" smtClean="0"/>
          </a:p>
          <a:p>
            <a:endParaRPr lang="en-GB" dirty="0" smtClean="0"/>
          </a:p>
          <a:p>
            <a:r>
              <a:rPr lang="en-GB" dirty="0" smtClean="0"/>
              <a:t>Google errors</a:t>
            </a:r>
            <a:r>
              <a:rPr lang="en-GB" baseline="0" dirty="0" smtClean="0"/>
              <a:t> before asking questions online </a:t>
            </a:r>
            <a:r>
              <a:rPr lang="en-US" baseline="0" dirty="0" smtClean="0"/>
              <a:t>–</a:t>
            </a:r>
            <a:r>
              <a:rPr lang="en-GB" baseline="0" dirty="0" smtClean="0"/>
              <a:t> also, if you ask a question, include your error code, what troubleshooting steps you have taken, and details about your computer operating system, which version of python/</a:t>
            </a:r>
            <a:r>
              <a:rPr lang="en-GB" baseline="0" dirty="0" err="1" smtClean="0"/>
              <a:t>psychopy</a:t>
            </a:r>
            <a:r>
              <a:rPr lang="en-GB" baseline="0" dirty="0" smtClean="0"/>
              <a:t> you are running. That will help people see that you’ve tried to solve the problem yourself, and will make it easier to troubleshoot </a:t>
            </a:r>
            <a:r>
              <a:rPr lang="en-GB" baseline="0" dirty="0" smtClean="0">
                <a:sym typeface="Wingdings"/>
              </a:rPr>
              <a:t></a:t>
            </a:r>
            <a:endParaRPr lang="en-GB" dirty="0" smtClean="0"/>
          </a:p>
          <a:p>
            <a:endParaRPr lang="en-GB" dirty="0" smtClean="0"/>
          </a:p>
          <a:p>
            <a:r>
              <a:rPr lang="en-GB" dirty="0" err="1" smtClean="0"/>
              <a:t>Psychopy</a:t>
            </a:r>
            <a:r>
              <a:rPr lang="en-GB" dirty="0" smtClean="0"/>
              <a:t> help links:</a:t>
            </a:r>
          </a:p>
          <a:p>
            <a:r>
              <a:rPr lang="en-US" sz="1200" dirty="0" smtClean="0">
                <a:latin typeface="Arial"/>
                <a:cs typeface="Arial"/>
                <a:hlinkClick r:id="rId3"/>
              </a:rPr>
              <a:t>http://www.psychopy.org/builder/components/code.html</a:t>
            </a:r>
            <a:endParaRPr lang="en-GB" dirty="0" smtClean="0"/>
          </a:p>
          <a:p>
            <a:r>
              <a:rPr lang="en-GB" sz="1200" kern="1200" dirty="0" smtClean="0">
                <a:solidFill>
                  <a:schemeClr val="tx1"/>
                </a:solidFill>
                <a:effectLst/>
                <a:latin typeface="+mn-lt"/>
                <a:ea typeface="+mn-ea"/>
                <a:cs typeface="+mn-cs"/>
              </a:rPr>
              <a:t>http://</a:t>
            </a:r>
            <a:r>
              <a:rPr lang="en-GB" sz="1200" kern="1200" dirty="0" err="1" smtClean="0">
                <a:solidFill>
                  <a:schemeClr val="tx1"/>
                </a:solidFill>
                <a:effectLst/>
                <a:latin typeface="+mn-lt"/>
                <a:ea typeface="+mn-ea"/>
                <a:cs typeface="+mn-cs"/>
              </a:rPr>
              <a:t>www.psychopy.org</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documentation.html</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http://</a:t>
            </a:r>
            <a:r>
              <a:rPr lang="en-GB" sz="1200" kern="1200" dirty="0" err="1" smtClean="0">
                <a:solidFill>
                  <a:schemeClr val="tx1"/>
                </a:solidFill>
                <a:effectLst/>
                <a:latin typeface="+mn-lt"/>
                <a:ea typeface="+mn-ea"/>
                <a:cs typeface="+mn-cs"/>
              </a:rPr>
              <a:t>www.psychopy.org</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troubleshooting.html</a:t>
            </a:r>
            <a:r>
              <a:rPr lang="en-GB" sz="1200" kern="1200" dirty="0" smtClean="0">
                <a:solidFill>
                  <a:schemeClr val="tx1"/>
                </a:solidFill>
                <a:effectLst/>
                <a:latin typeface="+mn-lt"/>
                <a:ea typeface="+mn-ea"/>
                <a:cs typeface="+mn-cs"/>
              </a:rPr>
              <a:t>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PsychoPy Q&amp;A</a:t>
            </a:r>
          </a:p>
          <a:p>
            <a:r>
              <a:rPr lang="en-GB" sz="1200" kern="1200" dirty="0" smtClean="0">
                <a:solidFill>
                  <a:schemeClr val="tx1"/>
                </a:solidFill>
                <a:effectLst/>
                <a:latin typeface="+mn-lt"/>
                <a:ea typeface="+mn-ea"/>
                <a:cs typeface="+mn-cs"/>
              </a:rPr>
              <a:t>https://</a:t>
            </a:r>
            <a:r>
              <a:rPr lang="en-GB" sz="1200" kern="1200" dirty="0" err="1" smtClean="0">
                <a:solidFill>
                  <a:schemeClr val="tx1"/>
                </a:solidFill>
                <a:effectLst/>
                <a:latin typeface="+mn-lt"/>
                <a:ea typeface="+mn-ea"/>
                <a:cs typeface="+mn-cs"/>
              </a:rPr>
              <a:t>groups.google.com</a:t>
            </a:r>
            <a:r>
              <a:rPr lang="en-GB" sz="1200" kern="1200" dirty="0" smtClean="0">
                <a:solidFill>
                  <a:schemeClr val="tx1"/>
                </a:solidFill>
                <a:effectLst/>
                <a:latin typeface="+mn-lt"/>
                <a:ea typeface="+mn-ea"/>
                <a:cs typeface="+mn-cs"/>
              </a:rPr>
              <a:t>/forum/#!forum/</a:t>
            </a:r>
            <a:r>
              <a:rPr lang="en-GB" sz="1200" kern="1200" dirty="0" err="1" smtClean="0">
                <a:solidFill>
                  <a:schemeClr val="tx1"/>
                </a:solidFill>
                <a:effectLst/>
                <a:latin typeface="+mn-lt"/>
                <a:ea typeface="+mn-ea"/>
                <a:cs typeface="+mn-cs"/>
              </a:rPr>
              <a:t>psychopy</a:t>
            </a:r>
            <a:r>
              <a:rPr lang="en-GB" sz="1200" kern="1200" dirty="0" smtClean="0">
                <a:solidFill>
                  <a:schemeClr val="tx1"/>
                </a:solidFill>
                <a:effectLst/>
                <a:latin typeface="+mn-lt"/>
                <a:ea typeface="+mn-ea"/>
                <a:cs typeface="+mn-cs"/>
              </a:rPr>
              <a:t>-users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Python Q&amp;A</a:t>
            </a:r>
          </a:p>
          <a:p>
            <a:r>
              <a:rPr lang="pl-PL" sz="1200" kern="1200" dirty="0" smtClean="0">
                <a:solidFill>
                  <a:schemeClr val="tx1"/>
                </a:solidFill>
                <a:effectLst/>
                <a:latin typeface="+mn-lt"/>
                <a:ea typeface="+mn-ea"/>
                <a:cs typeface="+mn-cs"/>
              </a:rPr>
              <a:t>http://</a:t>
            </a:r>
            <a:r>
              <a:rPr lang="pl-PL" sz="1200" kern="1200" dirty="0" err="1" smtClean="0">
                <a:solidFill>
                  <a:schemeClr val="tx1"/>
                </a:solidFill>
                <a:effectLst/>
                <a:latin typeface="+mn-lt"/>
                <a:ea typeface="+mn-ea"/>
                <a:cs typeface="+mn-cs"/>
              </a:rPr>
              <a:t>stackoverflow.com</a:t>
            </a:r>
            <a:r>
              <a:rPr lang="pl-PL"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dirty="0" smtClean="0"/>
              <a:t>Learn Python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a:cs typeface="Arial"/>
                <a:hlinkClick r:id="rId4"/>
              </a:rPr>
              <a:t>https://www.codecademy.com/learn/python</a:t>
            </a:r>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17</a:t>
            </a:fld>
            <a:endParaRPr lang="en-GB"/>
          </a:p>
        </p:txBody>
      </p:sp>
    </p:spTree>
    <p:extLst>
      <p:ext uri="{BB962C8B-B14F-4D97-AF65-F5344CB8AC3E}">
        <p14:creationId xmlns:p14="http://schemas.microsoft.com/office/powerpoint/2010/main" val="1944192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Remember, these coding principles generally apply to any bit of code, whether SPSS syntax, </a:t>
            </a:r>
            <a:r>
              <a:rPr lang="en-GB" dirty="0" err="1" smtClean="0"/>
              <a:t>qualtrics</a:t>
            </a:r>
            <a:r>
              <a:rPr lang="en-GB" dirty="0" smtClean="0"/>
              <a:t>, </a:t>
            </a:r>
            <a:r>
              <a:rPr lang="en-GB" dirty="0" err="1" smtClean="0"/>
              <a:t>Javascript</a:t>
            </a:r>
            <a:r>
              <a:rPr lang="en-GB" baseline="0" dirty="0" smtClean="0"/>
              <a:t> or CSS, Matlab etc. </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The specific formatting might change (whitespace or not, how to add comments etc.) BUT the ideas of using variables, if then statements, importing and shuffling, and string formatting are the same underlying things you’d be doing.</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8A70B790-33C6-5644-ADE5-55285F15B94E}" type="slidenum">
              <a:rPr lang="en-GB" smtClean="0"/>
              <a:t>18</a:t>
            </a:fld>
            <a:endParaRPr lang="en-GB"/>
          </a:p>
        </p:txBody>
      </p:sp>
    </p:spTree>
    <p:extLst>
      <p:ext uri="{BB962C8B-B14F-4D97-AF65-F5344CB8AC3E}">
        <p14:creationId xmlns:p14="http://schemas.microsoft.com/office/powerpoint/2010/main" val="529471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19</a:t>
            </a:fld>
            <a:endParaRPr lang="en-GB"/>
          </a:p>
        </p:txBody>
      </p:sp>
    </p:spTree>
    <p:extLst>
      <p:ext uri="{BB962C8B-B14F-4D97-AF65-F5344CB8AC3E}">
        <p14:creationId xmlns:p14="http://schemas.microsoft.com/office/powerpoint/2010/main" val="152243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pPr marL="0" indent="0">
              <a:buNone/>
            </a:pPr>
            <a:r>
              <a:rPr lang="en-GB" sz="1200" kern="1200" dirty="0" smtClean="0">
                <a:solidFill>
                  <a:schemeClr val="tx1"/>
                </a:solidFill>
                <a:effectLst/>
                <a:latin typeface="+mn-lt"/>
                <a:ea typeface="+mn-ea"/>
                <a:cs typeface="+mn-cs"/>
              </a:rPr>
              <a:t>1)</a:t>
            </a:r>
            <a:r>
              <a:rPr lang="en-GB" sz="1200" kern="1200" baseline="0" dirty="0" smtClean="0">
                <a:solidFill>
                  <a:schemeClr val="tx1"/>
                </a:solidFill>
                <a:effectLst/>
                <a:latin typeface="+mn-lt"/>
                <a:ea typeface="+mn-ea"/>
                <a:cs typeface="+mn-cs"/>
              </a:rPr>
              <a:t> Hopefully g</a:t>
            </a:r>
            <a:r>
              <a:rPr lang="en-GB" sz="1200" kern="1200" dirty="0" smtClean="0">
                <a:solidFill>
                  <a:schemeClr val="tx1"/>
                </a:solidFill>
                <a:effectLst/>
                <a:latin typeface="+mn-lt"/>
                <a:ea typeface="+mn-ea"/>
                <a:cs typeface="+mn-cs"/>
              </a:rPr>
              <a:t>ive you a bit of theoretical and practical understanding of how Python works</a:t>
            </a:r>
          </a:p>
          <a:p>
            <a:pPr marL="0" indent="0">
              <a:buNone/>
            </a:pPr>
            <a:r>
              <a:rPr lang="en-GB" sz="1200" kern="1200" dirty="0" smtClean="0">
                <a:solidFill>
                  <a:schemeClr val="tx1"/>
                </a:solidFill>
                <a:effectLst/>
                <a:latin typeface="+mn-lt"/>
                <a:ea typeface="+mn-ea"/>
                <a:cs typeface="+mn-cs"/>
              </a:rPr>
              <a:t>2) ‘Recipe’ book so you can copy and paste the bits of code into your own experiments.</a:t>
            </a:r>
            <a:r>
              <a:rPr lang="en-GB" sz="1200" kern="1200" baseline="0" dirty="0" smtClean="0">
                <a:solidFill>
                  <a:schemeClr val="tx1"/>
                </a:solidFill>
                <a:effectLst/>
                <a:latin typeface="+mn-lt"/>
                <a:ea typeface="+mn-ea"/>
                <a:cs typeface="+mn-cs"/>
              </a:rPr>
              <a:t> This is how most people I know got started in programming! </a:t>
            </a:r>
            <a:r>
              <a:rPr lang="en-US" sz="1200" kern="1200" baseline="0" dirty="0" smtClean="0">
                <a:solidFill>
                  <a:schemeClr val="tx1"/>
                </a:solidFill>
                <a:effectLst/>
                <a:latin typeface="+mn-lt"/>
                <a:ea typeface="+mn-ea"/>
                <a:cs typeface="+mn-cs"/>
                <a:sym typeface="Wingdings"/>
              </a:rPr>
              <a:t></a:t>
            </a:r>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2</a:t>
            </a:fld>
            <a:endParaRPr lang="en-GB"/>
          </a:p>
        </p:txBody>
      </p:sp>
    </p:spTree>
    <p:extLst>
      <p:ext uri="{BB962C8B-B14F-4D97-AF65-F5344CB8AC3E}">
        <p14:creationId xmlns:p14="http://schemas.microsoft.com/office/powerpoint/2010/main" val="415125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used across workplaces, not just in science/academia</a:t>
            </a:r>
          </a:p>
          <a:p>
            <a:endParaRPr lang="en-GB" baseline="0" dirty="0" smtClean="0"/>
          </a:p>
          <a:p>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Psychopy</a:t>
            </a:r>
            <a:r>
              <a:rPr lang="en-GB" sz="1200" kern="1200" dirty="0" smtClean="0">
                <a:solidFill>
                  <a:schemeClr val="tx1"/>
                </a:solidFill>
                <a:effectLst/>
                <a:latin typeface="+mn-lt"/>
                <a:ea typeface="+mn-ea"/>
                <a:cs typeface="+mn-cs"/>
              </a:rPr>
              <a:t> is actually built on python – </a:t>
            </a:r>
            <a:r>
              <a:rPr lang="en-GB" sz="1200" kern="1200" dirty="0" err="1" smtClean="0">
                <a:solidFill>
                  <a:schemeClr val="tx1"/>
                </a:solidFill>
                <a:effectLst/>
                <a:latin typeface="+mn-lt"/>
                <a:ea typeface="+mn-ea"/>
                <a:cs typeface="+mn-cs"/>
              </a:rPr>
              <a:t>Psychopy</a:t>
            </a:r>
            <a:r>
              <a:rPr lang="en-GB" sz="1200" kern="1200" dirty="0" smtClean="0">
                <a:solidFill>
                  <a:schemeClr val="tx1"/>
                </a:solidFill>
                <a:effectLst/>
                <a:latin typeface="+mn-lt"/>
                <a:ea typeface="+mn-ea"/>
                <a:cs typeface="+mn-cs"/>
              </a:rPr>
              <a:t> Coder</a:t>
            </a:r>
          </a:p>
          <a:p>
            <a:r>
              <a:rPr lang="en-GB" sz="1200" kern="1200" dirty="0" smtClean="0">
                <a:solidFill>
                  <a:schemeClr val="tx1"/>
                </a:solidFill>
                <a:effectLst/>
                <a:latin typeface="+mn-lt"/>
                <a:ea typeface="+mn-ea"/>
                <a:cs typeface="+mn-cs"/>
              </a:rPr>
              <a:t>- More simply, you can stick bits of code into the </a:t>
            </a:r>
            <a:r>
              <a:rPr lang="en-GB" sz="1200" kern="1200" dirty="0" err="1" smtClean="0">
                <a:solidFill>
                  <a:schemeClr val="tx1"/>
                </a:solidFill>
                <a:effectLst/>
                <a:latin typeface="+mn-lt"/>
                <a:ea typeface="+mn-ea"/>
                <a:cs typeface="+mn-cs"/>
              </a:rPr>
              <a:t>Psychopy</a:t>
            </a:r>
            <a:r>
              <a:rPr lang="en-GB" sz="1200" kern="1200" dirty="0" smtClean="0">
                <a:solidFill>
                  <a:schemeClr val="tx1"/>
                </a:solidFill>
                <a:effectLst/>
                <a:latin typeface="+mn-lt"/>
                <a:ea typeface="+mn-ea"/>
                <a:cs typeface="+mn-cs"/>
              </a:rPr>
              <a:t> Builder (“code component”)</a:t>
            </a:r>
          </a:p>
          <a:p>
            <a:endParaRPr lang="en-GB" baseline="0" dirty="0" smtClean="0"/>
          </a:p>
        </p:txBody>
      </p:sp>
      <p:sp>
        <p:nvSpPr>
          <p:cNvPr id="4" name="Slide Number Placeholder 3"/>
          <p:cNvSpPr>
            <a:spLocks noGrp="1"/>
          </p:cNvSpPr>
          <p:nvPr>
            <p:ph type="sldNum" sz="quarter" idx="10"/>
          </p:nvPr>
        </p:nvSpPr>
        <p:spPr/>
        <p:txBody>
          <a:bodyPr/>
          <a:lstStyle/>
          <a:p>
            <a:fld id="{8A70B790-33C6-5644-ADE5-55285F15B94E}" type="slidenum">
              <a:rPr lang="en-GB" smtClean="0"/>
              <a:t>3</a:t>
            </a:fld>
            <a:endParaRPr lang="en-GB"/>
          </a:p>
        </p:txBody>
      </p:sp>
    </p:spTree>
    <p:extLst>
      <p:ext uri="{BB962C8B-B14F-4D97-AF65-F5344CB8AC3E}">
        <p14:creationId xmlns:p14="http://schemas.microsoft.com/office/powerpoint/2010/main" val="1115648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REFRESHER</a:t>
            </a:r>
          </a:p>
          <a:p>
            <a:endParaRPr lang="en-GB" dirty="0" smtClean="0"/>
          </a:p>
          <a:p>
            <a:r>
              <a:rPr lang="en-GB" dirty="0" smtClean="0"/>
              <a:t>Components </a:t>
            </a:r>
            <a:r>
              <a:rPr lang="en-US" dirty="0" smtClean="0"/>
              <a:t>–</a:t>
            </a:r>
            <a:r>
              <a:rPr lang="en-GB" dirty="0" smtClean="0"/>
              <a:t> events</a:t>
            </a:r>
            <a:r>
              <a:rPr lang="en-GB" baseline="0" dirty="0" smtClean="0"/>
              <a:t> in experiment </a:t>
            </a:r>
            <a:r>
              <a:rPr lang="en-GB" dirty="0" smtClean="0"/>
              <a:t>e.g. text, keyboard, image</a:t>
            </a:r>
          </a:p>
          <a:p>
            <a:endParaRPr lang="en-GB"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Routines</a:t>
            </a:r>
            <a:r>
              <a:rPr lang="en-GB" baseline="0" dirty="0" smtClean="0"/>
              <a:t> - </a:t>
            </a:r>
            <a:r>
              <a:rPr lang="en-GB" dirty="0" smtClean="0"/>
              <a:t>a trial</a:t>
            </a:r>
            <a:r>
              <a:rPr lang="en-GB" baseline="0" dirty="0" smtClean="0"/>
              <a:t> sequence</a:t>
            </a:r>
            <a:r>
              <a:rPr lang="en-GB" dirty="0" smtClean="0"/>
              <a:t>:</a:t>
            </a:r>
            <a:r>
              <a:rPr lang="en-GB" baseline="0" dirty="0" smtClean="0"/>
              <a:t> </a:t>
            </a:r>
            <a:r>
              <a:rPr lang="en-GB" dirty="0" smtClean="0"/>
              <a:t>where you see a</a:t>
            </a:r>
            <a:r>
              <a:rPr lang="en-GB" baseline="0" dirty="0" smtClean="0"/>
              <a:t> fixation cross, an</a:t>
            </a:r>
            <a:r>
              <a:rPr lang="en-GB" dirty="0" smtClean="0"/>
              <a:t> image and then answer a question</a:t>
            </a:r>
          </a:p>
          <a:p>
            <a:endParaRPr lang="en-GB" dirty="0" smtClean="0"/>
          </a:p>
          <a:p>
            <a:r>
              <a:rPr lang="en-GB" dirty="0" smtClean="0"/>
              <a:t>Flow </a:t>
            </a:r>
            <a:r>
              <a:rPr lang="en-US" dirty="0" smtClean="0"/>
              <a:t>–</a:t>
            </a:r>
            <a:r>
              <a:rPr lang="en-GB" dirty="0" smtClean="0"/>
              <a:t> linear sequence</a:t>
            </a:r>
            <a:r>
              <a:rPr lang="en-GB" baseline="0" dirty="0" smtClean="0"/>
              <a:t> of everything that happens in the experiment (welcome through to end)</a:t>
            </a:r>
          </a:p>
          <a:p>
            <a:endParaRPr lang="en-GB" baseline="0" dirty="0" smtClean="0"/>
          </a:p>
          <a:p>
            <a:r>
              <a:rPr lang="en-GB" baseline="0" dirty="0" smtClean="0"/>
              <a:t>Actually, this interface is really the Builder View, but there is also a Coder View which will generate a Python script</a:t>
            </a:r>
          </a:p>
          <a:p>
            <a:endParaRPr lang="en-GB" baseline="0" dirty="0" smtClean="0"/>
          </a:p>
          <a:p>
            <a:r>
              <a:rPr lang="en-GB" baseline="0" dirty="0" smtClean="0"/>
              <a:t>And you can stick in code components (instead of text or whatever)</a:t>
            </a:r>
          </a:p>
        </p:txBody>
      </p:sp>
      <p:sp>
        <p:nvSpPr>
          <p:cNvPr id="4" name="Slide Number Placeholder 3"/>
          <p:cNvSpPr>
            <a:spLocks noGrp="1"/>
          </p:cNvSpPr>
          <p:nvPr>
            <p:ph type="sldNum" sz="quarter" idx="10"/>
          </p:nvPr>
        </p:nvSpPr>
        <p:spPr/>
        <p:txBody>
          <a:bodyPr/>
          <a:lstStyle/>
          <a:p>
            <a:fld id="{8A70B790-33C6-5644-ADE5-55285F15B94E}" type="slidenum">
              <a:rPr lang="en-GB" smtClean="0"/>
              <a:t>4</a:t>
            </a:fld>
            <a:endParaRPr lang="en-GB"/>
          </a:p>
        </p:txBody>
      </p:sp>
    </p:spTree>
    <p:extLst>
      <p:ext uri="{BB962C8B-B14F-4D97-AF65-F5344CB8AC3E}">
        <p14:creationId xmlns:p14="http://schemas.microsoft.com/office/powerpoint/2010/main" val="117552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Coder view </a:t>
            </a:r>
          </a:p>
          <a:p>
            <a:endParaRPr lang="en-GB" dirty="0" smtClean="0"/>
          </a:p>
          <a:p>
            <a:r>
              <a:rPr lang="en-GB" dirty="0" smtClean="0"/>
              <a:t>Don’t worry, you can also stick in bits of code into your experiments using the Builder view, which is what we’ll stick with today</a:t>
            </a:r>
          </a:p>
          <a:p>
            <a:r>
              <a:rPr lang="en-GB" dirty="0" smtClean="0"/>
              <a:t>But also it’s a good way to learn</a:t>
            </a:r>
            <a:r>
              <a:rPr lang="en-GB" baseline="0" dirty="0" smtClean="0"/>
              <a:t> coding because you can see what happens when you add new routines/components etc.</a:t>
            </a:r>
          </a:p>
          <a:p>
            <a:endParaRPr lang="en-GB" baseline="0" dirty="0" smtClean="0"/>
          </a:p>
          <a:p>
            <a:r>
              <a:rPr lang="en-GB" baseline="0" dirty="0" smtClean="0"/>
              <a:t>It</a:t>
            </a:r>
            <a:r>
              <a:rPr lang="fr-FR" baseline="0" dirty="0" smtClean="0"/>
              <a:t>’</a:t>
            </a:r>
            <a:r>
              <a:rPr lang="en-GB" baseline="0" dirty="0" smtClean="0"/>
              <a:t>s also good for troubleshooting </a:t>
            </a:r>
            <a:r>
              <a:rPr lang="en-US" baseline="0" dirty="0" smtClean="0"/>
              <a:t>–</a:t>
            </a:r>
            <a:r>
              <a:rPr lang="en-GB" baseline="0" dirty="0" smtClean="0"/>
              <a:t> if something goes wrong e.g. the experiment won’t start, try and run it in the coder view and look at the red box</a:t>
            </a:r>
          </a:p>
          <a:p>
            <a:endParaRPr lang="en-GB" baseline="0" dirty="0" smtClean="0"/>
          </a:p>
          <a:p>
            <a:r>
              <a:rPr lang="en-GB" baseline="0" dirty="0" smtClean="0"/>
              <a:t>Running experiments is exactly the same as in the builder view </a:t>
            </a:r>
            <a:r>
              <a:rPr lang="en-US" baseline="0" dirty="0" smtClean="0"/>
              <a:t>–</a:t>
            </a:r>
            <a:r>
              <a:rPr lang="en-GB" baseline="0" dirty="0" smtClean="0"/>
              <a:t> green running man icon </a:t>
            </a:r>
            <a:r>
              <a:rPr lang="en-US" baseline="0" dirty="0" smtClean="0">
                <a:sym typeface="Wingdings"/>
              </a:rPr>
              <a:t></a:t>
            </a:r>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5</a:t>
            </a:fld>
            <a:endParaRPr lang="en-GB"/>
          </a:p>
        </p:txBody>
      </p:sp>
    </p:spTree>
    <p:extLst>
      <p:ext uri="{BB962C8B-B14F-4D97-AF65-F5344CB8AC3E}">
        <p14:creationId xmlns:p14="http://schemas.microsoft.com/office/powerpoint/2010/main" val="315033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Component</a:t>
            </a:r>
            <a:r>
              <a:rPr lang="en-GB" baseline="0" dirty="0" smtClean="0"/>
              <a:t> dialogue.</a:t>
            </a:r>
          </a:p>
          <a:p>
            <a:endParaRPr lang="en-GB" baseline="0" dirty="0" smtClean="0"/>
          </a:p>
          <a:p>
            <a:r>
              <a:rPr lang="en-GB" dirty="0" smtClean="0"/>
              <a:t>Different options </a:t>
            </a:r>
            <a:r>
              <a:rPr lang="en-US" dirty="0" smtClean="0"/>
              <a:t>–</a:t>
            </a:r>
            <a:r>
              <a:rPr lang="en-GB" dirty="0" smtClean="0"/>
              <a:t> you can put PsychoPy</a:t>
            </a:r>
            <a:r>
              <a:rPr lang="en-GB" baseline="0" dirty="0" smtClean="0"/>
              <a:t> code in beginning of the experiment, beginning of the routine, each frame, end routine, end experiment.</a:t>
            </a:r>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6</a:t>
            </a:fld>
            <a:endParaRPr lang="en-GB"/>
          </a:p>
        </p:txBody>
      </p:sp>
    </p:spTree>
    <p:extLst>
      <p:ext uri="{BB962C8B-B14F-4D97-AF65-F5344CB8AC3E}">
        <p14:creationId xmlns:p14="http://schemas.microsoft.com/office/powerpoint/2010/main" val="175372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Might</a:t>
            </a:r>
            <a:r>
              <a:rPr lang="en-GB" sz="1200" kern="1200" baseline="0" dirty="0" smtClean="0">
                <a:solidFill>
                  <a:schemeClr val="tx1"/>
                </a:solidFill>
                <a:effectLst/>
                <a:latin typeface="+mn-lt"/>
                <a:ea typeface="+mn-ea"/>
                <a:cs typeface="+mn-cs"/>
              </a:rPr>
              <a:t> sound a bit incomprehensible now but these are the basic building blocks of any program</a:t>
            </a:r>
            <a:endParaRPr lang="en-GB" sz="1200" kern="1200" dirty="0" smtClean="0">
              <a:solidFill>
                <a:schemeClr val="tx1"/>
              </a:solidFill>
              <a:effectLst/>
              <a:latin typeface="+mn-lt"/>
              <a:ea typeface="+mn-ea"/>
              <a:cs typeface="+mn-cs"/>
            </a:endParaRPr>
          </a:p>
          <a:p>
            <a:pPr marL="171450" indent="-171450">
              <a:buFontTx/>
              <a:buChar char="-"/>
            </a:pPr>
            <a:endParaRPr lang="en-GB" sz="1200" kern="1200" dirty="0" smtClean="0">
              <a:solidFill>
                <a:schemeClr val="tx1"/>
              </a:solidFill>
              <a:effectLst/>
              <a:latin typeface="+mn-lt"/>
              <a:ea typeface="+mn-ea"/>
              <a:cs typeface="+mn-cs"/>
            </a:endParaRPr>
          </a:p>
          <a:p>
            <a:pPr marL="171450" indent="-171450">
              <a:buFontTx/>
              <a:buChar char="-"/>
            </a:pPr>
            <a:r>
              <a:rPr lang="en-GB" sz="1200" kern="1200" dirty="0" smtClean="0">
                <a:solidFill>
                  <a:schemeClr val="tx1"/>
                </a:solidFill>
                <a:effectLst/>
                <a:latin typeface="+mn-lt"/>
                <a:ea typeface="+mn-ea"/>
                <a:cs typeface="+mn-cs"/>
              </a:rPr>
              <a:t>Anytime I want to show you some code, I’ll format</a:t>
            </a:r>
            <a:r>
              <a:rPr lang="en-GB" sz="1200" kern="1200" baseline="0" dirty="0" smtClean="0">
                <a:solidFill>
                  <a:schemeClr val="tx1"/>
                </a:solidFill>
                <a:effectLst/>
                <a:latin typeface="+mn-lt"/>
                <a:ea typeface="+mn-ea"/>
                <a:cs typeface="+mn-cs"/>
              </a:rPr>
              <a:t> it like this in a light blue box and I’ll use the same colours that PsychoPy uses as a default.</a:t>
            </a:r>
          </a:p>
          <a:p>
            <a:pPr marL="171450" indent="-171450">
              <a:buFontTx/>
              <a:buChar char="-"/>
            </a:pPr>
            <a:endParaRPr lang="en-GB" sz="1200" kern="1200" dirty="0" smtClean="0">
              <a:solidFill>
                <a:schemeClr val="tx1"/>
              </a:solidFill>
              <a:effectLst/>
              <a:latin typeface="+mn-lt"/>
              <a:ea typeface="+mn-ea"/>
              <a:cs typeface="+mn-cs"/>
            </a:endParaRPr>
          </a:p>
          <a:p>
            <a:pPr marL="171450" indent="-171450">
              <a:buFontTx/>
              <a:buChar char="-"/>
            </a:pPr>
            <a:r>
              <a:rPr lang="en-GB" sz="1200" kern="1200" dirty="0" smtClean="0">
                <a:solidFill>
                  <a:schemeClr val="tx1"/>
                </a:solidFill>
                <a:effectLst/>
                <a:latin typeface="+mn-lt"/>
                <a:ea typeface="+mn-ea"/>
                <a:cs typeface="+mn-cs"/>
              </a:rPr>
              <a:t>What do I mean by elegant?</a:t>
            </a:r>
            <a:r>
              <a:rPr lang="en-GB" sz="1200" kern="1200" baseline="0" dirty="0" smtClean="0">
                <a:solidFill>
                  <a:schemeClr val="tx1"/>
                </a:solidFill>
                <a:effectLst/>
                <a:latin typeface="+mn-lt"/>
                <a:ea typeface="+mn-ea"/>
                <a:cs typeface="+mn-cs"/>
              </a:rPr>
              <a:t> Well compare to C++</a:t>
            </a:r>
          </a:p>
          <a:p>
            <a:pPr marL="171450" indent="-171450">
              <a:buFontTx/>
              <a:buChar char="-"/>
            </a:pPr>
            <a:endParaRPr lang="en-GB" sz="1200" kern="1200" baseline="0" dirty="0" smtClean="0">
              <a:solidFill>
                <a:schemeClr val="tx1"/>
              </a:solidFill>
              <a:effectLst/>
              <a:latin typeface="+mn-lt"/>
              <a:ea typeface="+mn-ea"/>
              <a:cs typeface="+mn-cs"/>
            </a:endParaRPr>
          </a:p>
          <a:p>
            <a:pPr marL="171450" indent="-171450">
              <a:buFontTx/>
              <a:buChar char="-"/>
            </a:pPr>
            <a:r>
              <a:rPr lang="en-GB" sz="1200" kern="1200" baseline="0" dirty="0" smtClean="0">
                <a:solidFill>
                  <a:schemeClr val="tx1"/>
                </a:solidFill>
                <a:effectLst/>
                <a:latin typeface="+mn-lt"/>
                <a:ea typeface="+mn-ea"/>
                <a:cs typeface="+mn-cs"/>
              </a:rPr>
              <a:t>python uses about a quarter of the code, and it is nice and colourful</a:t>
            </a:r>
          </a:p>
        </p:txBody>
      </p:sp>
      <p:sp>
        <p:nvSpPr>
          <p:cNvPr id="4" name="Slide Number Placeholder 3"/>
          <p:cNvSpPr>
            <a:spLocks noGrp="1"/>
          </p:cNvSpPr>
          <p:nvPr>
            <p:ph type="sldNum" sz="quarter" idx="10"/>
          </p:nvPr>
        </p:nvSpPr>
        <p:spPr/>
        <p:txBody>
          <a:bodyPr/>
          <a:lstStyle/>
          <a:p>
            <a:fld id="{8A70B790-33C6-5644-ADE5-55285F15B94E}" type="slidenum">
              <a:rPr lang="en-GB" smtClean="0"/>
              <a:t>7</a:t>
            </a:fld>
            <a:endParaRPr lang="en-GB"/>
          </a:p>
        </p:txBody>
      </p:sp>
    </p:spTree>
    <p:extLst>
      <p:ext uri="{BB962C8B-B14F-4D97-AF65-F5344CB8AC3E}">
        <p14:creationId xmlns:p14="http://schemas.microsoft.com/office/powerpoint/2010/main" val="177861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so what is a variable in</a:t>
            </a:r>
            <a:r>
              <a:rPr lang="en-GB" baseline="0" dirty="0" smtClean="0"/>
              <a:t> a coding sense</a:t>
            </a:r>
          </a:p>
          <a:p>
            <a:r>
              <a:rPr lang="en-GB" baseline="0" dirty="0" smtClean="0"/>
              <a:t>well programmers often talk about “assigning something to a variable” this is just a fancy way of saying, save an object, such as a number or some data - so you can use it later</a:t>
            </a:r>
          </a:p>
          <a:p>
            <a:endParaRPr lang="en-GB" baseline="0" dirty="0" smtClean="0"/>
          </a:p>
          <a:p>
            <a:r>
              <a:rPr lang="en-GB" baseline="0" dirty="0" smtClean="0"/>
              <a:t>there are different types of variables:</a:t>
            </a:r>
          </a:p>
          <a:p>
            <a:endParaRPr lang="en-GB" baseline="0" dirty="0" smtClean="0"/>
          </a:p>
          <a:p>
            <a:r>
              <a:rPr lang="en-GB" baseline="0" dirty="0" smtClean="0"/>
              <a:t>x is a string i.e. a text variable</a:t>
            </a:r>
          </a:p>
          <a:p>
            <a:r>
              <a:rPr lang="en-GB" baseline="0" dirty="0" smtClean="0"/>
              <a:t>y is an integer i.e. a number variable</a:t>
            </a:r>
          </a:p>
          <a:p>
            <a:r>
              <a:rPr lang="en-GB" baseline="0" dirty="0" smtClean="0"/>
              <a:t>z is a floating point  i.e. a number variable which can have decimal places</a:t>
            </a:r>
          </a:p>
          <a:p>
            <a:r>
              <a:rPr lang="en-GB" baseline="0" dirty="0" smtClean="0"/>
              <a:t>a is a Boolean variable, that’s a logical variable so it can either be true or false</a:t>
            </a:r>
          </a:p>
          <a:p>
            <a:r>
              <a:rPr lang="en-GB" baseline="0" dirty="0" smtClean="0"/>
              <a:t>c is a list (containing strings, but it could contain anything CHECK THIS. </a:t>
            </a:r>
          </a:p>
          <a:p>
            <a:r>
              <a:rPr lang="en-GB" baseline="0" dirty="0" smtClean="0"/>
              <a:t>NOTE THAT THE NUMBER HERE IS ALSO A STRING </a:t>
            </a:r>
            <a:r>
              <a:rPr lang="en-US" baseline="0" dirty="0" smtClean="0"/>
              <a:t>–</a:t>
            </a:r>
            <a:r>
              <a:rPr lang="en-GB" baseline="0" dirty="0" smtClean="0"/>
              <a:t> the quote marks make it a string</a:t>
            </a:r>
          </a:p>
          <a:p>
            <a:endParaRPr lang="en-GB" baseline="0" dirty="0" smtClean="0"/>
          </a:p>
          <a:p>
            <a:r>
              <a:rPr lang="en-GB" baseline="0" dirty="0" smtClean="0"/>
              <a:t>Single or double quote marks BOTH mean strings</a:t>
            </a:r>
          </a:p>
          <a:p>
            <a:endParaRPr lang="en-GB" baseline="0" dirty="0" smtClean="0"/>
          </a:p>
          <a:p>
            <a:r>
              <a:rPr lang="en-GB" baseline="0" dirty="0" smtClean="0"/>
              <a:t>Then, the other thing you will see in code are sections of code which are just comments to yourself, so the </a:t>
            </a:r>
            <a:r>
              <a:rPr lang="en-GB" baseline="0" dirty="0" err="1" smtClean="0"/>
              <a:t>hashtag</a:t>
            </a:r>
            <a:r>
              <a:rPr lang="en-GB" baseline="0" dirty="0" smtClean="0"/>
              <a:t> is used to show that so Python doesn’t try to run these lines</a:t>
            </a:r>
          </a:p>
          <a:p>
            <a:endParaRPr lang="en-GB" baseline="0" dirty="0" smtClean="0"/>
          </a:p>
          <a:p>
            <a:r>
              <a:rPr lang="en-GB" baseline="0" dirty="0" smtClean="0"/>
              <a:t>W</a:t>
            </a:r>
            <a:r>
              <a:rPr lang="en-US" baseline="0" dirty="0" smtClean="0"/>
              <a:t>h</a:t>
            </a:r>
            <a:r>
              <a:rPr lang="en-GB" baseline="0" dirty="0" smtClean="0"/>
              <a:t>y do we care? well without being able to store variables, you wouldn’t be able to manipulate anything in the code </a:t>
            </a:r>
            <a:r>
              <a:rPr lang="en-US" baseline="0" dirty="0" smtClean="0"/>
              <a:t>–</a:t>
            </a:r>
            <a:r>
              <a:rPr lang="en-GB" baseline="0" dirty="0" smtClean="0"/>
              <a:t> kind of the computer’s memory</a:t>
            </a:r>
          </a:p>
          <a:p>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Notes: In PsychoPy, everything in the trial loops excel is a string. </a:t>
            </a:r>
            <a:r>
              <a:rPr lang="en-GB" sz="1200" kern="1200" dirty="0" err="1" smtClean="0">
                <a:solidFill>
                  <a:schemeClr val="tx1"/>
                </a:solidFill>
                <a:effectLst/>
                <a:latin typeface="+mn-lt"/>
                <a:ea typeface="+mn-ea"/>
                <a:cs typeface="+mn-cs"/>
              </a:rPr>
              <a:t>CorrAns</a:t>
            </a:r>
            <a:r>
              <a:rPr lang="en-GB" sz="1200" kern="1200" dirty="0" smtClean="0">
                <a:solidFill>
                  <a:schemeClr val="tx1"/>
                </a:solidFill>
                <a:effectLst/>
                <a:latin typeface="+mn-lt"/>
                <a:ea typeface="+mn-ea"/>
                <a:cs typeface="+mn-cs"/>
              </a:rPr>
              <a:t> is a Boolean value.</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This</a:t>
            </a:r>
            <a:r>
              <a:rPr lang="en-GB" sz="1200" kern="1200" baseline="0" dirty="0" smtClean="0">
                <a:solidFill>
                  <a:schemeClr val="tx1"/>
                </a:solidFill>
                <a:effectLst/>
                <a:latin typeface="+mn-lt"/>
                <a:ea typeface="+mn-ea"/>
                <a:cs typeface="+mn-cs"/>
              </a:rPr>
              <a:t> is not an exhaustive list of variable types but it will do for now </a:t>
            </a:r>
            <a:r>
              <a:rPr lang="en-US" sz="1200" kern="1200" baseline="0" dirty="0" smtClean="0">
                <a:solidFill>
                  <a:schemeClr val="tx1"/>
                </a:solidFill>
                <a:effectLst/>
                <a:latin typeface="+mn-lt"/>
                <a:ea typeface="+mn-ea"/>
                <a:cs typeface="+mn-cs"/>
                <a:sym typeface="Wingdings"/>
              </a:rPr>
              <a:t> Python documentation is here: </a:t>
            </a:r>
            <a:r>
              <a:rPr lang="hu-HU" sz="1200" kern="1200" baseline="0" dirty="0" smtClean="0">
                <a:solidFill>
                  <a:schemeClr val="tx1"/>
                </a:solidFill>
                <a:effectLst/>
                <a:latin typeface="+mn-lt"/>
                <a:ea typeface="+mn-ea"/>
                <a:cs typeface="+mn-cs"/>
                <a:sym typeface="Wingdings"/>
              </a:rPr>
              <a:t>https://docs.python.org/2/contents.html</a:t>
            </a:r>
            <a:endParaRPr lang="en-GB" sz="1200" kern="1200" dirty="0" smtClean="0">
              <a:solidFill>
                <a:schemeClr val="tx1"/>
              </a:solidFill>
              <a:effectLst/>
              <a:latin typeface="+mn-lt"/>
              <a:ea typeface="+mn-ea"/>
              <a:cs typeface="+mn-cs"/>
            </a:endParaRPr>
          </a:p>
          <a:p>
            <a:endParaRPr lang="en-GB" baseline="0" dirty="0" smtClean="0"/>
          </a:p>
        </p:txBody>
      </p:sp>
      <p:sp>
        <p:nvSpPr>
          <p:cNvPr id="4" name="Slide Number Placeholder 3"/>
          <p:cNvSpPr>
            <a:spLocks noGrp="1"/>
          </p:cNvSpPr>
          <p:nvPr>
            <p:ph type="sldNum" sz="quarter" idx="10"/>
          </p:nvPr>
        </p:nvSpPr>
        <p:spPr/>
        <p:txBody>
          <a:bodyPr/>
          <a:lstStyle/>
          <a:p>
            <a:fld id="{8A70B790-33C6-5644-ADE5-55285F15B94E}" type="slidenum">
              <a:rPr lang="en-GB" smtClean="0"/>
              <a:t>8</a:t>
            </a:fld>
            <a:endParaRPr lang="en-GB"/>
          </a:p>
        </p:txBody>
      </p:sp>
    </p:spTree>
    <p:extLst>
      <p:ext uri="{BB962C8B-B14F-4D97-AF65-F5344CB8AC3E}">
        <p14:creationId xmlns:p14="http://schemas.microsoft.com/office/powerpoint/2010/main" val="377606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THEN</a:t>
            </a:r>
            <a:r>
              <a:rPr lang="en-GB" baseline="0" dirty="0" smtClean="0"/>
              <a:t> statement is just how to branch options in code</a:t>
            </a:r>
            <a:endParaRPr lang="en-GB" dirty="0" smtClean="0"/>
          </a:p>
          <a:p>
            <a:r>
              <a:rPr lang="en-GB" dirty="0" smtClean="0"/>
              <a:t>you can think of it </a:t>
            </a:r>
            <a:r>
              <a:rPr lang="en-GB" baseline="0" dirty="0" smtClean="0"/>
              <a:t>as being like the survey flow logic used in </a:t>
            </a:r>
            <a:r>
              <a:rPr lang="en-GB" baseline="0" dirty="0" err="1" smtClean="0"/>
              <a:t>qualtrics</a:t>
            </a:r>
            <a:endParaRPr lang="en-GB" baseline="0" dirty="0" smtClean="0"/>
          </a:p>
          <a:p>
            <a:endParaRPr lang="en-GB" baseline="0" dirty="0" smtClean="0"/>
          </a:p>
          <a:p>
            <a:r>
              <a:rPr lang="en-GB" baseline="0" dirty="0" smtClean="0"/>
              <a:t>so for example, for this code here, the == symbol means is equal to, so you can read the code like </a:t>
            </a:r>
          </a:p>
          <a:p>
            <a:endParaRPr lang="en-GB" baseline="0" dirty="0" smtClean="0"/>
          </a:p>
          <a:p>
            <a:r>
              <a:rPr lang="en-GB" baseline="0" dirty="0" smtClean="0"/>
              <a:t>if x is equal to 1, then print “hello world!”</a:t>
            </a:r>
          </a:p>
          <a:p>
            <a:r>
              <a:rPr lang="en-GB" baseline="0" dirty="0" smtClean="0"/>
              <a:t>BUT if x actually equals 0, then print something different</a:t>
            </a:r>
          </a:p>
          <a:p>
            <a:r>
              <a:rPr lang="en-GB" baseline="0" dirty="0" smtClean="0"/>
              <a:t>and if x is neither 1 nor 0, then print something  different yet again</a:t>
            </a:r>
          </a:p>
          <a:p>
            <a:endParaRPr lang="en-GB" baseline="0" dirty="0" smtClean="0"/>
          </a:p>
          <a:p>
            <a:r>
              <a:rPr lang="en-GB" baseline="0" dirty="0" smtClean="0"/>
              <a:t>or, if you think about it as a flowchart, it would look like this flowchart here.</a:t>
            </a:r>
          </a:p>
          <a:p>
            <a:endParaRPr lang="en-GB" baseline="0" dirty="0" smtClean="0"/>
          </a:p>
          <a:p>
            <a:r>
              <a:rPr lang="en-GB" baseline="0" dirty="0" smtClean="0"/>
              <a:t>SO if you imagine ‘x’ is a list of groups (i.e. patient or control), or, a </a:t>
            </a:r>
            <a:r>
              <a:rPr lang="en-GB" baseline="0" dirty="0" err="1" smtClean="0"/>
              <a:t>timepoint</a:t>
            </a:r>
            <a:r>
              <a:rPr lang="en-GB" baseline="0" dirty="0" smtClean="0"/>
              <a:t> i.e. halfway through the experiment, OR whether or not an answer is correct</a:t>
            </a:r>
          </a:p>
          <a:p>
            <a:r>
              <a:rPr lang="en-GB" baseline="0" dirty="0" smtClean="0"/>
              <a:t>then </a:t>
            </a:r>
            <a:r>
              <a:rPr lang="en-GB" dirty="0" smtClean="0"/>
              <a:t>x could</a:t>
            </a:r>
            <a:r>
              <a:rPr lang="en-GB" baseline="0" dirty="0" smtClean="0"/>
              <a:t> be used to display different conditions to different groups, a rest break, or feedback depending on whether or not the answer is correct</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Basically, useful any time you want something to happen at some points and not others.</a:t>
            </a:r>
          </a:p>
          <a:p>
            <a:r>
              <a:rPr lang="en-GB" sz="1200" kern="1200" dirty="0" smtClean="0">
                <a:solidFill>
                  <a:schemeClr val="tx1"/>
                </a:solidFill>
                <a:effectLst/>
                <a:latin typeface="+mn-lt"/>
                <a:ea typeface="+mn-ea"/>
                <a:cs typeface="+mn-cs"/>
              </a:rPr>
              <a:t> </a:t>
            </a:r>
            <a:endParaRPr lang="en-GB" baseline="0" dirty="0" smtClean="0"/>
          </a:p>
          <a:p>
            <a:r>
              <a:rPr lang="en-GB" baseline="0" dirty="0" smtClean="0"/>
              <a:t>NOTE python uses spaces as a kind of grammar, so line indents are meaningful, just like text is in English. So you need 4 spaces or a tab to indent the bit of code here.</a:t>
            </a:r>
          </a:p>
          <a:p>
            <a:endParaRPr lang="en-GB" sz="1200" kern="1200" baseline="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Notes:</a:t>
            </a:r>
          </a:p>
          <a:p>
            <a:r>
              <a:rPr lang="en-GB" sz="1200" kern="1200" dirty="0" smtClean="0">
                <a:solidFill>
                  <a:schemeClr val="tx1"/>
                </a:solidFill>
                <a:effectLst/>
                <a:latin typeface="+mn-lt"/>
                <a:ea typeface="+mn-ea"/>
                <a:cs typeface="+mn-cs"/>
              </a:rPr>
              <a:t>else = first thing</a:t>
            </a:r>
          </a:p>
          <a:p>
            <a:r>
              <a:rPr lang="en-GB" sz="1200" kern="1200" dirty="0" err="1" smtClean="0">
                <a:solidFill>
                  <a:schemeClr val="tx1"/>
                </a:solidFill>
                <a:effectLst/>
                <a:latin typeface="+mn-lt"/>
                <a:ea typeface="+mn-ea"/>
                <a:cs typeface="+mn-cs"/>
              </a:rPr>
              <a:t>elif</a:t>
            </a:r>
            <a:r>
              <a:rPr lang="en-GB" sz="1200" kern="1200" dirty="0" smtClean="0">
                <a:solidFill>
                  <a:schemeClr val="tx1"/>
                </a:solidFill>
                <a:effectLst/>
                <a:latin typeface="+mn-lt"/>
                <a:ea typeface="+mn-ea"/>
                <a:cs typeface="+mn-cs"/>
              </a:rPr>
              <a:t> = second thing (and third, and fourth </a:t>
            </a:r>
            <a:r>
              <a:rPr lang="en-GB" sz="1200" kern="1200" dirty="0" err="1" smtClean="0">
                <a:solidFill>
                  <a:schemeClr val="tx1"/>
                </a:solidFill>
                <a:effectLst/>
                <a:latin typeface="+mn-lt"/>
                <a:ea typeface="+mn-ea"/>
                <a:cs typeface="+mn-cs"/>
              </a:rPr>
              <a:t>etc</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else =</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everything</a:t>
            </a:r>
            <a:r>
              <a:rPr lang="en-GB" sz="1200" kern="1200" baseline="0" dirty="0" smtClean="0">
                <a:solidFill>
                  <a:schemeClr val="tx1"/>
                </a:solidFill>
                <a:effectLst/>
                <a:latin typeface="+mn-lt"/>
                <a:ea typeface="+mn-ea"/>
                <a:cs typeface="+mn-cs"/>
              </a:rPr>
              <a:t> else</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9</a:t>
            </a:fld>
            <a:endParaRPr lang="en-GB"/>
          </a:p>
        </p:txBody>
      </p:sp>
    </p:spTree>
    <p:extLst>
      <p:ext uri="{BB962C8B-B14F-4D97-AF65-F5344CB8AC3E}">
        <p14:creationId xmlns:p14="http://schemas.microsoft.com/office/powerpoint/2010/main" val="2725304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ln>
                  <a:noFill/>
                </a:ln>
                <a:solidFill>
                  <a:srgbClr val="000000"/>
                </a:solidFill>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000">
                <a:ln>
                  <a:noFill/>
                </a:ln>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grpSp>
        <p:nvGrpSpPr>
          <p:cNvPr id="12" name="Group 11"/>
          <p:cNvGrpSpPr/>
          <p:nvPr/>
        </p:nvGrpSpPr>
        <p:grpSpPr>
          <a:xfrm>
            <a:off x="467544" y="6105921"/>
            <a:ext cx="6048648" cy="779463"/>
            <a:chOff x="467544" y="6105921"/>
            <a:chExt cx="6048648" cy="779463"/>
          </a:xfrm>
        </p:grpSpPr>
        <p:pic>
          <p:nvPicPr>
            <p:cNvPr id="13" name="Picture 10" descr="MQ_MAS_HOR_CMYK_POS.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68931" y="6105921"/>
              <a:ext cx="2075077"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Crest monogram colour black cs2.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60032" y="6286093"/>
              <a:ext cx="1656160" cy="45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ARC_inline.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7544" y="6309320"/>
              <a:ext cx="1872208" cy="418494"/>
            </a:xfrm>
            <a:prstGeom prst="rect">
              <a:avLst/>
            </a:prstGeom>
          </p:spPr>
        </p:pic>
      </p:grpSp>
      <p:pic>
        <p:nvPicPr>
          <p:cNvPr id="9" name="Picture 8" descr="UW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00241" y="6256148"/>
            <a:ext cx="1584960" cy="510411"/>
          </a:xfrm>
          <a:prstGeom prst="rect">
            <a:avLst/>
          </a:prstGeom>
        </p:spPr>
      </p:pic>
    </p:spTree>
    <p:extLst>
      <p:ext uri="{BB962C8B-B14F-4D97-AF65-F5344CB8AC3E}">
        <p14:creationId xmlns:p14="http://schemas.microsoft.com/office/powerpoint/2010/main" val="233173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cxnSp>
        <p:nvCxnSpPr>
          <p:cNvPr id="7" name="Straight Connector 6"/>
          <p:cNvCxnSpPr/>
          <p:nvPr/>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userDrawn="1"/>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79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spTree>
    <p:extLst>
      <p:ext uri="{BB962C8B-B14F-4D97-AF65-F5344CB8AC3E}">
        <p14:creationId xmlns:p14="http://schemas.microsoft.com/office/powerpoint/2010/main" val="398817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cxnSp>
        <p:nvCxnSpPr>
          <p:cNvPr id="7" name="Straight Connector 6"/>
          <p:cNvCxnSpPr/>
          <p:nvPr/>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userDrawn="1"/>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8994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spTree>
    <p:extLst>
      <p:ext uri="{BB962C8B-B14F-4D97-AF65-F5344CB8AC3E}">
        <p14:creationId xmlns:p14="http://schemas.microsoft.com/office/powerpoint/2010/main" val="254320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cxnSp>
        <p:nvCxnSpPr>
          <p:cNvPr id="8" name="Straight Connector 7"/>
          <p:cNvCxnSpPr/>
          <p:nvPr/>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userDrawn="1"/>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5328230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8" name="Footer Placeholder 4"/>
          <p:cNvSpPr>
            <a:spLocks noGrp="1"/>
          </p:cNvSpPr>
          <p:nvPr>
            <p:ph type="ftr" sz="quarter" idx="11"/>
          </p:nvPr>
        </p:nvSpPr>
        <p:spPr/>
        <p:txBody>
          <a:bodyPr/>
          <a:lstStyle>
            <a:lvl1pPr>
              <a:defRPr/>
            </a:lvl1pPr>
          </a:lstStyle>
          <a:p>
            <a:endParaRPr lang="en-GB"/>
          </a:p>
        </p:txBody>
      </p:sp>
      <p:sp>
        <p:nvSpPr>
          <p:cNvPr id="9"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cxnSp>
        <p:nvCxnSpPr>
          <p:cNvPr id="10" name="Straight Connector 9"/>
          <p:cNvCxnSpPr/>
          <p:nvPr/>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484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4" name="Footer Placeholder 4"/>
          <p:cNvSpPr>
            <a:spLocks noGrp="1"/>
          </p:cNvSpPr>
          <p:nvPr>
            <p:ph type="ftr" sz="quarter" idx="11"/>
          </p:nvPr>
        </p:nvSpPr>
        <p:spPr/>
        <p:txBody>
          <a:bodyPr/>
          <a:lstStyle>
            <a:lvl1pPr>
              <a:defRPr/>
            </a:lvl1pPr>
          </a:lstStyle>
          <a:p>
            <a:endParaRPr lang="en-GB"/>
          </a:p>
        </p:txBody>
      </p:sp>
      <p:sp>
        <p:nvSpPr>
          <p:cNvPr id="5"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cxnSp>
        <p:nvCxnSpPr>
          <p:cNvPr id="6" name="Straight Connector 5"/>
          <p:cNvCxnSpPr/>
          <p:nvPr/>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userDrawn="1"/>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2239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3" name="Footer Placeholder 4"/>
          <p:cNvSpPr>
            <a:spLocks noGrp="1"/>
          </p:cNvSpPr>
          <p:nvPr>
            <p:ph type="ftr" sz="quarter" idx="11"/>
          </p:nvPr>
        </p:nvSpPr>
        <p:spPr/>
        <p:txBody>
          <a:bodyPr/>
          <a:lstStyle>
            <a:lvl1pPr>
              <a:defRPr/>
            </a:lvl1pPr>
          </a:lstStyle>
          <a:p>
            <a:endParaRPr lang="en-GB"/>
          </a:p>
        </p:txBody>
      </p:sp>
      <p:sp>
        <p:nvSpPr>
          <p:cNvPr id="4"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spTree>
    <p:extLst>
      <p:ext uri="{BB962C8B-B14F-4D97-AF65-F5344CB8AC3E}">
        <p14:creationId xmlns:p14="http://schemas.microsoft.com/office/powerpoint/2010/main" val="344712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spTree>
    <p:extLst>
      <p:ext uri="{BB962C8B-B14F-4D97-AF65-F5344CB8AC3E}">
        <p14:creationId xmlns:p14="http://schemas.microsoft.com/office/powerpoint/2010/main" val="35855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spTree>
    <p:extLst>
      <p:ext uri="{BB962C8B-B14F-4D97-AF65-F5344CB8AC3E}">
        <p14:creationId xmlns:p14="http://schemas.microsoft.com/office/powerpoint/2010/main" val="37885586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9" descr="MQ671_7-CCD graphic pattern cropped.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0638" y="7938"/>
            <a:ext cx="2697162"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316E8B2-B86B-7445-AEE5-26337F848BE6}" type="datetimeFigureOut">
              <a:rPr lang="en-US" smtClean="0"/>
              <a:t>24/7/18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B7D70F8F-DEA3-E249-B6EA-856692B48633}" type="slidenum">
              <a:rPr lang="en-GB" smtClean="0"/>
              <a:t>‹#›</a:t>
            </a:fld>
            <a:endParaRPr lang="en-GB"/>
          </a:p>
        </p:txBody>
      </p:sp>
      <p:pic>
        <p:nvPicPr>
          <p:cNvPr id="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58953" y="591457"/>
            <a:ext cx="16144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457200" rtl="0" eaLnBrk="1" fontAlgn="base" hangingPunct="1">
        <a:spcBef>
          <a:spcPct val="0"/>
        </a:spcBef>
        <a:spcAft>
          <a:spcPct val="0"/>
        </a:spcAft>
        <a:defRPr sz="3200" kern="1200">
          <a:solidFill>
            <a:srgbClr val="000000"/>
          </a:solidFill>
          <a:latin typeface="Arial"/>
          <a:ea typeface="ＭＳ Ｐゴシック" charset="0"/>
          <a:cs typeface="Arial"/>
        </a:defRPr>
      </a:lvl1pPr>
      <a:lvl2pPr algn="l" defTabSz="457200" rtl="0" eaLnBrk="1" fontAlgn="base" hangingPunct="1">
        <a:spcBef>
          <a:spcPct val="0"/>
        </a:spcBef>
        <a:spcAft>
          <a:spcPct val="0"/>
        </a:spcAft>
        <a:defRPr sz="3200">
          <a:solidFill>
            <a:srgbClr val="D63E25"/>
          </a:solidFill>
          <a:latin typeface="Calibri" charset="0"/>
          <a:ea typeface="ＭＳ Ｐゴシック" charset="0"/>
          <a:cs typeface="ＭＳ Ｐゴシック" charset="0"/>
        </a:defRPr>
      </a:lvl2pPr>
      <a:lvl3pPr algn="l" defTabSz="457200" rtl="0" eaLnBrk="1" fontAlgn="base" hangingPunct="1">
        <a:spcBef>
          <a:spcPct val="0"/>
        </a:spcBef>
        <a:spcAft>
          <a:spcPct val="0"/>
        </a:spcAft>
        <a:defRPr sz="3200">
          <a:solidFill>
            <a:srgbClr val="D63E25"/>
          </a:solidFill>
          <a:latin typeface="Calibri" charset="0"/>
          <a:ea typeface="ＭＳ Ｐゴシック" charset="0"/>
          <a:cs typeface="ＭＳ Ｐゴシック" charset="0"/>
        </a:defRPr>
      </a:lvl3pPr>
      <a:lvl4pPr algn="l" defTabSz="457200" rtl="0" eaLnBrk="1" fontAlgn="base" hangingPunct="1">
        <a:spcBef>
          <a:spcPct val="0"/>
        </a:spcBef>
        <a:spcAft>
          <a:spcPct val="0"/>
        </a:spcAft>
        <a:defRPr sz="3200">
          <a:solidFill>
            <a:srgbClr val="D63E25"/>
          </a:solidFill>
          <a:latin typeface="Calibri" charset="0"/>
          <a:ea typeface="ＭＳ Ｐゴシック" charset="0"/>
          <a:cs typeface="ＭＳ Ｐゴシック" charset="0"/>
        </a:defRPr>
      </a:lvl4pPr>
      <a:lvl5pPr algn="l" defTabSz="457200" rtl="0" eaLnBrk="1" fontAlgn="base" hangingPunct="1">
        <a:spcBef>
          <a:spcPct val="0"/>
        </a:spcBef>
        <a:spcAft>
          <a:spcPct val="0"/>
        </a:spcAft>
        <a:defRPr sz="3200">
          <a:solidFill>
            <a:srgbClr val="D63E25"/>
          </a:solidFill>
          <a:latin typeface="Calibri" charset="0"/>
          <a:ea typeface="ＭＳ Ｐゴシック" charset="0"/>
          <a:cs typeface="ＭＳ Ｐゴシック" charset="0"/>
        </a:defRPr>
      </a:lvl5pPr>
      <a:lvl6pPr marL="457200" algn="l" defTabSz="457200" rtl="0" eaLnBrk="1" fontAlgn="base" hangingPunct="1">
        <a:spcBef>
          <a:spcPct val="0"/>
        </a:spcBef>
        <a:spcAft>
          <a:spcPct val="0"/>
        </a:spcAft>
        <a:defRPr sz="3200">
          <a:solidFill>
            <a:srgbClr val="D53F07"/>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3200">
          <a:solidFill>
            <a:srgbClr val="D53F07"/>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3200">
          <a:solidFill>
            <a:srgbClr val="D53F07"/>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3200">
          <a:solidFill>
            <a:srgbClr val="D53F07"/>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13.jpg"/><Relationship Id="rId6" Type="http://schemas.openxmlformats.org/officeDocument/2006/relationships/image" Target="../media/image14.tif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1.wdp"/><Relationship Id="rId5" Type="http://schemas.openxmlformats.org/officeDocument/2006/relationships/image" Target="../media/image16.png"/><Relationship Id="rId6"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hyperlink" Target="http://www.psychopy.org/recipes/recipes.html" TargetMode="External"/><Relationship Id="rId4" Type="http://schemas.openxmlformats.org/officeDocument/2006/relationships/image" Target="../media/image15.png"/><Relationship Id="rId5" Type="http://schemas.microsoft.com/office/2007/relationships/hdphoto" Target="../media/hdphoto1.wdp"/><Relationship Id="rId6" Type="http://schemas.openxmlformats.org/officeDocument/2006/relationships/image" Target="../media/image16.png"/><Relationship Id="rId7" Type="http://schemas.microsoft.com/office/2007/relationships/hdphoto" Target="../media/hdphoto2.wdp"/><Relationship Id="rId8" Type="http://schemas.openxmlformats.org/officeDocument/2006/relationships/hyperlink" Target="https://www.codecademy.com/learn/python"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solidFill>
                  <a:schemeClr val="tx1"/>
                </a:solidFill>
              </a:rPr>
              <a:t>Advanced </a:t>
            </a:r>
            <a:r>
              <a:rPr lang="en-GB" dirty="0" smtClean="0">
                <a:solidFill>
                  <a:schemeClr val="tx1"/>
                </a:solidFill>
              </a:rPr>
              <a:t>PsychoPy</a:t>
            </a:r>
            <a:endParaRPr lang="en-GB" dirty="0">
              <a:solidFill>
                <a:schemeClr val="tx1"/>
              </a:solidFill>
            </a:endParaRPr>
          </a:p>
        </p:txBody>
      </p:sp>
      <p:sp>
        <p:nvSpPr>
          <p:cNvPr id="3" name="Subtitle 2"/>
          <p:cNvSpPr>
            <a:spLocks noGrp="1"/>
          </p:cNvSpPr>
          <p:nvPr>
            <p:ph type="subTitle" idx="1"/>
          </p:nvPr>
        </p:nvSpPr>
        <p:spPr/>
        <p:txBody>
          <a:bodyPr>
            <a:normAutofit/>
          </a:bodyPr>
          <a:lstStyle/>
          <a:p>
            <a:r>
              <a:rPr lang="en-GB" dirty="0" smtClean="0"/>
              <a:t>Dr Clare </a:t>
            </a:r>
            <a:r>
              <a:rPr lang="en-GB" dirty="0" smtClean="0"/>
              <a:t>Sutherland</a:t>
            </a:r>
          </a:p>
          <a:p>
            <a:endParaRPr lang="en-GB" sz="1600" dirty="0" smtClean="0"/>
          </a:p>
          <a:p>
            <a:r>
              <a:rPr lang="en-GB" sz="1700" dirty="0" smtClean="0"/>
              <a:t>ARC Centre of Excellence in Cognition and its Disorders</a:t>
            </a:r>
          </a:p>
          <a:p>
            <a:r>
              <a:rPr lang="en-GB" sz="1700" dirty="0" smtClean="0"/>
              <a:t>School of Psychological Science, University of Western Australia</a:t>
            </a:r>
          </a:p>
        </p:txBody>
      </p:sp>
    </p:spTree>
    <p:extLst>
      <p:ext uri="{BB962C8B-B14F-4D97-AF65-F5344CB8AC3E}">
        <p14:creationId xmlns:p14="http://schemas.microsoft.com/office/powerpoint/2010/main" val="3972010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mou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181" y="4431489"/>
            <a:ext cx="1720177" cy="1521636"/>
          </a:xfrm>
          <a:prstGeom prst="rect">
            <a:avLst/>
          </a:prstGeom>
        </p:spPr>
      </p:pic>
      <p:sp>
        <p:nvSpPr>
          <p:cNvPr id="2" name="Title 1"/>
          <p:cNvSpPr>
            <a:spLocks noGrp="1"/>
          </p:cNvSpPr>
          <p:nvPr>
            <p:ph type="title"/>
          </p:nvPr>
        </p:nvSpPr>
        <p:spPr/>
        <p:txBody>
          <a:bodyPr/>
          <a:lstStyle/>
          <a:p>
            <a:r>
              <a:rPr lang="en-GB" dirty="0" smtClean="0"/>
              <a:t>Importing modules and shuffling lists</a:t>
            </a:r>
            <a:endParaRPr lang="en-GB" dirty="0"/>
          </a:p>
        </p:txBody>
      </p:sp>
      <p:sp>
        <p:nvSpPr>
          <p:cNvPr id="4" name="Rectangle 3"/>
          <p:cNvSpPr/>
          <p:nvPr/>
        </p:nvSpPr>
        <p:spPr>
          <a:xfrm>
            <a:off x="473241" y="1767006"/>
            <a:ext cx="7898063" cy="646331"/>
          </a:xfrm>
          <a:prstGeom prst="rect">
            <a:avLst/>
          </a:prstGeom>
        </p:spPr>
        <p:txBody>
          <a:bodyPr wrap="square">
            <a:spAutoFit/>
          </a:bodyPr>
          <a:lstStyle/>
          <a:p>
            <a:pPr marL="285750" indent="-285750">
              <a:buFont typeface="Arial"/>
              <a:buChar char="•"/>
            </a:pPr>
            <a:r>
              <a:rPr lang="en-GB" dirty="0" smtClean="0"/>
              <a:t>Python </a:t>
            </a:r>
            <a:r>
              <a:rPr lang="en-GB" dirty="0"/>
              <a:t>works by calling on different modules </a:t>
            </a:r>
            <a:r>
              <a:rPr lang="en-GB" dirty="0" smtClean="0"/>
              <a:t>(like books in a library)</a:t>
            </a:r>
            <a:endParaRPr lang="en-GB" dirty="0"/>
          </a:p>
          <a:p>
            <a:r>
              <a:rPr lang="en-GB" dirty="0"/>
              <a:t> </a:t>
            </a:r>
          </a:p>
        </p:txBody>
      </p:sp>
      <p:sp>
        <p:nvSpPr>
          <p:cNvPr id="5" name="Rectangle 4"/>
          <p:cNvSpPr/>
          <p:nvPr/>
        </p:nvSpPr>
        <p:spPr>
          <a:xfrm>
            <a:off x="473241" y="2367170"/>
            <a:ext cx="8213559" cy="646331"/>
          </a:xfrm>
          <a:prstGeom prst="rect">
            <a:avLst/>
          </a:prstGeom>
        </p:spPr>
        <p:txBody>
          <a:bodyPr wrap="square">
            <a:spAutoFit/>
          </a:bodyPr>
          <a:lstStyle/>
          <a:p>
            <a:pPr marL="285750" indent="-285750">
              <a:buFont typeface="Arial"/>
              <a:buChar char="•"/>
            </a:pPr>
            <a:r>
              <a:rPr lang="en-GB" dirty="0"/>
              <a:t>Python scripts usually start by calling these modules e.g. there is a </a:t>
            </a:r>
            <a:r>
              <a:rPr lang="en-GB" dirty="0" smtClean="0"/>
              <a:t>module </a:t>
            </a:r>
            <a:r>
              <a:rPr lang="en-GB" dirty="0"/>
              <a:t>called ‘random’ that </a:t>
            </a:r>
            <a:r>
              <a:rPr lang="en-GB" dirty="0" smtClean="0"/>
              <a:t>contains </a:t>
            </a:r>
            <a:r>
              <a:rPr lang="en-GB" dirty="0"/>
              <a:t>functions </a:t>
            </a:r>
            <a:r>
              <a:rPr lang="en-GB" dirty="0" smtClean="0"/>
              <a:t>which can randomly shuffle lists.</a:t>
            </a:r>
            <a:endParaRPr lang="en-GB" dirty="0"/>
          </a:p>
        </p:txBody>
      </p:sp>
      <p:grpSp>
        <p:nvGrpSpPr>
          <p:cNvPr id="8" name="Group 7"/>
          <p:cNvGrpSpPr/>
          <p:nvPr/>
        </p:nvGrpSpPr>
        <p:grpSpPr>
          <a:xfrm>
            <a:off x="1644329" y="3301997"/>
            <a:ext cx="4694985" cy="1430421"/>
            <a:chOff x="454527" y="3422309"/>
            <a:chExt cx="4694985" cy="1831480"/>
          </a:xfrm>
        </p:grpSpPr>
        <p:sp>
          <p:nvSpPr>
            <p:cNvPr id="7" name="Rectangle 6"/>
            <p:cNvSpPr/>
            <p:nvPr/>
          </p:nvSpPr>
          <p:spPr>
            <a:xfrm>
              <a:off x="454527" y="3422309"/>
              <a:ext cx="3810000" cy="1831480"/>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EAEFFF"/>
                </a:solidFill>
              </a:endParaRPr>
            </a:p>
          </p:txBody>
        </p:sp>
        <p:sp>
          <p:nvSpPr>
            <p:cNvPr id="6" name="Rectangle 5"/>
            <p:cNvSpPr/>
            <p:nvPr/>
          </p:nvSpPr>
          <p:spPr>
            <a:xfrm>
              <a:off x="577512" y="3880636"/>
              <a:ext cx="4572000" cy="1182212"/>
            </a:xfrm>
            <a:prstGeom prst="rect">
              <a:avLst/>
            </a:prstGeom>
          </p:spPr>
          <p:txBody>
            <a:bodyPr>
              <a:spAutoFit/>
            </a:bodyPr>
            <a:lstStyle/>
            <a:p>
              <a:r>
                <a:rPr lang="en-GB" dirty="0" smtClean="0">
                  <a:latin typeface="Helvetica"/>
                  <a:cs typeface="Helvetica"/>
                </a:rPr>
                <a:t>c </a:t>
              </a:r>
              <a:r>
                <a:rPr lang="en-GB" dirty="0">
                  <a:latin typeface="Helvetica"/>
                  <a:cs typeface="Helvetica"/>
                </a:rPr>
                <a:t>= </a:t>
              </a:r>
              <a:r>
                <a:rPr lang="en-GB" dirty="0" smtClean="0">
                  <a:latin typeface="Helvetica"/>
                  <a:cs typeface="Helvetica"/>
                </a:rPr>
                <a:t>[</a:t>
              </a:r>
              <a:r>
                <a:rPr lang="hu-HU" dirty="0">
                  <a:solidFill>
                    <a:srgbClr val="660066"/>
                  </a:solidFill>
                  <a:latin typeface="Helvetica"/>
                  <a:cs typeface="Helvetica"/>
                </a:rPr>
                <a:t>"</a:t>
              </a:r>
              <a:r>
                <a:rPr lang="en-GB" dirty="0" smtClean="0">
                  <a:solidFill>
                    <a:srgbClr val="660066"/>
                  </a:solidFill>
                  <a:latin typeface="Helvetica"/>
                  <a:cs typeface="Helvetica"/>
                </a:rPr>
                <a:t>duck</a:t>
              </a:r>
              <a:r>
                <a:rPr lang="hu-HU" dirty="0">
                  <a:solidFill>
                    <a:srgbClr val="660066"/>
                  </a:solidFill>
                  <a:latin typeface="Helvetica"/>
                  <a:cs typeface="Helvetica"/>
                </a:rPr>
                <a:t>"</a:t>
              </a:r>
              <a:r>
                <a:rPr lang="en-GB" dirty="0" smtClean="0">
                  <a:latin typeface="Helvetica"/>
                  <a:cs typeface="Helvetica"/>
                </a:rPr>
                <a:t>,</a:t>
              </a:r>
              <a:r>
                <a:rPr lang="en-GB" dirty="0" smtClean="0">
                  <a:solidFill>
                    <a:srgbClr val="660066"/>
                  </a:solidFill>
                  <a:latin typeface="Helvetica"/>
                  <a:cs typeface="Helvetica"/>
                </a:rPr>
                <a:t> </a:t>
              </a:r>
              <a:r>
                <a:rPr lang="hu-HU" dirty="0">
                  <a:solidFill>
                    <a:srgbClr val="660066"/>
                  </a:solidFill>
                  <a:latin typeface="Helvetica"/>
                  <a:cs typeface="Helvetica"/>
                </a:rPr>
                <a:t>"</a:t>
              </a:r>
              <a:r>
                <a:rPr lang="en-GB" dirty="0" smtClean="0">
                  <a:solidFill>
                    <a:srgbClr val="660066"/>
                  </a:solidFill>
                  <a:latin typeface="Helvetica"/>
                  <a:cs typeface="Helvetica"/>
                </a:rPr>
                <a:t>cat</a:t>
              </a:r>
              <a:r>
                <a:rPr lang="hu-HU" dirty="0">
                  <a:solidFill>
                    <a:srgbClr val="660066"/>
                  </a:solidFill>
                  <a:latin typeface="Helvetica"/>
                  <a:cs typeface="Helvetica"/>
                </a:rPr>
                <a:t>"</a:t>
              </a:r>
              <a:r>
                <a:rPr lang="en-GB" dirty="0" smtClean="0">
                  <a:solidFill>
                    <a:srgbClr val="000000"/>
                  </a:solidFill>
                  <a:latin typeface="Helvetica"/>
                  <a:cs typeface="Helvetica"/>
                </a:rPr>
                <a:t>, </a:t>
              </a:r>
              <a:r>
                <a:rPr lang="hu-HU" dirty="0">
                  <a:solidFill>
                    <a:srgbClr val="660066"/>
                  </a:solidFill>
                  <a:latin typeface="Helvetica"/>
                  <a:cs typeface="Helvetica"/>
                </a:rPr>
                <a:t>"</a:t>
              </a:r>
              <a:r>
                <a:rPr lang="en-GB" dirty="0" smtClean="0">
                  <a:solidFill>
                    <a:srgbClr val="660066"/>
                  </a:solidFill>
                  <a:latin typeface="Helvetica"/>
                  <a:cs typeface="Helvetica"/>
                </a:rPr>
                <a:t>mouse</a:t>
              </a:r>
              <a:r>
                <a:rPr lang="hu-HU" dirty="0">
                  <a:solidFill>
                    <a:srgbClr val="660066"/>
                  </a:solidFill>
                  <a:latin typeface="Helvetica"/>
                  <a:cs typeface="Helvetica"/>
                </a:rPr>
                <a:t>"</a:t>
              </a:r>
              <a:r>
                <a:rPr lang="en-GB" dirty="0" smtClean="0">
                  <a:latin typeface="Helvetica"/>
                  <a:cs typeface="Helvetica"/>
                </a:rPr>
                <a:t>]</a:t>
              </a:r>
            </a:p>
            <a:p>
              <a:r>
                <a:rPr lang="en-GB" dirty="0" smtClean="0">
                  <a:latin typeface="Helvetica"/>
                  <a:cs typeface="Helvetica"/>
                </a:rPr>
                <a:t>shuffle(c) </a:t>
              </a:r>
            </a:p>
            <a:p>
              <a:endParaRPr lang="en-GB" dirty="0" smtClean="0">
                <a:latin typeface="Helvetica"/>
                <a:cs typeface="Helvetica"/>
              </a:endParaRPr>
            </a:p>
          </p:txBody>
        </p:sp>
      </p:grpSp>
      <p:sp>
        <p:nvSpPr>
          <p:cNvPr id="11" name="Rectangle 10"/>
          <p:cNvSpPr/>
          <p:nvPr/>
        </p:nvSpPr>
        <p:spPr>
          <a:xfrm>
            <a:off x="1767314" y="4205032"/>
            <a:ext cx="813256" cy="369332"/>
          </a:xfrm>
          <a:prstGeom prst="rect">
            <a:avLst/>
          </a:prstGeom>
        </p:spPr>
        <p:txBody>
          <a:bodyPr wrap="none">
            <a:spAutoFit/>
          </a:bodyPr>
          <a:lstStyle/>
          <a:p>
            <a:r>
              <a:rPr lang="en-GB" dirty="0">
                <a:solidFill>
                  <a:srgbClr val="000090"/>
                </a:solidFill>
                <a:latin typeface="Helvetica"/>
                <a:cs typeface="Helvetica"/>
              </a:rPr>
              <a:t>print</a:t>
            </a:r>
            <a:r>
              <a:rPr lang="en-GB" dirty="0">
                <a:latin typeface="Helvetica"/>
                <a:cs typeface="Helvetica"/>
              </a:rPr>
              <a:t> c</a:t>
            </a:r>
          </a:p>
        </p:txBody>
      </p:sp>
      <p:sp>
        <p:nvSpPr>
          <p:cNvPr id="14" name="Rectangle 13"/>
          <p:cNvSpPr/>
          <p:nvPr/>
        </p:nvSpPr>
        <p:spPr>
          <a:xfrm>
            <a:off x="266033" y="6304002"/>
            <a:ext cx="8611935" cy="369332"/>
          </a:xfrm>
          <a:prstGeom prst="rect">
            <a:avLst/>
          </a:prstGeom>
          <a:solidFill>
            <a:srgbClr val="FFF7F8"/>
          </a:solidFill>
        </p:spPr>
        <p:txBody>
          <a:bodyPr wrap="square">
            <a:spAutoFit/>
          </a:bodyPr>
          <a:lstStyle/>
          <a:p>
            <a:r>
              <a:rPr lang="en-GB" b="1" dirty="0">
                <a:latin typeface="Arial"/>
                <a:cs typeface="Arial"/>
              </a:rPr>
              <a:t>WHY DO WE CARE? </a:t>
            </a:r>
            <a:r>
              <a:rPr lang="en-GB" dirty="0" smtClean="0">
                <a:latin typeface="Arial"/>
                <a:cs typeface="Arial"/>
              </a:rPr>
              <a:t>Shuffle lists of conditions to randomise them.</a:t>
            </a:r>
            <a:endParaRPr lang="en-GB" dirty="0">
              <a:latin typeface="Arial"/>
              <a:cs typeface="Arial"/>
            </a:endParaRPr>
          </a:p>
        </p:txBody>
      </p:sp>
      <p:grpSp>
        <p:nvGrpSpPr>
          <p:cNvPr id="13" name="Group 12"/>
          <p:cNvGrpSpPr/>
          <p:nvPr/>
        </p:nvGrpSpPr>
        <p:grpSpPr>
          <a:xfrm>
            <a:off x="1644329" y="4946311"/>
            <a:ext cx="3810000" cy="628315"/>
            <a:chOff x="2045369" y="5440946"/>
            <a:chExt cx="3810000" cy="628315"/>
          </a:xfrm>
        </p:grpSpPr>
        <p:sp>
          <p:nvSpPr>
            <p:cNvPr id="9" name="Rectangle 8"/>
            <p:cNvSpPr/>
            <p:nvPr/>
          </p:nvSpPr>
          <p:spPr>
            <a:xfrm>
              <a:off x="2045369" y="5440946"/>
              <a:ext cx="3810000" cy="628315"/>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EAEFFF"/>
                </a:solidFill>
              </a:endParaRPr>
            </a:p>
          </p:txBody>
        </p:sp>
        <p:sp>
          <p:nvSpPr>
            <p:cNvPr id="12" name="TextBox 11"/>
            <p:cNvSpPr txBox="1"/>
            <p:nvPr/>
          </p:nvSpPr>
          <p:spPr>
            <a:xfrm>
              <a:off x="2168354" y="5574626"/>
              <a:ext cx="2663184" cy="369332"/>
            </a:xfrm>
            <a:prstGeom prst="rect">
              <a:avLst/>
            </a:prstGeom>
            <a:noFill/>
          </p:spPr>
          <p:txBody>
            <a:bodyPr wrap="none" rtlCol="0">
              <a:spAutoFit/>
            </a:bodyPr>
            <a:lstStyle/>
            <a:p>
              <a:r>
                <a:rPr lang="en-GB" dirty="0" smtClean="0">
                  <a:solidFill>
                    <a:srgbClr val="000000"/>
                  </a:solidFill>
                  <a:latin typeface="Helvetica"/>
                  <a:cs typeface="Helvetica"/>
                </a:rPr>
                <a:t>&gt;&gt; [</a:t>
              </a:r>
              <a:r>
                <a:rPr lang="fr-FR" dirty="0">
                  <a:solidFill>
                    <a:srgbClr val="000000"/>
                  </a:solidFill>
                  <a:latin typeface="Helvetica"/>
                  <a:cs typeface="Helvetica"/>
                </a:rPr>
                <a:t>'</a:t>
              </a:r>
              <a:r>
                <a:rPr lang="en-GB" dirty="0" smtClean="0">
                  <a:solidFill>
                    <a:srgbClr val="000000"/>
                  </a:solidFill>
                  <a:latin typeface="Helvetica"/>
                  <a:cs typeface="Helvetica"/>
                </a:rPr>
                <a:t>cat</a:t>
              </a:r>
              <a:r>
                <a:rPr lang="fr-FR" dirty="0" smtClean="0">
                  <a:solidFill>
                    <a:srgbClr val="000000"/>
                  </a:solidFill>
                  <a:latin typeface="Helvetica"/>
                  <a:cs typeface="Helvetica"/>
                </a:rPr>
                <a:t>’</a:t>
              </a:r>
              <a:r>
                <a:rPr lang="en-GB" dirty="0" smtClean="0">
                  <a:solidFill>
                    <a:srgbClr val="000000"/>
                  </a:solidFill>
                  <a:latin typeface="Helvetica"/>
                  <a:cs typeface="Helvetica"/>
                </a:rPr>
                <a:t>, </a:t>
              </a:r>
              <a:r>
                <a:rPr lang="fr-FR" dirty="0">
                  <a:solidFill>
                    <a:srgbClr val="000000"/>
                  </a:solidFill>
                  <a:latin typeface="Helvetica"/>
                  <a:cs typeface="Helvetica"/>
                </a:rPr>
                <a:t>'</a:t>
              </a:r>
              <a:r>
                <a:rPr lang="en-GB" dirty="0" smtClean="0">
                  <a:solidFill>
                    <a:srgbClr val="000000"/>
                  </a:solidFill>
                  <a:latin typeface="Helvetica"/>
                  <a:cs typeface="Helvetica"/>
                </a:rPr>
                <a:t>duck</a:t>
              </a:r>
              <a:r>
                <a:rPr lang="fr-FR" dirty="0">
                  <a:solidFill>
                    <a:srgbClr val="000000"/>
                  </a:solidFill>
                  <a:latin typeface="Helvetica"/>
                  <a:cs typeface="Helvetica"/>
                </a:rPr>
                <a:t>'</a:t>
              </a:r>
              <a:r>
                <a:rPr lang="en-GB" dirty="0" smtClean="0">
                  <a:solidFill>
                    <a:srgbClr val="000000"/>
                  </a:solidFill>
                  <a:latin typeface="Helvetica"/>
                  <a:cs typeface="Helvetica"/>
                </a:rPr>
                <a:t>, </a:t>
              </a:r>
              <a:r>
                <a:rPr lang="fr-FR" dirty="0">
                  <a:solidFill>
                    <a:srgbClr val="000000"/>
                  </a:solidFill>
                  <a:latin typeface="Helvetica"/>
                  <a:cs typeface="Helvetica"/>
                </a:rPr>
                <a:t>'</a:t>
              </a:r>
              <a:r>
                <a:rPr lang="en-GB" dirty="0" smtClean="0">
                  <a:solidFill>
                    <a:srgbClr val="000000"/>
                  </a:solidFill>
                  <a:latin typeface="Helvetica"/>
                  <a:cs typeface="Helvetica"/>
                </a:rPr>
                <a:t>mouse</a:t>
              </a:r>
              <a:r>
                <a:rPr lang="fr-FR" dirty="0">
                  <a:solidFill>
                    <a:srgbClr val="000000"/>
                  </a:solidFill>
                  <a:latin typeface="Helvetica"/>
                  <a:cs typeface="Helvetica"/>
                </a:rPr>
                <a:t>'</a:t>
              </a:r>
              <a:r>
                <a:rPr lang="en-GB" dirty="0" smtClean="0">
                  <a:solidFill>
                    <a:srgbClr val="000000"/>
                  </a:solidFill>
                  <a:latin typeface="Helvetica"/>
                  <a:cs typeface="Helvetica"/>
                </a:rPr>
                <a:t>]</a:t>
              </a:r>
              <a:endParaRPr lang="en-GB" dirty="0">
                <a:solidFill>
                  <a:srgbClr val="000000"/>
                </a:solidFill>
                <a:latin typeface="Helvetica"/>
                <a:cs typeface="Helvetica"/>
              </a:endParaRPr>
            </a:p>
          </p:txBody>
        </p:sp>
      </p:grpSp>
      <p:pic>
        <p:nvPicPr>
          <p:cNvPr id="18" name="Picture 17" descr="duckling.png"/>
          <p:cNvPicPr>
            <a:picLocks noChangeAspect="1"/>
          </p:cNvPicPr>
          <p:nvPr/>
        </p:nvPicPr>
        <p:blipFill rotWithShape="1">
          <a:blip r:embed="rId4">
            <a:extLst>
              <a:ext uri="{28A0092B-C50C-407E-A947-70E740481C1C}">
                <a14:useLocalDpi xmlns:a14="http://schemas.microsoft.com/office/drawing/2010/main" val="0"/>
              </a:ext>
            </a:extLst>
          </a:blip>
          <a:srcRect t="12048" b="8294"/>
          <a:stretch/>
        </p:blipFill>
        <p:spPr>
          <a:xfrm>
            <a:off x="6281127" y="3346282"/>
            <a:ext cx="1126204" cy="1165413"/>
          </a:xfrm>
          <a:prstGeom prst="rect">
            <a:avLst/>
          </a:prstGeom>
        </p:spPr>
      </p:pic>
      <p:pic>
        <p:nvPicPr>
          <p:cNvPr id="19" name="Picture 18" descr="ca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8810" y="3805149"/>
            <a:ext cx="1185850" cy="1782015"/>
          </a:xfrm>
          <a:prstGeom prst="rect">
            <a:avLst/>
          </a:prstGeom>
        </p:spPr>
      </p:pic>
      <p:sp>
        <p:nvSpPr>
          <p:cNvPr id="16" name="TextBox 15"/>
          <p:cNvSpPr txBox="1"/>
          <p:nvPr/>
        </p:nvSpPr>
        <p:spPr>
          <a:xfrm>
            <a:off x="498154" y="5795334"/>
            <a:ext cx="6127925" cy="369332"/>
          </a:xfrm>
          <a:prstGeom prst="rect">
            <a:avLst/>
          </a:prstGeom>
          <a:noFill/>
        </p:spPr>
        <p:txBody>
          <a:bodyPr wrap="none" rtlCol="0">
            <a:spAutoFit/>
          </a:bodyPr>
          <a:lstStyle/>
          <a:p>
            <a:r>
              <a:rPr lang="en-GB" dirty="0" smtClean="0">
                <a:solidFill>
                  <a:srgbClr val="FF0000"/>
                </a:solidFill>
              </a:rPr>
              <a:t>Note: PsychoPy already imports the most useful modules WOO!</a:t>
            </a:r>
            <a:endParaRPr lang="en-GB" dirty="0">
              <a:solidFill>
                <a:srgbClr val="FF0000"/>
              </a:solidFill>
            </a:endParaRPr>
          </a:p>
        </p:txBody>
      </p:sp>
      <p:sp>
        <p:nvSpPr>
          <p:cNvPr id="3" name="Rectangle 2"/>
          <p:cNvSpPr/>
          <p:nvPr/>
        </p:nvSpPr>
        <p:spPr>
          <a:xfrm>
            <a:off x="1767314" y="3365500"/>
            <a:ext cx="2942820" cy="369332"/>
          </a:xfrm>
          <a:prstGeom prst="rect">
            <a:avLst/>
          </a:prstGeom>
        </p:spPr>
        <p:txBody>
          <a:bodyPr wrap="none">
            <a:spAutoFit/>
          </a:bodyPr>
          <a:lstStyle/>
          <a:p>
            <a:r>
              <a:rPr lang="en-GB" dirty="0">
                <a:solidFill>
                  <a:srgbClr val="000090"/>
                </a:solidFill>
                <a:latin typeface="Helvetica"/>
                <a:cs typeface="Helvetica"/>
              </a:rPr>
              <a:t>from</a:t>
            </a:r>
            <a:r>
              <a:rPr lang="en-GB" dirty="0">
                <a:latin typeface="Helvetica"/>
                <a:cs typeface="Helvetica"/>
              </a:rPr>
              <a:t> random </a:t>
            </a:r>
            <a:r>
              <a:rPr lang="en-GB" dirty="0">
                <a:solidFill>
                  <a:srgbClr val="000090"/>
                </a:solidFill>
                <a:latin typeface="Helvetica"/>
                <a:cs typeface="Helvetica"/>
              </a:rPr>
              <a:t>import</a:t>
            </a:r>
            <a:r>
              <a:rPr lang="en-GB" dirty="0">
                <a:latin typeface="Helvetica"/>
                <a:cs typeface="Helvetica"/>
              </a:rPr>
              <a:t> shuffle</a:t>
            </a:r>
          </a:p>
        </p:txBody>
      </p:sp>
    </p:spTree>
    <p:extLst>
      <p:ext uri="{BB962C8B-B14F-4D97-AF65-F5344CB8AC3E}">
        <p14:creationId xmlns:p14="http://schemas.microsoft.com/office/powerpoint/2010/main" val="13371853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14" grpId="0" animBg="1"/>
      <p:bldP spid="16" grpId="0"/>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 formatting (last one!)</a:t>
            </a:r>
            <a:endParaRPr lang="en-GB" dirty="0"/>
          </a:p>
        </p:txBody>
      </p:sp>
      <p:sp>
        <p:nvSpPr>
          <p:cNvPr id="3" name="Content Placeholder 2"/>
          <p:cNvSpPr>
            <a:spLocks noGrp="1"/>
          </p:cNvSpPr>
          <p:nvPr>
            <p:ph idx="1"/>
          </p:nvPr>
        </p:nvSpPr>
        <p:spPr>
          <a:xfrm>
            <a:off x="457200" y="1600201"/>
            <a:ext cx="8229600" cy="1755274"/>
          </a:xfrm>
        </p:spPr>
        <p:txBody>
          <a:bodyPr/>
          <a:lstStyle/>
          <a:p>
            <a:r>
              <a:rPr lang="en-GB" sz="2000" dirty="0"/>
              <a:t>Suppose you wanted to get Python to print </a:t>
            </a:r>
            <a:r>
              <a:rPr lang="en-GB" sz="2000" dirty="0" smtClean="0"/>
              <a:t>‘Hello</a:t>
            </a:r>
            <a:r>
              <a:rPr lang="en-GB" sz="2000" dirty="0"/>
              <a:t>, </a:t>
            </a:r>
            <a:r>
              <a:rPr lang="en-GB" sz="2000" dirty="0" err="1" smtClean="0"/>
              <a:t>yourname</a:t>
            </a:r>
            <a:r>
              <a:rPr lang="en-GB" sz="2000" dirty="0" smtClean="0"/>
              <a:t>!</a:t>
            </a:r>
            <a:r>
              <a:rPr lang="en-GB" sz="2000" dirty="0"/>
              <a:t>” but instead of </a:t>
            </a:r>
            <a:r>
              <a:rPr lang="en-GB" sz="2000" dirty="0" smtClean="0"/>
              <a:t>‘</a:t>
            </a:r>
            <a:r>
              <a:rPr lang="en-GB" sz="2000" dirty="0" err="1" smtClean="0"/>
              <a:t>yourname</a:t>
            </a:r>
            <a:r>
              <a:rPr lang="en-GB" sz="2000" dirty="0" smtClean="0"/>
              <a:t>’</a:t>
            </a:r>
            <a:r>
              <a:rPr lang="en-GB" sz="2000" dirty="0"/>
              <a:t>, you wanted to print the participant’s </a:t>
            </a:r>
            <a:r>
              <a:rPr lang="en-GB" sz="2000" dirty="0" smtClean="0"/>
              <a:t>name</a:t>
            </a:r>
            <a:r>
              <a:rPr lang="en-US" sz="2000" dirty="0" smtClean="0"/>
              <a:t>….</a:t>
            </a:r>
          </a:p>
          <a:p>
            <a:endParaRPr lang="en-US" sz="2000" dirty="0" smtClean="0"/>
          </a:p>
          <a:p>
            <a:pPr marL="0" indent="0">
              <a:buNone/>
            </a:pPr>
            <a:r>
              <a:rPr lang="en-US" sz="2000" dirty="0" smtClean="0"/>
              <a:t>…. </a:t>
            </a:r>
            <a:r>
              <a:rPr lang="en-GB" sz="2000" dirty="0" smtClean="0"/>
              <a:t>how </a:t>
            </a:r>
            <a:r>
              <a:rPr lang="en-GB" sz="2000" dirty="0"/>
              <a:t>would you do that?</a:t>
            </a:r>
          </a:p>
          <a:p>
            <a:endParaRPr lang="en-GB" sz="2000" dirty="0"/>
          </a:p>
        </p:txBody>
      </p:sp>
      <p:grpSp>
        <p:nvGrpSpPr>
          <p:cNvPr id="12" name="Group 11"/>
          <p:cNvGrpSpPr/>
          <p:nvPr/>
        </p:nvGrpSpPr>
        <p:grpSpPr>
          <a:xfrm>
            <a:off x="1644329" y="3393075"/>
            <a:ext cx="4694985" cy="1323472"/>
            <a:chOff x="1644329" y="3301997"/>
            <a:chExt cx="4694985" cy="1430421"/>
          </a:xfrm>
        </p:grpSpPr>
        <p:sp>
          <p:nvSpPr>
            <p:cNvPr id="5" name="Rectangle 4"/>
            <p:cNvSpPr/>
            <p:nvPr/>
          </p:nvSpPr>
          <p:spPr>
            <a:xfrm>
              <a:off x="1644329" y="3301997"/>
              <a:ext cx="3810000" cy="143042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EAEFFF"/>
                </a:solidFill>
              </a:endParaRPr>
            </a:p>
          </p:txBody>
        </p:sp>
        <p:sp>
          <p:nvSpPr>
            <p:cNvPr id="6" name="Rectangle 5"/>
            <p:cNvSpPr/>
            <p:nvPr/>
          </p:nvSpPr>
          <p:spPr>
            <a:xfrm>
              <a:off x="1767314" y="3342459"/>
              <a:ext cx="4572000" cy="698561"/>
            </a:xfrm>
            <a:prstGeom prst="rect">
              <a:avLst/>
            </a:prstGeom>
          </p:spPr>
          <p:txBody>
            <a:bodyPr>
              <a:spAutoFit/>
            </a:bodyPr>
            <a:lstStyle/>
            <a:p>
              <a:r>
                <a:rPr lang="en-GB" dirty="0" smtClean="0">
                  <a:solidFill>
                    <a:srgbClr val="000000"/>
                  </a:solidFill>
                  <a:latin typeface="Helvetica"/>
                  <a:cs typeface="Helvetica"/>
                </a:rPr>
                <a:t>username </a:t>
              </a:r>
              <a:r>
                <a:rPr lang="en-GB" dirty="0" smtClean="0">
                  <a:latin typeface="Helvetica"/>
                  <a:cs typeface="Helvetica"/>
                </a:rPr>
                <a:t>=</a:t>
              </a:r>
              <a:r>
                <a:rPr lang="en-GB" dirty="0" smtClean="0">
                  <a:solidFill>
                    <a:srgbClr val="660066"/>
                  </a:solidFill>
                  <a:latin typeface="Helvetica"/>
                  <a:cs typeface="Helvetica"/>
                </a:rPr>
                <a:t> </a:t>
              </a:r>
              <a:r>
                <a:rPr lang="hu-HU" dirty="0">
                  <a:solidFill>
                    <a:srgbClr val="660066"/>
                  </a:solidFill>
                  <a:latin typeface="Helvetica"/>
                  <a:cs typeface="Helvetica"/>
                </a:rPr>
                <a:t>"Clare"</a:t>
              </a:r>
            </a:p>
            <a:p>
              <a:endParaRPr lang="en-GB" dirty="0" smtClean="0">
                <a:solidFill>
                  <a:srgbClr val="660066"/>
                </a:solidFill>
                <a:latin typeface="Helvetica"/>
                <a:cs typeface="Helvetica"/>
              </a:endParaRPr>
            </a:p>
          </p:txBody>
        </p:sp>
      </p:grpSp>
      <p:grpSp>
        <p:nvGrpSpPr>
          <p:cNvPr id="8" name="Group 7"/>
          <p:cNvGrpSpPr/>
          <p:nvPr/>
        </p:nvGrpSpPr>
        <p:grpSpPr>
          <a:xfrm>
            <a:off x="1644329" y="5037388"/>
            <a:ext cx="3810000" cy="628315"/>
            <a:chOff x="2045369" y="5440946"/>
            <a:chExt cx="3810000" cy="628315"/>
          </a:xfrm>
        </p:grpSpPr>
        <p:sp>
          <p:nvSpPr>
            <p:cNvPr id="10" name="Rectangle 9"/>
            <p:cNvSpPr/>
            <p:nvPr/>
          </p:nvSpPr>
          <p:spPr>
            <a:xfrm>
              <a:off x="2045369" y="5440946"/>
              <a:ext cx="3810000" cy="628315"/>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EAEFFF"/>
                </a:solidFill>
              </a:endParaRPr>
            </a:p>
          </p:txBody>
        </p:sp>
        <p:sp>
          <p:nvSpPr>
            <p:cNvPr id="11" name="TextBox 10"/>
            <p:cNvSpPr txBox="1"/>
            <p:nvPr/>
          </p:nvSpPr>
          <p:spPr>
            <a:xfrm>
              <a:off x="2168354" y="5574626"/>
              <a:ext cx="1788433" cy="369332"/>
            </a:xfrm>
            <a:prstGeom prst="rect">
              <a:avLst/>
            </a:prstGeom>
            <a:noFill/>
          </p:spPr>
          <p:txBody>
            <a:bodyPr wrap="none" rtlCol="0">
              <a:spAutoFit/>
            </a:bodyPr>
            <a:lstStyle/>
            <a:p>
              <a:r>
                <a:rPr lang="en-GB" dirty="0" smtClean="0">
                  <a:latin typeface="Helvetica"/>
                  <a:cs typeface="Helvetica"/>
                </a:rPr>
                <a:t>&gt;&gt; Hello, Clare!</a:t>
              </a:r>
              <a:endParaRPr lang="en-GB" dirty="0">
                <a:latin typeface="Helvetica"/>
                <a:cs typeface="Helvetica"/>
              </a:endParaRPr>
            </a:p>
          </p:txBody>
        </p:sp>
      </p:grpSp>
      <p:sp>
        <p:nvSpPr>
          <p:cNvPr id="13" name="Rectangle 12"/>
          <p:cNvSpPr/>
          <p:nvPr/>
        </p:nvSpPr>
        <p:spPr>
          <a:xfrm>
            <a:off x="438275" y="6208539"/>
            <a:ext cx="8491829" cy="369332"/>
          </a:xfrm>
          <a:prstGeom prst="rect">
            <a:avLst/>
          </a:prstGeom>
          <a:solidFill>
            <a:srgbClr val="FFF7F8"/>
          </a:solidFill>
          <a:ln>
            <a:noFill/>
          </a:ln>
        </p:spPr>
        <p:txBody>
          <a:bodyPr wrap="square">
            <a:spAutoFit/>
          </a:bodyPr>
          <a:lstStyle/>
          <a:p>
            <a:r>
              <a:rPr lang="en-GB" b="1" dirty="0">
                <a:latin typeface="Arial"/>
                <a:cs typeface="Arial"/>
              </a:rPr>
              <a:t>WHY DO WE CARE? </a:t>
            </a:r>
            <a:r>
              <a:rPr lang="en-GB" dirty="0">
                <a:latin typeface="Arial"/>
                <a:cs typeface="Arial"/>
              </a:rPr>
              <a:t>Useful for </a:t>
            </a:r>
            <a:r>
              <a:rPr lang="en-GB" dirty="0" smtClean="0">
                <a:latin typeface="Arial"/>
                <a:cs typeface="Arial"/>
              </a:rPr>
              <a:t>setting up experimental conditions</a:t>
            </a:r>
            <a:endParaRPr lang="en-GB" dirty="0">
              <a:latin typeface="Arial"/>
              <a:cs typeface="Arial"/>
            </a:endParaRPr>
          </a:p>
        </p:txBody>
      </p:sp>
      <p:sp>
        <p:nvSpPr>
          <p:cNvPr id="4" name="Rectangle 3"/>
          <p:cNvSpPr/>
          <p:nvPr/>
        </p:nvSpPr>
        <p:spPr>
          <a:xfrm>
            <a:off x="1767314" y="4066802"/>
            <a:ext cx="3350384" cy="369332"/>
          </a:xfrm>
          <a:prstGeom prst="rect">
            <a:avLst/>
          </a:prstGeom>
        </p:spPr>
        <p:txBody>
          <a:bodyPr wrap="none">
            <a:spAutoFit/>
          </a:bodyPr>
          <a:lstStyle/>
          <a:p>
            <a:r>
              <a:rPr lang="en-GB" dirty="0">
                <a:solidFill>
                  <a:srgbClr val="000090"/>
                </a:solidFill>
                <a:latin typeface="Helvetica"/>
                <a:cs typeface="Helvetica"/>
              </a:rPr>
              <a:t>print </a:t>
            </a:r>
            <a:r>
              <a:rPr lang="hu-HU" dirty="0">
                <a:solidFill>
                  <a:srgbClr val="660066"/>
                </a:solidFill>
                <a:latin typeface="Helvetica"/>
                <a:cs typeface="Helvetica"/>
              </a:rPr>
              <a:t>"</a:t>
            </a:r>
            <a:r>
              <a:rPr lang="en-GB" dirty="0">
                <a:solidFill>
                  <a:srgbClr val="660066"/>
                </a:solidFill>
                <a:latin typeface="Helvetica"/>
                <a:cs typeface="Helvetica"/>
              </a:rPr>
              <a:t>Hello, %s!</a:t>
            </a:r>
            <a:r>
              <a:rPr lang="hu-HU" dirty="0">
                <a:solidFill>
                  <a:srgbClr val="660066"/>
                </a:solidFill>
                <a:latin typeface="Helvetica"/>
                <a:cs typeface="Helvetica"/>
              </a:rPr>
              <a:t>"</a:t>
            </a:r>
            <a:r>
              <a:rPr lang="en-GB" dirty="0">
                <a:solidFill>
                  <a:srgbClr val="660066"/>
                </a:solidFill>
                <a:latin typeface="Helvetica"/>
                <a:cs typeface="Helvetica"/>
              </a:rPr>
              <a:t> </a:t>
            </a:r>
            <a:r>
              <a:rPr lang="en-GB" dirty="0">
                <a:latin typeface="Helvetica"/>
                <a:cs typeface="Helvetica"/>
              </a:rPr>
              <a:t>%(username)</a:t>
            </a:r>
          </a:p>
        </p:txBody>
      </p:sp>
      <p:sp>
        <p:nvSpPr>
          <p:cNvPr id="14" name="Frame 13"/>
          <p:cNvSpPr/>
          <p:nvPr/>
        </p:nvSpPr>
        <p:spPr>
          <a:xfrm>
            <a:off x="3062306" y="4076843"/>
            <a:ext cx="379215" cy="359291"/>
          </a:xfrm>
          <a:prstGeom prst="frame">
            <a:avLst>
              <a:gd name="adj1" fmla="val 553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5" name="Frame 14"/>
          <p:cNvSpPr/>
          <p:nvPr/>
        </p:nvSpPr>
        <p:spPr>
          <a:xfrm>
            <a:off x="3881549" y="4135549"/>
            <a:ext cx="1048197" cy="264733"/>
          </a:xfrm>
          <a:prstGeom prst="frame">
            <a:avLst>
              <a:gd name="adj1" fmla="val 553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6" name="Curved Up Arrow 15"/>
          <p:cNvSpPr/>
          <p:nvPr/>
        </p:nvSpPr>
        <p:spPr>
          <a:xfrm flipH="1">
            <a:off x="3223296" y="4489718"/>
            <a:ext cx="1266422" cy="226829"/>
          </a:xfrm>
          <a:prstGeom prst="curvedUp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624817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4" grpId="0"/>
      <p:bldP spid="14" grpId="0" animBg="1"/>
      <p:bldP spid="14" grpId="1" animBg="1"/>
      <p:bldP spid="15" grpId="0" animBg="1"/>
      <p:bldP spid="15" grpId="1" animBg="1"/>
      <p:bldP spid="16" grpId="0" animBg="1"/>
      <p:bldP spid="1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Advanced PsychoPy</a:t>
            </a:r>
            <a:endParaRPr lang="en-GB" dirty="0"/>
          </a:p>
        </p:txBody>
      </p:sp>
      <p:sp>
        <p:nvSpPr>
          <p:cNvPr id="3" name="Content Placeholder 2"/>
          <p:cNvSpPr>
            <a:spLocks noGrp="1"/>
          </p:cNvSpPr>
          <p:nvPr>
            <p:ph idx="1"/>
          </p:nvPr>
        </p:nvSpPr>
        <p:spPr>
          <a:xfrm>
            <a:off x="457200" y="3055579"/>
            <a:ext cx="8229600" cy="431800"/>
          </a:xfrm>
        </p:spPr>
        <p:txBody>
          <a:bodyPr/>
          <a:lstStyle/>
          <a:p>
            <a:r>
              <a:rPr lang="en-GB" dirty="0" smtClean="0"/>
              <a:t>Giving feedback</a:t>
            </a:r>
            <a:endParaRPr lang="en-GB" dirty="0"/>
          </a:p>
        </p:txBody>
      </p:sp>
      <p:sp>
        <p:nvSpPr>
          <p:cNvPr id="5" name="Content Placeholder 2"/>
          <p:cNvSpPr txBox="1">
            <a:spLocks/>
          </p:cNvSpPr>
          <p:nvPr/>
        </p:nvSpPr>
        <p:spPr bwMode="auto">
          <a:xfrm>
            <a:off x="457200" y="1678632"/>
            <a:ext cx="8229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Counterbalancing conditions</a:t>
            </a:r>
            <a:endParaRPr lang="en-GB" dirty="0"/>
          </a:p>
        </p:txBody>
      </p:sp>
      <p:sp>
        <p:nvSpPr>
          <p:cNvPr id="6" name="Content Placeholder 2"/>
          <p:cNvSpPr txBox="1">
            <a:spLocks/>
          </p:cNvSpPr>
          <p:nvPr/>
        </p:nvSpPr>
        <p:spPr bwMode="auto">
          <a:xfrm>
            <a:off x="457200" y="2327890"/>
            <a:ext cx="8229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Randomising conditions</a:t>
            </a:r>
            <a:endParaRPr lang="en-GB" dirty="0"/>
          </a:p>
        </p:txBody>
      </p:sp>
      <p:sp>
        <p:nvSpPr>
          <p:cNvPr id="7" name="Content Placeholder 2"/>
          <p:cNvSpPr txBox="1">
            <a:spLocks/>
          </p:cNvSpPr>
          <p:nvPr/>
        </p:nvSpPr>
        <p:spPr bwMode="auto">
          <a:xfrm>
            <a:off x="457200" y="3783268"/>
            <a:ext cx="8229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Adding in a rest block</a:t>
            </a:r>
            <a:endParaRPr lang="en-GB" dirty="0"/>
          </a:p>
        </p:txBody>
      </p:sp>
      <p:pic>
        <p:nvPicPr>
          <p:cNvPr id="8" name="Picture 7" descr="mous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745" y="4574364"/>
            <a:ext cx="1997562" cy="1767006"/>
          </a:xfrm>
          <a:prstGeom prst="rect">
            <a:avLst/>
          </a:prstGeom>
        </p:spPr>
      </p:pic>
    </p:spTree>
    <p:extLst>
      <p:ext uri="{BB962C8B-B14F-4D97-AF65-F5344CB8AC3E}">
        <p14:creationId xmlns:p14="http://schemas.microsoft.com/office/powerpoint/2010/main" val="5390567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GB" dirty="0" smtClean="0"/>
              <a:t>Counterbalancing conditions</a:t>
            </a:r>
            <a:endParaRPr lang="en-GB" dirty="0"/>
          </a:p>
        </p:txBody>
      </p:sp>
      <p:sp>
        <p:nvSpPr>
          <p:cNvPr id="5" name="Rectangle 4"/>
          <p:cNvSpPr/>
          <p:nvPr/>
        </p:nvSpPr>
        <p:spPr>
          <a:xfrm>
            <a:off x="457200" y="2320816"/>
            <a:ext cx="8061159" cy="338554"/>
          </a:xfrm>
          <a:prstGeom prst="rect">
            <a:avLst/>
          </a:prstGeom>
        </p:spPr>
        <p:txBody>
          <a:bodyPr wrap="square">
            <a:spAutoFit/>
          </a:bodyPr>
          <a:lstStyle/>
          <a:p>
            <a:r>
              <a:rPr lang="en-GB" sz="1600" dirty="0" smtClean="0">
                <a:latin typeface="Arial"/>
                <a:cs typeface="Arial"/>
              </a:rPr>
              <a:t>2) In PsychoPy, under </a:t>
            </a:r>
            <a:r>
              <a:rPr lang="en-GB" sz="1600" dirty="0">
                <a:latin typeface="Arial"/>
                <a:cs typeface="Arial"/>
              </a:rPr>
              <a:t>‘Experiment Settings’ add a new question: </a:t>
            </a:r>
            <a:r>
              <a:rPr lang="en-GB" sz="1600" dirty="0" smtClean="0">
                <a:latin typeface="Arial"/>
                <a:cs typeface="Arial"/>
              </a:rPr>
              <a:t>“Animal”</a:t>
            </a:r>
            <a:endParaRPr lang="en-GB" sz="1600" dirty="0">
              <a:latin typeface="Arial"/>
              <a:cs typeface="Arial"/>
            </a:endParaRPr>
          </a:p>
        </p:txBody>
      </p:sp>
      <p:sp>
        <p:nvSpPr>
          <p:cNvPr id="6" name="Rectangle 5"/>
          <p:cNvSpPr/>
          <p:nvPr/>
        </p:nvSpPr>
        <p:spPr>
          <a:xfrm>
            <a:off x="457200" y="2932275"/>
            <a:ext cx="8513011" cy="584776"/>
          </a:xfrm>
          <a:prstGeom prst="rect">
            <a:avLst/>
          </a:prstGeom>
        </p:spPr>
        <p:txBody>
          <a:bodyPr wrap="square">
            <a:spAutoFit/>
          </a:bodyPr>
          <a:lstStyle/>
          <a:p>
            <a:r>
              <a:rPr lang="en-GB" sz="1600" dirty="0">
                <a:latin typeface="Arial"/>
                <a:cs typeface="Arial"/>
              </a:rPr>
              <a:t>3</a:t>
            </a:r>
            <a:r>
              <a:rPr lang="en-GB" sz="1600" dirty="0" smtClean="0">
                <a:latin typeface="Arial"/>
                <a:cs typeface="Arial"/>
              </a:rPr>
              <a:t>) </a:t>
            </a:r>
            <a:r>
              <a:rPr lang="en-GB" sz="1600" dirty="0">
                <a:latin typeface="Arial"/>
                <a:cs typeface="Arial"/>
              </a:rPr>
              <a:t>In the </a:t>
            </a:r>
            <a:r>
              <a:rPr lang="en-GB" sz="1600" dirty="0" smtClean="0">
                <a:latin typeface="Arial"/>
                <a:cs typeface="Arial"/>
              </a:rPr>
              <a:t>experiment loop</a:t>
            </a:r>
            <a:r>
              <a:rPr lang="en-GB" sz="1600" dirty="0">
                <a:latin typeface="Arial"/>
                <a:cs typeface="Arial"/>
              </a:rPr>
              <a:t>, tell </a:t>
            </a:r>
            <a:r>
              <a:rPr lang="en-GB" sz="1600" dirty="0" err="1">
                <a:latin typeface="Arial"/>
                <a:cs typeface="Arial"/>
              </a:rPr>
              <a:t>Psychopy</a:t>
            </a:r>
            <a:r>
              <a:rPr lang="en-GB" sz="1600" dirty="0">
                <a:latin typeface="Arial"/>
                <a:cs typeface="Arial"/>
              </a:rPr>
              <a:t> to use whatever excel file is the current condition </a:t>
            </a:r>
          </a:p>
          <a:p>
            <a:r>
              <a:rPr lang="en-GB" sz="1600" dirty="0">
                <a:latin typeface="Arial"/>
                <a:cs typeface="Arial"/>
              </a:rPr>
              <a:t>(i.e. </a:t>
            </a:r>
            <a:r>
              <a:rPr lang="en-GB" sz="1600" dirty="0" smtClean="0">
                <a:latin typeface="Arial"/>
                <a:cs typeface="Arial"/>
              </a:rPr>
              <a:t>entered into Animal) </a:t>
            </a:r>
            <a:r>
              <a:rPr lang="en-GB" sz="1600" dirty="0">
                <a:latin typeface="Arial"/>
                <a:cs typeface="Arial"/>
              </a:rPr>
              <a:t>by </a:t>
            </a:r>
            <a:r>
              <a:rPr lang="en-GB" sz="1600" dirty="0" smtClean="0">
                <a:latin typeface="Arial"/>
                <a:cs typeface="Arial"/>
              </a:rPr>
              <a:t>setting</a:t>
            </a:r>
            <a:r>
              <a:rPr lang="en-GB" sz="1600" dirty="0">
                <a:latin typeface="Arial"/>
                <a:cs typeface="Arial"/>
              </a:rPr>
              <a:t> </a:t>
            </a:r>
            <a:r>
              <a:rPr lang="en-GB" sz="1600" dirty="0" smtClean="0">
                <a:latin typeface="Arial"/>
                <a:cs typeface="Arial"/>
              </a:rPr>
              <a:t>the loop to:</a:t>
            </a:r>
            <a:r>
              <a:rPr lang="en-GB" sz="1600" dirty="0">
                <a:latin typeface="Arial"/>
                <a:cs typeface="Arial"/>
              </a:rPr>
              <a:t> </a:t>
            </a:r>
            <a:r>
              <a:rPr lang="en-GB" sz="1500" b="1" dirty="0">
                <a:solidFill>
                  <a:srgbClr val="000000"/>
                </a:solidFill>
                <a:latin typeface="Helvetica"/>
                <a:ea typeface="Lucida Grande"/>
                <a:cs typeface="Helvetica"/>
              </a:rPr>
              <a:t>$"%</a:t>
            </a:r>
            <a:r>
              <a:rPr lang="en-GB" sz="1500" b="1" dirty="0" err="1">
                <a:solidFill>
                  <a:srgbClr val="000000"/>
                </a:solidFill>
                <a:latin typeface="Helvetica"/>
                <a:ea typeface="Lucida Grande"/>
                <a:cs typeface="Helvetica"/>
              </a:rPr>
              <a:t>s.xlsx</a:t>
            </a:r>
            <a:r>
              <a:rPr lang="en-GB" sz="1500" b="1" dirty="0">
                <a:solidFill>
                  <a:srgbClr val="000000"/>
                </a:solidFill>
                <a:latin typeface="Helvetica"/>
                <a:ea typeface="Lucida Grande"/>
                <a:cs typeface="Helvetica"/>
              </a:rPr>
              <a:t>" %(</a:t>
            </a:r>
            <a:r>
              <a:rPr lang="en-GB" sz="1500" b="1" dirty="0" err="1">
                <a:solidFill>
                  <a:srgbClr val="000000"/>
                </a:solidFill>
                <a:latin typeface="Helvetica"/>
                <a:ea typeface="Lucida Grande"/>
                <a:cs typeface="Helvetica"/>
              </a:rPr>
              <a:t>expInfo</a:t>
            </a:r>
            <a:r>
              <a:rPr lang="en-GB" sz="1500" b="1" dirty="0">
                <a:solidFill>
                  <a:srgbClr val="000000"/>
                </a:solidFill>
                <a:latin typeface="Helvetica"/>
                <a:ea typeface="Lucida Grande"/>
                <a:cs typeface="Helvetica"/>
              </a:rPr>
              <a:t>['Animal']) </a:t>
            </a:r>
            <a:endParaRPr lang="en-GB" sz="1500" b="1" dirty="0">
              <a:latin typeface="Helvetica"/>
              <a:cs typeface="Helvetica"/>
            </a:endParaRPr>
          </a:p>
        </p:txBody>
      </p:sp>
      <p:sp>
        <p:nvSpPr>
          <p:cNvPr id="7" name="Rectangle 6"/>
          <p:cNvSpPr/>
          <p:nvPr/>
        </p:nvSpPr>
        <p:spPr>
          <a:xfrm>
            <a:off x="993377" y="3651736"/>
            <a:ext cx="7817853" cy="584776"/>
          </a:xfrm>
          <a:prstGeom prst="rect">
            <a:avLst/>
          </a:prstGeom>
        </p:spPr>
        <p:txBody>
          <a:bodyPr wrap="square">
            <a:spAutoFit/>
          </a:bodyPr>
          <a:lstStyle/>
          <a:p>
            <a:r>
              <a:rPr lang="en-GB" sz="1600" dirty="0" smtClean="0">
                <a:solidFill>
                  <a:srgbClr val="FF0000"/>
                </a:solidFill>
                <a:latin typeface="Arial"/>
                <a:cs typeface="Arial"/>
              </a:rPr>
              <a:t>- Note: </a:t>
            </a:r>
            <a:r>
              <a:rPr lang="en-GB" sz="1600" b="1" dirty="0" err="1">
                <a:latin typeface="Arial"/>
                <a:cs typeface="Arial"/>
              </a:rPr>
              <a:t>e</a:t>
            </a:r>
            <a:r>
              <a:rPr lang="en-GB" sz="1600" b="1" dirty="0" err="1" smtClean="0">
                <a:latin typeface="Arial"/>
                <a:cs typeface="Arial"/>
              </a:rPr>
              <a:t>xpInfo</a:t>
            </a:r>
            <a:r>
              <a:rPr lang="en-GB" sz="1600" dirty="0" smtClean="0">
                <a:latin typeface="Arial"/>
                <a:cs typeface="Arial"/>
              </a:rPr>
              <a:t> is </a:t>
            </a:r>
            <a:r>
              <a:rPr lang="en-GB" sz="1600" dirty="0" err="1" smtClean="0">
                <a:latin typeface="Arial"/>
                <a:cs typeface="Arial"/>
              </a:rPr>
              <a:t>PsychoPy’s</a:t>
            </a:r>
            <a:r>
              <a:rPr lang="en-GB" sz="1600" dirty="0" smtClean="0">
                <a:latin typeface="Arial"/>
                <a:cs typeface="Arial"/>
              </a:rPr>
              <a:t> own variable, referencing the Experiment Settings (it pulls out whatever label was entered at the start under ‘Animal’: cat, mouse or duck). </a:t>
            </a:r>
            <a:endParaRPr lang="en-GB" sz="1600" dirty="0">
              <a:latin typeface="Arial"/>
              <a:cs typeface="Arial"/>
            </a:endParaRPr>
          </a:p>
        </p:txBody>
      </p:sp>
      <p:sp>
        <p:nvSpPr>
          <p:cNvPr id="8" name="Rectangle 7"/>
          <p:cNvSpPr/>
          <p:nvPr/>
        </p:nvSpPr>
        <p:spPr>
          <a:xfrm>
            <a:off x="457199" y="1724866"/>
            <a:ext cx="8061159" cy="338554"/>
          </a:xfrm>
          <a:prstGeom prst="rect">
            <a:avLst/>
          </a:prstGeom>
        </p:spPr>
        <p:txBody>
          <a:bodyPr wrap="square">
            <a:spAutoFit/>
          </a:bodyPr>
          <a:lstStyle/>
          <a:p>
            <a:r>
              <a:rPr lang="en-GB" sz="1600" dirty="0" smtClean="0">
                <a:latin typeface="Arial"/>
                <a:cs typeface="Arial"/>
              </a:rPr>
              <a:t>1) Create </a:t>
            </a:r>
            <a:r>
              <a:rPr lang="en-GB" sz="1600" dirty="0">
                <a:latin typeface="Arial"/>
                <a:cs typeface="Arial"/>
              </a:rPr>
              <a:t>different excel sheets for each condition: </a:t>
            </a:r>
            <a:r>
              <a:rPr lang="en-GB" sz="1600" dirty="0" err="1" smtClean="0">
                <a:latin typeface="Arial"/>
                <a:cs typeface="Arial"/>
              </a:rPr>
              <a:t>cat.xlsx</a:t>
            </a:r>
            <a:r>
              <a:rPr lang="en-GB" sz="1600" dirty="0">
                <a:latin typeface="Arial"/>
                <a:cs typeface="Arial"/>
              </a:rPr>
              <a:t>, </a:t>
            </a:r>
            <a:r>
              <a:rPr lang="en-GB" sz="1600" dirty="0" err="1" smtClean="0">
                <a:latin typeface="Arial"/>
                <a:cs typeface="Arial"/>
              </a:rPr>
              <a:t>duck.xlsx</a:t>
            </a:r>
            <a:r>
              <a:rPr lang="en-GB" sz="1600" dirty="0">
                <a:latin typeface="Arial"/>
                <a:cs typeface="Arial"/>
              </a:rPr>
              <a:t>, </a:t>
            </a:r>
            <a:r>
              <a:rPr lang="en-GB" sz="1600" dirty="0" err="1" smtClean="0">
                <a:latin typeface="Arial"/>
                <a:cs typeface="Arial"/>
              </a:rPr>
              <a:t>mouse.xlsx</a:t>
            </a:r>
            <a:endParaRPr lang="en-GB" sz="1600" dirty="0">
              <a:latin typeface="Arial"/>
              <a:cs typeface="Arial"/>
            </a:endParaRPr>
          </a:p>
        </p:txBody>
      </p:sp>
      <p:pic>
        <p:nvPicPr>
          <p:cNvPr id="9" name="Picture 8" descr="mou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163" y="4980628"/>
            <a:ext cx="1997562" cy="1767006"/>
          </a:xfrm>
          <a:prstGeom prst="rect">
            <a:avLst/>
          </a:prstGeom>
        </p:spPr>
      </p:pic>
      <p:pic>
        <p:nvPicPr>
          <p:cNvPr id="10" name="Picture 9" descr="duckling.png"/>
          <p:cNvPicPr>
            <a:picLocks noChangeAspect="1"/>
          </p:cNvPicPr>
          <p:nvPr/>
        </p:nvPicPr>
        <p:blipFill rotWithShape="1">
          <a:blip r:embed="rId4">
            <a:extLst>
              <a:ext uri="{28A0092B-C50C-407E-A947-70E740481C1C}">
                <a14:useLocalDpi xmlns:a14="http://schemas.microsoft.com/office/drawing/2010/main" val="0"/>
              </a:ext>
            </a:extLst>
          </a:blip>
          <a:srcRect t="12048" b="8294"/>
          <a:stretch/>
        </p:blipFill>
        <p:spPr>
          <a:xfrm>
            <a:off x="1023857" y="5222650"/>
            <a:ext cx="1333954" cy="1380396"/>
          </a:xfrm>
          <a:prstGeom prst="rect">
            <a:avLst/>
          </a:prstGeom>
        </p:spPr>
      </p:pic>
      <p:pic>
        <p:nvPicPr>
          <p:cNvPr id="11" name="Picture 10" descr="ca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3930" y="4814560"/>
            <a:ext cx="1286373" cy="1933074"/>
          </a:xfrm>
          <a:prstGeom prst="rect">
            <a:avLst/>
          </a:prstGeom>
        </p:spPr>
      </p:pic>
      <p:sp>
        <p:nvSpPr>
          <p:cNvPr id="3" name="Rectangle 2"/>
          <p:cNvSpPr/>
          <p:nvPr/>
        </p:nvSpPr>
        <p:spPr>
          <a:xfrm>
            <a:off x="457199" y="4583663"/>
            <a:ext cx="7418304" cy="338554"/>
          </a:xfrm>
          <a:prstGeom prst="rect">
            <a:avLst/>
          </a:prstGeom>
        </p:spPr>
        <p:txBody>
          <a:bodyPr wrap="square">
            <a:spAutoFit/>
          </a:bodyPr>
          <a:lstStyle/>
          <a:p>
            <a:r>
              <a:rPr lang="en-GB" sz="1600" dirty="0" smtClean="0">
                <a:latin typeface="Arial"/>
                <a:cs typeface="Arial"/>
              </a:rPr>
              <a:t>4) Set the practice loop to:</a:t>
            </a:r>
            <a:r>
              <a:rPr lang="en-GB" sz="1600" dirty="0">
                <a:latin typeface="Arial"/>
                <a:cs typeface="Arial"/>
              </a:rPr>
              <a:t> </a:t>
            </a:r>
            <a:r>
              <a:rPr lang="en-GB" sz="1500" b="1" dirty="0" smtClean="0">
                <a:solidFill>
                  <a:srgbClr val="000000"/>
                </a:solidFill>
                <a:latin typeface="Helvetica"/>
                <a:ea typeface="Lucida Grande"/>
                <a:cs typeface="Helvetica"/>
              </a:rPr>
              <a:t>$</a:t>
            </a:r>
            <a:r>
              <a:rPr lang="en-GB" sz="1500" b="1" dirty="0">
                <a:solidFill>
                  <a:srgbClr val="000000"/>
                </a:solidFill>
                <a:latin typeface="Helvetica"/>
                <a:ea typeface="Lucida Grande"/>
                <a:cs typeface="Helvetica"/>
              </a:rPr>
              <a:t>"</a:t>
            </a:r>
            <a:r>
              <a:rPr lang="en-GB" sz="1500" b="1" dirty="0" smtClean="0">
                <a:solidFill>
                  <a:srgbClr val="000000"/>
                </a:solidFill>
                <a:latin typeface="Helvetica"/>
                <a:ea typeface="Lucida Grande"/>
                <a:cs typeface="Helvetica"/>
              </a:rPr>
              <a:t>practice_%</a:t>
            </a:r>
            <a:r>
              <a:rPr lang="en-GB" sz="1500" b="1" dirty="0" err="1">
                <a:solidFill>
                  <a:srgbClr val="000000"/>
                </a:solidFill>
                <a:latin typeface="Helvetica"/>
                <a:ea typeface="Lucida Grande"/>
                <a:cs typeface="Helvetica"/>
              </a:rPr>
              <a:t>s.xlsx</a:t>
            </a:r>
            <a:r>
              <a:rPr lang="en-GB" sz="1500" b="1" dirty="0">
                <a:solidFill>
                  <a:srgbClr val="000000"/>
                </a:solidFill>
                <a:latin typeface="Helvetica"/>
                <a:ea typeface="Lucida Grande"/>
                <a:cs typeface="Helvetica"/>
              </a:rPr>
              <a:t>" %(</a:t>
            </a:r>
            <a:r>
              <a:rPr lang="en-GB" sz="1500" b="1" dirty="0" err="1">
                <a:solidFill>
                  <a:srgbClr val="000000"/>
                </a:solidFill>
                <a:latin typeface="Helvetica"/>
                <a:ea typeface="Lucida Grande"/>
                <a:cs typeface="Helvetica"/>
              </a:rPr>
              <a:t>expInfo</a:t>
            </a:r>
            <a:r>
              <a:rPr lang="en-GB" sz="1500" b="1" dirty="0">
                <a:solidFill>
                  <a:srgbClr val="000000"/>
                </a:solidFill>
                <a:latin typeface="Helvetica"/>
                <a:ea typeface="Lucida Grande"/>
                <a:cs typeface="Helvetica"/>
              </a:rPr>
              <a:t>['Animal']) </a:t>
            </a:r>
            <a:endParaRPr lang="en-GB" sz="1500" b="1" dirty="0">
              <a:latin typeface="Helvetica"/>
              <a:cs typeface="Helvetica"/>
            </a:endParaRPr>
          </a:p>
        </p:txBody>
      </p:sp>
      <p:pic>
        <p:nvPicPr>
          <p:cNvPr id="12" name="Picture 11" descr="experiment_settings.tif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5625" y="2256986"/>
            <a:ext cx="571500" cy="495300"/>
          </a:xfrm>
          <a:prstGeom prst="rect">
            <a:avLst/>
          </a:prstGeom>
        </p:spPr>
      </p:pic>
    </p:spTree>
    <p:extLst>
      <p:ext uri="{BB962C8B-B14F-4D97-AF65-F5344CB8AC3E}">
        <p14:creationId xmlns:p14="http://schemas.microsoft.com/office/powerpoint/2010/main" val="6251309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mou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0519" y="5400710"/>
            <a:ext cx="1636277" cy="1447420"/>
          </a:xfrm>
          <a:prstGeom prst="rect">
            <a:avLst/>
          </a:prstGeom>
        </p:spPr>
      </p:pic>
      <p:sp>
        <p:nvSpPr>
          <p:cNvPr id="2" name="Title 1"/>
          <p:cNvSpPr>
            <a:spLocks noGrp="1"/>
          </p:cNvSpPr>
          <p:nvPr>
            <p:ph type="title"/>
          </p:nvPr>
        </p:nvSpPr>
        <p:spPr/>
        <p:txBody>
          <a:bodyPr/>
          <a:lstStyle/>
          <a:p>
            <a:r>
              <a:rPr lang="en-GB" dirty="0" smtClean="0"/>
              <a:t>Randomising conditions</a:t>
            </a:r>
            <a:endParaRPr lang="en-GB" dirty="0"/>
          </a:p>
        </p:txBody>
      </p:sp>
      <p:sp>
        <p:nvSpPr>
          <p:cNvPr id="5" name="Rectangle 4"/>
          <p:cNvSpPr/>
          <p:nvPr/>
        </p:nvSpPr>
        <p:spPr>
          <a:xfrm>
            <a:off x="457199" y="2135080"/>
            <a:ext cx="8543925" cy="338554"/>
          </a:xfrm>
          <a:prstGeom prst="rect">
            <a:avLst/>
          </a:prstGeom>
        </p:spPr>
        <p:txBody>
          <a:bodyPr wrap="square">
            <a:spAutoFit/>
          </a:bodyPr>
          <a:lstStyle/>
          <a:p>
            <a:r>
              <a:rPr lang="en-GB" sz="1600" dirty="0" smtClean="0">
                <a:latin typeface="Arial"/>
                <a:cs typeface="Arial"/>
              </a:rPr>
              <a:t>2) In PsychoPy add </a:t>
            </a:r>
            <a:r>
              <a:rPr lang="en-GB" sz="1600" dirty="0">
                <a:latin typeface="Arial"/>
                <a:cs typeface="Arial"/>
              </a:rPr>
              <a:t>a code </a:t>
            </a:r>
            <a:r>
              <a:rPr lang="en-GB" sz="1600" dirty="0" smtClean="0">
                <a:latin typeface="Arial"/>
                <a:cs typeface="Arial"/>
              </a:rPr>
              <a:t>component into your </a:t>
            </a:r>
            <a:r>
              <a:rPr lang="en-GB" sz="1600" b="1" dirty="0" smtClean="0">
                <a:latin typeface="Arial"/>
                <a:cs typeface="Arial"/>
              </a:rPr>
              <a:t>very first routine </a:t>
            </a:r>
            <a:r>
              <a:rPr lang="en-GB" sz="1600" dirty="0" smtClean="0">
                <a:latin typeface="Arial"/>
                <a:cs typeface="Arial"/>
              </a:rPr>
              <a:t>(i.e. Welcome routine).</a:t>
            </a:r>
            <a:endParaRPr lang="en-GB" sz="1600" dirty="0">
              <a:latin typeface="Arial"/>
              <a:cs typeface="Arial"/>
            </a:endParaRPr>
          </a:p>
        </p:txBody>
      </p:sp>
      <p:grpSp>
        <p:nvGrpSpPr>
          <p:cNvPr id="14" name="Group 13"/>
          <p:cNvGrpSpPr/>
          <p:nvPr/>
        </p:nvGrpSpPr>
        <p:grpSpPr>
          <a:xfrm>
            <a:off x="457197" y="3345036"/>
            <a:ext cx="7390065" cy="1749382"/>
            <a:chOff x="457197" y="3290500"/>
            <a:chExt cx="7390065" cy="1749382"/>
          </a:xfrm>
        </p:grpSpPr>
        <p:sp>
          <p:nvSpPr>
            <p:cNvPr id="9" name="Rectangle 8"/>
            <p:cNvSpPr/>
            <p:nvPr/>
          </p:nvSpPr>
          <p:spPr>
            <a:xfrm>
              <a:off x="457197" y="3290500"/>
              <a:ext cx="7390065" cy="1749382"/>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EAEFFF"/>
                </a:solidFill>
              </a:endParaRPr>
            </a:p>
          </p:txBody>
        </p:sp>
        <p:sp>
          <p:nvSpPr>
            <p:cNvPr id="6" name="Rectangle 5"/>
            <p:cNvSpPr/>
            <p:nvPr/>
          </p:nvSpPr>
          <p:spPr>
            <a:xfrm>
              <a:off x="628315" y="3304939"/>
              <a:ext cx="6991685" cy="1569660"/>
            </a:xfrm>
            <a:prstGeom prst="rect">
              <a:avLst/>
            </a:prstGeom>
          </p:spPr>
          <p:txBody>
            <a:bodyPr wrap="square">
              <a:spAutoFit/>
            </a:bodyPr>
            <a:lstStyle/>
            <a:p>
              <a:r>
                <a:rPr lang="en-US" sz="1600" dirty="0" smtClean="0">
                  <a:solidFill>
                    <a:srgbClr val="008000"/>
                  </a:solidFill>
                  <a:latin typeface="Helvetica"/>
                  <a:cs typeface="Helvetica"/>
                </a:rPr>
                <a:t>#</a:t>
              </a:r>
              <a:r>
                <a:rPr lang="en-GB" sz="1600" dirty="0" smtClean="0">
                  <a:solidFill>
                    <a:srgbClr val="008000"/>
                  </a:solidFill>
                  <a:latin typeface="Helvetica"/>
                  <a:cs typeface="Helvetica"/>
                </a:rPr>
                <a:t>randomise a list of conditions</a:t>
              </a:r>
            </a:p>
            <a:p>
              <a:r>
                <a:rPr lang="en-GB" sz="1600" dirty="0" smtClean="0">
                  <a:latin typeface="Helvetica"/>
                  <a:cs typeface="Helvetica"/>
                </a:rPr>
                <a:t>conditions = [</a:t>
              </a:r>
              <a:r>
                <a:rPr lang="hu-HU" sz="1600" dirty="0">
                  <a:solidFill>
                    <a:srgbClr val="660066"/>
                  </a:solidFill>
                  <a:latin typeface="Helvetica"/>
                  <a:cs typeface="Helvetica"/>
                </a:rPr>
                <a:t>"</a:t>
              </a:r>
              <a:r>
                <a:rPr lang="en-GB" sz="1600" dirty="0" err="1" smtClean="0">
                  <a:solidFill>
                    <a:srgbClr val="660066"/>
                  </a:solidFill>
                  <a:latin typeface="Helvetica"/>
                  <a:cs typeface="Helvetica"/>
                </a:rPr>
                <a:t>cat.xlsx</a:t>
              </a:r>
              <a:r>
                <a:rPr lang="hu-HU" sz="1600" dirty="0">
                  <a:solidFill>
                    <a:srgbClr val="660066"/>
                  </a:solidFill>
                  <a:latin typeface="Helvetica"/>
                  <a:cs typeface="Helvetica"/>
                </a:rPr>
                <a:t>"</a:t>
              </a:r>
              <a:r>
                <a:rPr lang="en-GB" sz="1600" dirty="0" smtClean="0">
                  <a:latin typeface="Helvetica"/>
                  <a:cs typeface="Helvetica"/>
                </a:rPr>
                <a:t>,</a:t>
              </a:r>
              <a:r>
                <a:rPr lang="en-GB" sz="1600" dirty="0" smtClean="0">
                  <a:solidFill>
                    <a:srgbClr val="660066"/>
                  </a:solidFill>
                  <a:latin typeface="Helvetica"/>
                  <a:cs typeface="Helvetica"/>
                </a:rPr>
                <a:t> </a:t>
              </a:r>
              <a:r>
                <a:rPr lang="hu-HU" sz="1600" dirty="0">
                  <a:solidFill>
                    <a:srgbClr val="660066"/>
                  </a:solidFill>
                  <a:latin typeface="Helvetica"/>
                  <a:cs typeface="Helvetica"/>
                </a:rPr>
                <a:t>"</a:t>
              </a:r>
              <a:r>
                <a:rPr lang="en-GB" sz="1600" dirty="0" err="1" smtClean="0">
                  <a:solidFill>
                    <a:srgbClr val="660066"/>
                  </a:solidFill>
                  <a:latin typeface="Helvetica"/>
                  <a:cs typeface="Helvetica"/>
                </a:rPr>
                <a:t>duck.xlsx</a:t>
              </a:r>
              <a:r>
                <a:rPr lang="hu-HU" sz="1600" dirty="0">
                  <a:solidFill>
                    <a:srgbClr val="660066"/>
                  </a:solidFill>
                  <a:latin typeface="Helvetica"/>
                  <a:cs typeface="Helvetica"/>
                </a:rPr>
                <a:t>"</a:t>
              </a:r>
              <a:r>
                <a:rPr lang="en-GB" sz="1600" dirty="0" smtClean="0">
                  <a:solidFill>
                    <a:srgbClr val="000000"/>
                  </a:solidFill>
                  <a:latin typeface="Helvetica"/>
                  <a:cs typeface="Helvetica"/>
                </a:rPr>
                <a:t>,</a:t>
              </a:r>
              <a:r>
                <a:rPr lang="en-GB" sz="1600" dirty="0" smtClean="0">
                  <a:solidFill>
                    <a:srgbClr val="660066"/>
                  </a:solidFill>
                  <a:latin typeface="Helvetica"/>
                  <a:cs typeface="Helvetica"/>
                </a:rPr>
                <a:t> </a:t>
              </a:r>
              <a:r>
                <a:rPr lang="hu-HU" sz="1600" dirty="0" smtClean="0">
                  <a:solidFill>
                    <a:srgbClr val="660066"/>
                  </a:solidFill>
                  <a:latin typeface="Helvetica"/>
                  <a:cs typeface="Helvetica"/>
                </a:rPr>
                <a:t>"</a:t>
              </a:r>
              <a:r>
                <a:rPr lang="en-GB" sz="1600" dirty="0" err="1" smtClean="0">
                  <a:solidFill>
                    <a:srgbClr val="660066"/>
                  </a:solidFill>
                  <a:latin typeface="Helvetica"/>
                  <a:cs typeface="Helvetica"/>
                </a:rPr>
                <a:t>mouse.xlsx</a:t>
              </a:r>
              <a:r>
                <a:rPr lang="hu-HU" sz="1600" dirty="0">
                  <a:solidFill>
                    <a:srgbClr val="660066"/>
                  </a:solidFill>
                  <a:latin typeface="Helvetica"/>
                  <a:cs typeface="Helvetica"/>
                </a:rPr>
                <a:t>"</a:t>
              </a:r>
              <a:r>
                <a:rPr lang="en-GB" sz="1600" dirty="0" smtClean="0">
                  <a:latin typeface="Helvetica"/>
                  <a:cs typeface="Helvetica"/>
                </a:rPr>
                <a:t>]</a:t>
              </a:r>
              <a:endParaRPr lang="en-GB" sz="1600" dirty="0">
                <a:latin typeface="Helvetica"/>
                <a:cs typeface="Helvetica"/>
              </a:endParaRPr>
            </a:p>
            <a:p>
              <a:r>
                <a:rPr lang="en-GB" sz="1600" dirty="0">
                  <a:latin typeface="Helvetica"/>
                  <a:cs typeface="Helvetica"/>
                </a:rPr>
                <a:t>shuffle(conditions)</a:t>
              </a:r>
            </a:p>
            <a:p>
              <a:r>
                <a:rPr lang="en-US" sz="1600" dirty="0" smtClean="0">
                  <a:solidFill>
                    <a:srgbClr val="008000"/>
                  </a:solidFill>
                  <a:latin typeface="Helvetica"/>
                  <a:cs typeface="Helvetica"/>
                </a:rPr>
                <a:t>#</a:t>
              </a:r>
              <a:r>
                <a:rPr lang="en-GB" sz="1600" dirty="0" smtClean="0">
                  <a:solidFill>
                    <a:srgbClr val="008000"/>
                  </a:solidFill>
                  <a:latin typeface="Helvetica"/>
                  <a:cs typeface="Helvetica"/>
                </a:rPr>
                <a:t>create </a:t>
              </a:r>
              <a:r>
                <a:rPr lang="en-GB" sz="1600" dirty="0">
                  <a:solidFill>
                    <a:srgbClr val="008000"/>
                  </a:solidFill>
                  <a:latin typeface="Helvetica"/>
                  <a:cs typeface="Helvetica"/>
                </a:rPr>
                <a:t>a variable called ‘filename’ which grabs the first condition in this list</a:t>
              </a:r>
            </a:p>
            <a:p>
              <a:r>
                <a:rPr lang="en-GB" sz="1600" dirty="0">
                  <a:latin typeface="Helvetica"/>
                  <a:cs typeface="Helvetica"/>
                </a:rPr>
                <a:t>filename = conditions[</a:t>
              </a:r>
              <a:r>
                <a:rPr lang="en-GB" sz="1600" dirty="0">
                  <a:solidFill>
                    <a:srgbClr val="3366FF"/>
                  </a:solidFill>
                  <a:latin typeface="Helvetica"/>
                  <a:cs typeface="Helvetica"/>
                </a:rPr>
                <a:t>0</a:t>
              </a:r>
              <a:r>
                <a:rPr lang="en-GB" sz="1600" dirty="0" smtClean="0">
                  <a:latin typeface="Helvetica"/>
                  <a:cs typeface="Helvetica"/>
                </a:rPr>
                <a:t>]</a:t>
              </a:r>
            </a:p>
            <a:p>
              <a:r>
                <a:rPr lang="en-GB" sz="1600" dirty="0" err="1" smtClean="0">
                  <a:latin typeface="Helvetica"/>
                  <a:cs typeface="Helvetica"/>
                </a:rPr>
                <a:t>filename_prac</a:t>
              </a:r>
              <a:r>
                <a:rPr lang="en-GB" sz="1600" dirty="0" smtClean="0">
                  <a:latin typeface="Helvetica"/>
                  <a:cs typeface="Helvetica"/>
                </a:rPr>
                <a:t> = </a:t>
              </a:r>
              <a:r>
                <a:rPr lang="hu-HU" sz="1600" dirty="0">
                  <a:solidFill>
                    <a:srgbClr val="660066"/>
                  </a:solidFill>
                  <a:latin typeface="Helvetica"/>
                  <a:cs typeface="Helvetica"/>
                </a:rPr>
                <a:t>"</a:t>
              </a:r>
              <a:r>
                <a:rPr lang="en-GB" sz="1600" dirty="0" smtClean="0">
                  <a:solidFill>
                    <a:srgbClr val="660066"/>
                  </a:solidFill>
                  <a:latin typeface="Helvetica"/>
                  <a:cs typeface="Helvetica"/>
                </a:rPr>
                <a:t>practice_</a:t>
              </a:r>
              <a:r>
                <a:rPr lang="hu-HU" sz="1600" dirty="0">
                  <a:solidFill>
                    <a:srgbClr val="660066"/>
                  </a:solidFill>
                  <a:latin typeface="Helvetica"/>
                  <a:cs typeface="Helvetica"/>
                </a:rPr>
                <a:t>"</a:t>
              </a:r>
              <a:r>
                <a:rPr lang="en-GB" sz="1600" dirty="0" smtClean="0">
                  <a:solidFill>
                    <a:srgbClr val="660066"/>
                  </a:solidFill>
                  <a:latin typeface="Helvetica"/>
                  <a:cs typeface="Helvetica"/>
                </a:rPr>
                <a:t> </a:t>
              </a:r>
              <a:r>
                <a:rPr lang="en-GB" sz="1600" dirty="0" smtClean="0">
                  <a:latin typeface="Helvetica"/>
                  <a:cs typeface="Helvetica"/>
                </a:rPr>
                <a:t>+ filename</a:t>
              </a:r>
              <a:endParaRPr lang="en-GB" sz="1600" dirty="0">
                <a:latin typeface="Helvetica"/>
                <a:cs typeface="Helvetica"/>
              </a:endParaRPr>
            </a:p>
          </p:txBody>
        </p:sp>
      </p:grpSp>
      <p:sp>
        <p:nvSpPr>
          <p:cNvPr id="7" name="Rectangle 6"/>
          <p:cNvSpPr/>
          <p:nvPr/>
        </p:nvSpPr>
        <p:spPr>
          <a:xfrm>
            <a:off x="457200" y="2679457"/>
            <a:ext cx="7804485" cy="584776"/>
          </a:xfrm>
          <a:prstGeom prst="rect">
            <a:avLst/>
          </a:prstGeom>
        </p:spPr>
        <p:txBody>
          <a:bodyPr wrap="square">
            <a:spAutoFit/>
          </a:bodyPr>
          <a:lstStyle/>
          <a:p>
            <a:r>
              <a:rPr lang="en-GB" sz="1600" dirty="0" smtClean="0">
                <a:latin typeface="Arial"/>
                <a:cs typeface="Arial"/>
              </a:rPr>
              <a:t>3) </a:t>
            </a:r>
            <a:r>
              <a:rPr lang="en-GB" sz="1600" dirty="0">
                <a:latin typeface="Arial"/>
                <a:cs typeface="Arial"/>
              </a:rPr>
              <a:t>Put this bit of code under the ‘Begin Experiment’ </a:t>
            </a:r>
            <a:r>
              <a:rPr lang="en-GB" sz="1600" dirty="0" smtClean="0">
                <a:latin typeface="Arial"/>
                <a:cs typeface="Arial"/>
              </a:rPr>
              <a:t>tab in the code component to randomly select a condition:</a:t>
            </a:r>
            <a:endParaRPr lang="en-GB" sz="1600" dirty="0">
              <a:latin typeface="Arial"/>
              <a:cs typeface="Arial"/>
            </a:endParaRPr>
          </a:p>
        </p:txBody>
      </p:sp>
      <p:sp>
        <p:nvSpPr>
          <p:cNvPr id="11" name="Rectangle 10"/>
          <p:cNvSpPr/>
          <p:nvPr/>
        </p:nvSpPr>
        <p:spPr>
          <a:xfrm>
            <a:off x="457200" y="5338068"/>
            <a:ext cx="8980908" cy="584776"/>
          </a:xfrm>
          <a:prstGeom prst="rect">
            <a:avLst/>
          </a:prstGeom>
        </p:spPr>
        <p:txBody>
          <a:bodyPr wrap="square">
            <a:spAutoFit/>
          </a:bodyPr>
          <a:lstStyle/>
          <a:p>
            <a:r>
              <a:rPr lang="en-GB" sz="1600" dirty="0" smtClean="0">
                <a:latin typeface="Arial"/>
                <a:cs typeface="Arial"/>
              </a:rPr>
              <a:t>4) In </a:t>
            </a:r>
            <a:r>
              <a:rPr lang="en-GB" sz="1600" dirty="0">
                <a:latin typeface="Arial"/>
                <a:cs typeface="Arial"/>
              </a:rPr>
              <a:t>the </a:t>
            </a:r>
            <a:r>
              <a:rPr lang="en-GB" sz="1600" dirty="0" smtClean="0">
                <a:latin typeface="Arial"/>
                <a:cs typeface="Arial"/>
              </a:rPr>
              <a:t>experimental </a:t>
            </a:r>
            <a:r>
              <a:rPr lang="en-GB" sz="1600" dirty="0">
                <a:latin typeface="Arial"/>
                <a:cs typeface="Arial"/>
              </a:rPr>
              <a:t>loop</a:t>
            </a:r>
            <a:r>
              <a:rPr lang="en-GB" sz="1600" dirty="0" smtClean="0">
                <a:latin typeface="Arial"/>
                <a:cs typeface="Arial"/>
              </a:rPr>
              <a:t>, </a:t>
            </a:r>
            <a:r>
              <a:rPr lang="en-GB" sz="1600" dirty="0">
                <a:latin typeface="Arial"/>
                <a:cs typeface="Arial"/>
              </a:rPr>
              <a:t>tell </a:t>
            </a:r>
            <a:r>
              <a:rPr lang="en-GB" sz="1600" dirty="0" err="1">
                <a:latin typeface="Arial"/>
                <a:cs typeface="Arial"/>
              </a:rPr>
              <a:t>Psychopy</a:t>
            </a:r>
            <a:r>
              <a:rPr lang="en-GB" sz="1600" dirty="0">
                <a:latin typeface="Arial"/>
                <a:cs typeface="Arial"/>
              </a:rPr>
              <a:t> to </a:t>
            </a:r>
            <a:r>
              <a:rPr lang="en-GB" sz="1600" dirty="0" smtClean="0">
                <a:latin typeface="Arial"/>
                <a:cs typeface="Arial"/>
              </a:rPr>
              <a:t>use whatever </a:t>
            </a:r>
            <a:r>
              <a:rPr lang="en-GB" sz="1600" dirty="0">
                <a:latin typeface="Arial"/>
                <a:cs typeface="Arial"/>
              </a:rPr>
              <a:t>excel file is </a:t>
            </a:r>
            <a:r>
              <a:rPr lang="en-GB" sz="1600" dirty="0" smtClean="0">
                <a:latin typeface="Arial"/>
                <a:cs typeface="Arial"/>
              </a:rPr>
              <a:t>the current condition </a:t>
            </a:r>
          </a:p>
          <a:p>
            <a:r>
              <a:rPr lang="en-GB" sz="1600" dirty="0" smtClean="0">
                <a:latin typeface="Arial"/>
                <a:cs typeface="Arial"/>
              </a:rPr>
              <a:t>(i.e. stored </a:t>
            </a:r>
            <a:r>
              <a:rPr lang="en-GB" sz="1600" dirty="0">
                <a:latin typeface="Arial"/>
                <a:cs typeface="Arial"/>
              </a:rPr>
              <a:t>in ‘filename</a:t>
            </a:r>
            <a:r>
              <a:rPr lang="en-GB" sz="1600" dirty="0" smtClean="0">
                <a:latin typeface="Arial"/>
                <a:cs typeface="Arial"/>
              </a:rPr>
              <a:t>’) by putting:</a:t>
            </a:r>
            <a:r>
              <a:rPr lang="en-GB" sz="1600" dirty="0">
                <a:latin typeface="Arial"/>
                <a:cs typeface="Arial"/>
              </a:rPr>
              <a:t> </a:t>
            </a:r>
            <a:r>
              <a:rPr lang="en-GB" sz="1600" b="1" dirty="0" smtClean="0">
                <a:latin typeface="Helvetica"/>
                <a:cs typeface="Helvetica"/>
              </a:rPr>
              <a:t>$</a:t>
            </a:r>
            <a:r>
              <a:rPr lang="hu-HU" sz="1600" b="1" dirty="0">
                <a:latin typeface="Helvetica"/>
                <a:cs typeface="Helvetica"/>
              </a:rPr>
              <a:t>"</a:t>
            </a:r>
            <a:r>
              <a:rPr lang="en-GB" sz="1600" b="1" dirty="0" smtClean="0">
                <a:latin typeface="Helvetica"/>
                <a:cs typeface="Helvetica"/>
              </a:rPr>
              <a:t>%s</a:t>
            </a:r>
            <a:r>
              <a:rPr lang="hu-HU" sz="1600" b="1" dirty="0">
                <a:latin typeface="Helvetica"/>
                <a:cs typeface="Helvetica"/>
              </a:rPr>
              <a:t>"</a:t>
            </a:r>
            <a:r>
              <a:rPr lang="en-GB" sz="1600" b="1" dirty="0" smtClean="0">
                <a:latin typeface="Helvetica"/>
                <a:cs typeface="Helvetica"/>
              </a:rPr>
              <a:t> </a:t>
            </a:r>
            <a:r>
              <a:rPr lang="en-GB" sz="1600" b="1" dirty="0">
                <a:latin typeface="Helvetica"/>
                <a:cs typeface="Helvetica"/>
              </a:rPr>
              <a:t>%(filename</a:t>
            </a:r>
            <a:r>
              <a:rPr lang="en-GB" sz="1600" b="1" dirty="0" smtClean="0">
                <a:latin typeface="Helvetica"/>
                <a:cs typeface="Helvetica"/>
              </a:rPr>
              <a:t>)</a:t>
            </a:r>
            <a:endParaRPr lang="en-GB" sz="1600" b="1" dirty="0">
              <a:latin typeface="Helvetica"/>
              <a:cs typeface="Helvetica"/>
            </a:endParaRPr>
          </a:p>
        </p:txBody>
      </p:sp>
      <p:sp>
        <p:nvSpPr>
          <p:cNvPr id="13" name="Rectangle 12"/>
          <p:cNvSpPr/>
          <p:nvPr/>
        </p:nvSpPr>
        <p:spPr>
          <a:xfrm>
            <a:off x="457197" y="1537356"/>
            <a:ext cx="8229600" cy="338554"/>
          </a:xfrm>
          <a:prstGeom prst="rect">
            <a:avLst/>
          </a:prstGeom>
        </p:spPr>
        <p:txBody>
          <a:bodyPr wrap="square">
            <a:spAutoFit/>
          </a:bodyPr>
          <a:lstStyle/>
          <a:p>
            <a:r>
              <a:rPr lang="en-GB" sz="1600" dirty="0" smtClean="0">
                <a:latin typeface="Arial"/>
                <a:cs typeface="Arial"/>
              </a:rPr>
              <a:t>1) Create different excel sheets for each condition: </a:t>
            </a:r>
            <a:r>
              <a:rPr lang="en-GB" sz="1600" dirty="0" err="1" smtClean="0">
                <a:latin typeface="Arial"/>
                <a:cs typeface="Arial"/>
              </a:rPr>
              <a:t>cat.xlsx</a:t>
            </a:r>
            <a:r>
              <a:rPr lang="en-GB" sz="1600" dirty="0" smtClean="0">
                <a:latin typeface="Arial"/>
                <a:cs typeface="Arial"/>
              </a:rPr>
              <a:t>, </a:t>
            </a:r>
            <a:r>
              <a:rPr lang="en-GB" sz="1600" dirty="0" err="1" smtClean="0">
                <a:latin typeface="Arial"/>
                <a:cs typeface="Arial"/>
              </a:rPr>
              <a:t>duck.xlsx</a:t>
            </a:r>
            <a:r>
              <a:rPr lang="en-GB" sz="1600" dirty="0" smtClean="0">
                <a:latin typeface="Arial"/>
                <a:cs typeface="Arial"/>
              </a:rPr>
              <a:t>, </a:t>
            </a:r>
            <a:r>
              <a:rPr lang="en-GB" sz="1600" dirty="0" err="1" smtClean="0">
                <a:latin typeface="Arial"/>
                <a:cs typeface="Arial"/>
              </a:rPr>
              <a:t>mouse.xlsx</a:t>
            </a:r>
            <a:endParaRPr lang="en-GB" sz="1600" dirty="0">
              <a:latin typeface="Arial"/>
              <a:cs typeface="Arial"/>
            </a:endParaRPr>
          </a:p>
        </p:txBody>
      </p:sp>
      <p:sp>
        <p:nvSpPr>
          <p:cNvPr id="12" name="Rectangle 11"/>
          <p:cNvSpPr/>
          <p:nvPr/>
        </p:nvSpPr>
        <p:spPr>
          <a:xfrm>
            <a:off x="457200" y="6150868"/>
            <a:ext cx="8980908" cy="338554"/>
          </a:xfrm>
          <a:prstGeom prst="rect">
            <a:avLst/>
          </a:prstGeom>
        </p:spPr>
        <p:txBody>
          <a:bodyPr wrap="square">
            <a:spAutoFit/>
          </a:bodyPr>
          <a:lstStyle/>
          <a:p>
            <a:r>
              <a:rPr lang="en-GB" sz="1600" dirty="0" smtClean="0">
                <a:latin typeface="Arial"/>
                <a:cs typeface="Arial"/>
              </a:rPr>
              <a:t>5) Set the practice loop to:</a:t>
            </a:r>
            <a:r>
              <a:rPr lang="en-GB" sz="1600" dirty="0">
                <a:latin typeface="Arial"/>
                <a:cs typeface="Arial"/>
              </a:rPr>
              <a:t> </a:t>
            </a:r>
            <a:r>
              <a:rPr lang="en-GB" sz="1600" b="1" dirty="0" smtClean="0">
                <a:latin typeface="Helvetica"/>
                <a:cs typeface="Helvetica"/>
              </a:rPr>
              <a:t>$</a:t>
            </a:r>
            <a:r>
              <a:rPr lang="hu-HU" sz="1600" b="1" dirty="0">
                <a:latin typeface="Helvetica"/>
                <a:cs typeface="Helvetica"/>
              </a:rPr>
              <a:t>"</a:t>
            </a:r>
            <a:r>
              <a:rPr lang="en-GB" sz="1600" b="1" dirty="0" smtClean="0">
                <a:latin typeface="Helvetica"/>
                <a:cs typeface="Helvetica"/>
              </a:rPr>
              <a:t>%s</a:t>
            </a:r>
            <a:r>
              <a:rPr lang="hu-HU" sz="1600" b="1" dirty="0">
                <a:latin typeface="Helvetica"/>
                <a:cs typeface="Helvetica"/>
              </a:rPr>
              <a:t>"</a:t>
            </a:r>
            <a:r>
              <a:rPr lang="en-GB" sz="1600" b="1" dirty="0" smtClean="0">
                <a:latin typeface="Helvetica"/>
                <a:cs typeface="Helvetica"/>
              </a:rPr>
              <a:t> </a:t>
            </a:r>
            <a:r>
              <a:rPr lang="en-GB" sz="1600" b="1" dirty="0">
                <a:latin typeface="Helvetica"/>
                <a:cs typeface="Helvetica"/>
              </a:rPr>
              <a:t>%(</a:t>
            </a:r>
            <a:r>
              <a:rPr lang="en-GB" sz="1600" b="1" dirty="0" err="1" smtClean="0">
                <a:latin typeface="Helvetica"/>
                <a:cs typeface="Helvetica"/>
              </a:rPr>
              <a:t>filename_prac</a:t>
            </a:r>
            <a:r>
              <a:rPr lang="en-GB" sz="1600" b="1" dirty="0" smtClean="0">
                <a:latin typeface="Helvetica"/>
                <a:cs typeface="Helvetica"/>
              </a:rPr>
              <a:t>)</a:t>
            </a:r>
            <a:endParaRPr lang="en-GB" sz="1600" b="1" dirty="0">
              <a:latin typeface="Helvetica"/>
              <a:cs typeface="Helvetica"/>
            </a:endParaRPr>
          </a:p>
        </p:txBody>
      </p:sp>
    </p:spTree>
    <p:extLst>
      <p:ext uri="{BB962C8B-B14F-4D97-AF65-F5344CB8AC3E}">
        <p14:creationId xmlns:p14="http://schemas.microsoft.com/office/powerpoint/2010/main" val="22335621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error feedback</a:t>
            </a:r>
            <a:endParaRPr lang="en-GB" dirty="0"/>
          </a:p>
        </p:txBody>
      </p:sp>
      <p:sp>
        <p:nvSpPr>
          <p:cNvPr id="6" name="TextBox 5"/>
          <p:cNvSpPr txBox="1"/>
          <p:nvPr/>
        </p:nvSpPr>
        <p:spPr>
          <a:xfrm>
            <a:off x="360941" y="1661261"/>
            <a:ext cx="8035072" cy="338554"/>
          </a:xfrm>
          <a:prstGeom prst="rect">
            <a:avLst/>
          </a:prstGeom>
          <a:noFill/>
        </p:spPr>
        <p:txBody>
          <a:bodyPr wrap="none" rtlCol="0">
            <a:spAutoFit/>
          </a:bodyPr>
          <a:lstStyle/>
          <a:p>
            <a:r>
              <a:rPr lang="en-GB" sz="1600" dirty="0">
                <a:latin typeface="Arial"/>
                <a:cs typeface="Arial"/>
              </a:rPr>
              <a:t>1) </a:t>
            </a:r>
            <a:r>
              <a:rPr lang="en-GB" sz="1600" dirty="0" smtClean="0">
                <a:latin typeface="Arial"/>
                <a:cs typeface="Arial"/>
              </a:rPr>
              <a:t>Insert </a:t>
            </a:r>
            <a:r>
              <a:rPr lang="en-GB" sz="1600" dirty="0">
                <a:latin typeface="Arial"/>
                <a:cs typeface="Arial"/>
              </a:rPr>
              <a:t>a routine called </a:t>
            </a:r>
            <a:r>
              <a:rPr lang="en-GB" sz="1600" dirty="0" smtClean="0">
                <a:latin typeface="Arial"/>
                <a:cs typeface="Arial"/>
              </a:rPr>
              <a:t>‘Feedback</a:t>
            </a:r>
            <a:r>
              <a:rPr lang="en-GB" sz="1600" dirty="0">
                <a:latin typeface="Arial"/>
                <a:cs typeface="Arial"/>
              </a:rPr>
              <a:t>’ after the </a:t>
            </a:r>
            <a:r>
              <a:rPr lang="en-GB" sz="1600" dirty="0" smtClean="0">
                <a:latin typeface="Arial"/>
                <a:cs typeface="Arial"/>
              </a:rPr>
              <a:t>practice routine (within the practice loop). </a:t>
            </a:r>
            <a:endParaRPr lang="en-GB" sz="1600" dirty="0">
              <a:latin typeface="Arial"/>
              <a:cs typeface="Arial"/>
            </a:endParaRPr>
          </a:p>
        </p:txBody>
      </p:sp>
      <p:sp>
        <p:nvSpPr>
          <p:cNvPr id="8" name="TextBox 7"/>
          <p:cNvSpPr txBox="1"/>
          <p:nvPr/>
        </p:nvSpPr>
        <p:spPr>
          <a:xfrm>
            <a:off x="360941" y="2188992"/>
            <a:ext cx="8636098" cy="338554"/>
          </a:xfrm>
          <a:prstGeom prst="rect">
            <a:avLst/>
          </a:prstGeom>
          <a:noFill/>
        </p:spPr>
        <p:txBody>
          <a:bodyPr wrap="none" rtlCol="0">
            <a:spAutoFit/>
          </a:bodyPr>
          <a:lstStyle/>
          <a:p>
            <a:r>
              <a:rPr lang="en-GB" sz="1600" dirty="0">
                <a:latin typeface="Arial"/>
                <a:cs typeface="Arial"/>
              </a:rPr>
              <a:t>2) </a:t>
            </a:r>
            <a:r>
              <a:rPr lang="en-GB" sz="1600" dirty="0" smtClean="0">
                <a:latin typeface="Arial"/>
                <a:cs typeface="Arial"/>
              </a:rPr>
              <a:t>Set a text </a:t>
            </a:r>
            <a:r>
              <a:rPr lang="en-GB" sz="1600" dirty="0">
                <a:latin typeface="Arial"/>
                <a:cs typeface="Arial"/>
              </a:rPr>
              <a:t>component into the </a:t>
            </a:r>
            <a:r>
              <a:rPr lang="en-GB" sz="1600" dirty="0" smtClean="0">
                <a:latin typeface="Arial"/>
                <a:cs typeface="Arial"/>
              </a:rPr>
              <a:t>Feedback routine with text: </a:t>
            </a:r>
            <a:r>
              <a:rPr lang="en-GB" sz="1600" b="1" dirty="0" smtClean="0">
                <a:latin typeface="Arial"/>
                <a:cs typeface="Arial"/>
              </a:rPr>
              <a:t>$</a:t>
            </a:r>
            <a:r>
              <a:rPr lang="en-GB" sz="1600" b="1" dirty="0" err="1" smtClean="0">
                <a:latin typeface="Arial"/>
                <a:cs typeface="Arial"/>
              </a:rPr>
              <a:t>error_msg</a:t>
            </a:r>
            <a:r>
              <a:rPr lang="en-GB" sz="1600" b="1" dirty="0" smtClean="0">
                <a:latin typeface="Arial"/>
                <a:cs typeface="Arial"/>
              </a:rPr>
              <a:t>. </a:t>
            </a:r>
            <a:r>
              <a:rPr lang="en-GB" sz="1600" dirty="0" smtClean="0">
                <a:latin typeface="Arial"/>
                <a:cs typeface="Arial"/>
              </a:rPr>
              <a:t>Set </a:t>
            </a:r>
            <a:r>
              <a:rPr lang="en-GB" sz="1600" dirty="0">
                <a:latin typeface="Arial"/>
                <a:cs typeface="Arial"/>
              </a:rPr>
              <a:t>to every </a:t>
            </a:r>
            <a:r>
              <a:rPr lang="en-GB" sz="1600" dirty="0" smtClean="0">
                <a:latin typeface="Arial"/>
                <a:cs typeface="Arial"/>
              </a:rPr>
              <a:t>repeat</a:t>
            </a:r>
            <a:r>
              <a:rPr lang="en-GB" sz="1600" dirty="0">
                <a:latin typeface="Arial"/>
                <a:cs typeface="Arial"/>
              </a:rPr>
              <a:t>.</a:t>
            </a:r>
          </a:p>
        </p:txBody>
      </p:sp>
      <p:sp>
        <p:nvSpPr>
          <p:cNvPr id="9" name="TextBox 8"/>
          <p:cNvSpPr txBox="1"/>
          <p:nvPr/>
        </p:nvSpPr>
        <p:spPr>
          <a:xfrm>
            <a:off x="360941" y="2697044"/>
            <a:ext cx="7153721" cy="338554"/>
          </a:xfrm>
          <a:prstGeom prst="rect">
            <a:avLst/>
          </a:prstGeom>
          <a:noFill/>
        </p:spPr>
        <p:txBody>
          <a:bodyPr wrap="none" rtlCol="0">
            <a:spAutoFit/>
          </a:bodyPr>
          <a:lstStyle/>
          <a:p>
            <a:r>
              <a:rPr lang="en-GB" sz="1600" dirty="0">
                <a:latin typeface="Arial"/>
                <a:cs typeface="Arial"/>
              </a:rPr>
              <a:t>3) </a:t>
            </a:r>
            <a:r>
              <a:rPr lang="en-GB" sz="1600" dirty="0" smtClean="0">
                <a:latin typeface="Arial"/>
                <a:cs typeface="Arial"/>
              </a:rPr>
              <a:t>Insert </a:t>
            </a:r>
            <a:r>
              <a:rPr lang="en-GB" sz="1600" dirty="0">
                <a:latin typeface="Arial"/>
                <a:cs typeface="Arial"/>
              </a:rPr>
              <a:t>a code component into the </a:t>
            </a:r>
            <a:r>
              <a:rPr lang="en-GB" sz="1600" dirty="0" smtClean="0">
                <a:latin typeface="Arial"/>
                <a:cs typeface="Arial"/>
              </a:rPr>
              <a:t>Feedback routine, move to top of routine.</a:t>
            </a:r>
          </a:p>
        </p:txBody>
      </p:sp>
      <p:grpSp>
        <p:nvGrpSpPr>
          <p:cNvPr id="29" name="Group 28"/>
          <p:cNvGrpSpPr/>
          <p:nvPr/>
        </p:nvGrpSpPr>
        <p:grpSpPr>
          <a:xfrm>
            <a:off x="360941" y="4372311"/>
            <a:ext cx="8676111" cy="1822162"/>
            <a:chOff x="360941" y="4705686"/>
            <a:chExt cx="8676111" cy="1822162"/>
          </a:xfrm>
        </p:grpSpPr>
        <p:sp>
          <p:nvSpPr>
            <p:cNvPr id="10" name="TextBox 9"/>
            <p:cNvSpPr txBox="1"/>
            <p:nvPr/>
          </p:nvSpPr>
          <p:spPr>
            <a:xfrm>
              <a:off x="360941" y="4705686"/>
              <a:ext cx="8676111" cy="338554"/>
            </a:xfrm>
            <a:prstGeom prst="rect">
              <a:avLst/>
            </a:prstGeom>
            <a:noFill/>
          </p:spPr>
          <p:txBody>
            <a:bodyPr wrap="square" rtlCol="0">
              <a:spAutoFit/>
            </a:bodyPr>
            <a:lstStyle/>
            <a:p>
              <a:r>
                <a:rPr lang="en-GB" sz="1600" dirty="0" smtClean="0">
                  <a:latin typeface="Arial"/>
                  <a:cs typeface="Arial"/>
                </a:rPr>
                <a:t>5) Put </a:t>
              </a:r>
              <a:r>
                <a:rPr lang="en-GB" sz="1600" dirty="0">
                  <a:latin typeface="Arial"/>
                  <a:cs typeface="Arial"/>
                </a:rPr>
                <a:t>this code into the </a:t>
              </a:r>
              <a:r>
                <a:rPr lang="en-GB" sz="1600" dirty="0" smtClean="0">
                  <a:latin typeface="Arial"/>
                  <a:cs typeface="Arial"/>
                </a:rPr>
                <a:t>‘Begin Routine’ </a:t>
              </a:r>
              <a:r>
                <a:rPr lang="en-GB" sz="1600" dirty="0">
                  <a:latin typeface="Arial"/>
                  <a:cs typeface="Arial"/>
                </a:rPr>
                <a:t>section of the code </a:t>
              </a:r>
              <a:r>
                <a:rPr lang="en-GB" sz="1600" dirty="0" smtClean="0">
                  <a:latin typeface="Arial"/>
                  <a:cs typeface="Arial"/>
                </a:rPr>
                <a:t>component: </a:t>
              </a:r>
              <a:endParaRPr lang="en-GB" sz="1600" dirty="0">
                <a:latin typeface="Arial"/>
                <a:cs typeface="Arial"/>
              </a:endParaRPr>
            </a:p>
          </p:txBody>
        </p:sp>
        <p:grpSp>
          <p:nvGrpSpPr>
            <p:cNvPr id="22" name="Group 21"/>
            <p:cNvGrpSpPr/>
            <p:nvPr/>
          </p:nvGrpSpPr>
          <p:grpSpPr>
            <a:xfrm>
              <a:off x="848020" y="5173584"/>
              <a:ext cx="6344191" cy="1354264"/>
              <a:chOff x="848020" y="5173584"/>
              <a:chExt cx="6344191" cy="1354264"/>
            </a:xfrm>
          </p:grpSpPr>
          <p:sp>
            <p:nvSpPr>
              <p:cNvPr id="15" name="Rectangle 14"/>
              <p:cNvSpPr/>
              <p:nvPr/>
            </p:nvSpPr>
            <p:spPr>
              <a:xfrm>
                <a:off x="848020" y="5173584"/>
                <a:ext cx="6344191" cy="1354264"/>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EAEFFF"/>
                  </a:solidFill>
                </a:endParaRPr>
              </a:p>
            </p:txBody>
          </p:sp>
          <p:sp>
            <p:nvSpPr>
              <p:cNvPr id="13" name="Rectangle 12"/>
              <p:cNvSpPr/>
              <p:nvPr/>
            </p:nvSpPr>
            <p:spPr>
              <a:xfrm>
                <a:off x="901492" y="5204409"/>
                <a:ext cx="6290717" cy="1323439"/>
              </a:xfrm>
              <a:prstGeom prst="rect">
                <a:avLst/>
              </a:prstGeom>
            </p:spPr>
            <p:txBody>
              <a:bodyPr wrap="square">
                <a:spAutoFit/>
              </a:bodyPr>
              <a:lstStyle/>
              <a:p>
                <a:r>
                  <a:rPr lang="en-US" sz="1600" dirty="0" smtClean="0">
                    <a:solidFill>
                      <a:srgbClr val="008000"/>
                    </a:solidFill>
                    <a:latin typeface="Helvetica"/>
                    <a:cs typeface="Helvetica"/>
                  </a:rPr>
                  <a:t>#</a:t>
                </a:r>
                <a:r>
                  <a:rPr lang="en-GB" sz="1600" dirty="0" smtClean="0">
                    <a:solidFill>
                      <a:srgbClr val="008000"/>
                    </a:solidFill>
                    <a:latin typeface="Helvetica"/>
                    <a:cs typeface="Helvetica"/>
                  </a:rPr>
                  <a:t>if incorrect show error message, otherwise show positive feedback</a:t>
                </a:r>
                <a:endParaRPr lang="en-GB" sz="1600" dirty="0" smtClean="0">
                  <a:solidFill>
                    <a:srgbClr val="000090"/>
                  </a:solidFill>
                  <a:latin typeface="Helvetica"/>
                  <a:cs typeface="Helvetica"/>
                </a:endParaRPr>
              </a:p>
              <a:p>
                <a:r>
                  <a:rPr lang="en-GB" sz="1600" dirty="0" smtClean="0">
                    <a:solidFill>
                      <a:srgbClr val="000090"/>
                    </a:solidFill>
                    <a:latin typeface="Helvetica"/>
                    <a:cs typeface="Helvetica"/>
                  </a:rPr>
                  <a:t>if </a:t>
                </a:r>
                <a:r>
                  <a:rPr lang="en-GB" sz="1600" dirty="0" err="1" smtClean="0">
                    <a:solidFill>
                      <a:srgbClr val="000000"/>
                    </a:solidFill>
                    <a:latin typeface="Helvetica"/>
                    <a:ea typeface="Lucida Grande"/>
                    <a:cs typeface="Helvetica"/>
                  </a:rPr>
                  <a:t>response_keys_practice</a:t>
                </a:r>
                <a:r>
                  <a:rPr lang="en-GB" sz="1600" dirty="0" err="1" smtClean="0">
                    <a:latin typeface="Helvetica"/>
                    <a:cs typeface="Helvetica"/>
                  </a:rPr>
                  <a:t>.corr</a:t>
                </a:r>
                <a:r>
                  <a:rPr lang="en-GB" sz="1600" dirty="0" smtClean="0">
                    <a:latin typeface="Helvetica"/>
                    <a:cs typeface="Helvetica"/>
                  </a:rPr>
                  <a:t> </a:t>
                </a:r>
                <a:r>
                  <a:rPr lang="en-GB" sz="1600" dirty="0">
                    <a:latin typeface="Helvetica"/>
                    <a:cs typeface="Helvetica"/>
                  </a:rPr>
                  <a:t>== </a:t>
                </a:r>
                <a:r>
                  <a:rPr lang="en-GB" sz="1600" dirty="0" smtClean="0">
                    <a:solidFill>
                      <a:srgbClr val="000090"/>
                    </a:solidFill>
                    <a:latin typeface="Helvetica"/>
                    <a:cs typeface="Helvetica"/>
                  </a:rPr>
                  <a:t>False</a:t>
                </a:r>
                <a:r>
                  <a:rPr lang="en-GB" sz="1600" dirty="0" smtClean="0">
                    <a:latin typeface="Helvetica"/>
                    <a:cs typeface="Helvetica"/>
                  </a:rPr>
                  <a:t>:</a:t>
                </a:r>
                <a:endParaRPr lang="en-GB" sz="1600" dirty="0">
                  <a:latin typeface="Helvetica"/>
                  <a:cs typeface="Helvetica"/>
                </a:endParaRPr>
              </a:p>
              <a:p>
                <a:r>
                  <a:rPr lang="en-GB" sz="1600" dirty="0">
                    <a:latin typeface="Helvetica"/>
                    <a:cs typeface="Helvetica"/>
                  </a:rPr>
                  <a:t>    </a:t>
                </a:r>
                <a:r>
                  <a:rPr lang="en-GB" sz="1600" dirty="0" err="1">
                    <a:latin typeface="Helvetica"/>
                    <a:cs typeface="Helvetica"/>
                  </a:rPr>
                  <a:t>error_msg</a:t>
                </a:r>
                <a:r>
                  <a:rPr lang="en-GB" sz="1600" dirty="0">
                    <a:latin typeface="Helvetica"/>
                    <a:cs typeface="Helvetica"/>
                  </a:rPr>
                  <a:t> = </a:t>
                </a:r>
                <a:r>
                  <a:rPr lang="hu-HU" sz="1600" dirty="0">
                    <a:solidFill>
                      <a:srgbClr val="660066"/>
                    </a:solidFill>
                    <a:latin typeface="Helvetica"/>
                    <a:cs typeface="Helvetica"/>
                  </a:rPr>
                  <a:t>"</a:t>
                </a:r>
                <a:r>
                  <a:rPr lang="en-GB" sz="1600" dirty="0" smtClean="0">
                    <a:solidFill>
                      <a:srgbClr val="660066"/>
                    </a:solidFill>
                    <a:latin typeface="Helvetica"/>
                    <a:cs typeface="Helvetica"/>
                  </a:rPr>
                  <a:t>Oops</a:t>
                </a:r>
                <a:r>
                  <a:rPr lang="en-GB" sz="1600" dirty="0">
                    <a:solidFill>
                      <a:srgbClr val="660066"/>
                    </a:solidFill>
                    <a:latin typeface="Helvetica"/>
                    <a:cs typeface="Helvetica"/>
                  </a:rPr>
                  <a:t>! </a:t>
                </a:r>
                <a:r>
                  <a:rPr lang="en-GB" sz="1600" dirty="0" smtClean="0">
                    <a:solidFill>
                      <a:srgbClr val="660066"/>
                    </a:solidFill>
                    <a:latin typeface="Helvetica"/>
                    <a:cs typeface="Helvetica"/>
                  </a:rPr>
                  <a:t>That </a:t>
                </a:r>
                <a:r>
                  <a:rPr lang="en-GB" sz="1600" dirty="0">
                    <a:solidFill>
                      <a:srgbClr val="660066"/>
                    </a:solidFill>
                    <a:latin typeface="Helvetica"/>
                    <a:cs typeface="Helvetica"/>
                  </a:rPr>
                  <a:t>was wrong</a:t>
                </a:r>
                <a:r>
                  <a:rPr lang="en-GB" sz="1600" dirty="0" smtClean="0">
                    <a:solidFill>
                      <a:srgbClr val="660066"/>
                    </a:solidFill>
                    <a:latin typeface="Helvetica"/>
                    <a:cs typeface="Helvetica"/>
                  </a:rPr>
                  <a:t>!</a:t>
                </a:r>
                <a:r>
                  <a:rPr lang="hu-HU" sz="1600" dirty="0" smtClean="0">
                    <a:solidFill>
                      <a:srgbClr val="660066"/>
                    </a:solidFill>
                    <a:latin typeface="Helvetica"/>
                    <a:cs typeface="Helvetica"/>
                  </a:rPr>
                  <a:t>"</a:t>
                </a:r>
                <a:endParaRPr lang="en-GB" sz="1600" dirty="0" smtClean="0">
                  <a:solidFill>
                    <a:srgbClr val="660066"/>
                  </a:solidFill>
                  <a:latin typeface="Helvetica"/>
                  <a:cs typeface="Helvetica"/>
                </a:endParaRPr>
              </a:p>
              <a:p>
                <a:r>
                  <a:rPr lang="en-GB" sz="1600" dirty="0" err="1" smtClean="0">
                    <a:solidFill>
                      <a:srgbClr val="000090"/>
                    </a:solidFill>
                    <a:latin typeface="Helvetica"/>
                    <a:cs typeface="Helvetica"/>
                  </a:rPr>
                  <a:t>elif</a:t>
                </a:r>
                <a:r>
                  <a:rPr lang="en-GB" sz="1600" dirty="0" smtClean="0">
                    <a:solidFill>
                      <a:srgbClr val="000090"/>
                    </a:solidFill>
                    <a:latin typeface="Helvetica"/>
                    <a:cs typeface="Helvetica"/>
                  </a:rPr>
                  <a:t> </a:t>
                </a:r>
                <a:r>
                  <a:rPr lang="en-GB" sz="1600" dirty="0" err="1" smtClean="0">
                    <a:latin typeface="Helvetica"/>
                    <a:cs typeface="Helvetica"/>
                  </a:rPr>
                  <a:t>response_keys_practice.corr</a:t>
                </a:r>
                <a:r>
                  <a:rPr lang="en-GB" sz="1600" dirty="0" smtClean="0">
                    <a:solidFill>
                      <a:srgbClr val="000090"/>
                    </a:solidFill>
                    <a:latin typeface="Helvetica"/>
                    <a:cs typeface="Helvetica"/>
                  </a:rPr>
                  <a:t> == True</a:t>
                </a:r>
                <a:r>
                  <a:rPr lang="en-GB" sz="1600" dirty="0" smtClean="0">
                    <a:latin typeface="Helvetica"/>
                    <a:cs typeface="Helvetica"/>
                  </a:rPr>
                  <a:t>:</a:t>
                </a:r>
              </a:p>
              <a:p>
                <a:r>
                  <a:rPr lang="en-GB" sz="1600" dirty="0" smtClean="0">
                    <a:latin typeface="Helvetica"/>
                    <a:cs typeface="Helvetica"/>
                  </a:rPr>
                  <a:t>    </a:t>
                </a:r>
                <a:r>
                  <a:rPr lang="en-GB" sz="1600" dirty="0" err="1">
                    <a:latin typeface="Helvetica"/>
                    <a:cs typeface="Helvetica"/>
                  </a:rPr>
                  <a:t>error_msg</a:t>
                </a:r>
                <a:r>
                  <a:rPr lang="en-GB" sz="1600" dirty="0">
                    <a:latin typeface="Helvetica"/>
                    <a:cs typeface="Helvetica"/>
                  </a:rPr>
                  <a:t> = </a:t>
                </a:r>
                <a:r>
                  <a:rPr lang="hu-HU" sz="1600" dirty="0">
                    <a:solidFill>
                      <a:srgbClr val="660066"/>
                    </a:solidFill>
                    <a:latin typeface="Helvetica"/>
                    <a:cs typeface="Helvetica"/>
                  </a:rPr>
                  <a:t>"</a:t>
                </a:r>
                <a:r>
                  <a:rPr lang="en-GB" sz="1600" dirty="0" smtClean="0">
                    <a:solidFill>
                      <a:srgbClr val="660066"/>
                    </a:solidFill>
                    <a:latin typeface="Helvetica"/>
                    <a:cs typeface="Helvetica"/>
                  </a:rPr>
                  <a:t>Correct!</a:t>
                </a:r>
                <a:r>
                  <a:rPr lang="en-US" sz="1600" dirty="0">
                    <a:solidFill>
                      <a:srgbClr val="660066"/>
                    </a:solidFill>
                    <a:latin typeface="Helvetica"/>
                    <a:cs typeface="Helvetica"/>
                  </a:rPr>
                  <a:t> \n</a:t>
                </a:r>
                <a:r>
                  <a:rPr lang="en-GB" sz="1600" dirty="0" smtClean="0">
                    <a:solidFill>
                      <a:srgbClr val="660066"/>
                    </a:solidFill>
                    <a:latin typeface="Helvetica"/>
                    <a:cs typeface="Helvetica"/>
                  </a:rPr>
                  <a:t>Excellent animal </a:t>
                </a:r>
                <a:r>
                  <a:rPr lang="en-GB" sz="1600" dirty="0">
                    <a:solidFill>
                      <a:srgbClr val="660066"/>
                    </a:solidFill>
                    <a:latin typeface="Helvetica"/>
                    <a:cs typeface="Helvetica"/>
                  </a:rPr>
                  <a:t>recognition</a:t>
                </a:r>
                <a:r>
                  <a:rPr lang="en-GB" sz="1600" dirty="0" smtClean="0">
                    <a:solidFill>
                      <a:srgbClr val="660066"/>
                    </a:solidFill>
                    <a:latin typeface="Helvetica"/>
                    <a:cs typeface="Helvetica"/>
                  </a:rPr>
                  <a:t>!</a:t>
                </a:r>
                <a:r>
                  <a:rPr lang="hu-HU" sz="1600" dirty="0" smtClean="0">
                    <a:solidFill>
                      <a:srgbClr val="660066"/>
                    </a:solidFill>
                    <a:latin typeface="Helvetica"/>
                    <a:cs typeface="Helvetica"/>
                  </a:rPr>
                  <a:t>"</a:t>
                </a:r>
                <a:endParaRPr lang="en-GB" sz="1600" dirty="0">
                  <a:solidFill>
                    <a:srgbClr val="660066"/>
                  </a:solidFill>
                  <a:latin typeface="Helvetica"/>
                  <a:cs typeface="Helvetica"/>
                </a:endParaRPr>
              </a:p>
            </p:txBody>
          </p:sp>
        </p:grpSp>
      </p:grpSp>
      <p:grpSp>
        <p:nvGrpSpPr>
          <p:cNvPr id="28" name="Group 27"/>
          <p:cNvGrpSpPr/>
          <p:nvPr/>
        </p:nvGrpSpPr>
        <p:grpSpPr>
          <a:xfrm>
            <a:off x="360941" y="3225665"/>
            <a:ext cx="8502321" cy="876391"/>
            <a:chOff x="360941" y="3613185"/>
            <a:chExt cx="8502321" cy="876391"/>
          </a:xfrm>
        </p:grpSpPr>
        <p:grpSp>
          <p:nvGrpSpPr>
            <p:cNvPr id="20" name="Group 19"/>
            <p:cNvGrpSpPr/>
            <p:nvPr/>
          </p:nvGrpSpPr>
          <p:grpSpPr>
            <a:xfrm>
              <a:off x="848019" y="4097549"/>
              <a:ext cx="6344191" cy="392027"/>
              <a:chOff x="848020" y="4070813"/>
              <a:chExt cx="5354926" cy="392027"/>
            </a:xfrm>
          </p:grpSpPr>
          <p:sp>
            <p:nvSpPr>
              <p:cNvPr id="14" name="Rectangle 13"/>
              <p:cNvSpPr/>
              <p:nvPr/>
            </p:nvSpPr>
            <p:spPr>
              <a:xfrm>
                <a:off x="848020" y="4075320"/>
                <a:ext cx="5354926" cy="387520"/>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EAEFFF"/>
                  </a:solidFill>
                </a:endParaRPr>
              </a:p>
            </p:txBody>
          </p:sp>
          <p:sp>
            <p:nvSpPr>
              <p:cNvPr id="12" name="TextBox 11"/>
              <p:cNvSpPr txBox="1"/>
              <p:nvPr/>
            </p:nvSpPr>
            <p:spPr>
              <a:xfrm>
                <a:off x="901492" y="4070813"/>
                <a:ext cx="4379032" cy="338554"/>
              </a:xfrm>
              <a:prstGeom prst="rect">
                <a:avLst/>
              </a:prstGeom>
              <a:noFill/>
            </p:spPr>
            <p:txBody>
              <a:bodyPr wrap="square" rtlCol="0">
                <a:spAutoFit/>
              </a:bodyPr>
              <a:lstStyle/>
              <a:p>
                <a:r>
                  <a:rPr lang="en-GB" sz="1600" dirty="0" err="1">
                    <a:latin typeface="Helvetica"/>
                    <a:cs typeface="Helvetica"/>
                  </a:rPr>
                  <a:t>error_msg</a:t>
                </a:r>
                <a:r>
                  <a:rPr lang="en-GB" sz="1600" dirty="0">
                    <a:latin typeface="Helvetica"/>
                    <a:cs typeface="Helvetica"/>
                  </a:rPr>
                  <a:t> = </a:t>
                </a:r>
                <a:r>
                  <a:rPr lang="en-GB" sz="1600" dirty="0">
                    <a:solidFill>
                      <a:srgbClr val="660066"/>
                    </a:solidFill>
                    <a:latin typeface="Helvetica"/>
                    <a:cs typeface="Helvetica"/>
                  </a:rPr>
                  <a:t> </a:t>
                </a:r>
                <a:r>
                  <a:rPr lang="hu-HU" sz="1600" dirty="0">
                    <a:solidFill>
                      <a:srgbClr val="660066"/>
                    </a:solidFill>
                    <a:latin typeface="Helvetica"/>
                    <a:cs typeface="Helvetica"/>
                  </a:rPr>
                  <a:t>"</a:t>
                </a:r>
                <a:r>
                  <a:rPr lang="hu-HU" sz="1600" dirty="0" smtClean="0">
                    <a:solidFill>
                      <a:srgbClr val="660066"/>
                    </a:solidFill>
                    <a:latin typeface="Helvetica"/>
                    <a:cs typeface="Helvetica"/>
                  </a:rPr>
                  <a:t>Wh</a:t>
                </a:r>
                <a:r>
                  <a:rPr lang="en-GB" sz="1600" dirty="0" smtClean="0">
                    <a:solidFill>
                      <a:srgbClr val="660066"/>
                    </a:solidFill>
                    <a:latin typeface="Helvetica"/>
                    <a:cs typeface="Helvetica"/>
                  </a:rPr>
                  <a:t>oops</a:t>
                </a:r>
                <a:r>
                  <a:rPr lang="en-GB" sz="1600" dirty="0">
                    <a:solidFill>
                      <a:srgbClr val="660066"/>
                    </a:solidFill>
                    <a:latin typeface="Helvetica"/>
                    <a:cs typeface="Helvetica"/>
                  </a:rPr>
                  <a:t>, forgot to update this</a:t>
                </a:r>
                <a:r>
                  <a:rPr lang="en-GB" sz="1600" dirty="0" smtClean="0">
                    <a:solidFill>
                      <a:srgbClr val="660066"/>
                    </a:solidFill>
                    <a:latin typeface="Helvetica"/>
                    <a:cs typeface="Helvetica"/>
                  </a:rPr>
                  <a:t>!</a:t>
                </a:r>
                <a:r>
                  <a:rPr lang="hu-HU" sz="1600" dirty="0" smtClean="0">
                    <a:solidFill>
                      <a:srgbClr val="660066"/>
                    </a:solidFill>
                    <a:latin typeface="Helvetica"/>
                    <a:cs typeface="Helvetica"/>
                  </a:rPr>
                  <a:t>"</a:t>
                </a:r>
                <a:r>
                  <a:rPr lang="en-GB" sz="1600" dirty="0" smtClean="0">
                    <a:solidFill>
                      <a:srgbClr val="660066"/>
                    </a:solidFill>
                    <a:latin typeface="Helvetica"/>
                    <a:cs typeface="Helvetica"/>
                  </a:rPr>
                  <a:t> </a:t>
                </a:r>
                <a:endParaRPr lang="en-GB" sz="1600" dirty="0">
                  <a:solidFill>
                    <a:srgbClr val="660066"/>
                  </a:solidFill>
                  <a:latin typeface="Helvetica"/>
                  <a:cs typeface="Helvetica"/>
                </a:endParaRPr>
              </a:p>
            </p:txBody>
          </p:sp>
        </p:grpSp>
        <p:sp>
          <p:nvSpPr>
            <p:cNvPr id="19" name="Rectangle 18"/>
            <p:cNvSpPr/>
            <p:nvPr/>
          </p:nvSpPr>
          <p:spPr>
            <a:xfrm>
              <a:off x="360941" y="3613185"/>
              <a:ext cx="8502321" cy="338554"/>
            </a:xfrm>
            <a:prstGeom prst="rect">
              <a:avLst/>
            </a:prstGeom>
          </p:spPr>
          <p:txBody>
            <a:bodyPr wrap="square">
              <a:spAutoFit/>
            </a:bodyPr>
            <a:lstStyle/>
            <a:p>
              <a:r>
                <a:rPr lang="en-GB" sz="1600" dirty="0" smtClean="0">
                  <a:latin typeface="Arial"/>
                  <a:cs typeface="Arial"/>
                </a:rPr>
                <a:t>4) Put </a:t>
              </a:r>
              <a:r>
                <a:rPr lang="en-GB" sz="1600" dirty="0">
                  <a:latin typeface="Arial"/>
                  <a:cs typeface="Arial"/>
                </a:rPr>
                <a:t>this code into the </a:t>
              </a:r>
              <a:r>
                <a:rPr lang="en-GB" sz="1600" dirty="0" smtClean="0">
                  <a:latin typeface="Arial"/>
                  <a:cs typeface="Arial"/>
                </a:rPr>
                <a:t>‘Begin Experiment’ </a:t>
              </a:r>
              <a:r>
                <a:rPr lang="en-GB" sz="1600" dirty="0">
                  <a:latin typeface="Arial"/>
                  <a:cs typeface="Arial"/>
                </a:rPr>
                <a:t>section of the code </a:t>
              </a:r>
              <a:r>
                <a:rPr lang="en-GB" sz="1600" dirty="0" smtClean="0">
                  <a:latin typeface="Arial"/>
                  <a:cs typeface="Arial"/>
                </a:rPr>
                <a:t>component (as a default):  </a:t>
              </a:r>
              <a:endParaRPr lang="en-GB" sz="1600" dirty="0">
                <a:latin typeface="Arial"/>
                <a:cs typeface="Arial"/>
              </a:endParaRPr>
            </a:p>
          </p:txBody>
        </p:sp>
      </p:grpSp>
      <p:pic>
        <p:nvPicPr>
          <p:cNvPr id="25" name="Picture 24" descr="happy-and-sad-face-clip-art-MKind5Rcq.jpeg"/>
          <p:cNvPicPr>
            <a:picLocks noChangeAspect="1"/>
          </p:cNvPicPr>
          <p:nvPr/>
        </p:nvPicPr>
        <p:blipFill rotWithShape="1">
          <a:blip r:embed="rId3">
            <a:duotone>
              <a:prstClr val="black"/>
              <a:srgbClr val="00FF22">
                <a:tint val="45000"/>
                <a:satMod val="400000"/>
              </a:srgbClr>
            </a:duotone>
            <a:extLst>
              <a:ext uri="{BEBA8EAE-BF5A-486C-A8C5-ECC9F3942E4B}">
                <a14:imgProps xmlns:a14="http://schemas.microsoft.com/office/drawing/2010/main">
                  <a14:imgLayer r:embed="rId4">
                    <a14:imgEffect>
                      <a14:backgroundRemoval t="21000" b="71750" l="526" r="51842"/>
                    </a14:imgEffect>
                  </a14:imgLayer>
                </a14:imgProps>
              </a:ext>
              <a:ext uri="{28A0092B-C50C-407E-A947-70E740481C1C}">
                <a14:useLocalDpi xmlns:a14="http://schemas.microsoft.com/office/drawing/2010/main" val="0"/>
              </a:ext>
            </a:extLst>
          </a:blip>
          <a:srcRect t="18750" r="49287" b="29166"/>
          <a:stretch/>
        </p:blipFill>
        <p:spPr>
          <a:xfrm>
            <a:off x="7732729" y="4200615"/>
            <a:ext cx="634020" cy="670419"/>
          </a:xfrm>
          <a:prstGeom prst="rect">
            <a:avLst/>
          </a:prstGeom>
        </p:spPr>
      </p:pic>
      <p:pic>
        <p:nvPicPr>
          <p:cNvPr id="26" name="Picture 25" descr="happy-and-sad-face-clip-art-MKind5Rcq.jpeg"/>
          <p:cNvPicPr>
            <a:picLocks noChangeAspect="1"/>
          </p:cNvPicPr>
          <p:nvPr/>
        </p:nvPicPr>
        <p:blipFill rotWithShape="1">
          <a:blip r:embed="rId5">
            <a:duotone>
              <a:prstClr val="black"/>
              <a:srgbClr val="FF5A00">
                <a:tint val="45000"/>
                <a:satMod val="400000"/>
              </a:srgbClr>
            </a:duotone>
            <a:extLst>
              <a:ext uri="{BEBA8EAE-BF5A-486C-A8C5-ECC9F3942E4B}">
                <a14:imgProps xmlns:a14="http://schemas.microsoft.com/office/drawing/2010/main">
                  <a14:imgLayer r:embed="rId6">
                    <a14:imgEffect>
                      <a14:backgroundRemoval t="17000" b="67000" l="51579" r="100000"/>
                    </a14:imgEffect>
                  </a14:imgLayer>
                </a14:imgProps>
              </a:ext>
              <a:ext uri="{28A0092B-C50C-407E-A947-70E740481C1C}">
                <a14:useLocalDpi xmlns:a14="http://schemas.microsoft.com/office/drawing/2010/main" val="0"/>
              </a:ext>
            </a:extLst>
          </a:blip>
          <a:srcRect l="50713" t="18750" r="2498" b="29166"/>
          <a:stretch/>
        </p:blipFill>
        <p:spPr>
          <a:xfrm>
            <a:off x="8266367" y="5370320"/>
            <a:ext cx="578253" cy="677571"/>
          </a:xfrm>
          <a:prstGeom prst="rect">
            <a:avLst/>
          </a:prstGeom>
        </p:spPr>
      </p:pic>
      <p:sp>
        <p:nvSpPr>
          <p:cNvPr id="4" name="Rectangle 3"/>
          <p:cNvSpPr/>
          <p:nvPr/>
        </p:nvSpPr>
        <p:spPr>
          <a:xfrm>
            <a:off x="95250" y="6337210"/>
            <a:ext cx="9239249" cy="369332"/>
          </a:xfrm>
          <a:prstGeom prst="rect">
            <a:avLst/>
          </a:prstGeom>
        </p:spPr>
        <p:txBody>
          <a:bodyPr wrap="square">
            <a:spAutoFit/>
          </a:bodyPr>
          <a:lstStyle/>
          <a:p>
            <a:r>
              <a:rPr lang="en-GB" dirty="0">
                <a:solidFill>
                  <a:srgbClr val="FF0000"/>
                </a:solidFill>
              </a:rPr>
              <a:t>Note: </a:t>
            </a:r>
            <a:r>
              <a:rPr lang="en-GB" dirty="0" smtClean="0"/>
              <a:t>Assumes keyboard component is </a:t>
            </a:r>
            <a:r>
              <a:rPr lang="en-GB" dirty="0"/>
              <a:t>called </a:t>
            </a:r>
            <a:r>
              <a:rPr lang="en-GB" dirty="0" smtClean="0"/>
              <a:t>‘</a:t>
            </a:r>
            <a:r>
              <a:rPr lang="en-GB" dirty="0" err="1" smtClean="0"/>
              <a:t>response_keys_practice</a:t>
            </a:r>
            <a:r>
              <a:rPr lang="en-GB" dirty="0" smtClean="0"/>
              <a:t>’ - might </a:t>
            </a:r>
            <a:r>
              <a:rPr lang="en-GB" dirty="0"/>
              <a:t>need to </a:t>
            </a:r>
            <a:r>
              <a:rPr lang="en-GB" dirty="0" smtClean="0"/>
              <a:t>change!</a:t>
            </a:r>
            <a:endParaRPr lang="en-GB" dirty="0"/>
          </a:p>
        </p:txBody>
      </p:sp>
    </p:spTree>
    <p:extLst>
      <p:ext uri="{BB962C8B-B14F-4D97-AF65-F5344CB8AC3E}">
        <p14:creationId xmlns:p14="http://schemas.microsoft.com/office/powerpoint/2010/main" val="12142260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 breaks</a:t>
            </a:r>
            <a:endParaRPr lang="en-GB" dirty="0"/>
          </a:p>
        </p:txBody>
      </p:sp>
      <p:sp>
        <p:nvSpPr>
          <p:cNvPr id="5" name="Rectangle 4"/>
          <p:cNvSpPr/>
          <p:nvPr/>
        </p:nvSpPr>
        <p:spPr>
          <a:xfrm>
            <a:off x="457198" y="1675418"/>
            <a:ext cx="8006082" cy="338554"/>
          </a:xfrm>
          <a:prstGeom prst="rect">
            <a:avLst/>
          </a:prstGeom>
        </p:spPr>
        <p:txBody>
          <a:bodyPr wrap="square">
            <a:spAutoFit/>
          </a:bodyPr>
          <a:lstStyle/>
          <a:p>
            <a:r>
              <a:rPr lang="en-GB" sz="1600" dirty="0">
                <a:latin typeface="Arial"/>
                <a:cs typeface="Arial"/>
              </a:rPr>
              <a:t>1) </a:t>
            </a:r>
            <a:r>
              <a:rPr lang="en-GB" sz="1600" dirty="0" smtClean="0">
                <a:latin typeface="Arial"/>
                <a:cs typeface="Arial"/>
              </a:rPr>
              <a:t>Insert </a:t>
            </a:r>
            <a:r>
              <a:rPr lang="en-GB" sz="1600" dirty="0">
                <a:latin typeface="Arial"/>
                <a:cs typeface="Arial"/>
              </a:rPr>
              <a:t>a new routine called ‘</a:t>
            </a:r>
            <a:r>
              <a:rPr lang="en-GB" sz="1600" dirty="0" smtClean="0">
                <a:latin typeface="Arial"/>
                <a:cs typeface="Arial"/>
              </a:rPr>
              <a:t>rest’ </a:t>
            </a:r>
            <a:r>
              <a:rPr lang="en-GB" sz="1600" dirty="0">
                <a:latin typeface="Arial"/>
                <a:cs typeface="Arial"/>
              </a:rPr>
              <a:t>within your trials </a:t>
            </a:r>
            <a:r>
              <a:rPr lang="en-GB" sz="1600" dirty="0" smtClean="0">
                <a:latin typeface="Arial"/>
                <a:cs typeface="Arial"/>
              </a:rPr>
              <a:t>loop, before the trial routine. </a:t>
            </a:r>
            <a:endParaRPr lang="en-GB" sz="1600" dirty="0">
              <a:latin typeface="Arial"/>
              <a:cs typeface="Arial"/>
            </a:endParaRPr>
          </a:p>
        </p:txBody>
      </p:sp>
      <p:sp>
        <p:nvSpPr>
          <p:cNvPr id="6" name="Rectangle 5"/>
          <p:cNvSpPr/>
          <p:nvPr/>
        </p:nvSpPr>
        <p:spPr>
          <a:xfrm>
            <a:off x="457198" y="2240629"/>
            <a:ext cx="8229601" cy="584776"/>
          </a:xfrm>
          <a:prstGeom prst="rect">
            <a:avLst/>
          </a:prstGeom>
        </p:spPr>
        <p:txBody>
          <a:bodyPr wrap="square">
            <a:spAutoFit/>
          </a:bodyPr>
          <a:lstStyle/>
          <a:p>
            <a:r>
              <a:rPr lang="en-GB" sz="1600" dirty="0">
                <a:latin typeface="Arial"/>
                <a:cs typeface="Arial"/>
              </a:rPr>
              <a:t>2) In </a:t>
            </a:r>
            <a:r>
              <a:rPr lang="en-GB" sz="1600" dirty="0" smtClean="0">
                <a:latin typeface="Arial"/>
                <a:cs typeface="Arial"/>
              </a:rPr>
              <a:t>this rest </a:t>
            </a:r>
            <a:r>
              <a:rPr lang="en-GB" sz="1600" dirty="0">
                <a:latin typeface="Arial"/>
                <a:cs typeface="Arial"/>
              </a:rPr>
              <a:t>routine, </a:t>
            </a:r>
            <a:r>
              <a:rPr lang="en-GB" sz="1600" dirty="0" smtClean="0">
                <a:latin typeface="Arial"/>
                <a:cs typeface="Arial"/>
              </a:rPr>
              <a:t>add </a:t>
            </a:r>
            <a:r>
              <a:rPr lang="en-GB" sz="1600" dirty="0">
                <a:latin typeface="Arial"/>
                <a:cs typeface="Arial"/>
              </a:rPr>
              <a:t>a text </a:t>
            </a:r>
            <a:r>
              <a:rPr lang="en-GB" sz="1600" dirty="0" smtClean="0">
                <a:latin typeface="Arial"/>
                <a:cs typeface="Arial"/>
              </a:rPr>
              <a:t>component </a:t>
            </a:r>
            <a:r>
              <a:rPr lang="en-GB" sz="1600" dirty="0">
                <a:latin typeface="Arial"/>
                <a:cs typeface="Arial"/>
              </a:rPr>
              <a:t>with your rest break instructions.</a:t>
            </a:r>
          </a:p>
          <a:p>
            <a:r>
              <a:rPr lang="en-GB" sz="1600" dirty="0" smtClean="0">
                <a:latin typeface="Arial"/>
                <a:cs typeface="Arial"/>
              </a:rPr>
              <a:t>e.g. </a:t>
            </a:r>
            <a:r>
              <a:rPr lang="en-GB" sz="1600" b="1" dirty="0" smtClean="0">
                <a:latin typeface="Arial"/>
                <a:cs typeface="Arial"/>
              </a:rPr>
              <a:t>You </a:t>
            </a:r>
            <a:r>
              <a:rPr lang="en-GB" sz="1600" b="1" dirty="0">
                <a:latin typeface="Arial"/>
                <a:cs typeface="Arial"/>
              </a:rPr>
              <a:t>are halfway through! Press space to continue</a:t>
            </a:r>
            <a:r>
              <a:rPr lang="en-GB" sz="1600" b="1" dirty="0" smtClean="0">
                <a:latin typeface="Arial"/>
                <a:cs typeface="Arial"/>
              </a:rPr>
              <a:t>.</a:t>
            </a:r>
            <a:endParaRPr lang="en-GB" sz="1600" b="1" dirty="0">
              <a:latin typeface="Arial"/>
              <a:cs typeface="Arial"/>
            </a:endParaRPr>
          </a:p>
        </p:txBody>
      </p:sp>
      <p:sp>
        <p:nvSpPr>
          <p:cNvPr id="7" name="Rectangle 6"/>
          <p:cNvSpPr/>
          <p:nvPr/>
        </p:nvSpPr>
        <p:spPr>
          <a:xfrm>
            <a:off x="457199" y="3084947"/>
            <a:ext cx="8229601" cy="338554"/>
          </a:xfrm>
          <a:prstGeom prst="rect">
            <a:avLst/>
          </a:prstGeom>
        </p:spPr>
        <p:txBody>
          <a:bodyPr wrap="square">
            <a:spAutoFit/>
          </a:bodyPr>
          <a:lstStyle/>
          <a:p>
            <a:r>
              <a:rPr lang="en-GB" sz="1600" dirty="0">
                <a:latin typeface="Arial"/>
                <a:cs typeface="Arial"/>
              </a:rPr>
              <a:t>3) </a:t>
            </a:r>
            <a:r>
              <a:rPr lang="en-GB" sz="1600" dirty="0" smtClean="0">
                <a:latin typeface="Arial"/>
                <a:cs typeface="Arial"/>
              </a:rPr>
              <a:t>Insert a keyboard response component </a:t>
            </a:r>
            <a:r>
              <a:rPr lang="en-GB" sz="1600" dirty="0">
                <a:latin typeface="Arial"/>
                <a:cs typeface="Arial"/>
              </a:rPr>
              <a:t>(e.g. ‘space’).</a:t>
            </a:r>
          </a:p>
        </p:txBody>
      </p:sp>
      <p:grpSp>
        <p:nvGrpSpPr>
          <p:cNvPr id="14" name="Group 13"/>
          <p:cNvGrpSpPr/>
          <p:nvPr/>
        </p:nvGrpSpPr>
        <p:grpSpPr>
          <a:xfrm>
            <a:off x="457200" y="3668267"/>
            <a:ext cx="7841610" cy="2099406"/>
            <a:chOff x="457200" y="3668267"/>
            <a:chExt cx="7841610" cy="2099406"/>
          </a:xfrm>
        </p:grpSpPr>
        <p:grpSp>
          <p:nvGrpSpPr>
            <p:cNvPr id="13" name="Group 12"/>
            <p:cNvGrpSpPr/>
            <p:nvPr/>
          </p:nvGrpSpPr>
          <p:grpSpPr>
            <a:xfrm>
              <a:off x="457200" y="3668267"/>
              <a:ext cx="7841610" cy="2099406"/>
              <a:chOff x="457200" y="3668267"/>
              <a:chExt cx="7841610" cy="2099406"/>
            </a:xfrm>
          </p:grpSpPr>
          <p:sp>
            <p:nvSpPr>
              <p:cNvPr id="8" name="TextBox 7"/>
              <p:cNvSpPr txBox="1"/>
              <p:nvPr/>
            </p:nvSpPr>
            <p:spPr>
              <a:xfrm>
                <a:off x="457200" y="3668267"/>
                <a:ext cx="7841610" cy="338554"/>
              </a:xfrm>
              <a:prstGeom prst="rect">
                <a:avLst/>
              </a:prstGeom>
              <a:noFill/>
            </p:spPr>
            <p:txBody>
              <a:bodyPr wrap="none" rtlCol="0">
                <a:spAutoFit/>
              </a:bodyPr>
              <a:lstStyle/>
              <a:p>
                <a:r>
                  <a:rPr lang="en-GB" sz="1600" dirty="0">
                    <a:latin typeface="Arial"/>
                    <a:cs typeface="Arial"/>
                  </a:rPr>
                  <a:t>4) </a:t>
                </a:r>
                <a:r>
                  <a:rPr lang="en-GB" sz="1600" dirty="0" smtClean="0">
                    <a:latin typeface="Arial"/>
                    <a:cs typeface="Arial"/>
                  </a:rPr>
                  <a:t>Insert a </a:t>
                </a:r>
                <a:r>
                  <a:rPr lang="en-GB" sz="1600" dirty="0">
                    <a:latin typeface="Arial"/>
                    <a:cs typeface="Arial"/>
                  </a:rPr>
                  <a:t>code </a:t>
                </a:r>
                <a:r>
                  <a:rPr lang="en-GB" sz="1600" dirty="0" smtClean="0">
                    <a:latin typeface="Arial"/>
                    <a:cs typeface="Arial"/>
                  </a:rPr>
                  <a:t>component and move to top</a:t>
                </a:r>
                <a:r>
                  <a:rPr lang="en-GB" sz="1600" dirty="0">
                    <a:latin typeface="Arial"/>
                    <a:cs typeface="Arial"/>
                  </a:rPr>
                  <a:t>.</a:t>
                </a:r>
                <a:r>
                  <a:rPr lang="en-GB" sz="1600" dirty="0" smtClean="0">
                    <a:latin typeface="Arial"/>
                    <a:cs typeface="Arial"/>
                  </a:rPr>
                  <a:t> Put </a:t>
                </a:r>
                <a:r>
                  <a:rPr lang="en-GB" sz="1600" dirty="0">
                    <a:latin typeface="Arial"/>
                    <a:cs typeface="Arial"/>
                  </a:rPr>
                  <a:t>this code </a:t>
                </a:r>
                <a:r>
                  <a:rPr lang="en-GB" sz="1600" dirty="0" smtClean="0">
                    <a:latin typeface="Arial"/>
                    <a:cs typeface="Arial"/>
                  </a:rPr>
                  <a:t>in the </a:t>
                </a:r>
                <a:r>
                  <a:rPr lang="en-GB" sz="1600" dirty="0">
                    <a:latin typeface="Arial"/>
                    <a:cs typeface="Arial"/>
                  </a:rPr>
                  <a:t>‘Each Frame’ </a:t>
                </a:r>
                <a:r>
                  <a:rPr lang="en-GB" sz="1600" dirty="0" smtClean="0">
                    <a:latin typeface="Arial"/>
                    <a:cs typeface="Arial"/>
                  </a:rPr>
                  <a:t>tab:</a:t>
                </a:r>
                <a:endParaRPr lang="en-GB" sz="1600" dirty="0">
                  <a:latin typeface="Arial"/>
                  <a:cs typeface="Arial"/>
                </a:endParaRPr>
              </a:p>
            </p:txBody>
          </p:sp>
          <p:sp>
            <p:nvSpPr>
              <p:cNvPr id="10" name="Rectangle 9"/>
              <p:cNvSpPr/>
              <p:nvPr/>
            </p:nvSpPr>
            <p:spPr>
              <a:xfrm>
                <a:off x="574842" y="4127431"/>
                <a:ext cx="7312526" cy="1640242"/>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EAEFFF"/>
                  </a:solidFill>
                </a:endParaRPr>
              </a:p>
            </p:txBody>
          </p:sp>
        </p:grpSp>
        <p:sp>
          <p:nvSpPr>
            <p:cNvPr id="9" name="Rectangle 8"/>
            <p:cNvSpPr/>
            <p:nvPr/>
          </p:nvSpPr>
          <p:spPr>
            <a:xfrm>
              <a:off x="761994" y="4150155"/>
              <a:ext cx="6911474" cy="1569660"/>
            </a:xfrm>
            <a:prstGeom prst="rect">
              <a:avLst/>
            </a:prstGeom>
          </p:spPr>
          <p:txBody>
            <a:bodyPr wrap="square">
              <a:spAutoFit/>
            </a:bodyPr>
            <a:lstStyle/>
            <a:p>
              <a:r>
                <a:rPr lang="en-US" sz="1600" dirty="0" smtClean="0">
                  <a:solidFill>
                    <a:srgbClr val="008000"/>
                  </a:solidFill>
                  <a:latin typeface="Helvetica"/>
                  <a:cs typeface="Helvetica"/>
                </a:rPr>
                <a:t>#</a:t>
              </a:r>
              <a:r>
                <a:rPr lang="en-GB" sz="1600" dirty="0" smtClean="0">
                  <a:solidFill>
                    <a:srgbClr val="008000"/>
                  </a:solidFill>
                  <a:latin typeface="Helvetica"/>
                  <a:cs typeface="Helvetica"/>
                </a:rPr>
                <a:t>Is the current trial </a:t>
              </a:r>
              <a:r>
                <a:rPr lang="en-GB" sz="1600" dirty="0">
                  <a:solidFill>
                    <a:srgbClr val="008000"/>
                  </a:solidFill>
                  <a:latin typeface="Helvetica"/>
                  <a:cs typeface="Helvetica"/>
                </a:rPr>
                <a:t>halfway through the total set of </a:t>
              </a:r>
              <a:r>
                <a:rPr lang="en-GB" sz="1600" dirty="0" smtClean="0">
                  <a:solidFill>
                    <a:srgbClr val="008000"/>
                  </a:solidFill>
                  <a:latin typeface="Helvetica"/>
                  <a:cs typeface="Helvetica"/>
                </a:rPr>
                <a:t>trials? </a:t>
              </a:r>
            </a:p>
            <a:p>
              <a:r>
                <a:rPr lang="en-US" sz="1600" dirty="0">
                  <a:solidFill>
                    <a:srgbClr val="008000"/>
                  </a:solidFill>
                  <a:latin typeface="Helvetica"/>
                  <a:cs typeface="Helvetica"/>
                </a:rPr>
                <a:t>#</a:t>
              </a:r>
              <a:r>
                <a:rPr lang="en-GB" sz="1600" dirty="0" smtClean="0">
                  <a:solidFill>
                    <a:srgbClr val="008000"/>
                  </a:solidFill>
                  <a:latin typeface="Helvetica"/>
                  <a:cs typeface="Helvetica"/>
                </a:rPr>
                <a:t>If not, don’t run rest routine. If </a:t>
              </a:r>
              <a:r>
                <a:rPr lang="en-GB" sz="1600" dirty="0">
                  <a:solidFill>
                    <a:srgbClr val="008000"/>
                  </a:solidFill>
                  <a:latin typeface="Helvetica"/>
                  <a:cs typeface="Helvetica"/>
                </a:rPr>
                <a:t>it </a:t>
              </a:r>
              <a:r>
                <a:rPr lang="en-GB" sz="1600" dirty="0" smtClean="0">
                  <a:solidFill>
                    <a:srgbClr val="008000"/>
                  </a:solidFill>
                  <a:latin typeface="Helvetica"/>
                  <a:cs typeface="Helvetica"/>
                </a:rPr>
                <a:t>is, run the rest routine</a:t>
              </a:r>
              <a:endParaRPr lang="en-GB" sz="1600" dirty="0">
                <a:solidFill>
                  <a:srgbClr val="008000"/>
                </a:solidFill>
                <a:latin typeface="Helvetica"/>
                <a:cs typeface="Helvetica"/>
              </a:endParaRPr>
            </a:p>
            <a:p>
              <a:r>
                <a:rPr lang="en-GB" sz="1600" dirty="0">
                  <a:solidFill>
                    <a:srgbClr val="000090"/>
                  </a:solidFill>
                  <a:latin typeface="Helvetica"/>
                  <a:cs typeface="Helvetica"/>
                </a:rPr>
                <a:t>if </a:t>
              </a:r>
              <a:r>
                <a:rPr lang="en-GB" sz="1600" dirty="0" err="1" smtClean="0">
                  <a:latin typeface="Helvetica"/>
                  <a:cs typeface="Helvetica"/>
                </a:rPr>
                <a:t>experiment_loop.thisTrialN</a:t>
              </a:r>
              <a:r>
                <a:rPr lang="en-GB" sz="1600" dirty="0" smtClean="0">
                  <a:latin typeface="Helvetica"/>
                  <a:cs typeface="Helvetica"/>
                </a:rPr>
                <a:t> </a:t>
              </a:r>
              <a:r>
                <a:rPr lang="en-GB" sz="1600" dirty="0">
                  <a:solidFill>
                    <a:srgbClr val="000090"/>
                  </a:solidFill>
                  <a:latin typeface="Helvetica"/>
                  <a:cs typeface="Helvetica"/>
                </a:rPr>
                <a:t>not in </a:t>
              </a:r>
              <a:r>
                <a:rPr lang="en-GB" sz="1600" dirty="0">
                  <a:latin typeface="Helvetica"/>
                  <a:cs typeface="Helvetica"/>
                </a:rPr>
                <a:t>[</a:t>
              </a:r>
              <a:r>
                <a:rPr lang="en-GB" sz="1600" dirty="0" err="1">
                  <a:latin typeface="Helvetica"/>
                  <a:cs typeface="Helvetica"/>
                </a:rPr>
                <a:t>int</a:t>
              </a:r>
              <a:r>
                <a:rPr lang="en-GB" sz="1600" dirty="0" smtClean="0">
                  <a:latin typeface="Helvetica"/>
                  <a:cs typeface="Helvetica"/>
                </a:rPr>
                <a:t>(</a:t>
              </a:r>
              <a:r>
                <a:rPr lang="en-GB" sz="1600" dirty="0" err="1" smtClean="0">
                  <a:latin typeface="Helvetica"/>
                  <a:cs typeface="Helvetica"/>
                </a:rPr>
                <a:t>experiment_loop.nTotal</a:t>
              </a:r>
              <a:r>
                <a:rPr lang="en-GB" sz="1600" dirty="0">
                  <a:latin typeface="Helvetica"/>
                  <a:cs typeface="Helvetica"/>
                </a:rPr>
                <a:t>/</a:t>
              </a:r>
              <a:r>
                <a:rPr lang="en-GB" sz="1600" dirty="0">
                  <a:solidFill>
                    <a:srgbClr val="3366FF"/>
                  </a:solidFill>
                  <a:latin typeface="Helvetica"/>
                  <a:cs typeface="Helvetica"/>
                </a:rPr>
                <a:t>2</a:t>
              </a:r>
              <a:r>
                <a:rPr lang="en-GB" sz="1600" dirty="0">
                  <a:latin typeface="Helvetica"/>
                  <a:cs typeface="Helvetica"/>
                </a:rPr>
                <a:t>)]:</a:t>
              </a:r>
            </a:p>
            <a:p>
              <a:r>
                <a:rPr lang="en-GB" sz="1600" dirty="0">
                  <a:latin typeface="Helvetica"/>
                  <a:cs typeface="Helvetica"/>
                </a:rPr>
                <a:t>    </a:t>
              </a:r>
              <a:r>
                <a:rPr lang="en-GB" sz="1600" dirty="0" err="1">
                  <a:latin typeface="Helvetica"/>
                  <a:cs typeface="Helvetica"/>
                </a:rPr>
                <a:t>continueRoutine</a:t>
              </a:r>
              <a:r>
                <a:rPr lang="en-GB" sz="1600" dirty="0" smtClean="0">
                  <a:latin typeface="Helvetica"/>
                  <a:cs typeface="Helvetica"/>
                </a:rPr>
                <a:t>=</a:t>
              </a:r>
              <a:r>
                <a:rPr lang="en-GB" sz="1600" dirty="0" smtClean="0">
                  <a:solidFill>
                    <a:srgbClr val="000090"/>
                  </a:solidFill>
                  <a:latin typeface="Helvetica"/>
                  <a:cs typeface="Helvetica"/>
                </a:rPr>
                <a:t>False</a:t>
              </a:r>
              <a:endParaRPr lang="en-GB" sz="1600" dirty="0">
                <a:solidFill>
                  <a:srgbClr val="000090"/>
                </a:solidFill>
                <a:latin typeface="Helvetica"/>
                <a:cs typeface="Helvetica"/>
              </a:endParaRPr>
            </a:p>
            <a:p>
              <a:r>
                <a:rPr lang="en-GB" sz="1600" dirty="0">
                  <a:solidFill>
                    <a:srgbClr val="000090"/>
                  </a:solidFill>
                  <a:latin typeface="Helvetica"/>
                  <a:cs typeface="Helvetica"/>
                </a:rPr>
                <a:t>else:</a:t>
              </a:r>
            </a:p>
            <a:p>
              <a:r>
                <a:rPr lang="en-GB" sz="1600" dirty="0">
                  <a:latin typeface="Helvetica"/>
                  <a:cs typeface="Helvetica"/>
                </a:rPr>
                <a:t>    </a:t>
              </a:r>
              <a:r>
                <a:rPr lang="en-GB" sz="1600" dirty="0" err="1">
                  <a:latin typeface="Helvetica"/>
                  <a:cs typeface="Helvetica"/>
                </a:rPr>
                <a:t>continueRoutine</a:t>
              </a:r>
              <a:r>
                <a:rPr lang="en-GB" sz="1600" dirty="0">
                  <a:latin typeface="Helvetica"/>
                  <a:cs typeface="Helvetica"/>
                </a:rPr>
                <a:t>=</a:t>
              </a:r>
              <a:r>
                <a:rPr lang="en-GB" sz="1600" dirty="0">
                  <a:solidFill>
                    <a:srgbClr val="000090"/>
                  </a:solidFill>
                  <a:latin typeface="Helvetica"/>
                  <a:cs typeface="Helvetica"/>
                </a:rPr>
                <a:t>True</a:t>
              </a:r>
            </a:p>
          </p:txBody>
        </p:sp>
      </p:grpSp>
      <p:sp>
        <p:nvSpPr>
          <p:cNvPr id="11" name="TextBox 10"/>
          <p:cNvSpPr txBox="1"/>
          <p:nvPr/>
        </p:nvSpPr>
        <p:spPr>
          <a:xfrm>
            <a:off x="457200" y="6062821"/>
            <a:ext cx="8022599" cy="369332"/>
          </a:xfrm>
          <a:prstGeom prst="rect">
            <a:avLst/>
          </a:prstGeom>
          <a:noFill/>
        </p:spPr>
        <p:txBody>
          <a:bodyPr wrap="none" rtlCol="0">
            <a:spAutoFit/>
          </a:bodyPr>
          <a:lstStyle/>
          <a:p>
            <a:r>
              <a:rPr lang="en-GB" dirty="0" smtClean="0">
                <a:solidFill>
                  <a:srgbClr val="FF0000"/>
                </a:solidFill>
              </a:rPr>
              <a:t>Note: </a:t>
            </a:r>
            <a:r>
              <a:rPr lang="en-GB" dirty="0" smtClean="0"/>
              <a:t>Assumes the loop is called ‘</a:t>
            </a:r>
            <a:r>
              <a:rPr lang="en-GB" dirty="0" err="1" smtClean="0"/>
              <a:t>experiment_loop</a:t>
            </a:r>
            <a:r>
              <a:rPr lang="en-GB" dirty="0" smtClean="0"/>
              <a:t>’ </a:t>
            </a:r>
            <a:r>
              <a:rPr lang="en-GB" dirty="0"/>
              <a:t>-</a:t>
            </a:r>
            <a:r>
              <a:rPr lang="en-GB" dirty="0" smtClean="0"/>
              <a:t> you might need to change it!</a:t>
            </a:r>
            <a:endParaRPr lang="en-GB" dirty="0"/>
          </a:p>
        </p:txBody>
      </p:sp>
    </p:spTree>
    <p:extLst>
      <p:ext uri="{BB962C8B-B14F-4D97-AF65-F5344CB8AC3E}">
        <p14:creationId xmlns:p14="http://schemas.microsoft.com/office/powerpoint/2010/main" val="21248996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Tips</a:t>
            </a:r>
            <a:endParaRPr lang="en-GB" dirty="0"/>
          </a:p>
        </p:txBody>
      </p:sp>
      <p:sp>
        <p:nvSpPr>
          <p:cNvPr id="3" name="Content Placeholder 2"/>
          <p:cNvSpPr>
            <a:spLocks noGrp="1"/>
          </p:cNvSpPr>
          <p:nvPr>
            <p:ph idx="1"/>
          </p:nvPr>
        </p:nvSpPr>
        <p:spPr>
          <a:xfrm>
            <a:off x="269875" y="2000705"/>
            <a:ext cx="8229600" cy="357149"/>
          </a:xfrm>
        </p:spPr>
        <p:txBody>
          <a:bodyPr/>
          <a:lstStyle/>
          <a:p>
            <a:r>
              <a:rPr lang="en-GB" sz="1600" dirty="0" smtClean="0"/>
              <a:t>Python </a:t>
            </a:r>
            <a:r>
              <a:rPr lang="en-GB" sz="1600" dirty="0"/>
              <a:t>is case sensitive: ‘Image’ is </a:t>
            </a:r>
            <a:r>
              <a:rPr lang="en-GB" sz="1600" b="1" dirty="0"/>
              <a:t>not</a:t>
            </a:r>
            <a:r>
              <a:rPr lang="en-GB" sz="1600" dirty="0"/>
              <a:t> the same thing as ‘image’. </a:t>
            </a:r>
          </a:p>
        </p:txBody>
      </p:sp>
      <p:sp>
        <p:nvSpPr>
          <p:cNvPr id="4" name="Rectangle 3"/>
          <p:cNvSpPr/>
          <p:nvPr/>
        </p:nvSpPr>
        <p:spPr>
          <a:xfrm>
            <a:off x="269875" y="2483539"/>
            <a:ext cx="8667750" cy="584776"/>
          </a:xfrm>
          <a:prstGeom prst="rect">
            <a:avLst/>
          </a:prstGeom>
        </p:spPr>
        <p:txBody>
          <a:bodyPr wrap="square">
            <a:spAutoFit/>
          </a:bodyPr>
          <a:lstStyle/>
          <a:p>
            <a:pPr marL="285750" indent="-285750">
              <a:buFont typeface="Arial"/>
              <a:buChar char="•"/>
            </a:pPr>
            <a:r>
              <a:rPr lang="en-GB" sz="1600" dirty="0">
                <a:latin typeface="Arial"/>
                <a:cs typeface="Arial"/>
              </a:rPr>
              <a:t>Python uses </a:t>
            </a:r>
            <a:r>
              <a:rPr lang="en-GB" sz="1600" dirty="0" smtClean="0">
                <a:latin typeface="Arial"/>
                <a:cs typeface="Arial"/>
              </a:rPr>
              <a:t>white space. Make sure indents of 4 spaces appear where I’ve shown, for the code </a:t>
            </a:r>
            <a:r>
              <a:rPr lang="en-GB" sz="1600" dirty="0">
                <a:latin typeface="Arial"/>
                <a:cs typeface="Arial"/>
              </a:rPr>
              <a:t>to work</a:t>
            </a:r>
            <a:r>
              <a:rPr lang="en-GB" sz="1600" dirty="0" smtClean="0">
                <a:latin typeface="Arial"/>
                <a:cs typeface="Arial"/>
              </a:rPr>
              <a:t>. Don’t use spaces in variable or experiment names (use _).</a:t>
            </a:r>
            <a:endParaRPr lang="en-GB" sz="1600" dirty="0">
              <a:latin typeface="Arial"/>
              <a:cs typeface="Arial"/>
            </a:endParaRPr>
          </a:p>
        </p:txBody>
      </p:sp>
      <p:sp>
        <p:nvSpPr>
          <p:cNvPr id="5" name="Rectangle 4"/>
          <p:cNvSpPr/>
          <p:nvPr/>
        </p:nvSpPr>
        <p:spPr>
          <a:xfrm>
            <a:off x="269875" y="4448536"/>
            <a:ext cx="8667750" cy="338554"/>
          </a:xfrm>
          <a:prstGeom prst="rect">
            <a:avLst/>
          </a:prstGeom>
        </p:spPr>
        <p:txBody>
          <a:bodyPr wrap="square">
            <a:spAutoFit/>
          </a:bodyPr>
          <a:lstStyle/>
          <a:p>
            <a:pPr marL="285750" indent="-285750">
              <a:buFont typeface="Arial"/>
              <a:buChar char="•"/>
            </a:pPr>
            <a:r>
              <a:rPr lang="en-GB" sz="1600" dirty="0">
                <a:latin typeface="Arial"/>
                <a:cs typeface="Arial"/>
              </a:rPr>
              <a:t>For more recipes see: </a:t>
            </a:r>
            <a:r>
              <a:rPr lang="en-GB" sz="1600" dirty="0">
                <a:latin typeface="Arial"/>
                <a:cs typeface="Arial"/>
                <a:hlinkClick r:id="rId3"/>
              </a:rPr>
              <a:t>http://www.psychopy.org/recipes/</a:t>
            </a:r>
            <a:r>
              <a:rPr lang="en-GB" sz="1600" dirty="0" smtClean="0">
                <a:latin typeface="Arial"/>
                <a:cs typeface="Arial"/>
                <a:hlinkClick r:id="rId3"/>
              </a:rPr>
              <a:t>recipes.html</a:t>
            </a:r>
            <a:endParaRPr lang="en-GB" sz="1600" dirty="0">
              <a:latin typeface="Arial"/>
              <a:cs typeface="Arial"/>
            </a:endParaRPr>
          </a:p>
        </p:txBody>
      </p:sp>
      <p:sp>
        <p:nvSpPr>
          <p:cNvPr id="6" name="Rectangle 5"/>
          <p:cNvSpPr/>
          <p:nvPr/>
        </p:nvSpPr>
        <p:spPr>
          <a:xfrm>
            <a:off x="269875" y="3180631"/>
            <a:ext cx="8667750" cy="338554"/>
          </a:xfrm>
          <a:prstGeom prst="rect">
            <a:avLst/>
          </a:prstGeom>
        </p:spPr>
        <p:txBody>
          <a:bodyPr wrap="square">
            <a:spAutoFit/>
          </a:bodyPr>
          <a:lstStyle/>
          <a:p>
            <a:pPr marL="285750" indent="-285750">
              <a:buFont typeface="Arial"/>
              <a:buChar char="•"/>
            </a:pPr>
            <a:r>
              <a:rPr lang="en-GB" sz="1600" dirty="0" smtClean="0">
                <a:latin typeface="Arial"/>
                <a:cs typeface="Arial"/>
              </a:rPr>
              <a:t>$ </a:t>
            </a:r>
            <a:r>
              <a:rPr lang="en-GB" sz="1600" dirty="0">
                <a:latin typeface="Arial"/>
                <a:cs typeface="Arial"/>
              </a:rPr>
              <a:t>tells </a:t>
            </a:r>
            <a:r>
              <a:rPr lang="en-GB" sz="1600" dirty="0" smtClean="0">
                <a:latin typeface="Arial"/>
                <a:cs typeface="Arial"/>
              </a:rPr>
              <a:t>PsychoPy </a:t>
            </a:r>
            <a:r>
              <a:rPr lang="en-GB" sz="1600" dirty="0">
                <a:latin typeface="Arial"/>
                <a:cs typeface="Arial"/>
              </a:rPr>
              <a:t>that </a:t>
            </a:r>
            <a:r>
              <a:rPr lang="en-GB" sz="1600" dirty="0" smtClean="0">
                <a:latin typeface="Arial"/>
                <a:cs typeface="Arial"/>
              </a:rPr>
              <a:t>the name is code, not literal text. Make sure you ‘set to every repeat’!</a:t>
            </a:r>
            <a:endParaRPr lang="en-GB" sz="1600" dirty="0">
              <a:latin typeface="Arial"/>
              <a:cs typeface="Arial"/>
            </a:endParaRPr>
          </a:p>
        </p:txBody>
      </p:sp>
      <p:sp>
        <p:nvSpPr>
          <p:cNvPr id="8" name="Rectangle 7"/>
          <p:cNvSpPr/>
          <p:nvPr/>
        </p:nvSpPr>
        <p:spPr>
          <a:xfrm>
            <a:off x="269875" y="6149652"/>
            <a:ext cx="8229600" cy="338554"/>
          </a:xfrm>
          <a:prstGeom prst="rect">
            <a:avLst/>
          </a:prstGeom>
        </p:spPr>
        <p:txBody>
          <a:bodyPr wrap="square">
            <a:spAutoFit/>
          </a:bodyPr>
          <a:lstStyle/>
          <a:p>
            <a:pPr marL="285750" indent="-285750">
              <a:buFont typeface="Arial"/>
              <a:buChar char="•"/>
            </a:pPr>
            <a:r>
              <a:rPr lang="en-GB" sz="1600" dirty="0" smtClean="0">
                <a:latin typeface="Arial"/>
                <a:cs typeface="Arial"/>
              </a:rPr>
              <a:t>Error codes appear in the coder view </a:t>
            </a:r>
            <a:r>
              <a:rPr lang="en-US" sz="1600" dirty="0" smtClean="0">
                <a:latin typeface="Arial"/>
                <a:cs typeface="Arial"/>
              </a:rPr>
              <a:t>–</a:t>
            </a:r>
            <a:r>
              <a:rPr lang="en-GB" sz="1600" dirty="0" smtClean="0">
                <a:latin typeface="Arial"/>
                <a:cs typeface="Arial"/>
              </a:rPr>
              <a:t> </a:t>
            </a:r>
            <a:r>
              <a:rPr lang="en-GB" sz="1600" dirty="0" err="1" smtClean="0">
                <a:latin typeface="Arial"/>
                <a:cs typeface="Arial"/>
              </a:rPr>
              <a:t>google</a:t>
            </a:r>
            <a:r>
              <a:rPr lang="en-GB" sz="1600" dirty="0" smtClean="0">
                <a:latin typeface="Arial"/>
                <a:cs typeface="Arial"/>
              </a:rPr>
              <a:t> them before asking help! </a:t>
            </a:r>
            <a:r>
              <a:rPr lang="en-US" sz="1600" dirty="0" smtClean="0">
                <a:latin typeface="Arial"/>
                <a:cs typeface="Arial"/>
                <a:sym typeface="Wingdings"/>
              </a:rPr>
              <a:t></a:t>
            </a:r>
            <a:endParaRPr lang="en-GB" sz="1600" dirty="0">
              <a:latin typeface="Arial"/>
              <a:cs typeface="Arial"/>
            </a:endParaRPr>
          </a:p>
        </p:txBody>
      </p:sp>
      <p:sp>
        <p:nvSpPr>
          <p:cNvPr id="13" name="Rectangle 12"/>
          <p:cNvSpPr/>
          <p:nvPr/>
        </p:nvSpPr>
        <p:spPr>
          <a:xfrm>
            <a:off x="269875" y="5299094"/>
            <a:ext cx="8229600" cy="338554"/>
          </a:xfrm>
          <a:prstGeom prst="rect">
            <a:avLst/>
          </a:prstGeom>
        </p:spPr>
        <p:txBody>
          <a:bodyPr wrap="square">
            <a:spAutoFit/>
          </a:bodyPr>
          <a:lstStyle/>
          <a:p>
            <a:pPr marL="285750" indent="-285750">
              <a:buFont typeface="Arial"/>
              <a:buChar char="•"/>
            </a:pPr>
            <a:r>
              <a:rPr lang="en-GB" sz="1600" dirty="0" err="1" smtClean="0">
                <a:latin typeface="Arial"/>
                <a:cs typeface="Arial"/>
              </a:rPr>
              <a:t>Psychopy</a:t>
            </a:r>
            <a:r>
              <a:rPr lang="en-GB" sz="1600" dirty="0" smtClean="0">
                <a:latin typeface="Arial"/>
                <a:cs typeface="Arial"/>
              </a:rPr>
              <a:t> Users </a:t>
            </a:r>
            <a:r>
              <a:rPr lang="en-GB" sz="1600" dirty="0" err="1" smtClean="0">
                <a:latin typeface="Arial"/>
                <a:cs typeface="Arial"/>
              </a:rPr>
              <a:t>google</a:t>
            </a:r>
            <a:r>
              <a:rPr lang="en-GB" sz="1600" dirty="0" smtClean="0">
                <a:latin typeface="Arial"/>
                <a:cs typeface="Arial"/>
              </a:rPr>
              <a:t> group – Q and A format, friendly folks</a:t>
            </a:r>
            <a:endParaRPr lang="en-GB" sz="1600" dirty="0">
              <a:latin typeface="Arial"/>
              <a:cs typeface="Arial"/>
            </a:endParaRPr>
          </a:p>
        </p:txBody>
      </p:sp>
      <p:grpSp>
        <p:nvGrpSpPr>
          <p:cNvPr id="18" name="Group 17"/>
          <p:cNvGrpSpPr/>
          <p:nvPr/>
        </p:nvGrpSpPr>
        <p:grpSpPr>
          <a:xfrm>
            <a:off x="457200" y="4122543"/>
            <a:ext cx="8579853" cy="2365670"/>
            <a:chOff x="457200" y="4883743"/>
            <a:chExt cx="8579853" cy="1682603"/>
          </a:xfrm>
        </p:grpSpPr>
        <p:sp>
          <p:nvSpPr>
            <p:cNvPr id="11" name="TextBox 10"/>
            <p:cNvSpPr txBox="1"/>
            <p:nvPr/>
          </p:nvSpPr>
          <p:spPr>
            <a:xfrm>
              <a:off x="457200" y="4883743"/>
              <a:ext cx="740457" cy="400110"/>
            </a:xfrm>
            <a:prstGeom prst="rect">
              <a:avLst/>
            </a:prstGeom>
            <a:noFill/>
          </p:spPr>
          <p:txBody>
            <a:bodyPr wrap="none" rtlCol="0">
              <a:spAutoFit/>
            </a:bodyPr>
            <a:lstStyle/>
            <a:p>
              <a:r>
                <a:rPr lang="en-GB" sz="2000" b="1" dirty="0" smtClean="0">
                  <a:latin typeface="Arial"/>
                  <a:cs typeface="Arial"/>
                </a:rPr>
                <a:t>Help</a:t>
              </a:r>
              <a:endParaRPr lang="en-GB" sz="2000" b="1" dirty="0">
                <a:latin typeface="Arial"/>
                <a:cs typeface="Arial"/>
              </a:endParaRPr>
            </a:p>
          </p:txBody>
        </p:sp>
        <p:pic>
          <p:nvPicPr>
            <p:cNvPr id="15" name="Picture 14" descr="happy-and-sad-face-clip-art-MKind5Rcq.jpeg"/>
            <p:cNvPicPr>
              <a:picLocks noChangeAspect="1"/>
            </p:cNvPicPr>
            <p:nvPr/>
          </p:nvPicPr>
          <p:blipFill rotWithShape="1">
            <a:blip r:embed="rId4">
              <a:duotone>
                <a:prstClr val="black"/>
                <a:srgbClr val="00FF22">
                  <a:tint val="45000"/>
                  <a:satMod val="400000"/>
                </a:srgbClr>
              </a:duotone>
              <a:extLst>
                <a:ext uri="{BEBA8EAE-BF5A-486C-A8C5-ECC9F3942E4B}">
                  <a14:imgProps xmlns:a14="http://schemas.microsoft.com/office/drawing/2010/main">
                    <a14:imgLayer r:embed="rId5">
                      <a14:imgEffect>
                        <a14:backgroundRemoval t="21000" b="71750" l="526" r="51842"/>
                      </a14:imgEffect>
                    </a14:imgLayer>
                  </a14:imgProps>
                </a:ext>
                <a:ext uri="{28A0092B-C50C-407E-A947-70E740481C1C}">
                  <a14:useLocalDpi xmlns:a14="http://schemas.microsoft.com/office/drawing/2010/main" val="0"/>
                </a:ext>
              </a:extLst>
            </a:blip>
            <a:srcRect t="18750" r="49287" b="29166"/>
            <a:stretch/>
          </p:blipFill>
          <p:spPr>
            <a:xfrm>
              <a:off x="7526421" y="5430211"/>
              <a:ext cx="1510632" cy="1136135"/>
            </a:xfrm>
            <a:prstGeom prst="rect">
              <a:avLst/>
            </a:prstGeom>
          </p:spPr>
        </p:pic>
      </p:grpSp>
      <p:grpSp>
        <p:nvGrpSpPr>
          <p:cNvPr id="17" name="Group 16"/>
          <p:cNvGrpSpPr/>
          <p:nvPr/>
        </p:nvGrpSpPr>
        <p:grpSpPr>
          <a:xfrm>
            <a:off x="238125" y="1472842"/>
            <a:ext cx="7543966" cy="844908"/>
            <a:chOff x="238125" y="1472842"/>
            <a:chExt cx="7543966" cy="844908"/>
          </a:xfrm>
        </p:grpSpPr>
        <p:sp>
          <p:nvSpPr>
            <p:cNvPr id="10" name="TextBox 9"/>
            <p:cNvSpPr txBox="1"/>
            <p:nvPr/>
          </p:nvSpPr>
          <p:spPr>
            <a:xfrm>
              <a:off x="238125" y="1472842"/>
              <a:ext cx="2108645" cy="400110"/>
            </a:xfrm>
            <a:prstGeom prst="rect">
              <a:avLst/>
            </a:prstGeom>
            <a:noFill/>
          </p:spPr>
          <p:txBody>
            <a:bodyPr wrap="none" rtlCol="0">
              <a:spAutoFit/>
            </a:bodyPr>
            <a:lstStyle/>
            <a:p>
              <a:r>
                <a:rPr lang="en-GB" sz="2000" b="1" dirty="0" smtClean="0">
                  <a:latin typeface="Arial"/>
                  <a:cs typeface="Arial"/>
                </a:rPr>
                <a:t>Common errors</a:t>
              </a:r>
              <a:endParaRPr lang="en-GB" sz="2000" b="1" dirty="0">
                <a:latin typeface="Arial"/>
                <a:cs typeface="Arial"/>
              </a:endParaRPr>
            </a:p>
          </p:txBody>
        </p:sp>
        <p:pic>
          <p:nvPicPr>
            <p:cNvPr id="16" name="Picture 15" descr="happy-and-sad-face-clip-art-MKind5Rcq.jpeg"/>
            <p:cNvPicPr>
              <a:picLocks noChangeAspect="1"/>
            </p:cNvPicPr>
            <p:nvPr/>
          </p:nvPicPr>
          <p:blipFill rotWithShape="1">
            <a:blip r:embed="rId6">
              <a:duotone>
                <a:prstClr val="black"/>
                <a:srgbClr val="FF5A00">
                  <a:tint val="45000"/>
                  <a:satMod val="400000"/>
                </a:srgbClr>
              </a:duotone>
              <a:extLst>
                <a:ext uri="{BEBA8EAE-BF5A-486C-A8C5-ECC9F3942E4B}">
                  <a14:imgProps xmlns:a14="http://schemas.microsoft.com/office/drawing/2010/main">
                    <a14:imgLayer r:embed="rId7">
                      <a14:imgEffect>
                        <a14:backgroundRemoval t="17000" b="67000" l="51579" r="100000"/>
                      </a14:imgEffect>
                    </a14:imgLayer>
                  </a14:imgProps>
                </a:ext>
                <a:ext uri="{28A0092B-C50C-407E-A947-70E740481C1C}">
                  <a14:useLocalDpi xmlns:a14="http://schemas.microsoft.com/office/drawing/2010/main" val="0"/>
                </a:ext>
              </a:extLst>
            </a:blip>
            <a:srcRect l="50713" t="18750" r="2498" b="29166"/>
            <a:stretch/>
          </p:blipFill>
          <p:spPr>
            <a:xfrm>
              <a:off x="7093953" y="1511421"/>
              <a:ext cx="688138" cy="806329"/>
            </a:xfrm>
            <a:prstGeom prst="rect">
              <a:avLst/>
            </a:prstGeom>
          </p:spPr>
        </p:pic>
      </p:grpSp>
      <p:sp>
        <p:nvSpPr>
          <p:cNvPr id="19" name="Rectangle 18"/>
          <p:cNvSpPr/>
          <p:nvPr/>
        </p:nvSpPr>
        <p:spPr>
          <a:xfrm>
            <a:off x="269875" y="5724373"/>
            <a:ext cx="8229600" cy="338554"/>
          </a:xfrm>
          <a:prstGeom prst="rect">
            <a:avLst/>
          </a:prstGeom>
        </p:spPr>
        <p:txBody>
          <a:bodyPr wrap="square">
            <a:spAutoFit/>
          </a:bodyPr>
          <a:lstStyle/>
          <a:p>
            <a:pPr marL="285750" indent="-285750">
              <a:buFont typeface="Arial"/>
              <a:buChar char="•"/>
            </a:pPr>
            <a:r>
              <a:rPr lang="en-GB" sz="1600" dirty="0" smtClean="0">
                <a:latin typeface="Arial"/>
                <a:cs typeface="Arial"/>
              </a:rPr>
              <a:t>Stack overflow – Q and A format, friendly folks who code</a:t>
            </a:r>
            <a:endParaRPr lang="en-GB" sz="1600" dirty="0">
              <a:latin typeface="Arial"/>
              <a:cs typeface="Arial"/>
            </a:endParaRPr>
          </a:p>
        </p:txBody>
      </p:sp>
      <p:sp>
        <p:nvSpPr>
          <p:cNvPr id="20" name="Rectangle 19"/>
          <p:cNvSpPr/>
          <p:nvPr/>
        </p:nvSpPr>
        <p:spPr>
          <a:xfrm>
            <a:off x="269875" y="4873815"/>
            <a:ext cx="8229600" cy="338554"/>
          </a:xfrm>
          <a:prstGeom prst="rect">
            <a:avLst/>
          </a:prstGeom>
        </p:spPr>
        <p:txBody>
          <a:bodyPr wrap="square">
            <a:spAutoFit/>
          </a:bodyPr>
          <a:lstStyle/>
          <a:p>
            <a:pPr marL="285750" indent="-285750">
              <a:buFont typeface="Arial"/>
              <a:buChar char="•"/>
            </a:pPr>
            <a:r>
              <a:rPr lang="en-GB" sz="1600" dirty="0" err="1" smtClean="0">
                <a:latin typeface="Arial"/>
                <a:cs typeface="Arial"/>
              </a:rPr>
              <a:t>Codecademy</a:t>
            </a:r>
            <a:r>
              <a:rPr lang="en-GB" sz="1600" dirty="0" smtClean="0">
                <a:latin typeface="Arial"/>
                <a:cs typeface="Arial"/>
              </a:rPr>
              <a:t>: </a:t>
            </a:r>
            <a:r>
              <a:rPr lang="en-US" sz="1600" dirty="0">
                <a:latin typeface="Arial"/>
                <a:cs typeface="Arial"/>
                <a:hlinkClick r:id="rId8"/>
              </a:rPr>
              <a:t>https://</a:t>
            </a:r>
            <a:r>
              <a:rPr lang="en-US" sz="1600" dirty="0" err="1">
                <a:latin typeface="Arial"/>
                <a:cs typeface="Arial"/>
                <a:hlinkClick r:id="rId8"/>
              </a:rPr>
              <a:t>www.codecademy.com</a:t>
            </a:r>
            <a:r>
              <a:rPr lang="en-US" sz="1600" dirty="0">
                <a:latin typeface="Arial"/>
                <a:cs typeface="Arial"/>
                <a:hlinkClick r:id="rId8"/>
              </a:rPr>
              <a:t>/learn/python</a:t>
            </a:r>
            <a:endParaRPr lang="en-GB" sz="1600" dirty="0">
              <a:latin typeface="Arial"/>
              <a:cs typeface="Arial"/>
            </a:endParaRPr>
          </a:p>
        </p:txBody>
      </p:sp>
      <p:sp>
        <p:nvSpPr>
          <p:cNvPr id="21" name="Rectangle 20"/>
          <p:cNvSpPr/>
          <p:nvPr/>
        </p:nvSpPr>
        <p:spPr>
          <a:xfrm>
            <a:off x="238125" y="3579150"/>
            <a:ext cx="8667750" cy="338554"/>
          </a:xfrm>
          <a:prstGeom prst="rect">
            <a:avLst/>
          </a:prstGeom>
        </p:spPr>
        <p:txBody>
          <a:bodyPr wrap="square">
            <a:spAutoFit/>
          </a:bodyPr>
          <a:lstStyle/>
          <a:p>
            <a:pPr marL="285750" indent="-285750">
              <a:buFont typeface="Arial"/>
              <a:buChar char="•"/>
            </a:pPr>
            <a:r>
              <a:rPr lang="en-GB" sz="1600" dirty="0" smtClean="0">
                <a:latin typeface="Arial"/>
                <a:cs typeface="Arial"/>
              </a:rPr>
              <a:t>If copying &amp; pasting doesn’t work, try copying into a notepad/txt file, then into </a:t>
            </a:r>
            <a:r>
              <a:rPr lang="en-GB" sz="1600" dirty="0" err="1" smtClean="0">
                <a:latin typeface="Arial"/>
                <a:cs typeface="Arial"/>
              </a:rPr>
              <a:t>PsychopY</a:t>
            </a:r>
            <a:r>
              <a:rPr lang="en-GB" sz="1600" dirty="0" smtClean="0">
                <a:latin typeface="Arial"/>
                <a:cs typeface="Arial"/>
              </a:rPr>
              <a:t> </a:t>
            </a:r>
            <a:endParaRPr lang="en-GB" sz="1600" dirty="0">
              <a:latin typeface="Arial"/>
              <a:cs typeface="Arial"/>
            </a:endParaRPr>
          </a:p>
        </p:txBody>
      </p:sp>
    </p:spTree>
    <p:extLst>
      <p:ext uri="{BB962C8B-B14F-4D97-AF65-F5344CB8AC3E}">
        <p14:creationId xmlns:p14="http://schemas.microsoft.com/office/powerpoint/2010/main" val="24435304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8" grpId="0"/>
      <p:bldP spid="13" grpId="0"/>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Round up</a:t>
            </a:r>
            <a:endParaRPr lang="en-GB" dirty="0"/>
          </a:p>
        </p:txBody>
      </p:sp>
      <p:sp>
        <p:nvSpPr>
          <p:cNvPr id="5" name="Rectangle 4"/>
          <p:cNvSpPr/>
          <p:nvPr/>
        </p:nvSpPr>
        <p:spPr>
          <a:xfrm>
            <a:off x="401052" y="1644321"/>
            <a:ext cx="4455066" cy="369332"/>
          </a:xfrm>
          <a:prstGeom prst="rect">
            <a:avLst/>
          </a:prstGeom>
        </p:spPr>
        <p:txBody>
          <a:bodyPr wrap="none">
            <a:spAutoFit/>
          </a:bodyPr>
          <a:lstStyle/>
          <a:p>
            <a:pPr marL="285750" indent="-285750">
              <a:buFont typeface="Arial"/>
              <a:buChar char="•"/>
            </a:pPr>
            <a:r>
              <a:rPr lang="en-GB" dirty="0">
                <a:latin typeface="Arial"/>
                <a:cs typeface="Arial"/>
              </a:rPr>
              <a:t>Learnt that </a:t>
            </a:r>
            <a:r>
              <a:rPr lang="en-GB" dirty="0" err="1">
                <a:latin typeface="Arial"/>
                <a:cs typeface="Arial"/>
              </a:rPr>
              <a:t>Psychopy</a:t>
            </a:r>
            <a:r>
              <a:rPr lang="en-GB" dirty="0">
                <a:latin typeface="Arial"/>
                <a:cs typeface="Arial"/>
              </a:rPr>
              <a:t> is </a:t>
            </a:r>
            <a:r>
              <a:rPr lang="en-GB" dirty="0" smtClean="0">
                <a:latin typeface="Arial"/>
                <a:cs typeface="Arial"/>
              </a:rPr>
              <a:t>built on Python</a:t>
            </a:r>
            <a:endParaRPr lang="en-GB" dirty="0">
              <a:latin typeface="Arial"/>
              <a:cs typeface="Arial"/>
            </a:endParaRPr>
          </a:p>
        </p:txBody>
      </p:sp>
      <p:sp>
        <p:nvSpPr>
          <p:cNvPr id="6" name="Rectangle 5"/>
          <p:cNvSpPr/>
          <p:nvPr/>
        </p:nvSpPr>
        <p:spPr>
          <a:xfrm>
            <a:off x="401052" y="2753600"/>
            <a:ext cx="8034421" cy="369332"/>
          </a:xfrm>
          <a:prstGeom prst="rect">
            <a:avLst/>
          </a:prstGeom>
        </p:spPr>
        <p:txBody>
          <a:bodyPr wrap="square">
            <a:spAutoFit/>
          </a:bodyPr>
          <a:lstStyle/>
          <a:p>
            <a:pPr marL="285750" indent="-285750">
              <a:buFont typeface="Arial"/>
              <a:buChar char="•"/>
            </a:pPr>
            <a:r>
              <a:rPr lang="en-GB" dirty="0">
                <a:latin typeface="Arial"/>
                <a:cs typeface="Arial"/>
              </a:rPr>
              <a:t>Covered Python </a:t>
            </a:r>
            <a:r>
              <a:rPr lang="en-GB" dirty="0" smtClean="0">
                <a:latin typeface="Arial"/>
                <a:cs typeface="Arial"/>
              </a:rPr>
              <a:t>basics:</a:t>
            </a:r>
            <a:endParaRPr lang="en-GB" dirty="0">
              <a:latin typeface="Arial"/>
              <a:cs typeface="Arial"/>
            </a:endParaRPr>
          </a:p>
        </p:txBody>
      </p:sp>
      <p:sp>
        <p:nvSpPr>
          <p:cNvPr id="7" name="Rectangle 6"/>
          <p:cNvSpPr/>
          <p:nvPr/>
        </p:nvSpPr>
        <p:spPr>
          <a:xfrm>
            <a:off x="775362" y="3162423"/>
            <a:ext cx="4572000" cy="338554"/>
          </a:xfrm>
          <a:prstGeom prst="rect">
            <a:avLst/>
          </a:prstGeom>
        </p:spPr>
        <p:txBody>
          <a:bodyPr>
            <a:spAutoFit/>
          </a:bodyPr>
          <a:lstStyle/>
          <a:p>
            <a:r>
              <a:rPr lang="en-GB" sz="1600" dirty="0" smtClean="0">
                <a:latin typeface="Arial"/>
                <a:cs typeface="Arial"/>
              </a:rPr>
              <a:t>- assigning variables</a:t>
            </a:r>
            <a:endParaRPr lang="en-GB" sz="1600" dirty="0">
              <a:latin typeface="Arial"/>
              <a:cs typeface="Arial"/>
            </a:endParaRPr>
          </a:p>
        </p:txBody>
      </p:sp>
      <p:sp>
        <p:nvSpPr>
          <p:cNvPr id="8" name="Rectangle 7"/>
          <p:cNvSpPr/>
          <p:nvPr/>
        </p:nvSpPr>
        <p:spPr>
          <a:xfrm>
            <a:off x="775362" y="3570614"/>
            <a:ext cx="2221782" cy="338554"/>
          </a:xfrm>
          <a:prstGeom prst="rect">
            <a:avLst/>
          </a:prstGeom>
        </p:spPr>
        <p:txBody>
          <a:bodyPr wrap="none">
            <a:spAutoFit/>
          </a:bodyPr>
          <a:lstStyle/>
          <a:p>
            <a:r>
              <a:rPr lang="en-GB" sz="1600" dirty="0" smtClean="0">
                <a:latin typeface="Arial"/>
                <a:cs typeface="Arial"/>
              </a:rPr>
              <a:t>- IF </a:t>
            </a:r>
            <a:r>
              <a:rPr lang="en-GB" sz="1600" dirty="0">
                <a:latin typeface="Arial"/>
                <a:cs typeface="Arial"/>
              </a:rPr>
              <a:t>THEN </a:t>
            </a:r>
            <a:r>
              <a:rPr lang="en-GB" sz="1600" dirty="0" smtClean="0">
                <a:latin typeface="Arial"/>
                <a:cs typeface="Arial"/>
              </a:rPr>
              <a:t>statements</a:t>
            </a:r>
            <a:endParaRPr lang="en-GB" sz="1600" dirty="0">
              <a:latin typeface="Arial"/>
              <a:cs typeface="Arial"/>
            </a:endParaRPr>
          </a:p>
        </p:txBody>
      </p:sp>
      <p:sp>
        <p:nvSpPr>
          <p:cNvPr id="9" name="Rectangle 8"/>
          <p:cNvSpPr/>
          <p:nvPr/>
        </p:nvSpPr>
        <p:spPr>
          <a:xfrm>
            <a:off x="775362" y="4348137"/>
            <a:ext cx="1781056" cy="338554"/>
          </a:xfrm>
          <a:prstGeom prst="rect">
            <a:avLst/>
          </a:prstGeom>
        </p:spPr>
        <p:txBody>
          <a:bodyPr wrap="none">
            <a:spAutoFit/>
          </a:bodyPr>
          <a:lstStyle/>
          <a:p>
            <a:r>
              <a:rPr lang="en-GB" sz="1600" dirty="0" smtClean="0">
                <a:latin typeface="Arial"/>
                <a:cs typeface="Arial"/>
              </a:rPr>
              <a:t>- string formatting</a:t>
            </a:r>
            <a:endParaRPr lang="en-GB" sz="1600" dirty="0">
              <a:latin typeface="Arial"/>
              <a:cs typeface="Arial"/>
            </a:endParaRPr>
          </a:p>
        </p:txBody>
      </p:sp>
      <p:sp>
        <p:nvSpPr>
          <p:cNvPr id="10" name="Rectangle 9"/>
          <p:cNvSpPr/>
          <p:nvPr/>
        </p:nvSpPr>
        <p:spPr>
          <a:xfrm>
            <a:off x="775362" y="3978805"/>
            <a:ext cx="3613690" cy="338554"/>
          </a:xfrm>
          <a:prstGeom prst="rect">
            <a:avLst/>
          </a:prstGeom>
        </p:spPr>
        <p:txBody>
          <a:bodyPr wrap="none">
            <a:spAutoFit/>
          </a:bodyPr>
          <a:lstStyle/>
          <a:p>
            <a:r>
              <a:rPr lang="en-GB" sz="1600" dirty="0" smtClean="0">
                <a:latin typeface="Arial"/>
                <a:cs typeface="Arial"/>
              </a:rPr>
              <a:t>- importing modules and </a:t>
            </a:r>
            <a:r>
              <a:rPr lang="en-GB" sz="1600" dirty="0">
                <a:latin typeface="Arial"/>
                <a:cs typeface="Arial"/>
              </a:rPr>
              <a:t>shuffling </a:t>
            </a:r>
            <a:r>
              <a:rPr lang="en-GB" sz="1600" dirty="0" smtClean="0">
                <a:latin typeface="Arial"/>
                <a:cs typeface="Arial"/>
              </a:rPr>
              <a:t>lists</a:t>
            </a:r>
            <a:endParaRPr lang="en-GB" sz="1600" dirty="0">
              <a:latin typeface="Arial"/>
              <a:cs typeface="Arial"/>
            </a:endParaRPr>
          </a:p>
        </p:txBody>
      </p:sp>
      <p:sp>
        <p:nvSpPr>
          <p:cNvPr id="11" name="Rectangle 10"/>
          <p:cNvSpPr/>
          <p:nvPr/>
        </p:nvSpPr>
        <p:spPr>
          <a:xfrm>
            <a:off x="401052" y="5004847"/>
            <a:ext cx="8034421" cy="369332"/>
          </a:xfrm>
          <a:prstGeom prst="rect">
            <a:avLst/>
          </a:prstGeom>
        </p:spPr>
        <p:txBody>
          <a:bodyPr wrap="square">
            <a:spAutoFit/>
          </a:bodyPr>
          <a:lstStyle/>
          <a:p>
            <a:pPr marL="285750" indent="-285750">
              <a:buFont typeface="Arial"/>
              <a:buChar char="•"/>
            </a:pPr>
            <a:r>
              <a:rPr lang="en-GB" dirty="0" smtClean="0">
                <a:latin typeface="Arial"/>
                <a:cs typeface="Arial"/>
              </a:rPr>
              <a:t>Learnt advanced PsychoPy:</a:t>
            </a:r>
            <a:endParaRPr lang="en-GB" dirty="0">
              <a:latin typeface="Arial"/>
              <a:cs typeface="Arial"/>
            </a:endParaRPr>
          </a:p>
        </p:txBody>
      </p:sp>
      <p:sp>
        <p:nvSpPr>
          <p:cNvPr id="12" name="Rectangle 11"/>
          <p:cNvSpPr/>
          <p:nvPr/>
        </p:nvSpPr>
        <p:spPr>
          <a:xfrm>
            <a:off x="775361" y="5465074"/>
            <a:ext cx="7152113" cy="338554"/>
          </a:xfrm>
          <a:prstGeom prst="rect">
            <a:avLst/>
          </a:prstGeom>
        </p:spPr>
        <p:txBody>
          <a:bodyPr wrap="square">
            <a:spAutoFit/>
          </a:bodyPr>
          <a:lstStyle/>
          <a:p>
            <a:r>
              <a:rPr lang="en-GB" sz="1600" dirty="0" smtClean="0">
                <a:latin typeface="Arial"/>
                <a:cs typeface="Arial"/>
              </a:rPr>
              <a:t>- conditional branching (randomising and counterbalancing)</a:t>
            </a:r>
            <a:endParaRPr lang="en-GB" sz="1600" dirty="0">
              <a:latin typeface="Arial"/>
              <a:cs typeface="Arial"/>
            </a:endParaRPr>
          </a:p>
        </p:txBody>
      </p:sp>
      <p:sp>
        <p:nvSpPr>
          <p:cNvPr id="13" name="Rectangle 12"/>
          <p:cNvSpPr/>
          <p:nvPr/>
        </p:nvSpPr>
        <p:spPr>
          <a:xfrm>
            <a:off x="775361" y="5834406"/>
            <a:ext cx="1646605" cy="338554"/>
          </a:xfrm>
          <a:prstGeom prst="rect">
            <a:avLst/>
          </a:prstGeom>
        </p:spPr>
        <p:txBody>
          <a:bodyPr wrap="none">
            <a:spAutoFit/>
          </a:bodyPr>
          <a:lstStyle/>
          <a:p>
            <a:r>
              <a:rPr lang="en-GB" sz="1600" dirty="0" smtClean="0">
                <a:latin typeface="Arial"/>
                <a:cs typeface="Arial"/>
              </a:rPr>
              <a:t>- error feedback</a:t>
            </a:r>
            <a:endParaRPr lang="en-GB" sz="1600" dirty="0">
              <a:latin typeface="Arial"/>
              <a:cs typeface="Arial"/>
            </a:endParaRPr>
          </a:p>
        </p:txBody>
      </p:sp>
      <p:sp>
        <p:nvSpPr>
          <p:cNvPr id="14" name="Rectangle 13"/>
          <p:cNvSpPr/>
          <p:nvPr/>
        </p:nvSpPr>
        <p:spPr>
          <a:xfrm>
            <a:off x="775361" y="6203738"/>
            <a:ext cx="1324902" cy="338554"/>
          </a:xfrm>
          <a:prstGeom prst="rect">
            <a:avLst/>
          </a:prstGeom>
        </p:spPr>
        <p:txBody>
          <a:bodyPr wrap="none">
            <a:spAutoFit/>
          </a:bodyPr>
          <a:lstStyle/>
          <a:p>
            <a:r>
              <a:rPr lang="en-GB" sz="1600" dirty="0" smtClean="0">
                <a:latin typeface="Arial"/>
                <a:cs typeface="Arial"/>
              </a:rPr>
              <a:t>- rest breaks </a:t>
            </a:r>
            <a:endParaRPr lang="en-GB" sz="1600" dirty="0">
              <a:latin typeface="Arial"/>
              <a:cs typeface="Arial"/>
            </a:endParaRPr>
          </a:p>
        </p:txBody>
      </p:sp>
      <p:sp>
        <p:nvSpPr>
          <p:cNvPr id="15" name="Rectangle 14"/>
          <p:cNvSpPr/>
          <p:nvPr/>
        </p:nvSpPr>
        <p:spPr>
          <a:xfrm>
            <a:off x="401052" y="2192789"/>
            <a:ext cx="7173759" cy="369332"/>
          </a:xfrm>
          <a:prstGeom prst="rect">
            <a:avLst/>
          </a:prstGeom>
        </p:spPr>
        <p:txBody>
          <a:bodyPr wrap="none">
            <a:spAutoFit/>
          </a:bodyPr>
          <a:lstStyle/>
          <a:p>
            <a:pPr marL="285750" indent="-285750">
              <a:buFont typeface="Arial"/>
              <a:buChar char="•"/>
            </a:pPr>
            <a:r>
              <a:rPr lang="en-GB" dirty="0" smtClean="0">
                <a:latin typeface="Arial"/>
                <a:cs typeface="Arial"/>
              </a:rPr>
              <a:t>Looked at the Coder interface and learnt about Code components</a:t>
            </a:r>
            <a:endParaRPr lang="en-GB" dirty="0">
              <a:latin typeface="Arial"/>
              <a:cs typeface="Arial"/>
            </a:endParaRPr>
          </a:p>
        </p:txBody>
      </p:sp>
      <p:pic>
        <p:nvPicPr>
          <p:cNvPr id="16" name="Picture 15" descr="proud_duckl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963" y="2633110"/>
            <a:ext cx="3161124" cy="2107416"/>
          </a:xfrm>
          <a:prstGeom prst="rect">
            <a:avLst/>
          </a:prstGeom>
        </p:spPr>
      </p:pic>
      <p:pic>
        <p:nvPicPr>
          <p:cNvPr id="3" name="Picture 2" descr="cat_pra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775" y="5047986"/>
            <a:ext cx="1572840" cy="1572840"/>
          </a:xfrm>
          <a:prstGeom prst="rect">
            <a:avLst/>
          </a:prstGeom>
        </p:spPr>
      </p:pic>
    </p:spTree>
    <p:extLst>
      <p:ext uri="{BB962C8B-B14F-4D97-AF65-F5344CB8AC3E}">
        <p14:creationId xmlns:p14="http://schemas.microsoft.com/office/powerpoint/2010/main" val="41436811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yourself!</a:t>
            </a:r>
            <a:endParaRPr lang="en-GB" dirty="0"/>
          </a:p>
        </p:txBody>
      </p:sp>
      <p:sp>
        <p:nvSpPr>
          <p:cNvPr id="6" name="Rectangle 5"/>
          <p:cNvSpPr/>
          <p:nvPr/>
        </p:nvSpPr>
        <p:spPr>
          <a:xfrm>
            <a:off x="574841" y="3786081"/>
            <a:ext cx="7646738" cy="646331"/>
          </a:xfrm>
          <a:prstGeom prst="rect">
            <a:avLst/>
          </a:prstGeom>
        </p:spPr>
        <p:txBody>
          <a:bodyPr wrap="square">
            <a:spAutoFit/>
          </a:bodyPr>
          <a:lstStyle/>
          <a:p>
            <a:r>
              <a:rPr lang="en-GB" b="1" dirty="0">
                <a:latin typeface="Arial"/>
                <a:cs typeface="Arial"/>
              </a:rPr>
              <a:t>BONUS</a:t>
            </a:r>
            <a:r>
              <a:rPr lang="en-GB" b="1" dirty="0" smtClean="0">
                <a:latin typeface="Arial"/>
                <a:cs typeface="Arial"/>
              </a:rPr>
              <a:t>:</a:t>
            </a:r>
            <a:r>
              <a:rPr lang="en-GB" dirty="0" smtClean="0">
                <a:latin typeface="Arial"/>
                <a:cs typeface="Arial"/>
              </a:rPr>
              <a:t> Counterbalance the experiment so </a:t>
            </a:r>
            <a:r>
              <a:rPr lang="en-GB" dirty="0">
                <a:latin typeface="Arial"/>
                <a:cs typeface="Arial"/>
              </a:rPr>
              <a:t>that female participants </a:t>
            </a:r>
            <a:r>
              <a:rPr lang="en-GB" dirty="0" smtClean="0">
                <a:latin typeface="Arial"/>
                <a:cs typeface="Arial"/>
              </a:rPr>
              <a:t>see </a:t>
            </a:r>
            <a:r>
              <a:rPr lang="en-GB" dirty="0">
                <a:latin typeface="Arial"/>
                <a:cs typeface="Arial"/>
              </a:rPr>
              <a:t>male faces, and male participants see </a:t>
            </a:r>
            <a:r>
              <a:rPr lang="en-GB" dirty="0" smtClean="0">
                <a:latin typeface="Arial"/>
                <a:cs typeface="Arial"/>
              </a:rPr>
              <a:t>female </a:t>
            </a:r>
            <a:r>
              <a:rPr lang="en-GB" dirty="0">
                <a:latin typeface="Arial"/>
                <a:cs typeface="Arial"/>
              </a:rPr>
              <a:t>faces. </a:t>
            </a:r>
            <a:endParaRPr lang="en-GB" dirty="0" smtClean="0">
              <a:latin typeface="Arial"/>
              <a:cs typeface="Arial"/>
            </a:endParaRPr>
          </a:p>
        </p:txBody>
      </p:sp>
      <p:sp>
        <p:nvSpPr>
          <p:cNvPr id="7" name="Rectangle 6"/>
          <p:cNvSpPr/>
          <p:nvPr/>
        </p:nvSpPr>
        <p:spPr>
          <a:xfrm>
            <a:off x="574841" y="4805764"/>
            <a:ext cx="7646738" cy="1477328"/>
          </a:xfrm>
          <a:prstGeom prst="rect">
            <a:avLst/>
          </a:prstGeom>
        </p:spPr>
        <p:txBody>
          <a:bodyPr wrap="square">
            <a:spAutoFit/>
          </a:bodyPr>
          <a:lstStyle/>
          <a:p>
            <a:r>
              <a:rPr lang="en-GB" b="1" dirty="0">
                <a:latin typeface="Arial"/>
                <a:cs typeface="Arial"/>
              </a:rPr>
              <a:t>DOUBLE </a:t>
            </a:r>
            <a:r>
              <a:rPr lang="en-GB" b="1" dirty="0" smtClean="0">
                <a:latin typeface="Arial"/>
                <a:cs typeface="Arial"/>
              </a:rPr>
              <a:t>BONUS!</a:t>
            </a:r>
            <a:r>
              <a:rPr lang="en-GB" dirty="0" smtClean="0">
                <a:latin typeface="Arial"/>
                <a:cs typeface="Arial"/>
              </a:rPr>
              <a:t> Make sure that the experiment will not work </a:t>
            </a:r>
            <a:r>
              <a:rPr lang="en-GB" dirty="0">
                <a:latin typeface="Arial"/>
                <a:cs typeface="Arial"/>
              </a:rPr>
              <a:t>if the experimenter doesn’t enter exactly EITHER ‘male’ or ‘female</a:t>
            </a:r>
            <a:r>
              <a:rPr lang="en-GB" dirty="0" smtClean="0">
                <a:latin typeface="Arial"/>
                <a:cs typeface="Arial"/>
              </a:rPr>
              <a:t>’ conditions (and add in an error text to tell the experimenter about their error). </a:t>
            </a:r>
          </a:p>
          <a:p>
            <a:endParaRPr lang="en-GB" dirty="0">
              <a:latin typeface="Arial"/>
              <a:cs typeface="Arial"/>
            </a:endParaRPr>
          </a:p>
          <a:p>
            <a:r>
              <a:rPr lang="en-GB" b="1" i="1" dirty="0" smtClean="0">
                <a:latin typeface="Arial"/>
                <a:cs typeface="Arial"/>
              </a:rPr>
              <a:t>Hint</a:t>
            </a:r>
            <a:r>
              <a:rPr lang="en-GB" b="1" i="1" dirty="0">
                <a:latin typeface="Arial"/>
                <a:cs typeface="Arial"/>
              </a:rPr>
              <a:t>: </a:t>
            </a:r>
            <a:r>
              <a:rPr lang="en-GB" i="1" dirty="0">
                <a:latin typeface="Arial"/>
                <a:cs typeface="Arial"/>
              </a:rPr>
              <a:t>read the </a:t>
            </a:r>
            <a:r>
              <a:rPr lang="en-GB" i="1" dirty="0" err="1">
                <a:latin typeface="Arial"/>
                <a:cs typeface="Arial"/>
              </a:rPr>
              <a:t>powerpoint</a:t>
            </a:r>
            <a:r>
              <a:rPr lang="en-GB" i="1" dirty="0">
                <a:latin typeface="Arial"/>
                <a:cs typeface="Arial"/>
              </a:rPr>
              <a:t> </a:t>
            </a:r>
            <a:r>
              <a:rPr lang="en-GB" i="1" dirty="0" smtClean="0">
                <a:latin typeface="Arial"/>
                <a:cs typeface="Arial"/>
              </a:rPr>
              <a:t>notes!</a:t>
            </a:r>
            <a:endParaRPr lang="en-GB" i="1" dirty="0">
              <a:latin typeface="Arial"/>
              <a:cs typeface="Arial"/>
            </a:endParaRPr>
          </a:p>
        </p:txBody>
      </p:sp>
      <p:sp>
        <p:nvSpPr>
          <p:cNvPr id="9" name="Rectangle 8"/>
          <p:cNvSpPr/>
          <p:nvPr/>
        </p:nvSpPr>
        <p:spPr>
          <a:xfrm>
            <a:off x="491787" y="1973436"/>
            <a:ext cx="8195013" cy="1477328"/>
          </a:xfrm>
          <a:prstGeom prst="rect">
            <a:avLst/>
          </a:prstGeom>
          <a:solidFill>
            <a:srgbClr val="EFEEFF"/>
          </a:solidFill>
        </p:spPr>
        <p:txBody>
          <a:bodyPr wrap="square">
            <a:spAutoFit/>
          </a:bodyPr>
          <a:lstStyle/>
          <a:p>
            <a:r>
              <a:rPr lang="en-GB" dirty="0" smtClean="0">
                <a:latin typeface="Arial"/>
                <a:cs typeface="Arial"/>
              </a:rPr>
              <a:t>Take </a:t>
            </a:r>
            <a:r>
              <a:rPr lang="en-GB" dirty="0">
                <a:latin typeface="Arial"/>
                <a:cs typeface="Arial"/>
              </a:rPr>
              <a:t>the attractiveness experiment you created last week and add </a:t>
            </a:r>
            <a:r>
              <a:rPr lang="en-GB" dirty="0" smtClean="0">
                <a:latin typeface="Arial"/>
                <a:cs typeface="Arial"/>
              </a:rPr>
              <a:t>in:</a:t>
            </a:r>
          </a:p>
          <a:p>
            <a:endParaRPr lang="en-GB" dirty="0" smtClean="0">
              <a:latin typeface="Arial"/>
              <a:cs typeface="Arial"/>
            </a:endParaRPr>
          </a:p>
          <a:p>
            <a:pPr marL="285750" indent="-285750">
              <a:buFontTx/>
              <a:buChar char="-"/>
            </a:pPr>
            <a:r>
              <a:rPr lang="en-GB" dirty="0" smtClean="0">
                <a:latin typeface="Arial"/>
                <a:cs typeface="Arial"/>
              </a:rPr>
              <a:t>a rest break </a:t>
            </a:r>
            <a:r>
              <a:rPr lang="en-GB" dirty="0">
                <a:latin typeface="Arial"/>
                <a:cs typeface="Arial"/>
              </a:rPr>
              <a:t>halfway </a:t>
            </a:r>
            <a:r>
              <a:rPr lang="en-GB" dirty="0" smtClean="0">
                <a:latin typeface="Arial"/>
                <a:cs typeface="Arial"/>
              </a:rPr>
              <a:t>through</a:t>
            </a:r>
          </a:p>
          <a:p>
            <a:pPr marL="285750" indent="-285750">
              <a:buFontTx/>
              <a:buChar char="-"/>
            </a:pPr>
            <a:r>
              <a:rPr lang="en-GB" dirty="0" smtClean="0">
                <a:latin typeface="Arial"/>
                <a:cs typeface="Arial"/>
              </a:rPr>
              <a:t>feedback </a:t>
            </a:r>
            <a:r>
              <a:rPr lang="en-GB" dirty="0">
                <a:latin typeface="Arial"/>
                <a:cs typeface="Arial"/>
              </a:rPr>
              <a:t>if they </a:t>
            </a:r>
            <a:r>
              <a:rPr lang="en-GB" dirty="0" smtClean="0">
                <a:latin typeface="Arial"/>
                <a:cs typeface="Arial"/>
              </a:rPr>
              <a:t>get the attractiveness judgement </a:t>
            </a:r>
            <a:r>
              <a:rPr lang="en-GB" dirty="0">
                <a:latin typeface="Arial"/>
                <a:cs typeface="Arial"/>
              </a:rPr>
              <a:t>incorrect.</a:t>
            </a:r>
          </a:p>
          <a:p>
            <a:endParaRPr lang="en-GB" dirty="0">
              <a:latin typeface="Arial"/>
              <a:cs typeface="Arial"/>
            </a:endParaRPr>
          </a:p>
        </p:txBody>
      </p:sp>
      <p:sp>
        <p:nvSpPr>
          <p:cNvPr id="3" name="Rectangle 2"/>
          <p:cNvSpPr/>
          <p:nvPr/>
        </p:nvSpPr>
        <p:spPr>
          <a:xfrm>
            <a:off x="491787" y="1627718"/>
            <a:ext cx="800219" cy="369332"/>
          </a:xfrm>
          <a:prstGeom prst="rect">
            <a:avLst/>
          </a:prstGeom>
        </p:spPr>
        <p:txBody>
          <a:bodyPr wrap="none">
            <a:spAutoFit/>
          </a:bodyPr>
          <a:lstStyle/>
          <a:p>
            <a:r>
              <a:rPr lang="en-GB" b="1" dirty="0" smtClean="0">
                <a:latin typeface="Arial"/>
                <a:cs typeface="Arial"/>
              </a:rPr>
              <a:t>TASK</a:t>
            </a:r>
            <a:endParaRPr lang="en-GB" dirty="0"/>
          </a:p>
        </p:txBody>
      </p:sp>
    </p:spTree>
    <p:extLst>
      <p:ext uri="{BB962C8B-B14F-4D97-AF65-F5344CB8AC3E}">
        <p14:creationId xmlns:p14="http://schemas.microsoft.com/office/powerpoint/2010/main" val="287610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00"/>
                </a:solidFill>
              </a:rPr>
              <a:t>What will we cover? </a:t>
            </a:r>
          </a:p>
        </p:txBody>
      </p:sp>
      <p:sp>
        <p:nvSpPr>
          <p:cNvPr id="3" name="Content Placeholder 2"/>
          <p:cNvSpPr>
            <a:spLocks noGrp="1"/>
          </p:cNvSpPr>
          <p:nvPr>
            <p:ph idx="1"/>
          </p:nvPr>
        </p:nvSpPr>
        <p:spPr>
          <a:xfrm>
            <a:off x="346933" y="1936552"/>
            <a:ext cx="8229600" cy="394465"/>
          </a:xfrm>
        </p:spPr>
        <p:txBody>
          <a:bodyPr/>
          <a:lstStyle/>
          <a:p>
            <a:r>
              <a:rPr lang="en-GB" sz="2200" dirty="0">
                <a:solidFill>
                  <a:srgbClr val="000000"/>
                </a:solidFill>
              </a:rPr>
              <a:t>What is </a:t>
            </a:r>
            <a:r>
              <a:rPr lang="en-GB" sz="2200" dirty="0" smtClean="0">
                <a:solidFill>
                  <a:srgbClr val="000000"/>
                </a:solidFill>
              </a:rPr>
              <a:t>Python?</a:t>
            </a:r>
            <a:endParaRPr lang="en-GB" sz="2200" dirty="0">
              <a:solidFill>
                <a:srgbClr val="000000"/>
              </a:solidFill>
            </a:endParaRPr>
          </a:p>
        </p:txBody>
      </p:sp>
      <p:sp>
        <p:nvSpPr>
          <p:cNvPr id="4" name="Rectangle 3"/>
          <p:cNvSpPr/>
          <p:nvPr/>
        </p:nvSpPr>
        <p:spPr>
          <a:xfrm>
            <a:off x="788091" y="5279502"/>
            <a:ext cx="6364014" cy="369332"/>
          </a:xfrm>
          <a:prstGeom prst="rect">
            <a:avLst/>
          </a:prstGeom>
        </p:spPr>
        <p:txBody>
          <a:bodyPr wrap="square">
            <a:spAutoFit/>
          </a:bodyPr>
          <a:lstStyle/>
          <a:p>
            <a:r>
              <a:rPr lang="en-GB" dirty="0" smtClean="0">
                <a:latin typeface="Arial"/>
                <a:cs typeface="Arial"/>
              </a:rPr>
              <a:t>- Practical and conceptual understanding</a:t>
            </a:r>
            <a:endParaRPr lang="en-GB" dirty="0">
              <a:latin typeface="Arial"/>
              <a:cs typeface="Arial"/>
            </a:endParaRPr>
          </a:p>
        </p:txBody>
      </p:sp>
      <p:sp>
        <p:nvSpPr>
          <p:cNvPr id="6" name="Rectangle 5"/>
          <p:cNvSpPr/>
          <p:nvPr/>
        </p:nvSpPr>
        <p:spPr>
          <a:xfrm>
            <a:off x="346933" y="2871788"/>
            <a:ext cx="2954655" cy="430887"/>
          </a:xfrm>
          <a:prstGeom prst="rect">
            <a:avLst/>
          </a:prstGeom>
        </p:spPr>
        <p:txBody>
          <a:bodyPr wrap="none">
            <a:spAutoFit/>
          </a:bodyPr>
          <a:lstStyle/>
          <a:p>
            <a:pPr marL="342900" indent="-342900">
              <a:buFont typeface="Arial"/>
              <a:buChar char="•"/>
            </a:pPr>
            <a:r>
              <a:rPr lang="en-GB" sz="2200" dirty="0" smtClean="0">
                <a:latin typeface="Arial"/>
                <a:cs typeface="Arial"/>
              </a:rPr>
              <a:t>VERY basic Python</a:t>
            </a:r>
            <a:endParaRPr lang="en-GB" sz="2200" dirty="0">
              <a:latin typeface="Arial"/>
              <a:cs typeface="Arial"/>
            </a:endParaRPr>
          </a:p>
        </p:txBody>
      </p:sp>
      <p:sp>
        <p:nvSpPr>
          <p:cNvPr id="12" name="Rectangle 11"/>
          <p:cNvSpPr/>
          <p:nvPr/>
        </p:nvSpPr>
        <p:spPr>
          <a:xfrm>
            <a:off x="346933" y="4713806"/>
            <a:ext cx="4673074" cy="430887"/>
          </a:xfrm>
          <a:prstGeom prst="rect">
            <a:avLst/>
          </a:prstGeom>
        </p:spPr>
        <p:txBody>
          <a:bodyPr wrap="none">
            <a:spAutoFit/>
          </a:bodyPr>
          <a:lstStyle/>
          <a:p>
            <a:pPr marL="342900" indent="-342900">
              <a:buFont typeface="Arial"/>
              <a:buChar char="•"/>
            </a:pPr>
            <a:r>
              <a:rPr lang="en-GB" sz="2200" dirty="0" smtClean="0">
                <a:latin typeface="Arial"/>
                <a:cs typeface="Arial"/>
              </a:rPr>
              <a:t>Two ways to follow this workshop</a:t>
            </a:r>
            <a:endParaRPr lang="en-GB" sz="2200" dirty="0">
              <a:latin typeface="Arial"/>
              <a:cs typeface="Arial"/>
            </a:endParaRPr>
          </a:p>
        </p:txBody>
      </p:sp>
      <p:sp>
        <p:nvSpPr>
          <p:cNvPr id="13" name="Rectangle 12"/>
          <p:cNvSpPr/>
          <p:nvPr/>
        </p:nvSpPr>
        <p:spPr>
          <a:xfrm>
            <a:off x="788091" y="5831176"/>
            <a:ext cx="1702885" cy="369332"/>
          </a:xfrm>
          <a:prstGeom prst="rect">
            <a:avLst/>
          </a:prstGeom>
        </p:spPr>
        <p:txBody>
          <a:bodyPr wrap="none">
            <a:spAutoFit/>
          </a:bodyPr>
          <a:lstStyle/>
          <a:p>
            <a:r>
              <a:rPr lang="en-GB" dirty="0" smtClean="0">
                <a:latin typeface="Arial"/>
                <a:cs typeface="Arial"/>
              </a:rPr>
              <a:t>- ‘Recipe book’</a:t>
            </a:r>
            <a:endParaRPr lang="en-GB" dirty="0">
              <a:latin typeface="Arial"/>
              <a:cs typeface="Arial"/>
            </a:endParaRPr>
          </a:p>
        </p:txBody>
      </p:sp>
      <p:sp>
        <p:nvSpPr>
          <p:cNvPr id="7" name="Rectangle 6"/>
          <p:cNvSpPr/>
          <p:nvPr/>
        </p:nvSpPr>
        <p:spPr>
          <a:xfrm>
            <a:off x="346933" y="3804216"/>
            <a:ext cx="3121367" cy="430887"/>
          </a:xfrm>
          <a:prstGeom prst="rect">
            <a:avLst/>
          </a:prstGeom>
        </p:spPr>
        <p:txBody>
          <a:bodyPr wrap="none">
            <a:spAutoFit/>
          </a:bodyPr>
          <a:lstStyle/>
          <a:p>
            <a:pPr marL="342900" indent="-342900">
              <a:buFont typeface="Arial"/>
              <a:buChar char="•"/>
            </a:pPr>
            <a:r>
              <a:rPr lang="en-GB" sz="2200" dirty="0" smtClean="0">
                <a:latin typeface="Arial"/>
                <a:cs typeface="Arial"/>
              </a:rPr>
              <a:t>Advanced PsychoPy</a:t>
            </a:r>
            <a:endParaRPr lang="en-GB" sz="2200" dirty="0">
              <a:latin typeface="Arial"/>
              <a:cs typeface="Arial"/>
            </a:endParaRPr>
          </a:p>
        </p:txBody>
      </p:sp>
      <p:pic>
        <p:nvPicPr>
          <p:cNvPr id="5" name="Picture 4" descr="duckl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980" y="2083325"/>
            <a:ext cx="2356554" cy="3061368"/>
          </a:xfrm>
          <a:prstGeom prst="rect">
            <a:avLst/>
          </a:prstGeom>
        </p:spPr>
      </p:pic>
    </p:spTree>
    <p:extLst>
      <p:ext uri="{BB962C8B-B14F-4D97-AF65-F5344CB8AC3E}">
        <p14:creationId xmlns:p14="http://schemas.microsoft.com/office/powerpoint/2010/main" val="8507005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13"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Python?</a:t>
            </a:r>
            <a:endParaRPr lang="en-GB" dirty="0"/>
          </a:p>
        </p:txBody>
      </p:sp>
      <p:sp>
        <p:nvSpPr>
          <p:cNvPr id="3" name="Content Placeholder 2"/>
          <p:cNvSpPr>
            <a:spLocks noGrp="1"/>
          </p:cNvSpPr>
          <p:nvPr>
            <p:ph idx="1"/>
          </p:nvPr>
        </p:nvSpPr>
        <p:spPr>
          <a:xfrm>
            <a:off x="457200" y="1733939"/>
            <a:ext cx="8686800" cy="508111"/>
          </a:xfrm>
        </p:spPr>
        <p:txBody>
          <a:bodyPr/>
          <a:lstStyle/>
          <a:p>
            <a:r>
              <a:rPr lang="en-GB" dirty="0" smtClean="0"/>
              <a:t>Widely used programming language</a:t>
            </a:r>
            <a:endParaRPr lang="en-GB" dirty="0"/>
          </a:p>
        </p:txBody>
      </p:sp>
      <p:sp>
        <p:nvSpPr>
          <p:cNvPr id="4" name="Rectangle 3"/>
          <p:cNvSpPr/>
          <p:nvPr/>
        </p:nvSpPr>
        <p:spPr>
          <a:xfrm>
            <a:off x="457200" y="2683130"/>
            <a:ext cx="4172937" cy="461665"/>
          </a:xfrm>
          <a:prstGeom prst="rect">
            <a:avLst/>
          </a:prstGeom>
        </p:spPr>
        <p:txBody>
          <a:bodyPr wrap="none">
            <a:spAutoFit/>
          </a:bodyPr>
          <a:lstStyle/>
          <a:p>
            <a:pPr marL="342900" indent="-342900">
              <a:buFont typeface="Arial"/>
              <a:buChar char="•"/>
            </a:pPr>
            <a:r>
              <a:rPr lang="en-GB" sz="2400" dirty="0" smtClean="0">
                <a:latin typeface="Arial"/>
                <a:cs typeface="Arial"/>
              </a:rPr>
              <a:t>The creators of Python like </a:t>
            </a:r>
            <a:endParaRPr lang="en-GB" sz="2400" dirty="0">
              <a:latin typeface="Arial"/>
              <a:cs typeface="Arial"/>
            </a:endParaRPr>
          </a:p>
        </p:txBody>
      </p:sp>
      <p:sp>
        <p:nvSpPr>
          <p:cNvPr id="5" name="Rectangle 4"/>
          <p:cNvSpPr/>
          <p:nvPr/>
        </p:nvSpPr>
        <p:spPr>
          <a:xfrm>
            <a:off x="457200" y="4650027"/>
            <a:ext cx="5134739" cy="461665"/>
          </a:xfrm>
          <a:prstGeom prst="rect">
            <a:avLst/>
          </a:prstGeom>
        </p:spPr>
        <p:txBody>
          <a:bodyPr wrap="none">
            <a:spAutoFit/>
          </a:bodyPr>
          <a:lstStyle/>
          <a:p>
            <a:pPr marL="342900" indent="-342900">
              <a:buFont typeface="Arial"/>
              <a:buChar char="•"/>
            </a:pPr>
            <a:r>
              <a:rPr lang="en-GB" sz="2400" dirty="0" smtClean="0">
                <a:latin typeface="Arial"/>
                <a:cs typeface="Arial"/>
              </a:rPr>
              <a:t>How does PsychoPy use Python?</a:t>
            </a:r>
            <a:endParaRPr lang="en-GB" sz="2400" dirty="0">
              <a:latin typeface="Arial"/>
              <a:cs typeface="Arial"/>
            </a:endParaRPr>
          </a:p>
        </p:txBody>
      </p:sp>
      <p:sp>
        <p:nvSpPr>
          <p:cNvPr id="6" name="Rectangle 5"/>
          <p:cNvSpPr/>
          <p:nvPr/>
        </p:nvSpPr>
        <p:spPr>
          <a:xfrm>
            <a:off x="788091" y="5208770"/>
            <a:ext cx="1492716" cy="369332"/>
          </a:xfrm>
          <a:prstGeom prst="rect">
            <a:avLst/>
          </a:prstGeom>
        </p:spPr>
        <p:txBody>
          <a:bodyPr wrap="none">
            <a:spAutoFit/>
          </a:bodyPr>
          <a:lstStyle/>
          <a:p>
            <a:r>
              <a:rPr lang="en-GB" dirty="0" smtClean="0">
                <a:latin typeface="Arial"/>
                <a:cs typeface="Arial"/>
              </a:rPr>
              <a:t>- Coder view</a:t>
            </a:r>
            <a:endParaRPr lang="en-GB" dirty="0">
              <a:latin typeface="Arial"/>
              <a:cs typeface="Arial"/>
            </a:endParaRPr>
          </a:p>
        </p:txBody>
      </p:sp>
      <p:sp>
        <p:nvSpPr>
          <p:cNvPr id="7" name="Rectangle 6"/>
          <p:cNvSpPr/>
          <p:nvPr/>
        </p:nvSpPr>
        <p:spPr>
          <a:xfrm>
            <a:off x="788091" y="3381180"/>
            <a:ext cx="6364014" cy="369332"/>
          </a:xfrm>
          <a:prstGeom prst="rect">
            <a:avLst/>
          </a:prstGeom>
        </p:spPr>
        <p:txBody>
          <a:bodyPr wrap="square">
            <a:spAutoFit/>
          </a:bodyPr>
          <a:lstStyle/>
          <a:p>
            <a:r>
              <a:rPr lang="en-GB" dirty="0" smtClean="0">
                <a:latin typeface="Arial"/>
                <a:cs typeface="Arial"/>
              </a:rPr>
              <a:t>- Elegance</a:t>
            </a:r>
            <a:endParaRPr lang="en-GB" dirty="0">
              <a:latin typeface="Arial"/>
              <a:cs typeface="Arial"/>
            </a:endParaRPr>
          </a:p>
        </p:txBody>
      </p:sp>
      <p:sp>
        <p:nvSpPr>
          <p:cNvPr id="8" name="Rectangle 7"/>
          <p:cNvSpPr/>
          <p:nvPr/>
        </p:nvSpPr>
        <p:spPr>
          <a:xfrm>
            <a:off x="788091" y="3932854"/>
            <a:ext cx="1801169" cy="369332"/>
          </a:xfrm>
          <a:prstGeom prst="rect">
            <a:avLst/>
          </a:prstGeom>
        </p:spPr>
        <p:txBody>
          <a:bodyPr wrap="none">
            <a:spAutoFit/>
          </a:bodyPr>
          <a:lstStyle/>
          <a:p>
            <a:r>
              <a:rPr lang="en-GB" dirty="0" smtClean="0">
                <a:latin typeface="Arial"/>
                <a:cs typeface="Arial"/>
              </a:rPr>
              <a:t>- Monty Python!</a:t>
            </a:r>
            <a:endParaRPr lang="en-GB" dirty="0">
              <a:latin typeface="Arial"/>
              <a:cs typeface="Arial"/>
            </a:endParaRPr>
          </a:p>
        </p:txBody>
      </p:sp>
      <p:sp>
        <p:nvSpPr>
          <p:cNvPr id="9" name="Rectangle 8"/>
          <p:cNvSpPr/>
          <p:nvPr/>
        </p:nvSpPr>
        <p:spPr>
          <a:xfrm>
            <a:off x="788091" y="5730502"/>
            <a:ext cx="2199152" cy="369332"/>
          </a:xfrm>
          <a:prstGeom prst="rect">
            <a:avLst/>
          </a:prstGeom>
        </p:spPr>
        <p:txBody>
          <a:bodyPr wrap="none">
            <a:spAutoFit/>
          </a:bodyPr>
          <a:lstStyle/>
          <a:p>
            <a:r>
              <a:rPr lang="en-GB" dirty="0" smtClean="0">
                <a:latin typeface="Arial"/>
                <a:cs typeface="Arial"/>
              </a:rPr>
              <a:t>- Code components</a:t>
            </a:r>
            <a:endParaRPr lang="en-GB" dirty="0">
              <a:latin typeface="Arial"/>
              <a:cs typeface="Arial"/>
            </a:endParaRPr>
          </a:p>
        </p:txBody>
      </p:sp>
      <p:pic>
        <p:nvPicPr>
          <p:cNvPr id="10" name="Picture 9" descr="mont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100" y="2415204"/>
            <a:ext cx="2679700" cy="3035300"/>
          </a:xfrm>
          <a:prstGeom prst="rect">
            <a:avLst/>
          </a:prstGeom>
        </p:spPr>
      </p:pic>
    </p:spTree>
    <p:extLst>
      <p:ext uri="{BB962C8B-B14F-4D97-AF65-F5344CB8AC3E}">
        <p14:creationId xmlns:p14="http://schemas.microsoft.com/office/powerpoint/2010/main" val="2419031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205328" y="6172804"/>
            <a:ext cx="3862656" cy="461665"/>
          </a:xfrm>
          <a:prstGeom prst="rect">
            <a:avLst/>
          </a:prstGeom>
          <a:noFill/>
        </p:spPr>
        <p:txBody>
          <a:bodyPr wrap="none" rtlCol="0">
            <a:spAutoFit/>
          </a:bodyPr>
          <a:lstStyle/>
          <a:p>
            <a:r>
              <a:rPr lang="en-GB" sz="2400" dirty="0" smtClean="0">
                <a:latin typeface="Arial"/>
                <a:cs typeface="Arial"/>
              </a:rPr>
              <a:t>PsychoPy Builder interface</a:t>
            </a:r>
            <a:endParaRPr lang="en-GB" sz="2400" dirty="0">
              <a:latin typeface="Arial"/>
              <a:cs typeface="Arial"/>
            </a:endParaRPr>
          </a:p>
        </p:txBody>
      </p:sp>
      <p:pic>
        <p:nvPicPr>
          <p:cNvPr id="2" name="Picture 1" descr="experiment_setu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0900"/>
            <a:ext cx="9144000" cy="5153734"/>
          </a:xfrm>
          <a:prstGeom prst="rect">
            <a:avLst/>
          </a:prstGeom>
        </p:spPr>
      </p:pic>
      <p:grpSp>
        <p:nvGrpSpPr>
          <p:cNvPr id="15" name="Group 14"/>
          <p:cNvGrpSpPr/>
          <p:nvPr/>
        </p:nvGrpSpPr>
        <p:grpSpPr>
          <a:xfrm>
            <a:off x="7071753" y="301411"/>
            <a:ext cx="2072247" cy="4183043"/>
            <a:chOff x="7071753" y="301411"/>
            <a:chExt cx="2072247" cy="4183043"/>
          </a:xfrm>
        </p:grpSpPr>
        <p:sp>
          <p:nvSpPr>
            <p:cNvPr id="3" name="Frame 2"/>
            <p:cNvSpPr/>
            <p:nvPr/>
          </p:nvSpPr>
          <p:spPr>
            <a:xfrm>
              <a:off x="7274438" y="850900"/>
              <a:ext cx="1869562" cy="3633554"/>
            </a:xfrm>
            <a:prstGeom prst="frame">
              <a:avLst>
                <a:gd name="adj1" fmla="val 1737"/>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4" name="TextBox 3"/>
            <p:cNvSpPr txBox="1"/>
            <p:nvPr/>
          </p:nvSpPr>
          <p:spPr>
            <a:xfrm>
              <a:off x="7071753" y="301411"/>
              <a:ext cx="1638890" cy="400110"/>
            </a:xfrm>
            <a:prstGeom prst="rect">
              <a:avLst/>
            </a:prstGeom>
            <a:noFill/>
          </p:spPr>
          <p:txBody>
            <a:bodyPr wrap="none" rtlCol="0">
              <a:spAutoFit/>
            </a:bodyPr>
            <a:lstStyle/>
            <a:p>
              <a:r>
                <a:rPr lang="en-GB" sz="2000" dirty="0" smtClean="0">
                  <a:solidFill>
                    <a:srgbClr val="FF0000"/>
                  </a:solidFill>
                  <a:latin typeface="Arial"/>
                  <a:cs typeface="Arial"/>
                </a:rPr>
                <a:t>Components</a:t>
              </a:r>
              <a:endParaRPr lang="en-GB" sz="2000" dirty="0">
                <a:solidFill>
                  <a:srgbClr val="FF0000"/>
                </a:solidFill>
                <a:latin typeface="Arial"/>
                <a:cs typeface="Arial"/>
              </a:endParaRPr>
            </a:p>
          </p:txBody>
        </p:sp>
      </p:grpSp>
      <p:grpSp>
        <p:nvGrpSpPr>
          <p:cNvPr id="14" name="Group 13"/>
          <p:cNvGrpSpPr/>
          <p:nvPr/>
        </p:nvGrpSpPr>
        <p:grpSpPr>
          <a:xfrm>
            <a:off x="0" y="273654"/>
            <a:ext cx="7274438" cy="4054001"/>
            <a:chOff x="0" y="273654"/>
            <a:chExt cx="7274438" cy="4054001"/>
          </a:xfrm>
        </p:grpSpPr>
        <p:sp>
          <p:nvSpPr>
            <p:cNvPr id="5" name="Frame 4"/>
            <p:cNvSpPr/>
            <p:nvPr/>
          </p:nvSpPr>
          <p:spPr>
            <a:xfrm>
              <a:off x="0" y="1332792"/>
              <a:ext cx="7274438" cy="2994863"/>
            </a:xfrm>
            <a:prstGeom prst="frame">
              <a:avLst>
                <a:gd name="adj1" fmla="val 690"/>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6" name="TextBox 5"/>
            <p:cNvSpPr txBox="1"/>
            <p:nvPr/>
          </p:nvSpPr>
          <p:spPr>
            <a:xfrm>
              <a:off x="0" y="273654"/>
              <a:ext cx="1196937" cy="400110"/>
            </a:xfrm>
            <a:prstGeom prst="rect">
              <a:avLst/>
            </a:prstGeom>
            <a:noFill/>
          </p:spPr>
          <p:txBody>
            <a:bodyPr wrap="none" rtlCol="0">
              <a:spAutoFit/>
            </a:bodyPr>
            <a:lstStyle/>
            <a:p>
              <a:r>
                <a:rPr lang="en-GB" sz="2000" dirty="0" smtClean="0">
                  <a:solidFill>
                    <a:srgbClr val="008000"/>
                  </a:solidFill>
                  <a:latin typeface="Arial"/>
                  <a:cs typeface="Arial"/>
                </a:rPr>
                <a:t>Routines</a:t>
              </a:r>
              <a:endParaRPr lang="en-GB" sz="2000" dirty="0">
                <a:solidFill>
                  <a:srgbClr val="008000"/>
                </a:solidFill>
                <a:latin typeface="Arial"/>
                <a:cs typeface="Arial"/>
              </a:endParaRPr>
            </a:p>
          </p:txBody>
        </p:sp>
      </p:grpSp>
      <p:grpSp>
        <p:nvGrpSpPr>
          <p:cNvPr id="13" name="Group 12"/>
          <p:cNvGrpSpPr/>
          <p:nvPr/>
        </p:nvGrpSpPr>
        <p:grpSpPr>
          <a:xfrm>
            <a:off x="-19050" y="4381127"/>
            <a:ext cx="7274438" cy="2175912"/>
            <a:chOff x="-19050" y="4381127"/>
            <a:chExt cx="7274438" cy="2175912"/>
          </a:xfrm>
        </p:grpSpPr>
        <p:sp>
          <p:nvSpPr>
            <p:cNvPr id="11" name="Frame 10"/>
            <p:cNvSpPr/>
            <p:nvPr/>
          </p:nvSpPr>
          <p:spPr>
            <a:xfrm>
              <a:off x="-19050" y="4381127"/>
              <a:ext cx="7274438" cy="1497431"/>
            </a:xfrm>
            <a:prstGeom prst="frame">
              <a:avLst>
                <a:gd name="adj1" fmla="val 238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12" name="TextBox 11"/>
            <p:cNvSpPr txBox="1"/>
            <p:nvPr/>
          </p:nvSpPr>
          <p:spPr>
            <a:xfrm>
              <a:off x="0" y="6156929"/>
              <a:ext cx="748923" cy="400110"/>
            </a:xfrm>
            <a:prstGeom prst="rect">
              <a:avLst/>
            </a:prstGeom>
            <a:noFill/>
          </p:spPr>
          <p:txBody>
            <a:bodyPr wrap="none" rtlCol="0">
              <a:spAutoFit/>
            </a:bodyPr>
            <a:lstStyle/>
            <a:p>
              <a:r>
                <a:rPr lang="en-GB" sz="2000" dirty="0" smtClean="0">
                  <a:solidFill>
                    <a:srgbClr val="660066"/>
                  </a:solidFill>
                  <a:latin typeface="Arial"/>
                  <a:cs typeface="Arial"/>
                </a:rPr>
                <a:t>Flow</a:t>
              </a:r>
              <a:endParaRPr lang="en-GB" sz="2000" dirty="0">
                <a:solidFill>
                  <a:srgbClr val="660066"/>
                </a:solidFill>
                <a:latin typeface="Arial"/>
                <a:cs typeface="Arial"/>
              </a:endParaRPr>
            </a:p>
          </p:txBody>
        </p:sp>
      </p:grpSp>
      <p:grpSp>
        <p:nvGrpSpPr>
          <p:cNvPr id="7" name="Group 6"/>
          <p:cNvGrpSpPr/>
          <p:nvPr/>
        </p:nvGrpSpPr>
        <p:grpSpPr>
          <a:xfrm>
            <a:off x="3267242" y="225999"/>
            <a:ext cx="1774845" cy="1217790"/>
            <a:chOff x="3267242" y="225999"/>
            <a:chExt cx="1774845" cy="1217790"/>
          </a:xfrm>
        </p:grpSpPr>
        <p:sp>
          <p:nvSpPr>
            <p:cNvPr id="20" name="TextBox 19"/>
            <p:cNvSpPr txBox="1"/>
            <p:nvPr/>
          </p:nvSpPr>
          <p:spPr>
            <a:xfrm>
              <a:off x="3267242" y="225999"/>
              <a:ext cx="1774845" cy="400110"/>
            </a:xfrm>
            <a:prstGeom prst="rect">
              <a:avLst/>
            </a:prstGeom>
            <a:noFill/>
          </p:spPr>
          <p:txBody>
            <a:bodyPr wrap="none" rtlCol="0">
              <a:spAutoFit/>
            </a:bodyPr>
            <a:lstStyle/>
            <a:p>
              <a:r>
                <a:rPr lang="en-GB" sz="2000" dirty="0" smtClean="0">
                  <a:solidFill>
                    <a:srgbClr val="FF6600"/>
                  </a:solidFill>
                  <a:latin typeface="Arial"/>
                  <a:cs typeface="Arial"/>
                </a:rPr>
                <a:t>1. Coder view</a:t>
              </a:r>
              <a:endParaRPr lang="en-GB" sz="2000" dirty="0">
                <a:solidFill>
                  <a:srgbClr val="FF6600"/>
                </a:solidFill>
                <a:latin typeface="Arial"/>
                <a:cs typeface="Arial"/>
              </a:endParaRPr>
            </a:p>
          </p:txBody>
        </p:sp>
        <p:sp>
          <p:nvSpPr>
            <p:cNvPr id="21" name="Frame 20"/>
            <p:cNvSpPr/>
            <p:nvPr/>
          </p:nvSpPr>
          <p:spPr>
            <a:xfrm>
              <a:off x="3609474" y="1003300"/>
              <a:ext cx="280737" cy="440489"/>
            </a:xfrm>
            <a:prstGeom prst="frame">
              <a:avLst>
                <a:gd name="adj1" fmla="val 8523"/>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rgbClr val="FF6600"/>
                </a:solidFill>
              </a:endParaRPr>
            </a:p>
          </p:txBody>
        </p:sp>
      </p:grpSp>
      <p:grpSp>
        <p:nvGrpSpPr>
          <p:cNvPr id="25" name="Group 24"/>
          <p:cNvGrpSpPr/>
          <p:nvPr/>
        </p:nvGrpSpPr>
        <p:grpSpPr>
          <a:xfrm>
            <a:off x="7456908" y="3037939"/>
            <a:ext cx="1620252" cy="1128991"/>
            <a:chOff x="7456908" y="3037939"/>
            <a:chExt cx="1620252" cy="1128991"/>
          </a:xfrm>
        </p:grpSpPr>
        <p:sp>
          <p:nvSpPr>
            <p:cNvPr id="23" name="TextBox 22"/>
            <p:cNvSpPr txBox="1"/>
            <p:nvPr/>
          </p:nvSpPr>
          <p:spPr>
            <a:xfrm>
              <a:off x="7456908" y="3459044"/>
              <a:ext cx="1620252" cy="707886"/>
            </a:xfrm>
            <a:prstGeom prst="rect">
              <a:avLst/>
            </a:prstGeom>
            <a:noFill/>
          </p:spPr>
          <p:txBody>
            <a:bodyPr wrap="square" rtlCol="0">
              <a:spAutoFit/>
            </a:bodyPr>
            <a:lstStyle/>
            <a:p>
              <a:r>
                <a:rPr lang="en-GB" sz="2000" dirty="0" smtClean="0">
                  <a:solidFill>
                    <a:srgbClr val="FF6600"/>
                  </a:solidFill>
                  <a:latin typeface="Arial"/>
                  <a:cs typeface="Arial"/>
                </a:rPr>
                <a:t>2. Code components</a:t>
              </a:r>
              <a:endParaRPr lang="en-GB" sz="2000" dirty="0">
                <a:solidFill>
                  <a:srgbClr val="FF6600"/>
                </a:solidFill>
                <a:latin typeface="Arial"/>
                <a:cs typeface="Arial"/>
              </a:endParaRPr>
            </a:p>
          </p:txBody>
        </p:sp>
        <p:sp>
          <p:nvSpPr>
            <p:cNvPr id="24" name="Frame 23"/>
            <p:cNvSpPr/>
            <p:nvPr/>
          </p:nvSpPr>
          <p:spPr>
            <a:xfrm>
              <a:off x="7456908" y="3037939"/>
              <a:ext cx="791408" cy="277429"/>
            </a:xfrm>
            <a:prstGeom prst="frame">
              <a:avLst>
                <a:gd name="adj1" fmla="val 8523"/>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rgbClr val="FF6600"/>
                </a:solidFill>
              </a:endParaRPr>
            </a:p>
          </p:txBody>
        </p:sp>
      </p:grpSp>
    </p:spTree>
    <p:extLst>
      <p:ext uri="{BB962C8B-B14F-4D97-AF65-F5344CB8AC3E}">
        <p14:creationId xmlns:p14="http://schemas.microsoft.com/office/powerpoint/2010/main" val="3857809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5328" y="6172804"/>
            <a:ext cx="3845374" cy="461665"/>
          </a:xfrm>
          <a:prstGeom prst="rect">
            <a:avLst/>
          </a:prstGeom>
          <a:noFill/>
        </p:spPr>
        <p:txBody>
          <a:bodyPr wrap="none" rtlCol="0">
            <a:spAutoFit/>
          </a:bodyPr>
          <a:lstStyle/>
          <a:p>
            <a:r>
              <a:rPr lang="en-GB" sz="2400" dirty="0" smtClean="0">
                <a:latin typeface="Arial"/>
                <a:cs typeface="Arial"/>
              </a:rPr>
              <a:t>PsychoPy Coder interface</a:t>
            </a:r>
            <a:endParaRPr lang="en-GB" sz="2400" dirty="0">
              <a:latin typeface="Arial"/>
              <a:cs typeface="Arial"/>
            </a:endParaRPr>
          </a:p>
        </p:txBody>
      </p:sp>
      <p:pic>
        <p:nvPicPr>
          <p:cNvPr id="3" name="Picture 2" descr="coder.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0056"/>
            <a:ext cx="9144000" cy="5815908"/>
          </a:xfrm>
          <a:prstGeom prst="rect">
            <a:avLst/>
          </a:prstGeom>
        </p:spPr>
      </p:pic>
      <p:grpSp>
        <p:nvGrpSpPr>
          <p:cNvPr id="5" name="Group 4"/>
          <p:cNvGrpSpPr/>
          <p:nvPr/>
        </p:nvGrpSpPr>
        <p:grpSpPr>
          <a:xfrm>
            <a:off x="7251" y="3609317"/>
            <a:ext cx="8575275" cy="2385769"/>
            <a:chOff x="7274438" y="850900"/>
            <a:chExt cx="1869562" cy="3633554"/>
          </a:xfrm>
        </p:grpSpPr>
        <p:sp>
          <p:nvSpPr>
            <p:cNvPr id="6" name="Frame 5"/>
            <p:cNvSpPr/>
            <p:nvPr/>
          </p:nvSpPr>
          <p:spPr>
            <a:xfrm>
              <a:off x="7274438" y="850900"/>
              <a:ext cx="1869562" cy="3633554"/>
            </a:xfrm>
            <a:prstGeom prst="frame">
              <a:avLst>
                <a:gd name="adj1" fmla="val 1737"/>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7" name="TextBox 6"/>
            <p:cNvSpPr txBox="1"/>
            <p:nvPr/>
          </p:nvSpPr>
          <p:spPr>
            <a:xfrm>
              <a:off x="7319490" y="2968604"/>
              <a:ext cx="646368" cy="609372"/>
            </a:xfrm>
            <a:prstGeom prst="rect">
              <a:avLst/>
            </a:prstGeom>
            <a:noFill/>
          </p:spPr>
          <p:txBody>
            <a:bodyPr wrap="none" rtlCol="0">
              <a:spAutoFit/>
            </a:bodyPr>
            <a:lstStyle/>
            <a:p>
              <a:r>
                <a:rPr lang="en-GB" sz="2000" dirty="0" smtClean="0">
                  <a:solidFill>
                    <a:srgbClr val="FF0000"/>
                  </a:solidFill>
                  <a:latin typeface="Arial"/>
                  <a:cs typeface="Arial"/>
                </a:rPr>
                <a:t>Error codes appear here</a:t>
              </a:r>
              <a:endParaRPr lang="en-GB" sz="2000" dirty="0">
                <a:solidFill>
                  <a:srgbClr val="FF0000"/>
                </a:solidFill>
                <a:latin typeface="Arial"/>
                <a:cs typeface="Arial"/>
              </a:endParaRPr>
            </a:p>
          </p:txBody>
        </p:sp>
      </p:grpSp>
      <p:grpSp>
        <p:nvGrpSpPr>
          <p:cNvPr id="12" name="Group 11"/>
          <p:cNvGrpSpPr/>
          <p:nvPr/>
        </p:nvGrpSpPr>
        <p:grpSpPr>
          <a:xfrm>
            <a:off x="0" y="561474"/>
            <a:ext cx="8582526" cy="3021263"/>
            <a:chOff x="0" y="561474"/>
            <a:chExt cx="8582526" cy="3021263"/>
          </a:xfrm>
        </p:grpSpPr>
        <p:sp>
          <p:nvSpPr>
            <p:cNvPr id="4" name="Frame 3"/>
            <p:cNvSpPr/>
            <p:nvPr/>
          </p:nvSpPr>
          <p:spPr>
            <a:xfrm>
              <a:off x="0" y="561474"/>
              <a:ext cx="8582526" cy="3021263"/>
            </a:xfrm>
            <a:prstGeom prst="frame">
              <a:avLst>
                <a:gd name="adj1" fmla="val 690"/>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8" name="TextBox 7"/>
            <p:cNvSpPr txBox="1"/>
            <p:nvPr/>
          </p:nvSpPr>
          <p:spPr>
            <a:xfrm>
              <a:off x="5708316" y="1991423"/>
              <a:ext cx="2687052" cy="400110"/>
            </a:xfrm>
            <a:prstGeom prst="rect">
              <a:avLst/>
            </a:prstGeom>
            <a:noFill/>
          </p:spPr>
          <p:txBody>
            <a:bodyPr wrap="square" rtlCol="0">
              <a:spAutoFit/>
            </a:bodyPr>
            <a:lstStyle/>
            <a:p>
              <a:r>
                <a:rPr lang="en-GB" sz="2000" dirty="0" smtClean="0">
                  <a:solidFill>
                    <a:srgbClr val="008000"/>
                  </a:solidFill>
                  <a:latin typeface="Arial"/>
                  <a:cs typeface="Arial"/>
                </a:rPr>
                <a:t>terrifying Python code</a:t>
              </a:r>
              <a:endParaRPr lang="en-GB" sz="2000" dirty="0">
                <a:solidFill>
                  <a:srgbClr val="008000"/>
                </a:solidFill>
                <a:latin typeface="Arial"/>
                <a:cs typeface="Arial"/>
              </a:endParaRPr>
            </a:p>
          </p:txBody>
        </p:sp>
      </p:grpSp>
      <p:grpSp>
        <p:nvGrpSpPr>
          <p:cNvPr id="11" name="Group 10"/>
          <p:cNvGrpSpPr/>
          <p:nvPr/>
        </p:nvGrpSpPr>
        <p:grpSpPr>
          <a:xfrm>
            <a:off x="3065012" y="27409"/>
            <a:ext cx="2410259" cy="560801"/>
            <a:chOff x="3065012" y="27409"/>
            <a:chExt cx="2410259" cy="560801"/>
          </a:xfrm>
        </p:grpSpPr>
        <p:sp>
          <p:nvSpPr>
            <p:cNvPr id="9" name="Frame 8"/>
            <p:cNvSpPr/>
            <p:nvPr/>
          </p:nvSpPr>
          <p:spPr>
            <a:xfrm>
              <a:off x="3065012" y="147721"/>
              <a:ext cx="280737" cy="440489"/>
            </a:xfrm>
            <a:prstGeom prst="frame">
              <a:avLst>
                <a:gd name="adj1" fmla="val 852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rgbClr val="FF6600"/>
                </a:solidFill>
              </a:endParaRPr>
            </a:p>
          </p:txBody>
        </p:sp>
        <p:sp>
          <p:nvSpPr>
            <p:cNvPr id="10" name="TextBox 9"/>
            <p:cNvSpPr txBox="1"/>
            <p:nvPr/>
          </p:nvSpPr>
          <p:spPr>
            <a:xfrm>
              <a:off x="3788278" y="27409"/>
              <a:ext cx="1686993" cy="369332"/>
            </a:xfrm>
            <a:prstGeom prst="rect">
              <a:avLst/>
            </a:prstGeom>
            <a:noFill/>
          </p:spPr>
          <p:txBody>
            <a:bodyPr wrap="none" rtlCol="0">
              <a:spAutoFit/>
            </a:bodyPr>
            <a:lstStyle/>
            <a:p>
              <a:r>
                <a:rPr lang="en-GB" dirty="0" smtClean="0"/>
                <a:t>Run experiment</a:t>
              </a:r>
              <a:endParaRPr lang="en-GB" dirty="0"/>
            </a:p>
          </p:txBody>
        </p:sp>
      </p:grpSp>
    </p:spTree>
    <p:extLst>
      <p:ext uri="{BB962C8B-B14F-4D97-AF65-F5344CB8AC3E}">
        <p14:creationId xmlns:p14="http://schemas.microsoft.com/office/powerpoint/2010/main" val="2963349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7749" y="6172804"/>
            <a:ext cx="4136619" cy="461665"/>
          </a:xfrm>
          <a:prstGeom prst="rect">
            <a:avLst/>
          </a:prstGeom>
          <a:noFill/>
        </p:spPr>
        <p:txBody>
          <a:bodyPr wrap="none" rtlCol="0">
            <a:spAutoFit/>
          </a:bodyPr>
          <a:lstStyle/>
          <a:p>
            <a:r>
              <a:rPr lang="en-GB" sz="2400" dirty="0" smtClean="0">
                <a:latin typeface="Arial"/>
                <a:cs typeface="Arial"/>
              </a:rPr>
              <a:t>PsychoPy Code components</a:t>
            </a:r>
            <a:endParaRPr lang="en-GB" sz="2400" dirty="0">
              <a:latin typeface="Arial"/>
              <a:cs typeface="Arial"/>
            </a:endParaRPr>
          </a:p>
        </p:txBody>
      </p:sp>
      <p:pic>
        <p:nvPicPr>
          <p:cNvPr id="3" name="Picture 2" descr="code_component.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2" y="563152"/>
            <a:ext cx="6075947" cy="4556960"/>
          </a:xfrm>
          <a:prstGeom prst="rect">
            <a:avLst/>
          </a:prstGeom>
        </p:spPr>
      </p:pic>
      <p:sp>
        <p:nvSpPr>
          <p:cNvPr id="5" name="Frame 4"/>
          <p:cNvSpPr/>
          <p:nvPr/>
        </p:nvSpPr>
        <p:spPr>
          <a:xfrm>
            <a:off x="1049418" y="1195815"/>
            <a:ext cx="1049419" cy="354922"/>
          </a:xfrm>
          <a:prstGeom prst="frame">
            <a:avLst>
              <a:gd name="adj1" fmla="val 1737"/>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7" name="Frame 6"/>
          <p:cNvSpPr/>
          <p:nvPr/>
        </p:nvSpPr>
        <p:spPr>
          <a:xfrm>
            <a:off x="1990563" y="1182446"/>
            <a:ext cx="1003301" cy="368291"/>
          </a:xfrm>
          <a:prstGeom prst="frame">
            <a:avLst>
              <a:gd name="adj1" fmla="val 1737"/>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8" name="Frame 7"/>
          <p:cNvSpPr/>
          <p:nvPr/>
        </p:nvSpPr>
        <p:spPr>
          <a:xfrm>
            <a:off x="3584412" y="1166084"/>
            <a:ext cx="1067799" cy="384653"/>
          </a:xfrm>
          <a:prstGeom prst="frame">
            <a:avLst>
              <a:gd name="adj1" fmla="val 1737"/>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9" name="Frame 8"/>
          <p:cNvSpPr/>
          <p:nvPr/>
        </p:nvSpPr>
        <p:spPr>
          <a:xfrm>
            <a:off x="2833440" y="1166084"/>
            <a:ext cx="949823" cy="384654"/>
          </a:xfrm>
          <a:prstGeom prst="frame">
            <a:avLst>
              <a:gd name="adj1" fmla="val 1737"/>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10" name="Frame 9"/>
          <p:cNvSpPr/>
          <p:nvPr/>
        </p:nvSpPr>
        <p:spPr>
          <a:xfrm>
            <a:off x="4426610" y="1180450"/>
            <a:ext cx="1081172" cy="370287"/>
          </a:xfrm>
          <a:prstGeom prst="frame">
            <a:avLst>
              <a:gd name="adj1" fmla="val 1737"/>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11" name="TextBox 10"/>
          <p:cNvSpPr txBox="1"/>
          <p:nvPr/>
        </p:nvSpPr>
        <p:spPr>
          <a:xfrm>
            <a:off x="1645225" y="2537508"/>
            <a:ext cx="1858314" cy="369332"/>
          </a:xfrm>
          <a:prstGeom prst="rect">
            <a:avLst/>
          </a:prstGeom>
          <a:noFill/>
        </p:spPr>
        <p:txBody>
          <a:bodyPr wrap="none" rtlCol="0">
            <a:spAutoFit/>
          </a:bodyPr>
          <a:lstStyle/>
          <a:p>
            <a:r>
              <a:rPr lang="en-GB" dirty="0" smtClean="0"/>
              <a:t>code goes here </a:t>
            </a:r>
            <a:r>
              <a:rPr lang="en-US" dirty="0" smtClean="0">
                <a:sym typeface="Wingdings"/>
              </a:rPr>
              <a:t></a:t>
            </a:r>
            <a:endParaRPr lang="en-GB" dirty="0"/>
          </a:p>
        </p:txBody>
      </p:sp>
      <p:grpSp>
        <p:nvGrpSpPr>
          <p:cNvPr id="16" name="Group 15"/>
          <p:cNvGrpSpPr/>
          <p:nvPr/>
        </p:nvGrpSpPr>
        <p:grpSpPr>
          <a:xfrm>
            <a:off x="1106922" y="1620435"/>
            <a:ext cx="4348655" cy="369332"/>
            <a:chOff x="1106922" y="1620435"/>
            <a:chExt cx="4348655" cy="369332"/>
          </a:xfrm>
        </p:grpSpPr>
        <p:sp>
          <p:nvSpPr>
            <p:cNvPr id="12" name="TextBox 11"/>
            <p:cNvSpPr txBox="1"/>
            <p:nvPr/>
          </p:nvSpPr>
          <p:spPr>
            <a:xfrm>
              <a:off x="1531861" y="1620435"/>
              <a:ext cx="3698549" cy="369332"/>
            </a:xfrm>
            <a:prstGeom prst="rect">
              <a:avLst/>
            </a:prstGeom>
            <a:noFill/>
          </p:spPr>
          <p:txBody>
            <a:bodyPr wrap="none" rtlCol="0">
              <a:spAutoFit/>
            </a:bodyPr>
            <a:lstStyle/>
            <a:p>
              <a:r>
                <a:rPr lang="en-GB" dirty="0" smtClean="0"/>
                <a:t>tabs tell </a:t>
              </a:r>
              <a:r>
                <a:rPr lang="en-GB" dirty="0" err="1" smtClean="0"/>
                <a:t>Psychopy</a:t>
              </a:r>
              <a:r>
                <a:rPr lang="en-GB" dirty="0" smtClean="0"/>
                <a:t> when to run code</a:t>
              </a:r>
              <a:endParaRPr lang="en-GB" dirty="0"/>
            </a:p>
          </p:txBody>
        </p:sp>
        <p:sp>
          <p:nvSpPr>
            <p:cNvPr id="14" name="Bent-Up Arrow 13"/>
            <p:cNvSpPr/>
            <p:nvPr/>
          </p:nvSpPr>
          <p:spPr>
            <a:xfrm>
              <a:off x="5108490" y="1801459"/>
              <a:ext cx="347087" cy="66842"/>
            </a:xfrm>
            <a:prstGeom prst="bentUpArrow">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Bent-Up Arrow 14"/>
            <p:cNvSpPr/>
            <p:nvPr/>
          </p:nvSpPr>
          <p:spPr>
            <a:xfrm flipH="1">
              <a:off x="1106922" y="1801459"/>
              <a:ext cx="326016" cy="66842"/>
            </a:xfrm>
            <a:prstGeom prst="bentUpArrow">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0227544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VERY basic Python</a:t>
            </a:r>
            <a:endParaRPr lang="en-GB" dirty="0"/>
          </a:p>
        </p:txBody>
      </p:sp>
      <p:sp>
        <p:nvSpPr>
          <p:cNvPr id="3" name="Content Placeholder 2"/>
          <p:cNvSpPr>
            <a:spLocks noGrp="1"/>
          </p:cNvSpPr>
          <p:nvPr>
            <p:ph idx="1"/>
          </p:nvPr>
        </p:nvSpPr>
        <p:spPr>
          <a:xfrm>
            <a:off x="298433" y="1641475"/>
            <a:ext cx="8229600" cy="562612"/>
          </a:xfrm>
        </p:spPr>
        <p:txBody>
          <a:bodyPr/>
          <a:lstStyle/>
          <a:p>
            <a:r>
              <a:rPr lang="en-GB" sz="2200" dirty="0" smtClean="0"/>
              <a:t>Variables</a:t>
            </a:r>
            <a:endParaRPr lang="en-GB" sz="2200" dirty="0"/>
          </a:p>
        </p:txBody>
      </p:sp>
      <p:sp>
        <p:nvSpPr>
          <p:cNvPr id="4" name="Content Placeholder 2"/>
          <p:cNvSpPr txBox="1">
            <a:spLocks/>
          </p:cNvSpPr>
          <p:nvPr/>
        </p:nvSpPr>
        <p:spPr bwMode="auto">
          <a:xfrm>
            <a:off x="298433" y="3954036"/>
            <a:ext cx="8229600" cy="52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200" dirty="0" smtClean="0"/>
              <a:t>Python is pretty elegant</a:t>
            </a:r>
            <a:endParaRPr lang="en-GB" sz="2200" dirty="0"/>
          </a:p>
        </p:txBody>
      </p:sp>
      <p:sp>
        <p:nvSpPr>
          <p:cNvPr id="6" name="Content Placeholder 2"/>
          <p:cNvSpPr txBox="1">
            <a:spLocks/>
          </p:cNvSpPr>
          <p:nvPr/>
        </p:nvSpPr>
        <p:spPr bwMode="auto">
          <a:xfrm>
            <a:off x="298433" y="2785470"/>
            <a:ext cx="8686800" cy="5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200" dirty="0" smtClean="0"/>
              <a:t>Importing modules and shuffling lists</a:t>
            </a:r>
            <a:endParaRPr lang="en-GB" sz="2200" dirty="0"/>
          </a:p>
        </p:txBody>
      </p:sp>
      <p:sp>
        <p:nvSpPr>
          <p:cNvPr id="8" name="Content Placeholder 2"/>
          <p:cNvSpPr txBox="1">
            <a:spLocks/>
          </p:cNvSpPr>
          <p:nvPr/>
        </p:nvSpPr>
        <p:spPr bwMode="auto">
          <a:xfrm>
            <a:off x="298433" y="2204087"/>
            <a:ext cx="8229600" cy="5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200" dirty="0" smtClean="0"/>
              <a:t>IF THEN statements</a:t>
            </a:r>
            <a:endParaRPr lang="en-GB" sz="2200" dirty="0"/>
          </a:p>
        </p:txBody>
      </p:sp>
      <p:sp>
        <p:nvSpPr>
          <p:cNvPr id="5" name="Rectangle 4"/>
          <p:cNvSpPr/>
          <p:nvPr/>
        </p:nvSpPr>
        <p:spPr>
          <a:xfrm>
            <a:off x="457200" y="4482456"/>
            <a:ext cx="7205579" cy="891649"/>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EAEFFF"/>
              </a:solidFill>
            </a:endParaRPr>
          </a:p>
        </p:txBody>
      </p:sp>
      <p:sp>
        <p:nvSpPr>
          <p:cNvPr id="9" name="Content Placeholder 2"/>
          <p:cNvSpPr txBox="1">
            <a:spLocks/>
          </p:cNvSpPr>
          <p:nvPr/>
        </p:nvSpPr>
        <p:spPr bwMode="auto">
          <a:xfrm>
            <a:off x="298433" y="3388187"/>
            <a:ext cx="8229600" cy="5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200" dirty="0" smtClean="0"/>
              <a:t>String formatting</a:t>
            </a:r>
            <a:endParaRPr lang="en-GB" sz="2200" dirty="0"/>
          </a:p>
        </p:txBody>
      </p:sp>
      <p:sp>
        <p:nvSpPr>
          <p:cNvPr id="10" name="TextBox 9"/>
          <p:cNvSpPr txBox="1"/>
          <p:nvPr/>
        </p:nvSpPr>
        <p:spPr>
          <a:xfrm>
            <a:off x="601578" y="4710521"/>
            <a:ext cx="2062546" cy="369332"/>
          </a:xfrm>
          <a:prstGeom prst="rect">
            <a:avLst/>
          </a:prstGeom>
          <a:noFill/>
        </p:spPr>
        <p:txBody>
          <a:bodyPr wrap="none" rtlCol="0">
            <a:spAutoFit/>
          </a:bodyPr>
          <a:lstStyle/>
          <a:p>
            <a:r>
              <a:rPr lang="en-GB" dirty="0" smtClean="0">
                <a:solidFill>
                  <a:srgbClr val="000090"/>
                </a:solidFill>
                <a:latin typeface="Helvetica"/>
                <a:cs typeface="Helvetica"/>
              </a:rPr>
              <a:t>print</a:t>
            </a:r>
            <a:r>
              <a:rPr lang="en-GB" dirty="0" smtClean="0">
                <a:latin typeface="Helvetica"/>
                <a:cs typeface="Helvetica"/>
              </a:rPr>
              <a:t> </a:t>
            </a:r>
            <a:r>
              <a:rPr lang="en-US" dirty="0">
                <a:solidFill>
                  <a:srgbClr val="660066"/>
                </a:solidFill>
                <a:latin typeface="Helvetica"/>
                <a:cs typeface="Helvetica"/>
              </a:rPr>
              <a:t>"</a:t>
            </a:r>
            <a:r>
              <a:rPr lang="en-GB" dirty="0" smtClean="0">
                <a:solidFill>
                  <a:srgbClr val="660066"/>
                </a:solidFill>
                <a:latin typeface="Helvetica"/>
                <a:cs typeface="Helvetica"/>
              </a:rPr>
              <a:t>Hello </a:t>
            </a:r>
            <a:r>
              <a:rPr lang="en-GB" dirty="0">
                <a:solidFill>
                  <a:srgbClr val="660066"/>
                </a:solidFill>
                <a:latin typeface="Helvetica"/>
                <a:cs typeface="Helvetica"/>
              </a:rPr>
              <a:t>world!</a:t>
            </a:r>
            <a:r>
              <a:rPr lang="en-US" dirty="0">
                <a:solidFill>
                  <a:srgbClr val="660066"/>
                </a:solidFill>
                <a:latin typeface="Helvetica"/>
                <a:cs typeface="Helvetica"/>
              </a:rPr>
              <a:t>"</a:t>
            </a:r>
            <a:endParaRPr lang="en-GB" dirty="0">
              <a:latin typeface="Helvetica"/>
              <a:cs typeface="Helvetica"/>
            </a:endParaRPr>
          </a:p>
        </p:txBody>
      </p:sp>
      <p:grpSp>
        <p:nvGrpSpPr>
          <p:cNvPr id="13" name="Group 12"/>
          <p:cNvGrpSpPr/>
          <p:nvPr/>
        </p:nvGrpSpPr>
        <p:grpSpPr>
          <a:xfrm>
            <a:off x="457200" y="5660189"/>
            <a:ext cx="7205579" cy="1025333"/>
            <a:chOff x="457200" y="5660189"/>
            <a:chExt cx="7205579" cy="1025333"/>
          </a:xfrm>
        </p:grpSpPr>
        <p:sp>
          <p:nvSpPr>
            <p:cNvPr id="11" name="Rectangle 10"/>
            <p:cNvSpPr/>
            <p:nvPr/>
          </p:nvSpPr>
          <p:spPr>
            <a:xfrm>
              <a:off x="457200" y="5660189"/>
              <a:ext cx="7205579" cy="1025333"/>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rgbClr val="EAEFFF"/>
                  </a:solidFill>
                </a:rPr>
                <a:t>“</a:t>
              </a:r>
              <a:endParaRPr lang="en-GB" dirty="0">
                <a:solidFill>
                  <a:srgbClr val="EAEFFF"/>
                </a:solidFill>
              </a:endParaRPr>
            </a:p>
          </p:txBody>
        </p:sp>
        <p:sp>
          <p:nvSpPr>
            <p:cNvPr id="12" name="TextBox 11"/>
            <p:cNvSpPr txBox="1"/>
            <p:nvPr/>
          </p:nvSpPr>
          <p:spPr>
            <a:xfrm>
              <a:off x="601578" y="6000720"/>
              <a:ext cx="1724300" cy="369332"/>
            </a:xfrm>
            <a:prstGeom prst="rect">
              <a:avLst/>
            </a:prstGeom>
            <a:noFill/>
          </p:spPr>
          <p:txBody>
            <a:bodyPr wrap="none" rtlCol="0">
              <a:spAutoFit/>
            </a:bodyPr>
            <a:lstStyle/>
            <a:p>
              <a:r>
                <a:rPr lang="en-GB" dirty="0" smtClean="0">
                  <a:latin typeface="Helvetica"/>
                  <a:cs typeface="Helvetica"/>
                </a:rPr>
                <a:t>&gt;&gt; Hello world!</a:t>
              </a:r>
              <a:endParaRPr lang="en-GB" dirty="0">
                <a:latin typeface="Helvetica"/>
                <a:cs typeface="Helvetica"/>
              </a:endParaRPr>
            </a:p>
          </p:txBody>
        </p:sp>
      </p:grpSp>
      <p:grpSp>
        <p:nvGrpSpPr>
          <p:cNvPr id="20" name="Group 19"/>
          <p:cNvGrpSpPr/>
          <p:nvPr/>
        </p:nvGrpSpPr>
        <p:grpSpPr>
          <a:xfrm>
            <a:off x="457200" y="5660189"/>
            <a:ext cx="8000644" cy="1030732"/>
            <a:chOff x="457200" y="5645120"/>
            <a:chExt cx="8000644" cy="1030732"/>
          </a:xfrm>
        </p:grpSpPr>
        <p:sp>
          <p:nvSpPr>
            <p:cNvPr id="15" name="Rectangle 14"/>
            <p:cNvSpPr/>
            <p:nvPr/>
          </p:nvSpPr>
          <p:spPr>
            <a:xfrm>
              <a:off x="457200" y="5645120"/>
              <a:ext cx="7205579" cy="1025333"/>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rgbClr val="EAEFFF"/>
                  </a:solidFill>
                </a:rPr>
                <a:t>“</a:t>
              </a:r>
              <a:endParaRPr lang="en-GB" dirty="0">
                <a:solidFill>
                  <a:srgbClr val="EAEFFF"/>
                </a:solidFill>
              </a:endParaRPr>
            </a:p>
          </p:txBody>
        </p:sp>
        <p:sp>
          <p:nvSpPr>
            <p:cNvPr id="17" name="TextBox 16"/>
            <p:cNvSpPr txBox="1"/>
            <p:nvPr/>
          </p:nvSpPr>
          <p:spPr>
            <a:xfrm>
              <a:off x="601578" y="5660189"/>
              <a:ext cx="6430211" cy="1015663"/>
            </a:xfrm>
            <a:prstGeom prst="rect">
              <a:avLst/>
            </a:prstGeom>
            <a:noFill/>
          </p:spPr>
          <p:txBody>
            <a:bodyPr wrap="square" rtlCol="0">
              <a:spAutoFit/>
            </a:bodyPr>
            <a:lstStyle/>
            <a:p>
              <a:r>
                <a:rPr lang="en-US" sz="1000" dirty="0"/>
                <a:t>#include &lt;</a:t>
              </a:r>
              <a:r>
                <a:rPr lang="en-US" sz="1000" dirty="0" err="1"/>
                <a:t>iostream.h</a:t>
              </a:r>
              <a:r>
                <a:rPr lang="en-US" sz="1000" dirty="0"/>
                <a:t>&gt;</a:t>
              </a:r>
            </a:p>
            <a:p>
              <a:endParaRPr lang="en-US" sz="1000" dirty="0"/>
            </a:p>
            <a:p>
              <a:r>
                <a:rPr lang="fi-FI" sz="1000" dirty="0" err="1"/>
                <a:t>void</a:t>
              </a:r>
              <a:r>
                <a:rPr lang="fi-FI" sz="1000" dirty="0"/>
                <a:t> main()</a:t>
              </a:r>
            </a:p>
            <a:p>
              <a:r>
                <a:rPr lang="en-US" sz="1000" dirty="0"/>
                <a:t>{</a:t>
              </a:r>
            </a:p>
            <a:p>
              <a:r>
                <a:rPr lang="it-IT" sz="1000" dirty="0"/>
                <a:t> </a:t>
              </a:r>
              <a:r>
                <a:rPr lang="it-IT" sz="1000" dirty="0" err="1"/>
                <a:t>cout</a:t>
              </a:r>
              <a:r>
                <a:rPr lang="it-IT" sz="1000" dirty="0"/>
                <a:t> &lt;&lt; "Hello World!" &lt;&lt; </a:t>
              </a:r>
              <a:r>
                <a:rPr lang="it-IT" sz="1000" dirty="0" err="1"/>
                <a:t>endl</a:t>
              </a:r>
              <a:r>
                <a:rPr lang="it-IT" sz="1000" dirty="0"/>
                <a:t>; </a:t>
              </a:r>
            </a:p>
            <a:p>
              <a:r>
                <a:rPr lang="en-US" sz="1000" dirty="0"/>
                <a:t>}</a:t>
              </a:r>
              <a:endParaRPr lang="en-GB" sz="1000" dirty="0">
                <a:latin typeface="Courier"/>
                <a:cs typeface="Courier"/>
              </a:endParaRPr>
            </a:p>
          </p:txBody>
        </p:sp>
        <p:sp>
          <p:nvSpPr>
            <p:cNvPr id="18" name="TextBox 17"/>
            <p:cNvSpPr txBox="1"/>
            <p:nvPr/>
          </p:nvSpPr>
          <p:spPr>
            <a:xfrm>
              <a:off x="7914105" y="6027456"/>
              <a:ext cx="543739" cy="369332"/>
            </a:xfrm>
            <a:prstGeom prst="rect">
              <a:avLst/>
            </a:prstGeom>
            <a:noFill/>
          </p:spPr>
          <p:txBody>
            <a:bodyPr wrap="none" rtlCol="0">
              <a:spAutoFit/>
            </a:bodyPr>
            <a:lstStyle/>
            <a:p>
              <a:r>
                <a:rPr lang="en-GB" dirty="0" smtClean="0"/>
                <a:t>C++</a:t>
              </a:r>
              <a:endParaRPr lang="en-GB" dirty="0"/>
            </a:p>
          </p:txBody>
        </p:sp>
      </p:grpSp>
      <p:sp>
        <p:nvSpPr>
          <p:cNvPr id="19" name="TextBox 18"/>
          <p:cNvSpPr txBox="1"/>
          <p:nvPr/>
        </p:nvSpPr>
        <p:spPr>
          <a:xfrm>
            <a:off x="7914105" y="4737111"/>
            <a:ext cx="850000" cy="369332"/>
          </a:xfrm>
          <a:prstGeom prst="rect">
            <a:avLst/>
          </a:prstGeom>
          <a:noFill/>
        </p:spPr>
        <p:txBody>
          <a:bodyPr wrap="none" rtlCol="0">
            <a:spAutoFit/>
          </a:bodyPr>
          <a:lstStyle/>
          <a:p>
            <a:r>
              <a:rPr lang="en-GB" dirty="0" smtClean="0"/>
              <a:t>Python</a:t>
            </a:r>
            <a:endParaRPr lang="en-GB" dirty="0"/>
          </a:p>
        </p:txBody>
      </p:sp>
    </p:spTree>
    <p:extLst>
      <p:ext uri="{BB962C8B-B14F-4D97-AF65-F5344CB8AC3E}">
        <p14:creationId xmlns:p14="http://schemas.microsoft.com/office/powerpoint/2010/main" val="40870954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5" grpId="0" animBg="1"/>
      <p:bldP spid="10"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27791" y="2758909"/>
            <a:ext cx="4377882" cy="3177125"/>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EAEFFF"/>
              </a:solidFill>
            </a:endParaRPr>
          </a:p>
        </p:txBody>
      </p:sp>
      <p:sp>
        <p:nvSpPr>
          <p:cNvPr id="2" name="Title 1"/>
          <p:cNvSpPr>
            <a:spLocks noGrp="1"/>
          </p:cNvSpPr>
          <p:nvPr>
            <p:ph type="title"/>
          </p:nvPr>
        </p:nvSpPr>
        <p:spPr/>
        <p:txBody>
          <a:bodyPr/>
          <a:lstStyle/>
          <a:p>
            <a:r>
              <a:rPr lang="en-GB" dirty="0" smtClean="0"/>
              <a:t>Variables</a:t>
            </a:r>
            <a:endParaRPr lang="en-GB" dirty="0"/>
          </a:p>
        </p:txBody>
      </p:sp>
      <p:sp>
        <p:nvSpPr>
          <p:cNvPr id="3" name="Content Placeholder 2"/>
          <p:cNvSpPr>
            <a:spLocks noGrp="1"/>
          </p:cNvSpPr>
          <p:nvPr>
            <p:ph idx="1"/>
          </p:nvPr>
        </p:nvSpPr>
        <p:spPr>
          <a:xfrm>
            <a:off x="457200" y="1600201"/>
            <a:ext cx="7229642" cy="552115"/>
          </a:xfrm>
        </p:spPr>
        <p:txBody>
          <a:bodyPr/>
          <a:lstStyle/>
          <a:p>
            <a:r>
              <a:rPr lang="en-GB" dirty="0"/>
              <a:t>Assigning something to a </a:t>
            </a:r>
            <a:r>
              <a:rPr lang="en-GB" dirty="0" smtClean="0"/>
              <a:t>variable</a:t>
            </a:r>
            <a:endParaRPr lang="en-GB" dirty="0"/>
          </a:p>
          <a:p>
            <a:endParaRPr lang="en-GB" dirty="0"/>
          </a:p>
        </p:txBody>
      </p:sp>
      <p:sp>
        <p:nvSpPr>
          <p:cNvPr id="4" name="Rectangle 3"/>
          <p:cNvSpPr/>
          <p:nvPr/>
        </p:nvSpPr>
        <p:spPr>
          <a:xfrm>
            <a:off x="802104" y="2156678"/>
            <a:ext cx="8021053" cy="369332"/>
          </a:xfrm>
          <a:prstGeom prst="rect">
            <a:avLst/>
          </a:prstGeom>
        </p:spPr>
        <p:txBody>
          <a:bodyPr wrap="square">
            <a:spAutoFit/>
          </a:bodyPr>
          <a:lstStyle/>
          <a:p>
            <a:r>
              <a:rPr lang="en-US" dirty="0" smtClean="0"/>
              <a:t>…</a:t>
            </a:r>
            <a:r>
              <a:rPr lang="en-GB" dirty="0" smtClean="0"/>
              <a:t> </a:t>
            </a:r>
            <a:r>
              <a:rPr lang="en-GB" dirty="0"/>
              <a:t>fancy way of saying “save something so we can use it again </a:t>
            </a:r>
            <a:r>
              <a:rPr lang="en-GB" dirty="0" smtClean="0"/>
              <a:t>later”</a:t>
            </a:r>
            <a:endParaRPr lang="en-GB" dirty="0"/>
          </a:p>
        </p:txBody>
      </p:sp>
      <p:sp>
        <p:nvSpPr>
          <p:cNvPr id="5" name="Rectangle 4"/>
          <p:cNvSpPr/>
          <p:nvPr/>
        </p:nvSpPr>
        <p:spPr>
          <a:xfrm>
            <a:off x="564144" y="2758909"/>
            <a:ext cx="3954516" cy="369332"/>
          </a:xfrm>
          <a:prstGeom prst="rect">
            <a:avLst/>
          </a:prstGeom>
        </p:spPr>
        <p:txBody>
          <a:bodyPr wrap="square">
            <a:spAutoFit/>
          </a:bodyPr>
          <a:lstStyle/>
          <a:p>
            <a:r>
              <a:rPr lang="en-GB" dirty="0">
                <a:latin typeface="Helvetica"/>
                <a:cs typeface="Helvetica"/>
              </a:rPr>
              <a:t>x = </a:t>
            </a:r>
            <a:r>
              <a:rPr lang="en-US" dirty="0">
                <a:solidFill>
                  <a:srgbClr val="660066"/>
                </a:solidFill>
                <a:latin typeface="Helvetica"/>
                <a:cs typeface="Helvetica"/>
              </a:rPr>
              <a:t>"</a:t>
            </a:r>
            <a:r>
              <a:rPr lang="en-GB" dirty="0" smtClean="0">
                <a:solidFill>
                  <a:srgbClr val="660066"/>
                </a:solidFill>
                <a:latin typeface="Helvetica"/>
                <a:cs typeface="Helvetica"/>
              </a:rPr>
              <a:t>hello world!</a:t>
            </a:r>
            <a:r>
              <a:rPr lang="en-US" dirty="0" smtClean="0">
                <a:solidFill>
                  <a:srgbClr val="660066"/>
                </a:solidFill>
                <a:latin typeface="Helvetica"/>
                <a:cs typeface="Helvetica"/>
              </a:rPr>
              <a:t>"</a:t>
            </a:r>
            <a:endParaRPr lang="en-GB" dirty="0">
              <a:latin typeface="Helvetica"/>
              <a:cs typeface="Helvetica"/>
            </a:endParaRPr>
          </a:p>
        </p:txBody>
      </p:sp>
      <p:sp>
        <p:nvSpPr>
          <p:cNvPr id="7" name="Rectangle 6"/>
          <p:cNvSpPr/>
          <p:nvPr/>
        </p:nvSpPr>
        <p:spPr>
          <a:xfrm>
            <a:off x="681790" y="3204735"/>
            <a:ext cx="3836869" cy="1200329"/>
          </a:xfrm>
          <a:prstGeom prst="rect">
            <a:avLst/>
          </a:prstGeom>
        </p:spPr>
        <p:txBody>
          <a:bodyPr wrap="square">
            <a:spAutoFit/>
          </a:bodyPr>
          <a:lstStyle/>
          <a:p>
            <a:endParaRPr lang="en-GB" dirty="0"/>
          </a:p>
          <a:p>
            <a:r>
              <a:rPr lang="en-GB" dirty="0"/>
              <a:t> </a:t>
            </a:r>
          </a:p>
          <a:p>
            <a:r>
              <a:rPr lang="en-GB" dirty="0"/>
              <a:t> </a:t>
            </a:r>
          </a:p>
          <a:p>
            <a:r>
              <a:rPr lang="en-GB" dirty="0"/>
              <a:t> </a:t>
            </a:r>
          </a:p>
        </p:txBody>
      </p:sp>
      <p:sp>
        <p:nvSpPr>
          <p:cNvPr id="8" name="Rectangle 7"/>
          <p:cNvSpPr/>
          <p:nvPr/>
        </p:nvSpPr>
        <p:spPr>
          <a:xfrm>
            <a:off x="564143" y="3188309"/>
            <a:ext cx="691528" cy="369332"/>
          </a:xfrm>
          <a:prstGeom prst="rect">
            <a:avLst/>
          </a:prstGeom>
        </p:spPr>
        <p:txBody>
          <a:bodyPr wrap="none">
            <a:spAutoFit/>
          </a:bodyPr>
          <a:lstStyle/>
          <a:p>
            <a:r>
              <a:rPr lang="en-GB" dirty="0">
                <a:latin typeface="Helvetica"/>
                <a:cs typeface="Helvetica"/>
              </a:rPr>
              <a:t>y = </a:t>
            </a:r>
            <a:r>
              <a:rPr lang="en-GB" dirty="0">
                <a:solidFill>
                  <a:srgbClr val="3366FF"/>
                </a:solidFill>
                <a:latin typeface="Helvetica"/>
                <a:cs typeface="Helvetica"/>
              </a:rPr>
              <a:t>1</a:t>
            </a:r>
          </a:p>
        </p:txBody>
      </p:sp>
      <p:sp>
        <p:nvSpPr>
          <p:cNvPr id="9" name="Rectangle 8"/>
          <p:cNvSpPr/>
          <p:nvPr/>
        </p:nvSpPr>
        <p:spPr>
          <a:xfrm>
            <a:off x="564143" y="3617709"/>
            <a:ext cx="1018227" cy="369332"/>
          </a:xfrm>
          <a:prstGeom prst="rect">
            <a:avLst/>
          </a:prstGeom>
        </p:spPr>
        <p:txBody>
          <a:bodyPr wrap="none">
            <a:spAutoFit/>
          </a:bodyPr>
          <a:lstStyle/>
          <a:p>
            <a:r>
              <a:rPr lang="en-GB" dirty="0">
                <a:latin typeface="Helvetica"/>
                <a:cs typeface="Helvetica"/>
              </a:rPr>
              <a:t>z = </a:t>
            </a:r>
            <a:r>
              <a:rPr lang="en-GB" dirty="0">
                <a:solidFill>
                  <a:srgbClr val="3366FF"/>
                </a:solidFill>
                <a:latin typeface="Helvetica"/>
                <a:cs typeface="Helvetica"/>
              </a:rPr>
              <a:t>1.00</a:t>
            </a:r>
          </a:p>
        </p:txBody>
      </p:sp>
      <p:sp>
        <p:nvSpPr>
          <p:cNvPr id="10" name="Rectangle 9"/>
          <p:cNvSpPr/>
          <p:nvPr/>
        </p:nvSpPr>
        <p:spPr>
          <a:xfrm>
            <a:off x="564143" y="4047109"/>
            <a:ext cx="4572000" cy="646331"/>
          </a:xfrm>
          <a:prstGeom prst="rect">
            <a:avLst/>
          </a:prstGeom>
        </p:spPr>
        <p:txBody>
          <a:bodyPr>
            <a:spAutoFit/>
          </a:bodyPr>
          <a:lstStyle/>
          <a:p>
            <a:r>
              <a:rPr lang="en-GB" dirty="0">
                <a:solidFill>
                  <a:srgbClr val="000000"/>
                </a:solidFill>
                <a:latin typeface="Helvetica"/>
                <a:cs typeface="Helvetica"/>
              </a:rPr>
              <a:t>a = </a:t>
            </a:r>
            <a:r>
              <a:rPr lang="en-GB" dirty="0" smtClean="0">
                <a:solidFill>
                  <a:srgbClr val="000090"/>
                </a:solidFill>
                <a:latin typeface="Helvetica"/>
                <a:cs typeface="Helvetica"/>
              </a:rPr>
              <a:t>True</a:t>
            </a:r>
          </a:p>
          <a:p>
            <a:r>
              <a:rPr lang="en-GB" dirty="0">
                <a:solidFill>
                  <a:srgbClr val="000000"/>
                </a:solidFill>
                <a:latin typeface="Helvetica"/>
                <a:cs typeface="Helvetica"/>
              </a:rPr>
              <a:t>a</a:t>
            </a:r>
            <a:r>
              <a:rPr lang="en-GB" dirty="0" smtClean="0">
                <a:solidFill>
                  <a:srgbClr val="000000"/>
                </a:solidFill>
                <a:latin typeface="Helvetica"/>
                <a:cs typeface="Helvetica"/>
              </a:rPr>
              <a:t> </a:t>
            </a:r>
            <a:r>
              <a:rPr lang="en-GB" dirty="0">
                <a:solidFill>
                  <a:srgbClr val="000000"/>
                </a:solidFill>
                <a:latin typeface="Helvetica"/>
                <a:cs typeface="Helvetica"/>
              </a:rPr>
              <a:t>= </a:t>
            </a:r>
            <a:r>
              <a:rPr lang="en-GB" dirty="0" smtClean="0">
                <a:solidFill>
                  <a:srgbClr val="000090"/>
                </a:solidFill>
                <a:latin typeface="Helvetica"/>
                <a:cs typeface="Helvetica"/>
              </a:rPr>
              <a:t>False </a:t>
            </a:r>
            <a:endParaRPr lang="en-GB" dirty="0">
              <a:solidFill>
                <a:srgbClr val="000090"/>
              </a:solidFill>
              <a:latin typeface="Helvetica"/>
              <a:cs typeface="Helvetica"/>
            </a:endParaRPr>
          </a:p>
        </p:txBody>
      </p:sp>
      <p:sp>
        <p:nvSpPr>
          <p:cNvPr id="11" name="Rectangle 10"/>
          <p:cNvSpPr/>
          <p:nvPr/>
        </p:nvSpPr>
        <p:spPr>
          <a:xfrm>
            <a:off x="564143" y="4753508"/>
            <a:ext cx="3091148" cy="369332"/>
          </a:xfrm>
          <a:prstGeom prst="rect">
            <a:avLst/>
          </a:prstGeom>
        </p:spPr>
        <p:txBody>
          <a:bodyPr wrap="none">
            <a:spAutoFit/>
          </a:bodyPr>
          <a:lstStyle/>
          <a:p>
            <a:r>
              <a:rPr lang="en-GB" dirty="0">
                <a:latin typeface="Helvetica"/>
                <a:cs typeface="Helvetica"/>
              </a:rPr>
              <a:t>b</a:t>
            </a:r>
            <a:r>
              <a:rPr lang="en-GB" dirty="0" smtClean="0">
                <a:latin typeface="Helvetica"/>
                <a:cs typeface="Helvetica"/>
              </a:rPr>
              <a:t> </a:t>
            </a:r>
            <a:r>
              <a:rPr lang="en-GB" dirty="0">
                <a:latin typeface="Helvetica"/>
                <a:cs typeface="Helvetica"/>
              </a:rPr>
              <a:t>= </a:t>
            </a:r>
            <a:r>
              <a:rPr lang="en-GB" dirty="0" smtClean="0">
                <a:latin typeface="Helvetica"/>
                <a:cs typeface="Helvetica"/>
              </a:rPr>
              <a:t>(</a:t>
            </a:r>
            <a:r>
              <a:rPr lang="fr-FR" dirty="0">
                <a:solidFill>
                  <a:srgbClr val="660066"/>
                </a:solidFill>
                <a:latin typeface="Helvetica"/>
                <a:cs typeface="Helvetica"/>
              </a:rPr>
              <a:t>'</a:t>
            </a:r>
            <a:r>
              <a:rPr lang="en-GB" dirty="0" smtClean="0">
                <a:solidFill>
                  <a:srgbClr val="660066"/>
                </a:solidFill>
                <a:latin typeface="Helvetica"/>
                <a:cs typeface="Helvetica"/>
              </a:rPr>
              <a:t>duck</a:t>
            </a:r>
            <a:r>
              <a:rPr lang="fr-FR" dirty="0">
                <a:solidFill>
                  <a:srgbClr val="660066"/>
                </a:solidFill>
                <a:latin typeface="Helvetica"/>
                <a:cs typeface="Helvetica"/>
              </a:rPr>
              <a:t>'</a:t>
            </a:r>
            <a:r>
              <a:rPr lang="en-GB" dirty="0" smtClean="0">
                <a:solidFill>
                  <a:srgbClr val="660066"/>
                </a:solidFill>
                <a:latin typeface="Helvetica"/>
                <a:cs typeface="Helvetica"/>
              </a:rPr>
              <a:t>, </a:t>
            </a:r>
            <a:r>
              <a:rPr lang="fr-FR" dirty="0">
                <a:solidFill>
                  <a:srgbClr val="660066"/>
                </a:solidFill>
                <a:latin typeface="Helvetica"/>
                <a:cs typeface="Helvetica"/>
              </a:rPr>
              <a:t>'</a:t>
            </a:r>
            <a:r>
              <a:rPr lang="en-GB" dirty="0" smtClean="0">
                <a:solidFill>
                  <a:srgbClr val="660066"/>
                </a:solidFill>
                <a:latin typeface="Helvetica"/>
                <a:cs typeface="Helvetica"/>
              </a:rPr>
              <a:t>cat</a:t>
            </a:r>
            <a:r>
              <a:rPr lang="fr-FR" dirty="0">
                <a:solidFill>
                  <a:srgbClr val="660066"/>
                </a:solidFill>
                <a:latin typeface="Helvetica"/>
                <a:cs typeface="Helvetica"/>
              </a:rPr>
              <a:t>'</a:t>
            </a:r>
            <a:r>
              <a:rPr lang="en-GB" dirty="0" smtClean="0">
                <a:solidFill>
                  <a:srgbClr val="660066"/>
                </a:solidFill>
                <a:latin typeface="Helvetica"/>
                <a:cs typeface="Helvetica"/>
              </a:rPr>
              <a:t>, </a:t>
            </a:r>
            <a:r>
              <a:rPr lang="fr-FR" dirty="0">
                <a:solidFill>
                  <a:srgbClr val="660066"/>
                </a:solidFill>
                <a:latin typeface="Helvetica"/>
                <a:cs typeface="Helvetica"/>
              </a:rPr>
              <a:t>'</a:t>
            </a:r>
            <a:r>
              <a:rPr lang="en-GB" dirty="0" smtClean="0">
                <a:solidFill>
                  <a:srgbClr val="660066"/>
                </a:solidFill>
                <a:latin typeface="Helvetica"/>
                <a:cs typeface="Helvetica"/>
              </a:rPr>
              <a:t>mouse</a:t>
            </a:r>
            <a:r>
              <a:rPr lang="fr-FR" dirty="0">
                <a:solidFill>
                  <a:srgbClr val="660066"/>
                </a:solidFill>
                <a:latin typeface="Helvetica"/>
                <a:cs typeface="Helvetica"/>
              </a:rPr>
              <a:t>'</a:t>
            </a:r>
            <a:r>
              <a:rPr lang="en-GB" dirty="0" smtClean="0">
                <a:solidFill>
                  <a:srgbClr val="660066"/>
                </a:solidFill>
                <a:latin typeface="Helvetica"/>
                <a:cs typeface="Helvetica"/>
              </a:rPr>
              <a:t>, </a:t>
            </a:r>
            <a:r>
              <a:rPr lang="fr-FR" dirty="0">
                <a:solidFill>
                  <a:srgbClr val="660066"/>
                </a:solidFill>
                <a:latin typeface="Helvetica"/>
                <a:cs typeface="Helvetica"/>
              </a:rPr>
              <a:t>'</a:t>
            </a:r>
            <a:r>
              <a:rPr lang="en-GB" dirty="0" smtClean="0">
                <a:solidFill>
                  <a:srgbClr val="660066"/>
                </a:solidFill>
                <a:latin typeface="Helvetica"/>
                <a:cs typeface="Helvetica"/>
              </a:rPr>
              <a:t>1</a:t>
            </a:r>
            <a:r>
              <a:rPr lang="fr-FR" dirty="0" smtClean="0">
                <a:solidFill>
                  <a:srgbClr val="660066"/>
                </a:solidFill>
                <a:latin typeface="Helvetica"/>
                <a:cs typeface="Helvetica"/>
              </a:rPr>
              <a:t>’</a:t>
            </a:r>
            <a:r>
              <a:rPr lang="en-GB" dirty="0" smtClean="0">
                <a:solidFill>
                  <a:srgbClr val="000000"/>
                </a:solidFill>
                <a:latin typeface="Helvetica"/>
                <a:cs typeface="Helvetica"/>
              </a:rPr>
              <a:t>)</a:t>
            </a:r>
            <a:r>
              <a:rPr lang="en-GB" dirty="0" smtClean="0">
                <a:latin typeface="Helvetica"/>
                <a:cs typeface="Helvetica"/>
              </a:rPr>
              <a:t> </a:t>
            </a:r>
            <a:endParaRPr lang="en-GB" dirty="0">
              <a:latin typeface="Helvetica"/>
              <a:cs typeface="Helvetica"/>
            </a:endParaRPr>
          </a:p>
        </p:txBody>
      </p:sp>
      <p:sp>
        <p:nvSpPr>
          <p:cNvPr id="12" name="Rectangle 11"/>
          <p:cNvSpPr/>
          <p:nvPr/>
        </p:nvSpPr>
        <p:spPr>
          <a:xfrm>
            <a:off x="570581" y="5182908"/>
            <a:ext cx="5719108" cy="646331"/>
          </a:xfrm>
          <a:prstGeom prst="rect">
            <a:avLst/>
          </a:prstGeom>
        </p:spPr>
        <p:txBody>
          <a:bodyPr wrap="square">
            <a:spAutoFit/>
          </a:bodyPr>
          <a:lstStyle/>
          <a:p>
            <a:r>
              <a:rPr lang="en-US" dirty="0" smtClean="0">
                <a:solidFill>
                  <a:srgbClr val="008000"/>
                </a:solidFill>
                <a:latin typeface="Helvetica"/>
                <a:cs typeface="Helvetica"/>
              </a:rPr>
              <a:t>#</a:t>
            </a:r>
            <a:r>
              <a:rPr lang="en-GB" dirty="0" smtClean="0">
                <a:solidFill>
                  <a:srgbClr val="008000"/>
                </a:solidFill>
                <a:latin typeface="Helvetica"/>
                <a:cs typeface="Helvetica"/>
              </a:rPr>
              <a:t>lines </a:t>
            </a:r>
            <a:r>
              <a:rPr lang="en-GB" dirty="0">
                <a:solidFill>
                  <a:srgbClr val="008000"/>
                </a:solidFill>
                <a:latin typeface="Helvetica"/>
                <a:cs typeface="Helvetica"/>
              </a:rPr>
              <a:t>of code which </a:t>
            </a:r>
            <a:r>
              <a:rPr lang="en-GB" dirty="0" smtClean="0">
                <a:solidFill>
                  <a:srgbClr val="008000"/>
                </a:solidFill>
                <a:latin typeface="Helvetica"/>
                <a:cs typeface="Helvetica"/>
              </a:rPr>
              <a:t>don’t do anything</a:t>
            </a:r>
          </a:p>
          <a:p>
            <a:r>
              <a:rPr lang="en-US" dirty="0">
                <a:solidFill>
                  <a:srgbClr val="008000"/>
                </a:solidFill>
                <a:latin typeface="Helvetica"/>
                <a:cs typeface="Helvetica"/>
              </a:rPr>
              <a:t>#</a:t>
            </a:r>
            <a:r>
              <a:rPr lang="en-GB" dirty="0" smtClean="0">
                <a:solidFill>
                  <a:srgbClr val="008000"/>
                </a:solidFill>
                <a:latin typeface="Helvetica"/>
                <a:cs typeface="Helvetica"/>
              </a:rPr>
              <a:t>but are just </a:t>
            </a:r>
            <a:r>
              <a:rPr lang="en-GB" dirty="0">
                <a:solidFill>
                  <a:srgbClr val="008000"/>
                </a:solidFill>
                <a:latin typeface="Helvetica"/>
                <a:cs typeface="Helvetica"/>
              </a:rPr>
              <a:t>notes to yourself</a:t>
            </a:r>
          </a:p>
        </p:txBody>
      </p:sp>
      <p:sp>
        <p:nvSpPr>
          <p:cNvPr id="14" name="Rectangle 13"/>
          <p:cNvSpPr/>
          <p:nvPr/>
        </p:nvSpPr>
        <p:spPr>
          <a:xfrm>
            <a:off x="266033" y="6304002"/>
            <a:ext cx="8611935" cy="369332"/>
          </a:xfrm>
          <a:prstGeom prst="rect">
            <a:avLst/>
          </a:prstGeom>
          <a:solidFill>
            <a:srgbClr val="FFF7F8"/>
          </a:solidFill>
        </p:spPr>
        <p:txBody>
          <a:bodyPr wrap="square">
            <a:spAutoFit/>
          </a:bodyPr>
          <a:lstStyle/>
          <a:p>
            <a:r>
              <a:rPr lang="en-GB" b="1" dirty="0">
                <a:latin typeface="Arial"/>
                <a:cs typeface="Arial"/>
              </a:rPr>
              <a:t>WHY DO WE CARE? </a:t>
            </a:r>
            <a:r>
              <a:rPr lang="en-GB" dirty="0" smtClean="0">
                <a:latin typeface="Arial"/>
                <a:cs typeface="Arial"/>
              </a:rPr>
              <a:t>Without saving </a:t>
            </a:r>
            <a:r>
              <a:rPr lang="en-GB" dirty="0">
                <a:latin typeface="Arial"/>
                <a:cs typeface="Arial"/>
              </a:rPr>
              <a:t>variables, you can’t manipulate </a:t>
            </a:r>
            <a:r>
              <a:rPr lang="en-GB" dirty="0" smtClean="0">
                <a:latin typeface="Arial"/>
                <a:cs typeface="Arial"/>
              </a:rPr>
              <a:t>anything later</a:t>
            </a:r>
            <a:endParaRPr lang="en-GB" dirty="0">
              <a:latin typeface="Arial"/>
              <a:cs typeface="Arial"/>
            </a:endParaRPr>
          </a:p>
        </p:txBody>
      </p:sp>
      <p:grpSp>
        <p:nvGrpSpPr>
          <p:cNvPr id="27" name="Group 26"/>
          <p:cNvGrpSpPr/>
          <p:nvPr/>
        </p:nvGrpSpPr>
        <p:grpSpPr>
          <a:xfrm>
            <a:off x="5199284" y="2802371"/>
            <a:ext cx="2572053" cy="369332"/>
            <a:chOff x="5199284" y="2849996"/>
            <a:chExt cx="2572053" cy="369332"/>
          </a:xfrm>
        </p:grpSpPr>
        <p:sp>
          <p:nvSpPr>
            <p:cNvPr id="16" name="TextBox 15"/>
            <p:cNvSpPr txBox="1"/>
            <p:nvPr/>
          </p:nvSpPr>
          <p:spPr>
            <a:xfrm>
              <a:off x="5693913" y="2849996"/>
              <a:ext cx="2077424" cy="369332"/>
            </a:xfrm>
            <a:prstGeom prst="rect">
              <a:avLst/>
            </a:prstGeom>
            <a:noFill/>
          </p:spPr>
          <p:txBody>
            <a:bodyPr wrap="none" rtlCol="0">
              <a:spAutoFit/>
            </a:bodyPr>
            <a:lstStyle/>
            <a:p>
              <a:r>
                <a:rPr lang="en-GB" dirty="0" smtClean="0"/>
                <a:t>string variable (text)</a:t>
              </a:r>
              <a:endParaRPr lang="en-GB" dirty="0"/>
            </a:p>
          </p:txBody>
        </p:sp>
        <p:cxnSp>
          <p:nvCxnSpPr>
            <p:cNvPr id="21" name="Straight Arrow Connector 20"/>
            <p:cNvCxnSpPr/>
            <p:nvPr/>
          </p:nvCxnSpPr>
          <p:spPr>
            <a:xfrm flipH="1">
              <a:off x="5199284" y="3034662"/>
              <a:ext cx="49463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8" name="Group 27"/>
          <p:cNvGrpSpPr/>
          <p:nvPr/>
        </p:nvGrpSpPr>
        <p:grpSpPr>
          <a:xfrm>
            <a:off x="5199284" y="3206565"/>
            <a:ext cx="3085565" cy="369332"/>
            <a:chOff x="5199284" y="3238315"/>
            <a:chExt cx="3085565" cy="369332"/>
          </a:xfrm>
        </p:grpSpPr>
        <p:sp>
          <p:nvSpPr>
            <p:cNvPr id="17" name="TextBox 16"/>
            <p:cNvSpPr txBox="1"/>
            <p:nvPr/>
          </p:nvSpPr>
          <p:spPr>
            <a:xfrm>
              <a:off x="5693913" y="3238315"/>
              <a:ext cx="2590936" cy="369332"/>
            </a:xfrm>
            <a:prstGeom prst="rect">
              <a:avLst/>
            </a:prstGeom>
            <a:noFill/>
          </p:spPr>
          <p:txBody>
            <a:bodyPr wrap="none" rtlCol="0">
              <a:spAutoFit/>
            </a:bodyPr>
            <a:lstStyle/>
            <a:p>
              <a:r>
                <a:rPr lang="en-GB" dirty="0" smtClean="0"/>
                <a:t>integer variable (number)</a:t>
              </a:r>
              <a:endParaRPr lang="en-GB" dirty="0"/>
            </a:p>
          </p:txBody>
        </p:sp>
        <p:cxnSp>
          <p:nvCxnSpPr>
            <p:cNvPr id="22" name="Straight Arrow Connector 21"/>
            <p:cNvCxnSpPr/>
            <p:nvPr/>
          </p:nvCxnSpPr>
          <p:spPr>
            <a:xfrm flipH="1">
              <a:off x="5199284" y="3438856"/>
              <a:ext cx="49463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9" name="Group 28"/>
          <p:cNvGrpSpPr/>
          <p:nvPr/>
        </p:nvGrpSpPr>
        <p:grpSpPr>
          <a:xfrm>
            <a:off x="5199284" y="3680368"/>
            <a:ext cx="3674932" cy="369332"/>
            <a:chOff x="5199284" y="3680368"/>
            <a:chExt cx="3674932" cy="369332"/>
          </a:xfrm>
        </p:grpSpPr>
        <p:sp>
          <p:nvSpPr>
            <p:cNvPr id="19" name="TextBox 18"/>
            <p:cNvSpPr txBox="1"/>
            <p:nvPr/>
          </p:nvSpPr>
          <p:spPr>
            <a:xfrm>
              <a:off x="5693913" y="3680368"/>
              <a:ext cx="3180303" cy="369332"/>
            </a:xfrm>
            <a:prstGeom prst="rect">
              <a:avLst/>
            </a:prstGeom>
            <a:noFill/>
          </p:spPr>
          <p:txBody>
            <a:bodyPr wrap="none" rtlCol="0">
              <a:spAutoFit/>
            </a:bodyPr>
            <a:lstStyle/>
            <a:p>
              <a:r>
                <a:rPr lang="en-GB" dirty="0" smtClean="0"/>
                <a:t>floating point variable (number)</a:t>
              </a:r>
              <a:endParaRPr lang="en-GB" dirty="0"/>
            </a:p>
          </p:txBody>
        </p:sp>
        <p:cxnSp>
          <p:nvCxnSpPr>
            <p:cNvPr id="23" name="Straight Arrow Connector 22"/>
            <p:cNvCxnSpPr/>
            <p:nvPr/>
          </p:nvCxnSpPr>
          <p:spPr>
            <a:xfrm flipH="1">
              <a:off x="5199284" y="3865034"/>
              <a:ext cx="49463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5199284" y="4193641"/>
            <a:ext cx="3448495" cy="369332"/>
            <a:chOff x="5199284" y="4098391"/>
            <a:chExt cx="3448495" cy="369332"/>
          </a:xfrm>
        </p:grpSpPr>
        <p:sp>
          <p:nvSpPr>
            <p:cNvPr id="18" name="TextBox 17"/>
            <p:cNvSpPr txBox="1"/>
            <p:nvPr/>
          </p:nvSpPr>
          <p:spPr>
            <a:xfrm>
              <a:off x="5693913" y="4098391"/>
              <a:ext cx="2953866" cy="369332"/>
            </a:xfrm>
            <a:prstGeom prst="rect">
              <a:avLst/>
            </a:prstGeom>
            <a:noFill/>
          </p:spPr>
          <p:txBody>
            <a:bodyPr wrap="none" rtlCol="0">
              <a:spAutoFit/>
            </a:bodyPr>
            <a:lstStyle/>
            <a:p>
              <a:r>
                <a:rPr lang="en-GB" dirty="0" err="1" smtClean="0"/>
                <a:t>boolean</a:t>
              </a:r>
              <a:r>
                <a:rPr lang="en-GB" dirty="0" smtClean="0"/>
                <a:t> variable (true/false)</a:t>
              </a:r>
              <a:endParaRPr lang="en-GB" dirty="0"/>
            </a:p>
          </p:txBody>
        </p:sp>
        <p:cxnSp>
          <p:nvCxnSpPr>
            <p:cNvPr id="24" name="Straight Arrow Connector 23"/>
            <p:cNvCxnSpPr/>
            <p:nvPr/>
          </p:nvCxnSpPr>
          <p:spPr>
            <a:xfrm flipH="1">
              <a:off x="5199284" y="4283057"/>
              <a:ext cx="49463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31" name="Group 30"/>
          <p:cNvGrpSpPr/>
          <p:nvPr/>
        </p:nvGrpSpPr>
        <p:grpSpPr>
          <a:xfrm>
            <a:off x="5199284" y="4748786"/>
            <a:ext cx="2858339" cy="369332"/>
            <a:chOff x="5199284" y="4653536"/>
            <a:chExt cx="2858339" cy="369332"/>
          </a:xfrm>
        </p:grpSpPr>
        <p:sp>
          <p:nvSpPr>
            <p:cNvPr id="15" name="TextBox 14"/>
            <p:cNvSpPr txBox="1"/>
            <p:nvPr/>
          </p:nvSpPr>
          <p:spPr>
            <a:xfrm>
              <a:off x="5693913" y="4653536"/>
              <a:ext cx="2363710" cy="369332"/>
            </a:xfrm>
            <a:prstGeom prst="rect">
              <a:avLst/>
            </a:prstGeom>
            <a:noFill/>
          </p:spPr>
          <p:txBody>
            <a:bodyPr wrap="none" rtlCol="0">
              <a:spAutoFit/>
            </a:bodyPr>
            <a:lstStyle/>
            <a:p>
              <a:r>
                <a:rPr lang="en-GB" dirty="0" smtClean="0"/>
                <a:t>list variable (</a:t>
              </a:r>
              <a:r>
                <a:rPr lang="en-GB" dirty="0" err="1" smtClean="0"/>
                <a:t>er</a:t>
              </a:r>
              <a:r>
                <a:rPr lang="en-US" dirty="0" smtClean="0"/>
                <a:t>… a list</a:t>
              </a:r>
              <a:r>
                <a:rPr lang="en-GB" dirty="0" smtClean="0"/>
                <a:t>)</a:t>
              </a:r>
              <a:endParaRPr lang="en-GB" dirty="0"/>
            </a:p>
          </p:txBody>
        </p:sp>
        <p:cxnSp>
          <p:nvCxnSpPr>
            <p:cNvPr id="25" name="Straight Arrow Connector 24"/>
            <p:cNvCxnSpPr/>
            <p:nvPr/>
          </p:nvCxnSpPr>
          <p:spPr>
            <a:xfrm flipH="1">
              <a:off x="5199284" y="4838202"/>
              <a:ext cx="49463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32" name="Group 31"/>
          <p:cNvGrpSpPr/>
          <p:nvPr/>
        </p:nvGrpSpPr>
        <p:grpSpPr>
          <a:xfrm>
            <a:off x="5199284" y="5271060"/>
            <a:ext cx="3815351" cy="369332"/>
            <a:chOff x="5199284" y="5271060"/>
            <a:chExt cx="3815351" cy="369332"/>
          </a:xfrm>
        </p:grpSpPr>
        <p:sp>
          <p:nvSpPr>
            <p:cNvPr id="20" name="TextBox 19"/>
            <p:cNvSpPr txBox="1"/>
            <p:nvPr/>
          </p:nvSpPr>
          <p:spPr>
            <a:xfrm>
              <a:off x="5693913" y="5271060"/>
              <a:ext cx="3320722" cy="369332"/>
            </a:xfrm>
            <a:prstGeom prst="rect">
              <a:avLst/>
            </a:prstGeom>
            <a:noFill/>
          </p:spPr>
          <p:txBody>
            <a:bodyPr wrap="square" rtlCol="0">
              <a:spAutoFit/>
            </a:bodyPr>
            <a:lstStyle/>
            <a:p>
              <a:r>
                <a:rPr lang="en-GB" dirty="0" smtClean="0"/>
                <a:t>comment (personal note to self!)</a:t>
              </a:r>
              <a:endParaRPr lang="en-GB" dirty="0"/>
            </a:p>
          </p:txBody>
        </p:sp>
        <p:cxnSp>
          <p:nvCxnSpPr>
            <p:cNvPr id="26" name="Straight Arrow Connector 25"/>
            <p:cNvCxnSpPr/>
            <p:nvPr/>
          </p:nvCxnSpPr>
          <p:spPr>
            <a:xfrm flipH="1">
              <a:off x="5199284" y="5455726"/>
              <a:ext cx="49463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35" name="Group 34"/>
          <p:cNvGrpSpPr/>
          <p:nvPr/>
        </p:nvGrpSpPr>
        <p:grpSpPr>
          <a:xfrm>
            <a:off x="618572" y="2526010"/>
            <a:ext cx="3330689" cy="2656898"/>
            <a:chOff x="618572" y="2526010"/>
            <a:chExt cx="3330689" cy="2656898"/>
          </a:xfrm>
        </p:grpSpPr>
        <p:sp>
          <p:nvSpPr>
            <p:cNvPr id="6" name="Frame 5"/>
            <p:cNvSpPr/>
            <p:nvPr/>
          </p:nvSpPr>
          <p:spPr>
            <a:xfrm>
              <a:off x="618572" y="2526010"/>
              <a:ext cx="237961" cy="2656898"/>
            </a:xfrm>
            <a:prstGeom prst="frame">
              <a:avLst>
                <a:gd name="adj1" fmla="val 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4" name="TextBox 33"/>
            <p:cNvSpPr txBox="1"/>
            <p:nvPr/>
          </p:nvSpPr>
          <p:spPr>
            <a:xfrm>
              <a:off x="1941286" y="3217029"/>
              <a:ext cx="2007975" cy="1477328"/>
            </a:xfrm>
            <a:prstGeom prst="rect">
              <a:avLst/>
            </a:prstGeom>
            <a:noFill/>
          </p:spPr>
          <p:txBody>
            <a:bodyPr wrap="square" rtlCol="0">
              <a:spAutoFit/>
            </a:bodyPr>
            <a:lstStyle/>
            <a:p>
              <a:r>
                <a:rPr lang="en-GB" dirty="0" smtClean="0">
                  <a:solidFill>
                    <a:srgbClr val="FF0000"/>
                  </a:solidFill>
                </a:rPr>
                <a:t>Variables can be called whatever name you want </a:t>
              </a:r>
              <a:r>
                <a:rPr lang="en-US" dirty="0" smtClean="0">
                  <a:solidFill>
                    <a:srgbClr val="FF0000"/>
                  </a:solidFill>
                </a:rPr>
                <a:t>–</a:t>
              </a:r>
              <a:r>
                <a:rPr lang="en-GB" dirty="0" smtClean="0">
                  <a:solidFill>
                    <a:srgbClr val="FF0000"/>
                  </a:solidFill>
                </a:rPr>
                <a:t> just remember it later!       </a:t>
              </a:r>
              <a:r>
                <a:rPr lang="en-US" dirty="0" smtClean="0">
                  <a:solidFill>
                    <a:srgbClr val="FF0000"/>
                  </a:solidFill>
                  <a:sym typeface="Wingdings"/>
                </a:rPr>
                <a:t></a:t>
              </a:r>
              <a:endParaRPr lang="en-GB" dirty="0">
                <a:solidFill>
                  <a:srgbClr val="FF0000"/>
                </a:solidFill>
              </a:endParaRPr>
            </a:p>
          </p:txBody>
        </p:sp>
      </p:grpSp>
    </p:spTree>
    <p:extLst>
      <p:ext uri="{BB962C8B-B14F-4D97-AF65-F5344CB8AC3E}">
        <p14:creationId xmlns:p14="http://schemas.microsoft.com/office/powerpoint/2010/main" val="15701997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build="p"/>
      <p:bldP spid="4" grpId="0"/>
      <p:bldP spid="5" grpId="0"/>
      <p:bldP spid="12"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THEN statement</a:t>
            </a:r>
            <a:endParaRPr lang="en-GB" dirty="0"/>
          </a:p>
        </p:txBody>
      </p:sp>
      <p:sp>
        <p:nvSpPr>
          <p:cNvPr id="3" name="Content Placeholder 2"/>
          <p:cNvSpPr>
            <a:spLocks noGrp="1"/>
          </p:cNvSpPr>
          <p:nvPr>
            <p:ph idx="1"/>
          </p:nvPr>
        </p:nvSpPr>
        <p:spPr>
          <a:xfrm>
            <a:off x="336884" y="1550737"/>
            <a:ext cx="8807116" cy="494631"/>
          </a:xfrm>
        </p:spPr>
        <p:txBody>
          <a:bodyPr/>
          <a:lstStyle/>
          <a:p>
            <a:r>
              <a:rPr lang="en-GB" sz="2000" dirty="0" smtClean="0"/>
              <a:t>Branching logic: if y, then do one thing; but if x, then do something else</a:t>
            </a:r>
          </a:p>
        </p:txBody>
      </p:sp>
      <p:sp>
        <p:nvSpPr>
          <p:cNvPr id="4" name="Rectangle 3"/>
          <p:cNvSpPr/>
          <p:nvPr/>
        </p:nvSpPr>
        <p:spPr>
          <a:xfrm>
            <a:off x="457200" y="5258773"/>
            <a:ext cx="3531736" cy="400110"/>
          </a:xfrm>
          <a:prstGeom prst="rect">
            <a:avLst/>
          </a:prstGeom>
        </p:spPr>
        <p:txBody>
          <a:bodyPr wrap="none">
            <a:spAutoFit/>
          </a:bodyPr>
          <a:lstStyle/>
          <a:p>
            <a:pPr marL="285750" indent="-285750">
              <a:buFont typeface="Arial"/>
              <a:buChar char="•"/>
            </a:pPr>
            <a:r>
              <a:rPr lang="en-GB" sz="2000" dirty="0" smtClean="0"/>
              <a:t>== symbol means ‘is equal </a:t>
            </a:r>
            <a:r>
              <a:rPr lang="en-GB" sz="2000" dirty="0"/>
              <a:t>to’</a:t>
            </a:r>
          </a:p>
        </p:txBody>
      </p:sp>
      <p:grpSp>
        <p:nvGrpSpPr>
          <p:cNvPr id="10" name="Group 9"/>
          <p:cNvGrpSpPr/>
          <p:nvPr/>
        </p:nvGrpSpPr>
        <p:grpSpPr>
          <a:xfrm>
            <a:off x="481263" y="2809869"/>
            <a:ext cx="4050632" cy="2112211"/>
            <a:chOff x="481263" y="2809869"/>
            <a:chExt cx="4050632" cy="2112211"/>
          </a:xfrm>
        </p:grpSpPr>
        <p:sp>
          <p:nvSpPr>
            <p:cNvPr id="44" name="Rectangle 43"/>
            <p:cNvSpPr/>
            <p:nvPr/>
          </p:nvSpPr>
          <p:spPr>
            <a:xfrm>
              <a:off x="481263" y="2809869"/>
              <a:ext cx="4050632" cy="2112211"/>
            </a:xfrm>
            <a:prstGeom prst="rect">
              <a:avLst/>
            </a:prstGeom>
            <a:solidFill>
              <a:srgbClr val="EAE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rgbClr val="EAEFFF"/>
                </a:solidFill>
              </a:endParaRPr>
            </a:p>
          </p:txBody>
        </p:sp>
        <p:sp>
          <p:nvSpPr>
            <p:cNvPr id="5" name="Rectangle 4"/>
            <p:cNvSpPr/>
            <p:nvPr/>
          </p:nvSpPr>
          <p:spPr>
            <a:xfrm>
              <a:off x="604252" y="2915286"/>
              <a:ext cx="3767222" cy="1754327"/>
            </a:xfrm>
            <a:prstGeom prst="rect">
              <a:avLst/>
            </a:prstGeom>
          </p:spPr>
          <p:txBody>
            <a:bodyPr wrap="square">
              <a:spAutoFit/>
            </a:bodyPr>
            <a:lstStyle/>
            <a:p>
              <a:r>
                <a:rPr lang="en-GB" dirty="0">
                  <a:solidFill>
                    <a:srgbClr val="000090"/>
                  </a:solidFill>
                  <a:latin typeface="Helvetica"/>
                  <a:cs typeface="Helvetica"/>
                </a:rPr>
                <a:t>if </a:t>
              </a:r>
              <a:r>
                <a:rPr lang="en-GB" dirty="0">
                  <a:latin typeface="Helvetica"/>
                  <a:cs typeface="Helvetica"/>
                </a:rPr>
                <a:t>x == </a:t>
              </a:r>
              <a:r>
                <a:rPr lang="en-GB" dirty="0" smtClean="0">
                  <a:latin typeface="Helvetica"/>
                  <a:cs typeface="Helvetica"/>
                </a:rPr>
                <a:t>0:</a:t>
              </a:r>
              <a:endParaRPr lang="en-GB" dirty="0">
                <a:latin typeface="Helvetica"/>
                <a:cs typeface="Helvetica"/>
              </a:endParaRPr>
            </a:p>
            <a:p>
              <a:r>
                <a:rPr lang="en-GB" dirty="0">
                  <a:latin typeface="Helvetica"/>
                  <a:cs typeface="Helvetica"/>
                </a:rPr>
                <a:t>	</a:t>
              </a:r>
              <a:r>
                <a:rPr lang="en-GB" dirty="0">
                  <a:solidFill>
                    <a:srgbClr val="000090"/>
                  </a:solidFill>
                  <a:latin typeface="Helvetica"/>
                  <a:cs typeface="Helvetica"/>
                </a:rPr>
                <a:t>print </a:t>
              </a:r>
              <a:r>
                <a:rPr lang="hu-HU" dirty="0">
                  <a:solidFill>
                    <a:srgbClr val="660066"/>
                  </a:solidFill>
                  <a:latin typeface="Helvetica"/>
                  <a:cs typeface="Helvetica"/>
                </a:rPr>
                <a:t>"</a:t>
              </a:r>
              <a:r>
                <a:rPr lang="en-GB" dirty="0" smtClean="0">
                  <a:solidFill>
                    <a:srgbClr val="660066"/>
                  </a:solidFill>
                  <a:latin typeface="Helvetica"/>
                  <a:cs typeface="Helvetica"/>
                </a:rPr>
                <a:t>hello </a:t>
              </a:r>
              <a:r>
                <a:rPr lang="en-GB" dirty="0">
                  <a:solidFill>
                    <a:srgbClr val="660066"/>
                  </a:solidFill>
                  <a:latin typeface="Helvetica"/>
                  <a:cs typeface="Helvetica"/>
                </a:rPr>
                <a:t>world</a:t>
              </a:r>
              <a:r>
                <a:rPr lang="en-GB" dirty="0" smtClean="0">
                  <a:solidFill>
                    <a:srgbClr val="660066"/>
                  </a:solidFill>
                  <a:latin typeface="Helvetica"/>
                  <a:cs typeface="Helvetica"/>
                </a:rPr>
                <a:t>!</a:t>
              </a:r>
              <a:r>
                <a:rPr lang="hu-HU" dirty="0" smtClean="0">
                  <a:solidFill>
                    <a:srgbClr val="660066"/>
                  </a:solidFill>
                  <a:latin typeface="Helvetica"/>
                  <a:cs typeface="Helvetica"/>
                </a:rPr>
                <a:t>"</a:t>
              </a:r>
              <a:endParaRPr lang="en-GB" dirty="0" smtClean="0">
                <a:solidFill>
                  <a:srgbClr val="660066"/>
                </a:solidFill>
                <a:latin typeface="Helvetica"/>
                <a:cs typeface="Helvetica"/>
              </a:endParaRPr>
            </a:p>
            <a:p>
              <a:r>
                <a:rPr lang="en-GB" dirty="0" err="1" smtClean="0">
                  <a:solidFill>
                    <a:srgbClr val="000090"/>
                  </a:solidFill>
                  <a:latin typeface="Helvetica"/>
                  <a:cs typeface="Helvetica"/>
                </a:rPr>
                <a:t>elif</a:t>
              </a:r>
              <a:r>
                <a:rPr lang="en-GB" dirty="0" smtClean="0">
                  <a:latin typeface="Helvetica"/>
                  <a:cs typeface="Helvetica"/>
                </a:rPr>
                <a:t> x == </a:t>
              </a:r>
              <a:r>
                <a:rPr lang="en-GB" dirty="0">
                  <a:solidFill>
                    <a:srgbClr val="000000"/>
                  </a:solidFill>
                  <a:latin typeface="Helvetica"/>
                  <a:cs typeface="Helvetica"/>
                </a:rPr>
                <a:t>1</a:t>
              </a:r>
              <a:r>
                <a:rPr lang="en-GB" dirty="0" smtClean="0">
                  <a:solidFill>
                    <a:srgbClr val="000000"/>
                  </a:solidFill>
                  <a:latin typeface="Helvetica"/>
                  <a:cs typeface="Helvetica"/>
                </a:rPr>
                <a:t>:</a:t>
              </a:r>
            </a:p>
            <a:p>
              <a:r>
                <a:rPr lang="en-GB" dirty="0">
                  <a:latin typeface="Helvetica"/>
                  <a:cs typeface="Helvetica"/>
                </a:rPr>
                <a:t>	</a:t>
              </a:r>
              <a:r>
                <a:rPr lang="en-GB" dirty="0">
                  <a:solidFill>
                    <a:srgbClr val="000090"/>
                  </a:solidFill>
                  <a:latin typeface="Helvetica"/>
                  <a:cs typeface="Helvetica"/>
                </a:rPr>
                <a:t>print</a:t>
              </a:r>
              <a:r>
                <a:rPr lang="en-GB" dirty="0">
                  <a:latin typeface="Helvetica"/>
                  <a:cs typeface="Helvetica"/>
                </a:rPr>
                <a:t> </a:t>
              </a:r>
              <a:r>
                <a:rPr lang="hu-HU" dirty="0">
                  <a:solidFill>
                    <a:srgbClr val="660066"/>
                  </a:solidFill>
                  <a:latin typeface="Helvetica"/>
                  <a:cs typeface="Helvetica"/>
                </a:rPr>
                <a:t>"</a:t>
              </a:r>
              <a:r>
                <a:rPr lang="en-GB" dirty="0" smtClean="0">
                  <a:solidFill>
                    <a:srgbClr val="660066"/>
                  </a:solidFill>
                  <a:latin typeface="Helvetica"/>
                  <a:cs typeface="Helvetica"/>
                </a:rPr>
                <a:t>go </a:t>
              </a:r>
              <a:r>
                <a:rPr lang="en-GB" dirty="0">
                  <a:solidFill>
                    <a:srgbClr val="660066"/>
                  </a:solidFill>
                  <a:latin typeface="Helvetica"/>
                  <a:cs typeface="Helvetica"/>
                </a:rPr>
                <a:t>away, </a:t>
              </a:r>
              <a:r>
                <a:rPr lang="en-GB" dirty="0" smtClean="0">
                  <a:solidFill>
                    <a:srgbClr val="660066"/>
                  </a:solidFill>
                  <a:latin typeface="Helvetica"/>
                  <a:cs typeface="Helvetica"/>
                </a:rPr>
                <a:t>world!</a:t>
              </a:r>
              <a:r>
                <a:rPr lang="hu-HU" dirty="0" smtClean="0">
                  <a:solidFill>
                    <a:srgbClr val="660066"/>
                  </a:solidFill>
                  <a:latin typeface="Helvetica"/>
                  <a:cs typeface="Helvetica"/>
                </a:rPr>
                <a:t>"</a:t>
              </a:r>
            </a:p>
            <a:p>
              <a:r>
                <a:rPr lang="en-GB" dirty="0" smtClean="0">
                  <a:solidFill>
                    <a:srgbClr val="000090"/>
                  </a:solidFill>
                  <a:latin typeface="Helvetica"/>
                  <a:cs typeface="Helvetica"/>
                </a:rPr>
                <a:t>else:</a:t>
              </a:r>
            </a:p>
            <a:p>
              <a:r>
                <a:rPr lang="en-GB" dirty="0">
                  <a:latin typeface="Helvetica"/>
                  <a:cs typeface="Helvetica"/>
                </a:rPr>
                <a:t>	</a:t>
              </a:r>
              <a:r>
                <a:rPr lang="en-GB" dirty="0">
                  <a:solidFill>
                    <a:srgbClr val="000090"/>
                  </a:solidFill>
                  <a:latin typeface="Helvetica"/>
                  <a:cs typeface="Helvetica"/>
                </a:rPr>
                <a:t>print</a:t>
              </a:r>
              <a:r>
                <a:rPr lang="en-GB" dirty="0">
                  <a:latin typeface="Helvetica"/>
                  <a:cs typeface="Helvetica"/>
                </a:rPr>
                <a:t> </a:t>
              </a:r>
              <a:r>
                <a:rPr lang="hu-HU" dirty="0">
                  <a:solidFill>
                    <a:srgbClr val="660066"/>
                  </a:solidFill>
                  <a:latin typeface="Helvetica"/>
                  <a:cs typeface="Helvetica"/>
                </a:rPr>
                <a:t>"</a:t>
              </a:r>
              <a:r>
                <a:rPr lang="en-GB" dirty="0" smtClean="0">
                  <a:solidFill>
                    <a:srgbClr val="660066"/>
                  </a:solidFill>
                  <a:latin typeface="Helvetica"/>
                  <a:cs typeface="Helvetica"/>
                </a:rPr>
                <a:t>what </a:t>
              </a:r>
              <a:r>
                <a:rPr lang="en-GB" dirty="0">
                  <a:solidFill>
                    <a:srgbClr val="660066"/>
                  </a:solidFill>
                  <a:latin typeface="Helvetica"/>
                  <a:cs typeface="Helvetica"/>
                </a:rPr>
                <a:t>a world</a:t>
              </a:r>
              <a:r>
                <a:rPr lang="en-GB" dirty="0" smtClean="0">
                  <a:solidFill>
                    <a:srgbClr val="660066"/>
                  </a:solidFill>
                  <a:latin typeface="Helvetica"/>
                  <a:cs typeface="Helvetica"/>
                </a:rPr>
                <a:t>!</a:t>
              </a:r>
              <a:r>
                <a:rPr lang="hu-HU" dirty="0" smtClean="0">
                  <a:solidFill>
                    <a:srgbClr val="660066"/>
                  </a:solidFill>
                  <a:latin typeface="Helvetica"/>
                  <a:cs typeface="Helvetica"/>
                </a:rPr>
                <a:t>"</a:t>
              </a:r>
              <a:endParaRPr lang="en-GB" dirty="0">
                <a:solidFill>
                  <a:srgbClr val="660066"/>
                </a:solidFill>
                <a:latin typeface="Helvetica"/>
                <a:cs typeface="Helvetica"/>
              </a:endParaRPr>
            </a:p>
          </p:txBody>
        </p:sp>
      </p:grpSp>
      <p:grpSp>
        <p:nvGrpSpPr>
          <p:cNvPr id="53" name="Group 52"/>
          <p:cNvGrpSpPr/>
          <p:nvPr/>
        </p:nvGrpSpPr>
        <p:grpSpPr>
          <a:xfrm>
            <a:off x="5464321" y="2602378"/>
            <a:ext cx="3249545" cy="2767822"/>
            <a:chOff x="5009466" y="2713791"/>
            <a:chExt cx="3249545" cy="2767822"/>
          </a:xfrm>
        </p:grpSpPr>
        <p:sp>
          <p:nvSpPr>
            <p:cNvPr id="6" name="Rectangle 5"/>
            <p:cNvSpPr/>
            <p:nvPr/>
          </p:nvSpPr>
          <p:spPr>
            <a:xfrm>
              <a:off x="5808580" y="2713791"/>
              <a:ext cx="1697790" cy="519836"/>
            </a:xfrm>
            <a:prstGeom prst="rect">
              <a:avLst/>
            </a:prstGeom>
            <a:solidFill>
              <a:srgbClr val="3366FF"/>
            </a:solidFill>
            <a:ln>
              <a:solidFill>
                <a:srgbClr val="00009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What is x?</a:t>
              </a:r>
              <a:endParaRPr lang="en-GB" dirty="0"/>
            </a:p>
          </p:txBody>
        </p:sp>
        <p:sp>
          <p:nvSpPr>
            <p:cNvPr id="7" name="Rectangle 6"/>
            <p:cNvSpPr>
              <a:spLocks noChangeAspect="1"/>
            </p:cNvSpPr>
            <p:nvPr/>
          </p:nvSpPr>
          <p:spPr>
            <a:xfrm>
              <a:off x="5009466" y="3820697"/>
              <a:ext cx="860114" cy="611999"/>
            </a:xfrm>
            <a:prstGeom prst="rect">
              <a:avLst/>
            </a:prstGeom>
            <a:solidFill>
              <a:srgbClr val="6989FF"/>
            </a:solidFill>
            <a:ln>
              <a:solidFill>
                <a:srgbClr val="00009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X is 1</a:t>
              </a:r>
              <a:endParaRPr lang="en-GB" dirty="0"/>
            </a:p>
          </p:txBody>
        </p:sp>
        <p:sp>
          <p:nvSpPr>
            <p:cNvPr id="8" name="Rectangle 7"/>
            <p:cNvSpPr>
              <a:spLocks noChangeAspect="1"/>
            </p:cNvSpPr>
            <p:nvPr/>
          </p:nvSpPr>
          <p:spPr>
            <a:xfrm>
              <a:off x="6202606" y="3820697"/>
              <a:ext cx="909737" cy="611999"/>
            </a:xfrm>
            <a:prstGeom prst="rect">
              <a:avLst/>
            </a:prstGeom>
            <a:solidFill>
              <a:srgbClr val="6989FF"/>
            </a:solidFill>
            <a:ln>
              <a:solidFill>
                <a:srgbClr val="00009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X is 0</a:t>
              </a:r>
              <a:endParaRPr lang="en-GB" dirty="0"/>
            </a:p>
          </p:txBody>
        </p:sp>
        <p:sp>
          <p:nvSpPr>
            <p:cNvPr id="9" name="Rectangle 8"/>
            <p:cNvSpPr>
              <a:spLocks noChangeAspect="1"/>
            </p:cNvSpPr>
            <p:nvPr/>
          </p:nvSpPr>
          <p:spPr>
            <a:xfrm>
              <a:off x="7389717" y="3820697"/>
              <a:ext cx="869294" cy="611999"/>
            </a:xfrm>
            <a:prstGeom prst="rect">
              <a:avLst/>
            </a:prstGeom>
            <a:solidFill>
              <a:srgbClr val="6989FF"/>
            </a:solidFill>
            <a:ln>
              <a:solidFill>
                <a:srgbClr val="00009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X is not 0 nor 1</a:t>
              </a:r>
              <a:endParaRPr lang="en-GB" dirty="0"/>
            </a:p>
          </p:txBody>
        </p:sp>
        <p:cxnSp>
          <p:nvCxnSpPr>
            <p:cNvPr id="23" name="Elbow Connector 22"/>
            <p:cNvCxnSpPr>
              <a:endCxn id="7" idx="0"/>
            </p:cNvCxnSpPr>
            <p:nvPr/>
          </p:nvCxnSpPr>
          <p:spPr>
            <a:xfrm rot="10800000" flipV="1">
              <a:off x="5439523" y="3569365"/>
              <a:ext cx="1195226" cy="251331"/>
            </a:xfrm>
            <a:prstGeom prst="bent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endCxn id="9" idx="0"/>
            </p:cNvCxnSpPr>
            <p:nvPr/>
          </p:nvCxnSpPr>
          <p:spPr>
            <a:xfrm>
              <a:off x="6634749" y="3569366"/>
              <a:ext cx="1189615" cy="251331"/>
            </a:xfrm>
            <a:prstGeom prst="bentConnector2">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6" idx="2"/>
              <a:endCxn id="8" idx="0"/>
            </p:cNvCxnSpPr>
            <p:nvPr/>
          </p:nvCxnSpPr>
          <p:spPr>
            <a:xfrm>
              <a:off x="6657475" y="3233627"/>
              <a:ext cx="0" cy="58707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056099" y="4835282"/>
              <a:ext cx="813481" cy="646331"/>
            </a:xfrm>
            <a:prstGeom prst="rect">
              <a:avLst/>
            </a:prstGeom>
            <a:noFill/>
          </p:spPr>
          <p:txBody>
            <a:bodyPr wrap="none" rtlCol="0">
              <a:spAutoFit/>
            </a:bodyPr>
            <a:lstStyle/>
            <a:p>
              <a:pPr algn="ctr"/>
              <a:r>
                <a:rPr lang="en-GB" dirty="0" smtClean="0"/>
                <a:t>hello</a:t>
              </a:r>
            </a:p>
            <a:p>
              <a:pPr algn="ctr"/>
              <a:r>
                <a:rPr lang="en-GB" dirty="0" smtClean="0"/>
                <a:t>world!</a:t>
              </a:r>
              <a:endParaRPr lang="en-GB" dirty="0"/>
            </a:p>
          </p:txBody>
        </p:sp>
        <p:sp>
          <p:nvSpPr>
            <p:cNvPr id="36" name="TextBox 35"/>
            <p:cNvSpPr txBox="1"/>
            <p:nvPr/>
          </p:nvSpPr>
          <p:spPr>
            <a:xfrm>
              <a:off x="6149745" y="4835282"/>
              <a:ext cx="1015460" cy="646331"/>
            </a:xfrm>
            <a:prstGeom prst="rect">
              <a:avLst/>
            </a:prstGeom>
            <a:noFill/>
          </p:spPr>
          <p:txBody>
            <a:bodyPr wrap="none" rtlCol="0">
              <a:spAutoFit/>
            </a:bodyPr>
            <a:lstStyle/>
            <a:p>
              <a:pPr algn="ctr"/>
              <a:r>
                <a:rPr lang="en-GB" dirty="0"/>
                <a:t>g</a:t>
              </a:r>
              <a:r>
                <a:rPr lang="en-GB" dirty="0" smtClean="0"/>
                <a:t>o away,</a:t>
              </a:r>
            </a:p>
            <a:p>
              <a:pPr algn="ctr"/>
              <a:r>
                <a:rPr lang="en-GB" dirty="0" smtClean="0"/>
                <a:t>world!</a:t>
              </a:r>
              <a:endParaRPr lang="en-GB" dirty="0"/>
            </a:p>
          </p:txBody>
        </p:sp>
        <p:sp>
          <p:nvSpPr>
            <p:cNvPr id="37" name="TextBox 36"/>
            <p:cNvSpPr txBox="1"/>
            <p:nvPr/>
          </p:nvSpPr>
          <p:spPr>
            <a:xfrm>
              <a:off x="7389717" y="4835282"/>
              <a:ext cx="821597" cy="646331"/>
            </a:xfrm>
            <a:prstGeom prst="rect">
              <a:avLst/>
            </a:prstGeom>
            <a:noFill/>
          </p:spPr>
          <p:txBody>
            <a:bodyPr wrap="none" rtlCol="0">
              <a:spAutoFit/>
            </a:bodyPr>
            <a:lstStyle/>
            <a:p>
              <a:pPr algn="ctr"/>
              <a:r>
                <a:rPr lang="en-GB" dirty="0" smtClean="0"/>
                <a:t>what a</a:t>
              </a:r>
            </a:p>
            <a:p>
              <a:pPr algn="ctr"/>
              <a:r>
                <a:rPr lang="en-GB" dirty="0" smtClean="0"/>
                <a:t>world!</a:t>
              </a:r>
              <a:endParaRPr lang="en-GB" dirty="0"/>
            </a:p>
          </p:txBody>
        </p:sp>
        <p:cxnSp>
          <p:nvCxnSpPr>
            <p:cNvPr id="40" name="Straight Arrow Connector 39"/>
            <p:cNvCxnSpPr>
              <a:stCxn id="7" idx="2"/>
            </p:cNvCxnSpPr>
            <p:nvPr/>
          </p:nvCxnSpPr>
          <p:spPr>
            <a:xfrm>
              <a:off x="5439523" y="4432696"/>
              <a:ext cx="0" cy="394835"/>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634749" y="4424945"/>
              <a:ext cx="0" cy="402586"/>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7824364" y="4432696"/>
              <a:ext cx="0" cy="402586"/>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a:off x="336883" y="2377982"/>
            <a:ext cx="5557495" cy="1501360"/>
            <a:chOff x="336883" y="2870107"/>
            <a:chExt cx="5557495" cy="1501360"/>
          </a:xfrm>
        </p:grpSpPr>
        <p:sp>
          <p:nvSpPr>
            <p:cNvPr id="54" name="Donut 53"/>
            <p:cNvSpPr/>
            <p:nvPr/>
          </p:nvSpPr>
          <p:spPr>
            <a:xfrm>
              <a:off x="336883" y="3301994"/>
              <a:ext cx="1147011" cy="1069473"/>
            </a:xfrm>
            <a:prstGeom prst="donut">
              <a:avLst>
                <a:gd name="adj" fmla="val 633"/>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55" name="TextBox 54"/>
            <p:cNvSpPr txBox="1"/>
            <p:nvPr/>
          </p:nvSpPr>
          <p:spPr>
            <a:xfrm>
              <a:off x="1049670" y="2870107"/>
              <a:ext cx="4844708" cy="369332"/>
            </a:xfrm>
            <a:prstGeom prst="rect">
              <a:avLst/>
            </a:prstGeom>
            <a:noFill/>
          </p:spPr>
          <p:txBody>
            <a:bodyPr wrap="none" rtlCol="0">
              <a:spAutoFit/>
            </a:bodyPr>
            <a:lstStyle/>
            <a:p>
              <a:r>
                <a:rPr lang="en-GB" dirty="0" smtClean="0">
                  <a:solidFill>
                    <a:srgbClr val="FF0000"/>
                  </a:solidFill>
                </a:rPr>
                <a:t>indents are meaningful (like spaces are in English)</a:t>
              </a:r>
              <a:endParaRPr lang="en-GB" dirty="0">
                <a:solidFill>
                  <a:srgbClr val="FF0000"/>
                </a:solidFill>
              </a:endParaRPr>
            </a:p>
          </p:txBody>
        </p:sp>
      </p:grpSp>
      <p:sp>
        <p:nvSpPr>
          <p:cNvPr id="56" name="Rectangle 55"/>
          <p:cNvSpPr/>
          <p:nvPr/>
        </p:nvSpPr>
        <p:spPr>
          <a:xfrm>
            <a:off x="401053" y="6326378"/>
            <a:ext cx="8742947" cy="369332"/>
          </a:xfrm>
          <a:prstGeom prst="rect">
            <a:avLst/>
          </a:prstGeom>
          <a:solidFill>
            <a:srgbClr val="FFF7F8"/>
          </a:solidFill>
        </p:spPr>
        <p:txBody>
          <a:bodyPr wrap="square">
            <a:spAutoFit/>
          </a:bodyPr>
          <a:lstStyle/>
          <a:p>
            <a:r>
              <a:rPr lang="en-GB" b="1" dirty="0">
                <a:latin typeface="Arial"/>
                <a:cs typeface="Arial"/>
              </a:rPr>
              <a:t>WHY DO WE CARE? </a:t>
            </a:r>
            <a:r>
              <a:rPr lang="en-GB" dirty="0" smtClean="0">
                <a:latin typeface="Arial"/>
                <a:cs typeface="Arial"/>
              </a:rPr>
              <a:t>useful for experimental conditions, rest breaks or feedback</a:t>
            </a:r>
            <a:endParaRPr lang="en-GB" dirty="0">
              <a:latin typeface="Arial"/>
              <a:cs typeface="Arial"/>
            </a:endParaRPr>
          </a:p>
        </p:txBody>
      </p:sp>
    </p:spTree>
    <p:extLst>
      <p:ext uri="{BB962C8B-B14F-4D97-AF65-F5344CB8AC3E}">
        <p14:creationId xmlns:p14="http://schemas.microsoft.com/office/powerpoint/2010/main" val="2903565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6" grpId="0" animBg="1"/>
    </p:bldLst>
  </p:timing>
</p:sld>
</file>

<file path=ppt/theme/theme1.xml><?xml version="1.0" encoding="utf-8"?>
<a:theme xmlns:a="http://schemas.openxmlformats.org/drawingml/2006/main" name="CC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CCD.thmx</Template>
  <TotalTime>1161</TotalTime>
  <Words>3594</Words>
  <Application>Microsoft Macintosh PowerPoint</Application>
  <PresentationFormat>On-screen Show (4:3)</PresentationFormat>
  <Paragraphs>406</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CCD</vt:lpstr>
      <vt:lpstr>Advanced PsychoPy</vt:lpstr>
      <vt:lpstr>What will we cover? </vt:lpstr>
      <vt:lpstr>What is Python?</vt:lpstr>
      <vt:lpstr>PowerPoint Presentation</vt:lpstr>
      <vt:lpstr>PowerPoint Presentation</vt:lpstr>
      <vt:lpstr>PowerPoint Presentation</vt:lpstr>
      <vt:lpstr>VERY basic Python</vt:lpstr>
      <vt:lpstr>Variables</vt:lpstr>
      <vt:lpstr>IF THEN statement</vt:lpstr>
      <vt:lpstr>Importing modules and shuffling lists</vt:lpstr>
      <vt:lpstr>String formatting (last one!)</vt:lpstr>
      <vt:lpstr>Advanced PsychoPy</vt:lpstr>
      <vt:lpstr>Counterbalancing conditions</vt:lpstr>
      <vt:lpstr>Randomising conditions</vt:lpstr>
      <vt:lpstr>Adding error feedback</vt:lpstr>
      <vt:lpstr>Rest breaks</vt:lpstr>
      <vt:lpstr>Tips</vt:lpstr>
      <vt:lpstr>Round up</vt:lpstr>
      <vt:lpstr>Test yourself!</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PsychoPy part 1</dc:title>
  <dc:creator>Clare Sutherland</dc:creator>
  <cp:lastModifiedBy>Clare Sutherland</cp:lastModifiedBy>
  <cp:revision>1374</cp:revision>
  <dcterms:created xsi:type="dcterms:W3CDTF">2016-11-15T11:20:14Z</dcterms:created>
  <dcterms:modified xsi:type="dcterms:W3CDTF">2018-07-24T06:44:03Z</dcterms:modified>
</cp:coreProperties>
</file>