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3"/>
  </p:notesMasterIdLst>
  <p:sldIdLst>
    <p:sldId id="256" r:id="rId2"/>
    <p:sldId id="257" r:id="rId3"/>
    <p:sldId id="264" r:id="rId4"/>
    <p:sldId id="266" r:id="rId5"/>
    <p:sldId id="260" r:id="rId6"/>
    <p:sldId id="263" r:id="rId7"/>
    <p:sldId id="261" r:id="rId8"/>
    <p:sldId id="267" r:id="rId9"/>
    <p:sldId id="262" r:id="rId10"/>
    <p:sldId id="268" r:id="rId11"/>
    <p:sldId id="26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A00"/>
    <a:srgbClr val="FF2C30"/>
    <a:srgbClr val="00FF22"/>
    <a:srgbClr val="EFEE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8" autoAdjust="0"/>
    <p:restoredTop sz="72518" autoAdjust="0"/>
  </p:normalViewPr>
  <p:slideViewPr>
    <p:cSldViewPr snapToGrid="0" snapToObjects="1">
      <p:cViewPr>
        <p:scale>
          <a:sx n="95" d="100"/>
          <a:sy n="95" d="100"/>
        </p:scale>
        <p:origin x="-2088"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5C66E6-2790-9940-95D8-B2D87BF250B7}" type="datetimeFigureOut">
              <a:rPr lang="en-US" smtClean="0"/>
              <a:t>24/7/18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70B790-33C6-5644-ADE5-55285F15B94E}" type="slidenum">
              <a:rPr lang="en-GB" smtClean="0"/>
              <a:t>‹#›</a:t>
            </a:fld>
            <a:endParaRPr lang="en-GB"/>
          </a:p>
        </p:txBody>
      </p:sp>
    </p:spTree>
    <p:extLst>
      <p:ext uri="{BB962C8B-B14F-4D97-AF65-F5344CB8AC3E}">
        <p14:creationId xmlns:p14="http://schemas.microsoft.com/office/powerpoint/2010/main" val="41349500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sciencedirect.com/science?_ob=ArticleURL&amp;_udi=B6T04-4MWGYDH-1&amp;_user=5939061&amp;_rdoc=1&amp;_fmt=&amp;_orig=search&amp;_sort=d&amp;_docanchor=&amp;view=c&amp;_acct=C000009959&amp;_version=1&amp;_urlVersion=0&amp;_userid=5939061&amp;md5=4a09e4ec5b516e9220a1fa5bc3f8f10c" TargetMode="External"/><Relationship Id="rId4" Type="http://schemas.openxmlformats.org/officeDocument/2006/relationships/hyperlink" Target="http://journal.frontiersin.org/article/10.3389/neuro.11.010.2008/abstract" TargetMode="External"/><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Notes: citing PsychoPy:</a:t>
            </a:r>
          </a:p>
          <a:p>
            <a:endParaRPr lang="en-GB" dirty="0" smtClean="0"/>
          </a:p>
          <a:p>
            <a:r>
              <a:rPr lang="en-US" dirty="0" smtClean="0"/>
              <a:t>Peirce, JW (2007) PsychoPy - Psychophysics software in Python. </a:t>
            </a:r>
            <a:r>
              <a:rPr lang="en-US" dirty="0" smtClean="0">
                <a:hlinkClick r:id="rId3"/>
              </a:rPr>
              <a:t>J Neurosci Methods, 162(1-2):8-13</a:t>
            </a:r>
            <a:endParaRPr lang="en-US" dirty="0" smtClean="0"/>
          </a:p>
          <a:p>
            <a:r>
              <a:rPr lang="en-US" dirty="0" smtClean="0"/>
              <a:t>Peirce JW (2009) Generating stimuli for neuroscience using PsychoPy. </a:t>
            </a:r>
            <a:r>
              <a:rPr lang="en-US" dirty="0" smtClean="0">
                <a:hlinkClick r:id="rId4"/>
              </a:rPr>
              <a:t>Front. Neuroinform. 2:10. doi:10.3389/neuro.11.010.2008</a:t>
            </a:r>
            <a:endParaRPr lang="en-US" dirty="0" smtClean="0"/>
          </a:p>
          <a:p>
            <a:endParaRPr lang="en-GB" dirty="0" smtClean="0"/>
          </a:p>
          <a:p>
            <a:r>
              <a:rPr lang="en-GB" dirty="0" smtClean="0"/>
              <a:t>Download: </a:t>
            </a:r>
            <a:r>
              <a:rPr lang="en-GB" baseline="0" dirty="0" smtClean="0"/>
              <a:t> </a:t>
            </a:r>
            <a:r>
              <a:rPr lang="pl-PL" dirty="0" smtClean="0"/>
              <a:t>http://</a:t>
            </a:r>
            <a:r>
              <a:rPr lang="pl-PL" dirty="0" err="1" smtClean="0"/>
              <a:t>psychopy.org</a:t>
            </a:r>
            <a:r>
              <a:rPr lang="pl-PL" dirty="0" smtClean="0"/>
              <a:t>/</a:t>
            </a:r>
            <a:r>
              <a:rPr lang="pl-PL" dirty="0" err="1" smtClean="0"/>
              <a:t>installation.html</a:t>
            </a:r>
            <a:endParaRPr lang="pl-PL" dirty="0" smtClean="0"/>
          </a:p>
          <a:p>
            <a:endParaRPr lang="pl-PL" dirty="0" smtClean="0"/>
          </a:p>
          <a:p>
            <a:r>
              <a:rPr lang="pl-PL" dirty="0" smtClean="0"/>
              <a:t>To </a:t>
            </a:r>
            <a:r>
              <a:rPr lang="pl-PL" dirty="0" err="1" smtClean="0"/>
              <a:t>help</a:t>
            </a:r>
            <a:r>
              <a:rPr lang="pl-PL" dirty="0" smtClean="0"/>
              <a:t> </a:t>
            </a:r>
            <a:r>
              <a:rPr lang="pl-PL" dirty="0" err="1" smtClean="0"/>
              <a:t>you</a:t>
            </a:r>
            <a:r>
              <a:rPr lang="pl-PL" dirty="0" smtClean="0"/>
              <a:t>, </a:t>
            </a:r>
            <a:r>
              <a:rPr lang="pl-PL" dirty="0" err="1" smtClean="0"/>
              <a:t>there</a:t>
            </a:r>
            <a:r>
              <a:rPr lang="pl-PL" dirty="0" smtClean="0"/>
              <a:t> </a:t>
            </a:r>
            <a:r>
              <a:rPr lang="pl-PL" dirty="0" err="1" smtClean="0"/>
              <a:t>is</a:t>
            </a:r>
            <a:r>
              <a:rPr lang="pl-PL" dirty="0" smtClean="0"/>
              <a:t> </a:t>
            </a:r>
            <a:r>
              <a:rPr lang="pl-PL" dirty="0" err="1" smtClean="0"/>
              <a:t>an</a:t>
            </a:r>
            <a:r>
              <a:rPr lang="pl-PL" dirty="0" smtClean="0"/>
              <a:t> </a:t>
            </a:r>
            <a:r>
              <a:rPr lang="pl-PL" dirty="0" err="1" smtClean="0"/>
              <a:t>additional</a:t>
            </a:r>
            <a:r>
              <a:rPr lang="pl-PL" dirty="0" smtClean="0"/>
              <a:t> Word </a:t>
            </a:r>
            <a:r>
              <a:rPr lang="pl-PL" dirty="0" err="1" smtClean="0"/>
              <a:t>instructions</a:t>
            </a:r>
            <a:r>
              <a:rPr lang="pl-PL" dirty="0" smtClean="0"/>
              <a:t> file with </a:t>
            </a:r>
            <a:r>
              <a:rPr lang="pl-PL" dirty="0" err="1" smtClean="0"/>
              <a:t>screenshots</a:t>
            </a:r>
            <a:r>
              <a:rPr lang="pl-PL" dirty="0" smtClean="0"/>
              <a:t> (</a:t>
            </a:r>
            <a:r>
              <a:rPr lang="pl-PL" dirty="0" err="1" smtClean="0"/>
              <a:t>Additional_Instructions.doc</a:t>
            </a:r>
            <a:r>
              <a:rPr lang="pl-PL" dirty="0" smtClean="0"/>
              <a:t>)</a:t>
            </a:r>
            <a:r>
              <a:rPr lang="pl-PL" baseline="0" dirty="0" smtClean="0"/>
              <a:t> and </a:t>
            </a:r>
            <a:r>
              <a:rPr lang="pl-PL" baseline="0" dirty="0" err="1" smtClean="0"/>
              <a:t>an</a:t>
            </a:r>
            <a:r>
              <a:rPr lang="pl-PL" baseline="0" dirty="0" smtClean="0"/>
              <a:t> </a:t>
            </a:r>
            <a:r>
              <a:rPr lang="pl-PL" baseline="0" dirty="0" err="1" smtClean="0"/>
              <a:t>example</a:t>
            </a:r>
            <a:r>
              <a:rPr lang="pl-PL" baseline="0" dirty="0" smtClean="0"/>
              <a:t> </a:t>
            </a:r>
            <a:r>
              <a:rPr lang="pl-PL" baseline="0" dirty="0" err="1" smtClean="0"/>
              <a:t>experiment</a:t>
            </a:r>
            <a:r>
              <a:rPr lang="pl-PL" baseline="0" dirty="0" smtClean="0"/>
              <a:t> in the folder ExampleExperiment1.</a:t>
            </a:r>
          </a:p>
          <a:p>
            <a:endParaRPr lang="pl-PL" baseline="0" dirty="0" smtClean="0"/>
          </a:p>
          <a:p>
            <a:r>
              <a:rPr lang="pl-PL" baseline="0" dirty="0" smtClean="0"/>
              <a:t>A </a:t>
            </a:r>
            <a:r>
              <a:rPr lang="pl-PL" baseline="0" dirty="0" err="1" smtClean="0"/>
              <a:t>tutorial</a:t>
            </a:r>
            <a:r>
              <a:rPr lang="pl-PL" baseline="0" dirty="0" smtClean="0"/>
              <a:t> </a:t>
            </a:r>
            <a:r>
              <a:rPr lang="pl-PL" baseline="0" dirty="0" err="1" smtClean="0"/>
              <a:t>follows</a:t>
            </a:r>
            <a:r>
              <a:rPr lang="pl-PL" baseline="0" dirty="0" smtClean="0"/>
              <a:t> </a:t>
            </a:r>
            <a:r>
              <a:rPr lang="pl-PL" baseline="0" dirty="0" err="1" smtClean="0"/>
              <a:t>this</a:t>
            </a:r>
            <a:r>
              <a:rPr lang="pl-PL" baseline="0" dirty="0" smtClean="0"/>
              <a:t> one, </a:t>
            </a:r>
            <a:r>
              <a:rPr lang="en-GB" baseline="0" dirty="0" smtClean="0"/>
              <a:t>(https://</a:t>
            </a:r>
            <a:r>
              <a:rPr lang="en-GB" baseline="0" dirty="0" err="1" smtClean="0"/>
              <a:t>github.com</a:t>
            </a:r>
            <a:r>
              <a:rPr lang="en-GB" baseline="0" dirty="0" smtClean="0"/>
              <a:t>/</a:t>
            </a:r>
            <a:r>
              <a:rPr lang="en-GB" baseline="0" dirty="0" err="1" smtClean="0"/>
              <a:t>ClareSutherland</a:t>
            </a:r>
            <a:r>
              <a:rPr lang="en-GB" baseline="0" dirty="0" smtClean="0"/>
              <a:t>/</a:t>
            </a:r>
            <a:r>
              <a:rPr lang="en-GB" baseline="0" dirty="0" err="1" smtClean="0"/>
              <a:t>AdvancedPsychoPy</a:t>
            </a:r>
            <a:r>
              <a:rPr lang="en-GB" baseline="0" dirty="0" smtClean="0"/>
              <a:t>)</a:t>
            </a:r>
          </a:p>
          <a:p>
            <a:endParaRPr lang="en-GB" dirty="0"/>
          </a:p>
        </p:txBody>
      </p:sp>
      <p:sp>
        <p:nvSpPr>
          <p:cNvPr id="4" name="Slide Number Placeholder 3"/>
          <p:cNvSpPr>
            <a:spLocks noGrp="1"/>
          </p:cNvSpPr>
          <p:nvPr>
            <p:ph type="sldNum" sz="quarter" idx="10"/>
          </p:nvPr>
        </p:nvSpPr>
        <p:spPr/>
        <p:txBody>
          <a:bodyPr/>
          <a:lstStyle/>
          <a:p>
            <a:fld id="{8A70B790-33C6-5644-ADE5-55285F15B94E}" type="slidenum">
              <a:rPr lang="en-GB" smtClean="0"/>
              <a:t>1</a:t>
            </a:fld>
            <a:endParaRPr lang="en-GB"/>
          </a:p>
        </p:txBody>
      </p:sp>
    </p:spTree>
    <p:extLst>
      <p:ext uri="{BB962C8B-B14F-4D97-AF65-F5344CB8AC3E}">
        <p14:creationId xmlns:p14="http://schemas.microsoft.com/office/powerpoint/2010/main" val="819392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A70B790-33C6-5644-ADE5-55285F15B94E}" type="slidenum">
              <a:rPr lang="en-GB" smtClean="0"/>
              <a:t>2</a:t>
            </a:fld>
            <a:endParaRPr lang="en-GB"/>
          </a:p>
        </p:txBody>
      </p:sp>
    </p:spTree>
    <p:extLst>
      <p:ext uri="{BB962C8B-B14F-4D97-AF65-F5344CB8AC3E}">
        <p14:creationId xmlns:p14="http://schemas.microsoft.com/office/powerpoint/2010/main" val="4151254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Uses Python programming language but you don’t need to know any Python</a:t>
            </a:r>
            <a:endParaRPr lang="en-GB" dirty="0" smtClean="0"/>
          </a:p>
          <a:p>
            <a:endParaRPr lang="en-GB" dirty="0" smtClean="0"/>
          </a:p>
          <a:p>
            <a:r>
              <a:rPr lang="en-GB" dirty="0" smtClean="0"/>
              <a:t>So it</a:t>
            </a:r>
            <a:r>
              <a:rPr lang="fr-FR" dirty="0" smtClean="0"/>
              <a:t>’</a:t>
            </a:r>
            <a:r>
              <a:rPr lang="en-GB" dirty="0" smtClean="0"/>
              <a:t>s built for academics</a:t>
            </a:r>
            <a:r>
              <a:rPr lang="en-GB" baseline="0" dirty="0" smtClean="0"/>
              <a:t> BY academics</a:t>
            </a:r>
          </a:p>
          <a:p>
            <a:endParaRPr lang="en-GB" baseline="0" dirty="0" smtClean="0"/>
          </a:p>
          <a:p>
            <a:r>
              <a:rPr lang="en-GB" baseline="0" dirty="0" smtClean="0"/>
              <a:t>Builder view = main PsychoPy interface (covered in this tutorial)</a:t>
            </a:r>
          </a:p>
          <a:p>
            <a:endParaRPr lang="en-GB" baseline="0" dirty="0" smtClean="0"/>
          </a:p>
          <a:p>
            <a:r>
              <a:rPr lang="en-GB" baseline="0" dirty="0" smtClean="0"/>
              <a:t>Coder view = for advanced experiments, and for people who prefer programming (next tutorial)</a:t>
            </a:r>
          </a:p>
          <a:p>
            <a:endParaRPr lang="en-GB" baseline="0" dirty="0" smtClean="0"/>
          </a:p>
        </p:txBody>
      </p:sp>
      <p:sp>
        <p:nvSpPr>
          <p:cNvPr id="4" name="Slide Number Placeholder 3"/>
          <p:cNvSpPr>
            <a:spLocks noGrp="1"/>
          </p:cNvSpPr>
          <p:nvPr>
            <p:ph type="sldNum" sz="quarter" idx="10"/>
          </p:nvPr>
        </p:nvSpPr>
        <p:spPr/>
        <p:txBody>
          <a:bodyPr/>
          <a:lstStyle/>
          <a:p>
            <a:fld id="{8A70B790-33C6-5644-ADE5-55285F15B94E}" type="slidenum">
              <a:rPr lang="en-GB" smtClean="0"/>
              <a:t>3</a:t>
            </a:fld>
            <a:endParaRPr lang="en-GB"/>
          </a:p>
        </p:txBody>
      </p:sp>
    </p:spTree>
    <p:extLst>
      <p:ext uri="{BB962C8B-B14F-4D97-AF65-F5344CB8AC3E}">
        <p14:creationId xmlns:p14="http://schemas.microsoft.com/office/powerpoint/2010/main" val="1115648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Builder View</a:t>
            </a:r>
          </a:p>
          <a:p>
            <a:endParaRPr lang="en-GB" dirty="0" smtClean="0"/>
          </a:p>
          <a:p>
            <a:r>
              <a:rPr lang="en-GB" dirty="0" smtClean="0"/>
              <a:t>Components </a:t>
            </a:r>
            <a:r>
              <a:rPr lang="en-US" dirty="0" smtClean="0"/>
              <a:t>–</a:t>
            </a:r>
            <a:r>
              <a:rPr lang="en-GB" dirty="0" smtClean="0"/>
              <a:t> </a:t>
            </a:r>
            <a:r>
              <a:rPr lang="en-GB" b="1" dirty="0" smtClean="0"/>
              <a:t>events</a:t>
            </a:r>
            <a:r>
              <a:rPr lang="en-GB" b="1" baseline="0" dirty="0" smtClean="0"/>
              <a:t> in experiment </a:t>
            </a:r>
            <a:endParaRPr lang="en-GB" dirty="0" smtClean="0"/>
          </a:p>
          <a:p>
            <a:r>
              <a:rPr lang="en-GB" dirty="0" smtClean="0"/>
              <a:t>e.g. text, keyboard, image,</a:t>
            </a:r>
            <a:r>
              <a:rPr lang="en-GB" baseline="0" dirty="0" smtClean="0"/>
              <a:t> sound, grating</a:t>
            </a:r>
            <a:endParaRPr lang="en-GB" dirty="0" smtClean="0"/>
          </a:p>
          <a:p>
            <a:endParaRPr lang="en-GB"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Routines: </a:t>
            </a:r>
            <a:r>
              <a:rPr lang="en-GB" b="1" dirty="0" smtClean="0"/>
              <a:t>a </a:t>
            </a:r>
            <a:r>
              <a:rPr lang="en-GB" b="1" baseline="0" dirty="0" smtClean="0"/>
              <a:t>sequence of events, usually a trial sequence</a:t>
            </a: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e.g. </a:t>
            </a:r>
            <a:r>
              <a:rPr lang="en-GB" dirty="0" smtClean="0"/>
              <a:t>where you see a</a:t>
            </a:r>
            <a:r>
              <a:rPr lang="en-GB" baseline="0" dirty="0" smtClean="0"/>
              <a:t> fixation cross, an</a:t>
            </a:r>
            <a:r>
              <a:rPr lang="en-GB" dirty="0" smtClean="0"/>
              <a:t> image and then answer a question</a:t>
            </a:r>
          </a:p>
          <a:p>
            <a:endParaRPr lang="en-GB" dirty="0" smtClean="0"/>
          </a:p>
          <a:p>
            <a:r>
              <a:rPr lang="en-GB" dirty="0" smtClean="0"/>
              <a:t>Flow</a:t>
            </a:r>
            <a:r>
              <a:rPr lang="en-GB" b="1" dirty="0" smtClean="0"/>
              <a:t>: linear sequence</a:t>
            </a:r>
            <a:r>
              <a:rPr lang="en-GB" b="1" baseline="0" dirty="0" smtClean="0"/>
              <a:t> of everything that happens in the experiment </a:t>
            </a:r>
            <a:r>
              <a:rPr lang="en-GB" baseline="0" dirty="0" smtClean="0"/>
              <a:t>(welcome through to end)</a:t>
            </a:r>
          </a:p>
          <a:p>
            <a:endParaRPr lang="en-GB" baseline="0" dirty="0" smtClean="0"/>
          </a:p>
          <a:p>
            <a:r>
              <a:rPr lang="en-GB" baseline="0" dirty="0" smtClean="0"/>
              <a:t>Experiment settings </a:t>
            </a:r>
            <a:r>
              <a:rPr lang="en-US" baseline="0" dirty="0" smtClean="0"/>
              <a:t>–</a:t>
            </a:r>
            <a:r>
              <a:rPr lang="en-GB" baseline="0" dirty="0" smtClean="0"/>
              <a:t> control what questions are asked at the start (participant number, age </a:t>
            </a:r>
            <a:r>
              <a:rPr lang="en-GB" baseline="0" dirty="0" err="1" smtClean="0"/>
              <a:t>etc</a:t>
            </a:r>
            <a:r>
              <a:rPr lang="en-GB" baseline="0" dirty="0" smtClean="0"/>
              <a:t>), control which data files are produced</a:t>
            </a:r>
          </a:p>
          <a:p>
            <a:endParaRPr lang="en-GB" baseline="0" dirty="0" smtClean="0"/>
          </a:p>
          <a:p>
            <a:r>
              <a:rPr lang="en-GB" baseline="0" dirty="0" smtClean="0"/>
              <a:t>Run experiment </a:t>
            </a:r>
            <a:r>
              <a:rPr lang="en-US" baseline="0" dirty="0" smtClean="0"/>
              <a:t>–</a:t>
            </a:r>
            <a:r>
              <a:rPr lang="en-GB" baseline="0" dirty="0" smtClean="0"/>
              <a:t> big green button with a running man, VERY EASY </a:t>
            </a:r>
            <a:r>
              <a:rPr lang="en-US" baseline="0" dirty="0" smtClean="0">
                <a:sym typeface="Wingdings"/>
              </a:rPr>
              <a:t></a:t>
            </a:r>
            <a:endParaRPr lang="en-GB" baseline="0" dirty="0" smtClean="0"/>
          </a:p>
        </p:txBody>
      </p:sp>
      <p:sp>
        <p:nvSpPr>
          <p:cNvPr id="4" name="Slide Number Placeholder 3"/>
          <p:cNvSpPr>
            <a:spLocks noGrp="1"/>
          </p:cNvSpPr>
          <p:nvPr>
            <p:ph type="sldNum" sz="quarter" idx="10"/>
          </p:nvPr>
        </p:nvSpPr>
        <p:spPr/>
        <p:txBody>
          <a:bodyPr/>
          <a:lstStyle/>
          <a:p>
            <a:fld id="{8A70B790-33C6-5644-ADE5-55285F15B94E}" type="slidenum">
              <a:rPr lang="en-GB" smtClean="0"/>
              <a:t>4</a:t>
            </a:fld>
            <a:endParaRPr lang="en-GB"/>
          </a:p>
        </p:txBody>
      </p:sp>
    </p:spTree>
    <p:extLst>
      <p:ext uri="{BB962C8B-B14F-4D97-AF65-F5344CB8AC3E}">
        <p14:creationId xmlns:p14="http://schemas.microsoft.com/office/powerpoint/2010/main" val="1175526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Unlike</a:t>
            </a:r>
            <a:r>
              <a:rPr lang="en-GB" baseline="0" dirty="0" smtClean="0"/>
              <a:t> Qualtrics/</a:t>
            </a:r>
            <a:r>
              <a:rPr lang="en-GB" baseline="0" dirty="0" err="1" smtClean="0"/>
              <a:t>Superlab</a:t>
            </a:r>
            <a:r>
              <a:rPr lang="en-GB" baseline="0" dirty="0" smtClean="0"/>
              <a:t>, you don’t have to manually upload images one by one! </a:t>
            </a:r>
            <a:r>
              <a:rPr lang="en-US" baseline="0" dirty="0" smtClean="0"/>
              <a:t>–</a:t>
            </a:r>
            <a:r>
              <a:rPr lang="en-GB" baseline="0" dirty="0" smtClean="0"/>
              <a:t> you can just call them from an excel sheet. the excel sheet then contains the names of images within the same folder (so excel sheet, </a:t>
            </a:r>
            <a:r>
              <a:rPr lang="en-GB" baseline="0" dirty="0" err="1" smtClean="0"/>
              <a:t>psychopy</a:t>
            </a:r>
            <a:r>
              <a:rPr lang="en-GB" baseline="0" dirty="0" smtClean="0"/>
              <a:t> file, and images all need to be in the same folder)</a:t>
            </a:r>
          </a:p>
          <a:p>
            <a:pPr marL="0" marR="0" indent="0" algn="l" defTabSz="4572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No more hardcoding individual images, unlike </a:t>
            </a:r>
            <a:r>
              <a:rPr lang="en-GB" baseline="0" dirty="0" err="1" smtClean="0"/>
              <a:t>qualtrics</a:t>
            </a:r>
            <a:r>
              <a:rPr lang="en-GB" baseline="0" dirty="0" smtClean="0"/>
              <a:t> or </a:t>
            </a:r>
            <a:r>
              <a:rPr lang="en-GB" baseline="0" dirty="0" err="1" smtClean="0"/>
              <a:t>superlab</a:t>
            </a:r>
            <a:r>
              <a:rPr lang="en-GB" baseline="0" dirty="0" smtClean="0"/>
              <a:t>. TOO EASY!!</a:t>
            </a:r>
            <a:endParaRPr lang="en-GB"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e.g. $image would refer to a column called</a:t>
            </a:r>
            <a:r>
              <a:rPr lang="en-GB" baseline="0" dirty="0" smtClean="0"/>
              <a:t> ‘image’ in an excel sheet which you’ve used to store your trial list, and you’d call the image file ‘$image’ instead of hard coding a single image name</a:t>
            </a:r>
          </a:p>
          <a:p>
            <a:endParaRPr lang="en-GB" baseline="0" dirty="0" smtClean="0"/>
          </a:p>
          <a:p>
            <a:r>
              <a:rPr lang="en-GB" baseline="0" dirty="0" smtClean="0"/>
              <a:t>NOTES</a:t>
            </a:r>
          </a:p>
          <a:p>
            <a:r>
              <a:rPr lang="en-GB" baseline="0" dirty="0" smtClean="0"/>
              <a:t>In the loops options dialogue, make sure that the number of repetitions (‘</a:t>
            </a:r>
            <a:r>
              <a:rPr lang="en-GB" baseline="0" dirty="0" err="1" smtClean="0"/>
              <a:t>nReps</a:t>
            </a:r>
            <a:r>
              <a:rPr lang="en-GB" baseline="0" dirty="0" smtClean="0"/>
              <a:t>’) is set to ‘1’ unless you want multiple trials of the same type</a:t>
            </a:r>
            <a:endParaRPr lang="en-GB" dirty="0" smtClean="0"/>
          </a:p>
          <a:p>
            <a:endParaRPr lang="en-GB"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You can also</a:t>
            </a:r>
            <a:r>
              <a:rPr lang="en-GB" baseline="0" dirty="0" smtClean="0"/>
              <a:t> loop ‘blocks’ around ‘trials’ i.e. have nested loops. If you do this, </a:t>
            </a:r>
            <a:r>
              <a:rPr lang="en-GB" baseline="0" dirty="0" err="1" smtClean="0"/>
              <a:t>untick</a:t>
            </a:r>
            <a:r>
              <a:rPr lang="en-GB" baseline="0" dirty="0" smtClean="0"/>
              <a:t> the ‘Is trials’ box in the loop options. Note that </a:t>
            </a:r>
            <a:r>
              <a:rPr lang="en-GB" sz="1200" kern="1200" dirty="0" smtClean="0">
                <a:solidFill>
                  <a:schemeClr val="tx1"/>
                </a:solidFill>
                <a:effectLst/>
                <a:latin typeface="+mn-lt"/>
                <a:ea typeface="+mn-ea"/>
                <a:cs typeface="+mn-cs"/>
              </a:rPr>
              <a:t>blocks need to be very similar </a:t>
            </a:r>
            <a:r>
              <a:rPr lang="en-GB" sz="1200" kern="1200" baseline="0" dirty="0" smtClean="0">
                <a:solidFill>
                  <a:schemeClr val="tx1"/>
                </a:solidFill>
                <a:effectLst/>
                <a:latin typeface="+mn-lt"/>
                <a:ea typeface="+mn-ea"/>
                <a:cs typeface="+mn-cs"/>
              </a:rPr>
              <a:t> - </a:t>
            </a:r>
            <a:r>
              <a:rPr lang="en-GB" sz="1200" kern="1200" dirty="0" smtClean="0">
                <a:solidFill>
                  <a:schemeClr val="tx1"/>
                </a:solidFill>
                <a:effectLst/>
                <a:latin typeface="+mn-lt"/>
                <a:ea typeface="+mn-ea"/>
                <a:cs typeface="+mn-cs"/>
              </a:rPr>
              <a:t>just change the images and/or the instructions</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 or it gets tricky.</a:t>
            </a:r>
          </a:p>
        </p:txBody>
      </p:sp>
      <p:sp>
        <p:nvSpPr>
          <p:cNvPr id="4" name="Slide Number Placeholder 3"/>
          <p:cNvSpPr>
            <a:spLocks noGrp="1"/>
          </p:cNvSpPr>
          <p:nvPr>
            <p:ph type="sldNum" sz="quarter" idx="10"/>
          </p:nvPr>
        </p:nvSpPr>
        <p:spPr/>
        <p:txBody>
          <a:bodyPr/>
          <a:lstStyle/>
          <a:p>
            <a:fld id="{8A70B790-33C6-5644-ADE5-55285F15B94E}" type="slidenum">
              <a:rPr lang="en-GB" smtClean="0"/>
              <a:t>5</a:t>
            </a:fld>
            <a:endParaRPr lang="en-GB"/>
          </a:p>
        </p:txBody>
      </p:sp>
    </p:spTree>
    <p:extLst>
      <p:ext uri="{BB962C8B-B14F-4D97-AF65-F5344CB8AC3E}">
        <p14:creationId xmlns:p14="http://schemas.microsoft.com/office/powerpoint/2010/main" val="1778613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 now we will build</a:t>
            </a:r>
            <a:r>
              <a:rPr lang="en-GB" baseline="0" dirty="0" smtClean="0"/>
              <a:t> the simple categorisation experiment shown in the images in the </a:t>
            </a:r>
            <a:r>
              <a:rPr lang="en-GB" baseline="0" dirty="0" err="1" smtClean="0"/>
              <a:t>powerpoint</a:t>
            </a:r>
            <a:r>
              <a:rPr lang="en-GB" baseline="0" dirty="0" smtClean="0"/>
              <a:t> slides. </a:t>
            </a:r>
          </a:p>
          <a:p>
            <a:endParaRPr lang="en-GB" baseline="0" dirty="0" smtClean="0"/>
          </a:p>
          <a:p>
            <a:r>
              <a:rPr lang="en-GB" baseline="0" dirty="0" smtClean="0"/>
              <a:t>TO FOLLOW ALONG, SEE THE WORD FILE WITH IMAGES (Additional_Instructions1)</a:t>
            </a:r>
          </a:p>
        </p:txBody>
      </p:sp>
      <p:sp>
        <p:nvSpPr>
          <p:cNvPr id="4" name="Slide Number Placeholder 3"/>
          <p:cNvSpPr>
            <a:spLocks noGrp="1"/>
          </p:cNvSpPr>
          <p:nvPr>
            <p:ph type="sldNum" sz="quarter" idx="10"/>
          </p:nvPr>
        </p:nvSpPr>
        <p:spPr/>
        <p:txBody>
          <a:bodyPr/>
          <a:lstStyle/>
          <a:p>
            <a:fld id="{8A70B790-33C6-5644-ADE5-55285F15B94E}" type="slidenum">
              <a:rPr lang="en-GB" smtClean="0"/>
              <a:t>6</a:t>
            </a:fld>
            <a:endParaRPr lang="en-GB"/>
          </a:p>
        </p:txBody>
      </p:sp>
    </p:spTree>
    <p:extLst>
      <p:ext uri="{BB962C8B-B14F-4D97-AF65-F5344CB8AC3E}">
        <p14:creationId xmlns:p14="http://schemas.microsoft.com/office/powerpoint/2010/main" val="2853757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change which files you get as output </a:t>
            </a:r>
            <a:r>
              <a:rPr lang="en-US" dirty="0" smtClean="0"/>
              <a:t>–</a:t>
            </a:r>
            <a:r>
              <a:rPr lang="en-GB" dirty="0" smtClean="0"/>
              <a:t> go into Experiment Settings</a:t>
            </a:r>
            <a:r>
              <a:rPr lang="en-GB" baseline="0" dirty="0" smtClean="0"/>
              <a:t> </a:t>
            </a:r>
            <a:r>
              <a:rPr lang="en-US" baseline="0" dirty="0" smtClean="0"/>
              <a:t>(l</a:t>
            </a:r>
            <a:r>
              <a:rPr lang="en-GB" baseline="0" dirty="0" err="1" smtClean="0"/>
              <a:t>ittle</a:t>
            </a:r>
            <a:r>
              <a:rPr lang="en-GB" baseline="0" dirty="0" smtClean="0"/>
              <a:t> logo of screen with a double arrow on it) and you can can control which data files are produced. </a:t>
            </a:r>
          </a:p>
          <a:p>
            <a:endParaRPr lang="en-GB" baseline="0" dirty="0" smtClean="0"/>
          </a:p>
          <a:p>
            <a:r>
              <a:rPr lang="en-GB" baseline="0" dirty="0" smtClean="0"/>
              <a:t>PsychoPy DOESN</a:t>
            </a:r>
            <a:r>
              <a:rPr lang="fr-FR" baseline="0" dirty="0" smtClean="0"/>
              <a:t>’</a:t>
            </a:r>
            <a:r>
              <a:rPr lang="en-GB" baseline="0" dirty="0" smtClean="0"/>
              <a:t>T save an excel file as a default (</a:t>
            </a:r>
            <a:r>
              <a:rPr lang="en-GB" baseline="0" dirty="0" err="1" smtClean="0"/>
              <a:t>whic</a:t>
            </a:r>
            <a:r>
              <a:rPr lang="en-US" baseline="0" dirty="0" smtClean="0"/>
              <a:t>h</a:t>
            </a:r>
            <a:r>
              <a:rPr lang="en-GB" baseline="0" dirty="0" smtClean="0"/>
              <a:t> </a:t>
            </a:r>
            <a:r>
              <a:rPr lang="en-GB" baseline="0" smtClean="0"/>
              <a:t>is annoying).</a:t>
            </a:r>
            <a:endParaRPr lang="en-GB" baseline="0" dirty="0" smtClean="0"/>
          </a:p>
          <a:p>
            <a:endParaRPr lang="en-GB" baseline="0" dirty="0" smtClean="0"/>
          </a:p>
          <a:p>
            <a:r>
              <a:rPr lang="en-GB" baseline="0" dirty="0" err="1" smtClean="0"/>
              <a:t>Psychopy</a:t>
            </a:r>
            <a:r>
              <a:rPr lang="en-GB" baseline="0" dirty="0" smtClean="0"/>
              <a:t> will save these output files every time the experiment is run, in a new subfolder it makes called “Data”. Try it!</a:t>
            </a:r>
          </a:p>
          <a:p>
            <a:endParaRPr lang="en-GB"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If you have correct answers, can pre-code these and save yourself hassle later. </a:t>
            </a:r>
            <a:endParaRPr lang="en-GB"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8A70B790-33C6-5644-ADE5-55285F15B94E}" type="slidenum">
              <a:rPr lang="en-GB" smtClean="0"/>
              <a:t>7</a:t>
            </a:fld>
            <a:endParaRPr lang="en-GB"/>
          </a:p>
        </p:txBody>
      </p:sp>
    </p:spTree>
    <p:extLst>
      <p:ext uri="{BB962C8B-B14F-4D97-AF65-F5344CB8AC3E}">
        <p14:creationId xmlns:p14="http://schemas.microsoft.com/office/powerpoint/2010/main" val="3182175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Pros</a:t>
            </a:r>
          </a:p>
          <a:p>
            <a:r>
              <a:rPr lang="en-GB" dirty="0" smtClean="0"/>
              <a:t>- Easy experiments like a rating task</a:t>
            </a:r>
            <a:r>
              <a:rPr lang="en-GB" baseline="0" dirty="0" smtClean="0"/>
              <a:t> on one dimension</a:t>
            </a:r>
            <a:endParaRPr lang="en-GB" dirty="0" smtClean="0"/>
          </a:p>
          <a:p>
            <a:r>
              <a:rPr lang="en-GB" dirty="0" smtClean="0"/>
              <a:t>- Cross platform unlike </a:t>
            </a:r>
            <a:r>
              <a:rPr lang="en-GB" dirty="0" err="1" smtClean="0"/>
              <a:t>eprime</a:t>
            </a:r>
            <a:r>
              <a:rPr lang="en-GB" dirty="0" smtClean="0"/>
              <a:t> (windows)</a:t>
            </a:r>
            <a:r>
              <a:rPr lang="en-GB" baseline="0" dirty="0" smtClean="0"/>
              <a:t> or </a:t>
            </a:r>
            <a:r>
              <a:rPr lang="en-GB" baseline="0" dirty="0" err="1" smtClean="0"/>
              <a:t>superlab</a:t>
            </a:r>
            <a:r>
              <a:rPr lang="en-GB" baseline="0" dirty="0" smtClean="0"/>
              <a:t> (mac)</a:t>
            </a:r>
          </a:p>
          <a:p>
            <a:r>
              <a:rPr lang="en-GB" baseline="0" dirty="0" smtClean="0"/>
              <a:t>- Offline (unlike Qualtrics) so not dependent on an internet connection</a:t>
            </a:r>
          </a:p>
          <a:p>
            <a:r>
              <a:rPr lang="en-GB" baseline="0" dirty="0" smtClean="0"/>
              <a:t>- Simple to run experiments so easy to give to students, R</a:t>
            </a:r>
            <a:r>
              <a:rPr lang="en-US" baseline="0" dirty="0" smtClean="0"/>
              <a:t>As </a:t>
            </a:r>
            <a:r>
              <a:rPr lang="en-US" baseline="0" dirty="0" err="1" smtClean="0"/>
              <a:t>etc</a:t>
            </a:r>
            <a:r>
              <a:rPr lang="en-US" baseline="0" dirty="0" smtClean="0"/>
              <a:t> (even if complicated experiment)</a:t>
            </a:r>
          </a:p>
          <a:p>
            <a:r>
              <a:rPr lang="en-GB" sz="1200" kern="1200" dirty="0" smtClean="0">
                <a:solidFill>
                  <a:schemeClr val="tx1"/>
                </a:solidFill>
                <a:effectLst/>
                <a:latin typeface="+mn-lt"/>
                <a:ea typeface="+mn-ea"/>
                <a:cs typeface="+mn-cs"/>
              </a:rPr>
              <a:t>- Returns data in a fairly simple format (no licence required)</a:t>
            </a:r>
          </a:p>
          <a:p>
            <a:pPr marL="171450" indent="-171450">
              <a:buFontTx/>
              <a:buChar char="-"/>
            </a:pPr>
            <a:r>
              <a:rPr lang="en-GB" sz="1200" kern="1200" dirty="0" smtClean="0">
                <a:solidFill>
                  <a:schemeClr val="tx1"/>
                </a:solidFill>
                <a:effectLst/>
                <a:latin typeface="+mn-lt"/>
                <a:ea typeface="+mn-ea"/>
                <a:cs typeface="+mn-cs"/>
              </a:rPr>
              <a:t>Good online forums, help pages (see links in notes)</a:t>
            </a:r>
          </a:p>
          <a:p>
            <a:pPr marL="171450" indent="-171450">
              <a:buFontTx/>
              <a:buChar char="-"/>
            </a:pPr>
            <a:r>
              <a:rPr lang="en-GB" sz="1200" kern="1200" dirty="0" smtClean="0">
                <a:solidFill>
                  <a:schemeClr val="tx1"/>
                </a:solidFill>
                <a:effectLst/>
                <a:latin typeface="+mn-lt"/>
                <a:ea typeface="+mn-ea"/>
                <a:cs typeface="+mn-cs"/>
              </a:rPr>
              <a:t>Interface</a:t>
            </a:r>
            <a:r>
              <a:rPr lang="en-GB" sz="1200" kern="1200" baseline="0" dirty="0" smtClean="0">
                <a:solidFill>
                  <a:schemeClr val="tx1"/>
                </a:solidFill>
                <a:effectLst/>
                <a:latin typeface="+mn-lt"/>
                <a:ea typeface="+mn-ea"/>
                <a:cs typeface="+mn-cs"/>
              </a:rPr>
              <a:t> with Python means you can move to programming much more easily, scaffolds learning</a:t>
            </a:r>
            <a:endParaRPr lang="en-GB" sz="1200" kern="1200" dirty="0" smtClean="0">
              <a:solidFill>
                <a:schemeClr val="tx1"/>
              </a:solidFill>
              <a:effectLst/>
              <a:latin typeface="+mn-lt"/>
              <a:ea typeface="+mn-ea"/>
              <a:cs typeface="+mn-cs"/>
            </a:endParaRPr>
          </a:p>
          <a:p>
            <a:r>
              <a:rPr lang="en-GB" baseline="0" dirty="0" smtClean="0"/>
              <a:t>- O</a:t>
            </a:r>
            <a:r>
              <a:rPr lang="en-GB" sz="1200" kern="1200" dirty="0" smtClean="0">
                <a:solidFill>
                  <a:schemeClr val="tx1"/>
                </a:solidFill>
                <a:effectLst/>
                <a:latin typeface="+mn-lt"/>
                <a:ea typeface="+mn-ea"/>
                <a:cs typeface="+mn-cs"/>
              </a:rPr>
              <a:t>pen access -</a:t>
            </a:r>
            <a:r>
              <a:rPr lang="en-GB" sz="1200" kern="1200" baseline="0" dirty="0" smtClean="0">
                <a:solidFill>
                  <a:schemeClr val="tx1"/>
                </a:solidFill>
                <a:effectLst/>
                <a:latin typeface="+mn-lt"/>
                <a:ea typeface="+mn-ea"/>
                <a:cs typeface="+mn-cs"/>
              </a:rPr>
              <a:t> ti</a:t>
            </a:r>
            <a:r>
              <a:rPr lang="en-GB" sz="1200" kern="1200" dirty="0" smtClean="0">
                <a:solidFill>
                  <a:schemeClr val="tx1"/>
                </a:solidFill>
                <a:effectLst/>
                <a:latin typeface="+mn-lt"/>
                <a:ea typeface="+mn-ea"/>
                <a:cs typeface="+mn-cs"/>
              </a:rPr>
              <a:t>me spent learning </a:t>
            </a:r>
            <a:r>
              <a:rPr lang="en-GB" sz="1200" kern="1200" dirty="0" err="1" smtClean="0">
                <a:solidFill>
                  <a:schemeClr val="tx1"/>
                </a:solidFill>
                <a:effectLst/>
                <a:latin typeface="+mn-lt"/>
                <a:ea typeface="+mn-ea"/>
                <a:cs typeface="+mn-cs"/>
              </a:rPr>
              <a:t>Psychopy</a:t>
            </a:r>
            <a:r>
              <a:rPr lang="en-GB" sz="1200" kern="1200" dirty="0" smtClean="0">
                <a:solidFill>
                  <a:schemeClr val="tx1"/>
                </a:solidFill>
                <a:effectLst/>
                <a:latin typeface="+mn-lt"/>
                <a:ea typeface="+mn-ea"/>
                <a:cs typeface="+mn-cs"/>
              </a:rPr>
              <a:t> is transferable if you move labs, can give students files, doesn’t require expensive licenses</a:t>
            </a:r>
            <a:r>
              <a:rPr lang="en-GB" dirty="0" smtClean="0">
                <a:effectLst/>
              </a:rPr>
              <a:t> </a:t>
            </a:r>
          </a:p>
          <a:p>
            <a:pPr marL="171450" indent="-171450">
              <a:buFontTx/>
              <a:buChar char="-"/>
            </a:pPr>
            <a:r>
              <a:rPr lang="en-GB" dirty="0" smtClean="0">
                <a:effectLst/>
              </a:rPr>
              <a:t>in fact it’s FREE!</a:t>
            </a:r>
          </a:p>
          <a:p>
            <a:pPr marL="0" indent="0">
              <a:buFontTx/>
              <a:buNone/>
            </a:pPr>
            <a:endParaRPr lang="en-GB" dirty="0" smtClean="0">
              <a:effectLst/>
            </a:endParaRPr>
          </a:p>
          <a:p>
            <a:pPr marL="0" indent="0">
              <a:buFontTx/>
              <a:buNone/>
            </a:pPr>
            <a:r>
              <a:rPr lang="en-GB" dirty="0" smtClean="0">
                <a:effectLst/>
              </a:rPr>
              <a:t>Cons</a:t>
            </a:r>
          </a:p>
          <a:p>
            <a:pPr marL="0" indent="0">
              <a:buFontTx/>
              <a:buNone/>
            </a:pPr>
            <a:endParaRPr lang="en-GB" dirty="0" smtClean="0">
              <a:effectLst/>
            </a:endParaRPr>
          </a:p>
          <a:p>
            <a:r>
              <a:rPr lang="en-GB" sz="1200" kern="1200" dirty="0" smtClean="0">
                <a:solidFill>
                  <a:schemeClr val="tx1"/>
                </a:solidFill>
                <a:effectLst/>
                <a:latin typeface="+mn-lt"/>
                <a:ea typeface="+mn-ea"/>
                <a:cs typeface="+mn-cs"/>
              </a:rPr>
              <a:t>- Harder to include things like rest breaks, error feedback, conditional branching, more advanced randomisation (but see next workshop)</a:t>
            </a:r>
          </a:p>
          <a:p>
            <a:r>
              <a:rPr lang="en-GB" sz="1200" kern="1200" dirty="0" smtClean="0">
                <a:solidFill>
                  <a:schemeClr val="tx1"/>
                </a:solidFill>
                <a:effectLst/>
                <a:latin typeface="+mn-lt"/>
                <a:ea typeface="+mn-ea"/>
                <a:cs typeface="+mn-cs"/>
              </a:rPr>
              <a:t>- Very</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advanced experiments need Python programming (BUT it makes it very flexible)</a:t>
            </a:r>
          </a:p>
          <a:p>
            <a:r>
              <a:rPr lang="en-GB" sz="1200" kern="1200" dirty="0" smtClean="0">
                <a:solidFill>
                  <a:schemeClr val="tx1"/>
                </a:solidFill>
                <a:effectLst/>
                <a:latin typeface="+mn-lt"/>
                <a:ea typeface="+mn-ea"/>
                <a:cs typeface="+mn-cs"/>
              </a:rPr>
              <a:t>- Decisions are in your hands e.g. what are the units? which timing should you use, frames</a:t>
            </a:r>
            <a:r>
              <a:rPr lang="en-GB" sz="1200" kern="1200" baseline="0" dirty="0" smtClean="0">
                <a:solidFill>
                  <a:schemeClr val="tx1"/>
                </a:solidFill>
                <a:effectLst/>
                <a:latin typeface="+mn-lt"/>
                <a:ea typeface="+mn-ea"/>
                <a:cs typeface="+mn-cs"/>
              </a:rPr>
              <a:t> or seconds</a:t>
            </a:r>
            <a:r>
              <a:rPr lang="en-GB" sz="1200" kern="1200" dirty="0" smtClean="0">
                <a:solidFill>
                  <a:schemeClr val="tx1"/>
                </a:solidFill>
                <a:effectLst/>
                <a:latin typeface="+mn-lt"/>
                <a:ea typeface="+mn-ea"/>
                <a:cs typeface="+mn-cs"/>
              </a:rPr>
              <a:t>? (BUT this is probably a good thing in the long run)</a:t>
            </a:r>
          </a:p>
          <a:p>
            <a:r>
              <a:rPr lang="en-GB" sz="1200" kern="1200" dirty="0" smtClean="0">
                <a:solidFill>
                  <a:schemeClr val="tx1"/>
                </a:solidFill>
                <a:effectLst/>
                <a:latin typeface="+mn-lt"/>
                <a:ea typeface="+mn-ea"/>
                <a:cs typeface="+mn-cs"/>
              </a:rPr>
              <a:t>- No dedicated support staff because free (unlike Eprime or </a:t>
            </a:r>
            <a:r>
              <a:rPr lang="en-GB" sz="1200" kern="1200" dirty="0" err="1" smtClean="0">
                <a:solidFill>
                  <a:schemeClr val="tx1"/>
                </a:solidFill>
                <a:effectLst/>
                <a:latin typeface="+mn-lt"/>
                <a:ea typeface="+mn-ea"/>
                <a:cs typeface="+mn-cs"/>
              </a:rPr>
              <a:t>Superlab</a:t>
            </a:r>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can’t be easily run online, unlike </a:t>
            </a:r>
            <a:r>
              <a:rPr lang="en-GB" sz="1200" kern="1200" dirty="0" err="1" smtClean="0">
                <a:solidFill>
                  <a:schemeClr val="tx1"/>
                </a:solidFill>
                <a:effectLst/>
                <a:latin typeface="+mn-lt"/>
                <a:ea typeface="+mn-ea"/>
                <a:cs typeface="+mn-cs"/>
              </a:rPr>
              <a:t>Qualtrics</a:t>
            </a:r>
            <a:r>
              <a:rPr lang="en-GB" sz="1200" kern="1200" dirty="0" smtClean="0">
                <a:solidFill>
                  <a:schemeClr val="tx1"/>
                </a:solidFill>
                <a:effectLst/>
                <a:latin typeface="+mn-lt"/>
                <a:ea typeface="+mn-ea"/>
                <a:cs typeface="+mn-cs"/>
              </a:rPr>
              <a:t> </a:t>
            </a:r>
            <a:r>
              <a:rPr lang="mr-IN" sz="1200" kern="1200" dirty="0" smtClean="0">
                <a:solidFill>
                  <a:schemeClr val="tx1"/>
                </a:solidFill>
                <a:effectLst/>
                <a:latin typeface="+mn-lt"/>
                <a:ea typeface="+mn-ea"/>
                <a:cs typeface="+mn-cs"/>
              </a:rPr>
              <a:t>–</a:t>
            </a:r>
            <a:r>
              <a:rPr lang="en-GB" sz="1200" kern="1200" dirty="0" smtClean="0">
                <a:solidFill>
                  <a:schemeClr val="tx1"/>
                </a:solidFill>
                <a:effectLst/>
                <a:latin typeface="+mn-lt"/>
                <a:ea typeface="+mn-ea"/>
                <a:cs typeface="+mn-cs"/>
              </a:rPr>
              <a:t> although this is changing</a:t>
            </a:r>
            <a:r>
              <a:rPr lang="en-GB" sz="1200" kern="1200" baseline="0" dirty="0" smtClean="0">
                <a:solidFill>
                  <a:schemeClr val="tx1"/>
                </a:solidFill>
                <a:effectLst/>
                <a:latin typeface="+mn-lt"/>
                <a:ea typeface="+mn-ea"/>
                <a:cs typeface="+mn-cs"/>
              </a:rPr>
              <a:t> in late 2018</a:t>
            </a:r>
            <a:endParaRPr lang="en-GB" sz="1200" kern="1200" dirty="0" smtClean="0">
              <a:solidFill>
                <a:schemeClr val="tx1"/>
              </a:solidFill>
              <a:effectLst/>
              <a:latin typeface="+mn-lt"/>
              <a:ea typeface="+mn-ea"/>
              <a:cs typeface="+mn-cs"/>
            </a:endParaRPr>
          </a:p>
          <a:p>
            <a:pPr marL="0" indent="0">
              <a:buFontTx/>
              <a:buNone/>
            </a:pPr>
            <a:endParaRPr lang="en-GB" dirty="0"/>
          </a:p>
        </p:txBody>
      </p:sp>
      <p:sp>
        <p:nvSpPr>
          <p:cNvPr id="4" name="Slide Number Placeholder 3"/>
          <p:cNvSpPr>
            <a:spLocks noGrp="1"/>
          </p:cNvSpPr>
          <p:nvPr>
            <p:ph type="sldNum" sz="quarter" idx="10"/>
          </p:nvPr>
        </p:nvSpPr>
        <p:spPr/>
        <p:txBody>
          <a:bodyPr/>
          <a:lstStyle/>
          <a:p>
            <a:fld id="{8A70B790-33C6-5644-ADE5-55285F15B94E}" type="slidenum">
              <a:rPr lang="en-GB" smtClean="0"/>
              <a:t>8</a:t>
            </a:fld>
            <a:endParaRPr lang="en-GB"/>
          </a:p>
        </p:txBody>
      </p:sp>
    </p:spTree>
    <p:extLst>
      <p:ext uri="{BB962C8B-B14F-4D97-AF65-F5344CB8AC3E}">
        <p14:creationId xmlns:p14="http://schemas.microsoft.com/office/powerpoint/2010/main" val="3284866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EVERYTHING</a:t>
            </a:r>
            <a:r>
              <a:rPr lang="en-GB" baseline="0" dirty="0" smtClean="0"/>
              <a:t> NEEDS TO BE IN THE SAME FOLDER </a:t>
            </a:r>
            <a:r>
              <a:rPr lang="en-US" baseline="0" dirty="0" smtClean="0">
                <a:sym typeface="Wingdings"/>
              </a:rPr>
              <a:t> </a:t>
            </a:r>
            <a:r>
              <a:rPr lang="en-US" baseline="0" dirty="0" err="1" smtClean="0">
                <a:sym typeface="Wingdings"/>
              </a:rPr>
              <a:t>Psychopy</a:t>
            </a:r>
            <a:r>
              <a:rPr lang="en-US" baseline="0" dirty="0" smtClean="0">
                <a:sym typeface="Wingdings"/>
              </a:rPr>
              <a:t> experiment, image files, instructions </a:t>
            </a:r>
            <a:r>
              <a:rPr lang="en-US" baseline="0" dirty="0" err="1" smtClean="0">
                <a:sym typeface="Wingdings"/>
              </a:rPr>
              <a:t>etc</a:t>
            </a:r>
            <a:r>
              <a:rPr lang="en-US" baseline="0" dirty="0" smtClean="0">
                <a:sym typeface="Wingdings"/>
              </a:rPr>
              <a:t> (unless you reference the right folder from within your experiment using code)</a:t>
            </a:r>
          </a:p>
          <a:p>
            <a:pPr marL="0" indent="0">
              <a:buFontTx/>
              <a:buNone/>
            </a:pPr>
            <a:endParaRPr lang="en-US" baseline="0" dirty="0" smtClean="0">
              <a:sym typeface="Wingdings"/>
            </a:endParaRP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GB" baseline="0" dirty="0" smtClean="0"/>
              <a:t>$ symbol is unique to PsychoPy, it’s not used the same way in Python (relevant if you use the coder).</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GB"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sym typeface="Wingdings"/>
              </a:rPr>
              <a:t>I use version 1.82</a:t>
            </a:r>
            <a:endParaRPr lang="en-GB" dirty="0" smtClean="0"/>
          </a:p>
          <a:p>
            <a:endParaRPr lang="en-GB" dirty="0" smtClean="0"/>
          </a:p>
          <a:p>
            <a:pPr marL="171450" indent="-171450">
              <a:buFontTx/>
              <a:buChar char="-"/>
            </a:pPr>
            <a:r>
              <a:rPr lang="en-GB" dirty="0" smtClean="0"/>
              <a:t>Screen position</a:t>
            </a:r>
            <a:r>
              <a:rPr lang="en-GB" baseline="0" dirty="0" smtClean="0"/>
              <a:t> is measured so that the origin i.e. [0,0] is the centre of the screen. Position is coded using the coordinate system as [</a:t>
            </a:r>
            <a:r>
              <a:rPr lang="en-GB" baseline="0" dirty="0" err="1" smtClean="0"/>
              <a:t>x,y</a:t>
            </a:r>
            <a:r>
              <a:rPr lang="en-GB" baseline="0" dirty="0" smtClean="0"/>
              <a:t>].</a:t>
            </a:r>
          </a:p>
          <a:p>
            <a:pPr marL="0" indent="0">
              <a:buFontTx/>
              <a:buNone/>
            </a:pPr>
            <a:endParaRPr lang="en-GB"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GB" sz="1200" kern="1200" dirty="0" smtClean="0">
                <a:solidFill>
                  <a:schemeClr val="tx1"/>
                </a:solidFill>
                <a:effectLst/>
                <a:latin typeface="+mn-lt"/>
                <a:ea typeface="+mn-ea"/>
                <a:cs typeface="+mn-cs"/>
              </a:rPr>
              <a:t>Use images rather than text to display instructions where possible (easier to edit)</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GB" sz="1200" kern="120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GB" sz="1200" kern="1200" dirty="0" smtClean="0">
                <a:solidFill>
                  <a:schemeClr val="tx1"/>
                </a:solidFill>
                <a:effectLst/>
                <a:latin typeface="+mn-lt"/>
                <a:ea typeface="+mn-ea"/>
                <a:cs typeface="+mn-cs"/>
              </a:rPr>
              <a:t>S</a:t>
            </a:r>
            <a:r>
              <a:rPr lang="en-US" sz="1200" kern="1200" dirty="0" err="1" smtClean="0">
                <a:solidFill>
                  <a:schemeClr val="tx1"/>
                </a:solidFill>
                <a:latin typeface="+mn-lt"/>
                <a:ea typeface="+mn-ea"/>
                <a:cs typeface="+mn-cs"/>
              </a:rPr>
              <a:t>ome</a:t>
            </a:r>
            <a:r>
              <a:rPr lang="en-US" sz="1200" kern="1200" dirty="0" smtClean="0">
                <a:solidFill>
                  <a:schemeClr val="tx1"/>
                </a:solidFill>
                <a:latin typeface="+mn-lt"/>
                <a:ea typeface="+mn-ea"/>
                <a:cs typeface="+mn-cs"/>
              </a:rPr>
              <a:t> other tips if you’re building your own experiment - it’s best not to use white spaces in names (I’ll explain why next week) and remember, in your excel list, you need to put the full filename i.e. ‘practice1.jpg’ not just ‘practice1’. </a:t>
            </a:r>
            <a:endParaRPr lang="en-GB" sz="1200" kern="1200" dirty="0" smtClean="0">
              <a:solidFill>
                <a:schemeClr val="tx1"/>
              </a:solidFill>
              <a:effectLst/>
              <a:latin typeface="+mn-lt"/>
              <a:ea typeface="+mn-ea"/>
              <a:cs typeface="+mn-cs"/>
            </a:endParaRPr>
          </a:p>
          <a:p>
            <a:endParaRPr lang="en-GB" dirty="0" smtClean="0"/>
          </a:p>
          <a:p>
            <a:r>
              <a:rPr lang="en-GB" dirty="0" smtClean="0"/>
              <a:t>Other help links:</a:t>
            </a:r>
          </a:p>
          <a:p>
            <a:endParaRPr lang="en-GB" dirty="0" smtClean="0"/>
          </a:p>
          <a:p>
            <a:r>
              <a:rPr lang="en-GB" sz="1200" kern="1200" dirty="0" smtClean="0">
                <a:solidFill>
                  <a:schemeClr val="tx1"/>
                </a:solidFill>
                <a:effectLst/>
                <a:latin typeface="+mn-lt"/>
                <a:ea typeface="+mn-ea"/>
                <a:cs typeface="+mn-cs"/>
              </a:rPr>
              <a:t>http://</a:t>
            </a:r>
            <a:r>
              <a:rPr lang="en-GB" sz="1200" kern="1200" dirty="0" err="1" smtClean="0">
                <a:solidFill>
                  <a:schemeClr val="tx1"/>
                </a:solidFill>
                <a:effectLst/>
                <a:latin typeface="+mn-lt"/>
                <a:ea typeface="+mn-ea"/>
                <a:cs typeface="+mn-cs"/>
              </a:rPr>
              <a:t>www.psychopy.org</a:t>
            </a:r>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documentation.html</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http://</a:t>
            </a:r>
            <a:r>
              <a:rPr lang="en-GB" sz="1200" kern="1200" dirty="0" err="1" smtClean="0">
                <a:solidFill>
                  <a:schemeClr val="tx1"/>
                </a:solidFill>
                <a:effectLst/>
                <a:latin typeface="+mn-lt"/>
                <a:ea typeface="+mn-ea"/>
                <a:cs typeface="+mn-cs"/>
              </a:rPr>
              <a:t>www.psychopy.org</a:t>
            </a:r>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troubleshooting.html</a:t>
            </a:r>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https://</a:t>
            </a:r>
            <a:r>
              <a:rPr lang="en-GB" sz="1200" kern="1200" dirty="0" err="1" smtClean="0">
                <a:solidFill>
                  <a:schemeClr val="tx1"/>
                </a:solidFill>
                <a:effectLst/>
                <a:latin typeface="+mn-lt"/>
                <a:ea typeface="+mn-ea"/>
                <a:cs typeface="+mn-cs"/>
              </a:rPr>
              <a:t>groups.google.com</a:t>
            </a:r>
            <a:r>
              <a:rPr lang="en-GB" sz="1200" kern="1200" dirty="0" smtClean="0">
                <a:solidFill>
                  <a:schemeClr val="tx1"/>
                </a:solidFill>
                <a:effectLst/>
                <a:latin typeface="+mn-lt"/>
                <a:ea typeface="+mn-ea"/>
                <a:cs typeface="+mn-cs"/>
              </a:rPr>
              <a:t>/forum/#!forum/</a:t>
            </a:r>
            <a:r>
              <a:rPr lang="en-GB" sz="1200" kern="1200" dirty="0" err="1" smtClean="0">
                <a:solidFill>
                  <a:schemeClr val="tx1"/>
                </a:solidFill>
                <a:effectLst/>
                <a:latin typeface="+mn-lt"/>
                <a:ea typeface="+mn-ea"/>
                <a:cs typeface="+mn-cs"/>
              </a:rPr>
              <a:t>psychopy</a:t>
            </a:r>
            <a:r>
              <a:rPr lang="en-GB" sz="1200" kern="1200" dirty="0" smtClean="0">
                <a:solidFill>
                  <a:schemeClr val="tx1"/>
                </a:solidFill>
                <a:effectLst/>
                <a:latin typeface="+mn-lt"/>
                <a:ea typeface="+mn-ea"/>
                <a:cs typeface="+mn-cs"/>
              </a:rPr>
              <a:t>-users</a:t>
            </a:r>
          </a:p>
          <a:p>
            <a:r>
              <a:rPr lang="en-GB" sz="1200" kern="1200" dirty="0" smtClean="0">
                <a:solidFill>
                  <a:schemeClr val="tx1"/>
                </a:solidFill>
                <a:effectLst/>
                <a:latin typeface="+mn-lt"/>
                <a:ea typeface="+mn-ea"/>
                <a:cs typeface="+mn-cs"/>
              </a:rPr>
              <a:t>http://</a:t>
            </a:r>
            <a:r>
              <a:rPr lang="en-GB" sz="1200" kern="1200" dirty="0" err="1" smtClean="0">
                <a:solidFill>
                  <a:schemeClr val="tx1"/>
                </a:solidFill>
                <a:effectLst/>
                <a:latin typeface="+mn-lt"/>
                <a:ea typeface="+mn-ea"/>
                <a:cs typeface="+mn-cs"/>
              </a:rPr>
              <a:t>discourse.psychopy.org</a:t>
            </a:r>
            <a:r>
              <a:rPr lang="en-GB" sz="1200" kern="1200" dirty="0" smtClean="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10"/>
          </p:nvPr>
        </p:nvSpPr>
        <p:spPr/>
        <p:txBody>
          <a:bodyPr/>
          <a:lstStyle/>
          <a:p>
            <a:fld id="{8A70B790-33C6-5644-ADE5-55285F15B94E}" type="slidenum">
              <a:rPr lang="en-GB" smtClean="0"/>
              <a:t>9</a:t>
            </a:fld>
            <a:endParaRPr lang="en-GB"/>
          </a:p>
        </p:txBody>
      </p:sp>
    </p:spTree>
    <p:extLst>
      <p:ext uri="{BB962C8B-B14F-4D97-AF65-F5344CB8AC3E}">
        <p14:creationId xmlns:p14="http://schemas.microsoft.com/office/powerpoint/2010/main" val="1944192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3600">
                <a:ln>
                  <a:noFill/>
                </a:ln>
                <a:solidFill>
                  <a:srgbClr val="000000"/>
                </a:solidFill>
              </a:defRPr>
            </a:lvl1pPr>
          </a:lstStyle>
          <a:p>
            <a:r>
              <a:rPr lang="en-GB"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3000">
                <a:ln>
                  <a:noFill/>
                </a:ln>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grpSp>
        <p:nvGrpSpPr>
          <p:cNvPr id="12" name="Group 11"/>
          <p:cNvGrpSpPr/>
          <p:nvPr/>
        </p:nvGrpSpPr>
        <p:grpSpPr>
          <a:xfrm>
            <a:off x="467544" y="6105921"/>
            <a:ext cx="6048648" cy="779463"/>
            <a:chOff x="467544" y="6105921"/>
            <a:chExt cx="6048648" cy="779463"/>
          </a:xfrm>
        </p:grpSpPr>
        <p:pic>
          <p:nvPicPr>
            <p:cNvPr id="13" name="Picture 10" descr="MQ_MAS_HOR_CMYK_POS.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68931" y="6105921"/>
              <a:ext cx="2075077"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descr="Crest monogram colour black cs2.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60032" y="6286093"/>
              <a:ext cx="1656160" cy="45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ARC_inline.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67544" y="6309320"/>
              <a:ext cx="1872208" cy="418494"/>
            </a:xfrm>
            <a:prstGeom prst="rect">
              <a:avLst/>
            </a:prstGeom>
          </p:spPr>
        </p:pic>
      </p:grpSp>
      <p:pic>
        <p:nvPicPr>
          <p:cNvPr id="9" name="Picture 8" descr="UWA.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06656" y="6230703"/>
            <a:ext cx="1584960" cy="510411"/>
          </a:xfrm>
          <a:prstGeom prst="rect">
            <a:avLst/>
          </a:prstGeom>
        </p:spPr>
      </p:pic>
    </p:spTree>
    <p:extLst>
      <p:ext uri="{BB962C8B-B14F-4D97-AF65-F5344CB8AC3E}">
        <p14:creationId xmlns:p14="http://schemas.microsoft.com/office/powerpoint/2010/main" val="2331739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2316E8B2-B86B-7445-AEE5-26337F848BE6}" type="datetimeFigureOut">
              <a:rPr lang="en-US" smtClean="0"/>
              <a:t>24/7/18</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B7D70F8F-DEA3-E249-B6EA-856692B48633}" type="slidenum">
              <a:rPr lang="en-GB" smtClean="0"/>
              <a:t>‹#›</a:t>
            </a:fld>
            <a:endParaRPr lang="en-GB"/>
          </a:p>
        </p:txBody>
      </p:sp>
      <p:cxnSp>
        <p:nvCxnSpPr>
          <p:cNvPr id="7" name="Straight Connector 6"/>
          <p:cNvCxnSpPr/>
          <p:nvPr/>
        </p:nvCxnSpPr>
        <p:spPr>
          <a:xfrm flipH="1">
            <a:off x="0" y="1434571"/>
            <a:ext cx="91440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8" name="Straight Connector 7"/>
          <p:cNvCxnSpPr/>
          <p:nvPr userDrawn="1"/>
        </p:nvCxnSpPr>
        <p:spPr>
          <a:xfrm flipH="1">
            <a:off x="0" y="1434571"/>
            <a:ext cx="91440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4794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2316E8B2-B86B-7445-AEE5-26337F848BE6}" type="datetimeFigureOut">
              <a:rPr lang="en-US" smtClean="0"/>
              <a:t>24/7/18</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B7D70F8F-DEA3-E249-B6EA-856692B48633}" type="slidenum">
              <a:rPr lang="en-GB" smtClean="0"/>
              <a:t>‹#›</a:t>
            </a:fld>
            <a:endParaRPr lang="en-GB"/>
          </a:p>
        </p:txBody>
      </p:sp>
    </p:spTree>
    <p:extLst>
      <p:ext uri="{BB962C8B-B14F-4D97-AF65-F5344CB8AC3E}">
        <p14:creationId xmlns:p14="http://schemas.microsoft.com/office/powerpoint/2010/main" val="398817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2316E8B2-B86B-7445-AEE5-26337F848BE6}" type="datetimeFigureOut">
              <a:rPr lang="en-US" smtClean="0"/>
              <a:t>24/7/18</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B7D70F8F-DEA3-E249-B6EA-856692B48633}" type="slidenum">
              <a:rPr lang="en-GB" smtClean="0"/>
              <a:t>‹#›</a:t>
            </a:fld>
            <a:endParaRPr lang="en-GB"/>
          </a:p>
        </p:txBody>
      </p:sp>
      <p:cxnSp>
        <p:nvCxnSpPr>
          <p:cNvPr id="7" name="Straight Connector 6"/>
          <p:cNvCxnSpPr/>
          <p:nvPr/>
        </p:nvCxnSpPr>
        <p:spPr>
          <a:xfrm flipH="1">
            <a:off x="0" y="1434571"/>
            <a:ext cx="91440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8" name="Straight Connector 7"/>
          <p:cNvCxnSpPr/>
          <p:nvPr userDrawn="1"/>
        </p:nvCxnSpPr>
        <p:spPr>
          <a:xfrm flipH="1">
            <a:off x="0" y="1434571"/>
            <a:ext cx="91440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08994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0" cap="all"/>
            </a:lvl1pPr>
          </a:lstStyle>
          <a:p>
            <a:r>
              <a:rPr lang="en-GB"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2316E8B2-B86B-7445-AEE5-26337F848BE6}" type="datetimeFigureOut">
              <a:rPr lang="en-US" smtClean="0"/>
              <a:t>24/7/18</a:t>
            </a:fld>
            <a:endParaRPr lang="en-GB"/>
          </a:p>
        </p:txBody>
      </p:sp>
      <p:sp>
        <p:nvSpPr>
          <p:cNvPr id="6" name="Footer Placeholder 4"/>
          <p:cNvSpPr>
            <a:spLocks noGrp="1"/>
          </p:cNvSpPr>
          <p:nvPr>
            <p:ph type="ftr" sz="quarter" idx="11"/>
          </p:nvPr>
        </p:nvSpPr>
        <p:spPr/>
        <p:txBody>
          <a:bodyPr/>
          <a:lstStyle>
            <a:lvl1pPr>
              <a:defRPr/>
            </a:lvl1pPr>
          </a:lstStyle>
          <a:p>
            <a:endParaRPr lang="en-GB"/>
          </a:p>
        </p:txBody>
      </p:sp>
      <p:sp>
        <p:nvSpPr>
          <p:cNvPr id="7" name="Slide Number Placeholder 5"/>
          <p:cNvSpPr>
            <a:spLocks noGrp="1"/>
          </p:cNvSpPr>
          <p:nvPr>
            <p:ph type="sldNum" sz="quarter" idx="12"/>
          </p:nvPr>
        </p:nvSpPr>
        <p:spPr/>
        <p:txBody>
          <a:bodyPr/>
          <a:lstStyle>
            <a:lvl1pPr>
              <a:defRPr/>
            </a:lvl1pPr>
          </a:lstStyle>
          <a:p>
            <a:fld id="{B7D70F8F-DEA3-E249-B6EA-856692B48633}" type="slidenum">
              <a:rPr lang="en-GB" smtClean="0"/>
              <a:t>‹#›</a:t>
            </a:fld>
            <a:endParaRPr lang="en-GB"/>
          </a:p>
        </p:txBody>
      </p:sp>
    </p:spTree>
    <p:extLst>
      <p:ext uri="{BB962C8B-B14F-4D97-AF65-F5344CB8AC3E}">
        <p14:creationId xmlns:p14="http://schemas.microsoft.com/office/powerpoint/2010/main" val="2543205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2316E8B2-B86B-7445-AEE5-26337F848BE6}" type="datetimeFigureOut">
              <a:rPr lang="en-US" smtClean="0"/>
              <a:t>24/7/18</a:t>
            </a:fld>
            <a:endParaRPr lang="en-GB"/>
          </a:p>
        </p:txBody>
      </p:sp>
      <p:sp>
        <p:nvSpPr>
          <p:cNvPr id="6" name="Footer Placeholder 4"/>
          <p:cNvSpPr>
            <a:spLocks noGrp="1"/>
          </p:cNvSpPr>
          <p:nvPr>
            <p:ph type="ftr" sz="quarter" idx="11"/>
          </p:nvPr>
        </p:nvSpPr>
        <p:spPr/>
        <p:txBody>
          <a:bodyPr/>
          <a:lstStyle>
            <a:lvl1pPr>
              <a:defRPr/>
            </a:lvl1pPr>
          </a:lstStyle>
          <a:p>
            <a:endParaRPr lang="en-GB"/>
          </a:p>
        </p:txBody>
      </p:sp>
      <p:sp>
        <p:nvSpPr>
          <p:cNvPr id="7" name="Slide Number Placeholder 5"/>
          <p:cNvSpPr>
            <a:spLocks noGrp="1"/>
          </p:cNvSpPr>
          <p:nvPr>
            <p:ph type="sldNum" sz="quarter" idx="12"/>
          </p:nvPr>
        </p:nvSpPr>
        <p:spPr/>
        <p:txBody>
          <a:bodyPr/>
          <a:lstStyle>
            <a:lvl1pPr>
              <a:defRPr/>
            </a:lvl1pPr>
          </a:lstStyle>
          <a:p>
            <a:fld id="{B7D70F8F-DEA3-E249-B6EA-856692B48633}" type="slidenum">
              <a:rPr lang="en-GB" smtClean="0"/>
              <a:t>‹#›</a:t>
            </a:fld>
            <a:endParaRPr lang="en-GB"/>
          </a:p>
        </p:txBody>
      </p:sp>
      <p:cxnSp>
        <p:nvCxnSpPr>
          <p:cNvPr id="8" name="Straight Connector 7"/>
          <p:cNvCxnSpPr/>
          <p:nvPr/>
        </p:nvCxnSpPr>
        <p:spPr>
          <a:xfrm flipH="1">
            <a:off x="0" y="1434571"/>
            <a:ext cx="91440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userDrawn="1"/>
        </p:nvCxnSpPr>
        <p:spPr>
          <a:xfrm flipH="1">
            <a:off x="0" y="1434571"/>
            <a:ext cx="91440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05328230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2316E8B2-B86B-7445-AEE5-26337F848BE6}" type="datetimeFigureOut">
              <a:rPr lang="en-US" smtClean="0"/>
              <a:t>24/7/18</a:t>
            </a:fld>
            <a:endParaRPr lang="en-GB"/>
          </a:p>
        </p:txBody>
      </p:sp>
      <p:sp>
        <p:nvSpPr>
          <p:cNvPr id="8" name="Footer Placeholder 4"/>
          <p:cNvSpPr>
            <a:spLocks noGrp="1"/>
          </p:cNvSpPr>
          <p:nvPr>
            <p:ph type="ftr" sz="quarter" idx="11"/>
          </p:nvPr>
        </p:nvSpPr>
        <p:spPr/>
        <p:txBody>
          <a:bodyPr/>
          <a:lstStyle>
            <a:lvl1pPr>
              <a:defRPr/>
            </a:lvl1pPr>
          </a:lstStyle>
          <a:p>
            <a:endParaRPr lang="en-GB"/>
          </a:p>
        </p:txBody>
      </p:sp>
      <p:sp>
        <p:nvSpPr>
          <p:cNvPr id="9" name="Slide Number Placeholder 5"/>
          <p:cNvSpPr>
            <a:spLocks noGrp="1"/>
          </p:cNvSpPr>
          <p:nvPr>
            <p:ph type="sldNum" sz="quarter" idx="12"/>
          </p:nvPr>
        </p:nvSpPr>
        <p:spPr/>
        <p:txBody>
          <a:bodyPr/>
          <a:lstStyle>
            <a:lvl1pPr>
              <a:defRPr/>
            </a:lvl1pPr>
          </a:lstStyle>
          <a:p>
            <a:fld id="{B7D70F8F-DEA3-E249-B6EA-856692B48633}" type="slidenum">
              <a:rPr lang="en-GB" smtClean="0"/>
              <a:t>‹#›</a:t>
            </a:fld>
            <a:endParaRPr lang="en-GB"/>
          </a:p>
        </p:txBody>
      </p:sp>
      <p:cxnSp>
        <p:nvCxnSpPr>
          <p:cNvPr id="10" name="Straight Connector 9"/>
          <p:cNvCxnSpPr/>
          <p:nvPr/>
        </p:nvCxnSpPr>
        <p:spPr>
          <a:xfrm flipH="1">
            <a:off x="0" y="1434571"/>
            <a:ext cx="91440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userDrawn="1"/>
        </p:nvCxnSpPr>
        <p:spPr>
          <a:xfrm flipH="1">
            <a:off x="0" y="1434571"/>
            <a:ext cx="91440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4841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316E8B2-B86B-7445-AEE5-26337F848BE6}" type="datetimeFigureOut">
              <a:rPr lang="en-US" smtClean="0"/>
              <a:t>24/7/18</a:t>
            </a:fld>
            <a:endParaRPr lang="en-GB"/>
          </a:p>
        </p:txBody>
      </p:sp>
      <p:sp>
        <p:nvSpPr>
          <p:cNvPr id="4" name="Footer Placeholder 4"/>
          <p:cNvSpPr>
            <a:spLocks noGrp="1"/>
          </p:cNvSpPr>
          <p:nvPr>
            <p:ph type="ftr" sz="quarter" idx="11"/>
          </p:nvPr>
        </p:nvSpPr>
        <p:spPr/>
        <p:txBody>
          <a:bodyPr/>
          <a:lstStyle>
            <a:lvl1pPr>
              <a:defRPr/>
            </a:lvl1pPr>
          </a:lstStyle>
          <a:p>
            <a:endParaRPr lang="en-GB"/>
          </a:p>
        </p:txBody>
      </p:sp>
      <p:sp>
        <p:nvSpPr>
          <p:cNvPr id="5" name="Slide Number Placeholder 5"/>
          <p:cNvSpPr>
            <a:spLocks noGrp="1"/>
          </p:cNvSpPr>
          <p:nvPr>
            <p:ph type="sldNum" sz="quarter" idx="12"/>
          </p:nvPr>
        </p:nvSpPr>
        <p:spPr/>
        <p:txBody>
          <a:bodyPr/>
          <a:lstStyle>
            <a:lvl1pPr>
              <a:defRPr/>
            </a:lvl1pPr>
          </a:lstStyle>
          <a:p>
            <a:fld id="{B7D70F8F-DEA3-E249-B6EA-856692B48633}" type="slidenum">
              <a:rPr lang="en-GB" smtClean="0"/>
              <a:t>‹#›</a:t>
            </a:fld>
            <a:endParaRPr lang="en-GB"/>
          </a:p>
        </p:txBody>
      </p:sp>
      <p:cxnSp>
        <p:nvCxnSpPr>
          <p:cNvPr id="6" name="Straight Connector 5"/>
          <p:cNvCxnSpPr/>
          <p:nvPr/>
        </p:nvCxnSpPr>
        <p:spPr>
          <a:xfrm flipH="1">
            <a:off x="0" y="1434571"/>
            <a:ext cx="91440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Straight Connector 6"/>
          <p:cNvCxnSpPr/>
          <p:nvPr userDrawn="1"/>
        </p:nvCxnSpPr>
        <p:spPr>
          <a:xfrm flipH="1">
            <a:off x="0" y="1434571"/>
            <a:ext cx="91440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522393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16E8B2-B86B-7445-AEE5-26337F848BE6}" type="datetimeFigureOut">
              <a:rPr lang="en-US" smtClean="0"/>
              <a:t>24/7/18</a:t>
            </a:fld>
            <a:endParaRPr lang="en-GB"/>
          </a:p>
        </p:txBody>
      </p:sp>
      <p:sp>
        <p:nvSpPr>
          <p:cNvPr id="3" name="Footer Placeholder 4"/>
          <p:cNvSpPr>
            <a:spLocks noGrp="1"/>
          </p:cNvSpPr>
          <p:nvPr>
            <p:ph type="ftr" sz="quarter" idx="11"/>
          </p:nvPr>
        </p:nvSpPr>
        <p:spPr/>
        <p:txBody>
          <a:bodyPr/>
          <a:lstStyle>
            <a:lvl1pPr>
              <a:defRPr/>
            </a:lvl1pPr>
          </a:lstStyle>
          <a:p>
            <a:endParaRPr lang="en-GB"/>
          </a:p>
        </p:txBody>
      </p:sp>
      <p:sp>
        <p:nvSpPr>
          <p:cNvPr id="4" name="Slide Number Placeholder 5"/>
          <p:cNvSpPr>
            <a:spLocks noGrp="1"/>
          </p:cNvSpPr>
          <p:nvPr>
            <p:ph type="sldNum" sz="quarter" idx="12"/>
          </p:nvPr>
        </p:nvSpPr>
        <p:spPr/>
        <p:txBody>
          <a:bodyPr/>
          <a:lstStyle>
            <a:lvl1pPr>
              <a:defRPr/>
            </a:lvl1pPr>
          </a:lstStyle>
          <a:p>
            <a:fld id="{B7D70F8F-DEA3-E249-B6EA-856692B48633}" type="slidenum">
              <a:rPr lang="en-GB" smtClean="0"/>
              <a:t>‹#›</a:t>
            </a:fld>
            <a:endParaRPr lang="en-GB"/>
          </a:p>
        </p:txBody>
      </p:sp>
    </p:spTree>
    <p:extLst>
      <p:ext uri="{BB962C8B-B14F-4D97-AF65-F5344CB8AC3E}">
        <p14:creationId xmlns:p14="http://schemas.microsoft.com/office/powerpoint/2010/main" val="3447120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2316E8B2-B86B-7445-AEE5-26337F848BE6}" type="datetimeFigureOut">
              <a:rPr lang="en-US" smtClean="0"/>
              <a:t>24/7/18</a:t>
            </a:fld>
            <a:endParaRPr lang="en-GB"/>
          </a:p>
        </p:txBody>
      </p:sp>
      <p:sp>
        <p:nvSpPr>
          <p:cNvPr id="6" name="Footer Placeholder 4"/>
          <p:cNvSpPr>
            <a:spLocks noGrp="1"/>
          </p:cNvSpPr>
          <p:nvPr>
            <p:ph type="ftr" sz="quarter" idx="11"/>
          </p:nvPr>
        </p:nvSpPr>
        <p:spPr/>
        <p:txBody>
          <a:bodyPr/>
          <a:lstStyle>
            <a:lvl1pPr>
              <a:defRPr/>
            </a:lvl1pPr>
          </a:lstStyle>
          <a:p>
            <a:endParaRPr lang="en-GB"/>
          </a:p>
        </p:txBody>
      </p:sp>
      <p:sp>
        <p:nvSpPr>
          <p:cNvPr id="7" name="Slide Number Placeholder 5"/>
          <p:cNvSpPr>
            <a:spLocks noGrp="1"/>
          </p:cNvSpPr>
          <p:nvPr>
            <p:ph type="sldNum" sz="quarter" idx="12"/>
          </p:nvPr>
        </p:nvSpPr>
        <p:spPr/>
        <p:txBody>
          <a:bodyPr/>
          <a:lstStyle>
            <a:lvl1pPr>
              <a:defRPr/>
            </a:lvl1pPr>
          </a:lstStyle>
          <a:p>
            <a:fld id="{B7D70F8F-DEA3-E249-B6EA-856692B48633}" type="slidenum">
              <a:rPr lang="en-GB" smtClean="0"/>
              <a:t>‹#›</a:t>
            </a:fld>
            <a:endParaRPr lang="en-GB"/>
          </a:p>
        </p:txBody>
      </p:sp>
    </p:spTree>
    <p:extLst>
      <p:ext uri="{BB962C8B-B14F-4D97-AF65-F5344CB8AC3E}">
        <p14:creationId xmlns:p14="http://schemas.microsoft.com/office/powerpoint/2010/main" val="358555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2316E8B2-B86B-7445-AEE5-26337F848BE6}" type="datetimeFigureOut">
              <a:rPr lang="en-US" smtClean="0"/>
              <a:t>24/7/18</a:t>
            </a:fld>
            <a:endParaRPr lang="en-GB"/>
          </a:p>
        </p:txBody>
      </p:sp>
      <p:sp>
        <p:nvSpPr>
          <p:cNvPr id="6" name="Footer Placeholder 4"/>
          <p:cNvSpPr>
            <a:spLocks noGrp="1"/>
          </p:cNvSpPr>
          <p:nvPr>
            <p:ph type="ftr" sz="quarter" idx="11"/>
          </p:nvPr>
        </p:nvSpPr>
        <p:spPr/>
        <p:txBody>
          <a:bodyPr/>
          <a:lstStyle>
            <a:lvl1pPr>
              <a:defRPr/>
            </a:lvl1pPr>
          </a:lstStyle>
          <a:p>
            <a:endParaRPr lang="en-GB"/>
          </a:p>
        </p:txBody>
      </p:sp>
      <p:sp>
        <p:nvSpPr>
          <p:cNvPr id="7" name="Slide Number Placeholder 5"/>
          <p:cNvSpPr>
            <a:spLocks noGrp="1"/>
          </p:cNvSpPr>
          <p:nvPr>
            <p:ph type="sldNum" sz="quarter" idx="12"/>
          </p:nvPr>
        </p:nvSpPr>
        <p:spPr/>
        <p:txBody>
          <a:bodyPr/>
          <a:lstStyle>
            <a:lvl1pPr>
              <a:defRPr/>
            </a:lvl1pPr>
          </a:lstStyle>
          <a:p>
            <a:fld id="{B7D70F8F-DEA3-E249-B6EA-856692B48633}" type="slidenum">
              <a:rPr lang="en-GB" smtClean="0"/>
              <a:t>‹#›</a:t>
            </a:fld>
            <a:endParaRPr lang="en-GB"/>
          </a:p>
        </p:txBody>
      </p:sp>
    </p:spTree>
    <p:extLst>
      <p:ext uri="{BB962C8B-B14F-4D97-AF65-F5344CB8AC3E}">
        <p14:creationId xmlns:p14="http://schemas.microsoft.com/office/powerpoint/2010/main" val="37885586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9" descr="MQ671_7-CCD graphic pattern cropped.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0638" y="7938"/>
            <a:ext cx="2697162" cy="27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2316E8B2-B86B-7445-AEE5-26337F848BE6}" type="datetimeFigureOut">
              <a:rPr lang="en-US" smtClean="0"/>
              <a:t>24/7/18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B7D70F8F-DEA3-E249-B6EA-856692B48633}" type="slidenum">
              <a:rPr lang="en-GB" smtClean="0"/>
              <a:t>‹#›</a:t>
            </a:fld>
            <a:endParaRPr lang="en-GB"/>
          </a:p>
        </p:txBody>
      </p:sp>
      <p:pic>
        <p:nvPicPr>
          <p:cNvPr id="8"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58953" y="591457"/>
            <a:ext cx="16144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457200" rtl="0" eaLnBrk="1" fontAlgn="base" hangingPunct="1">
        <a:spcBef>
          <a:spcPct val="0"/>
        </a:spcBef>
        <a:spcAft>
          <a:spcPct val="0"/>
        </a:spcAft>
        <a:defRPr sz="3200" kern="1200">
          <a:solidFill>
            <a:srgbClr val="000000"/>
          </a:solidFill>
          <a:latin typeface="Arial"/>
          <a:ea typeface="ＭＳ Ｐゴシック" charset="0"/>
          <a:cs typeface="Arial"/>
        </a:defRPr>
      </a:lvl1pPr>
      <a:lvl2pPr algn="l" defTabSz="457200" rtl="0" eaLnBrk="1" fontAlgn="base" hangingPunct="1">
        <a:spcBef>
          <a:spcPct val="0"/>
        </a:spcBef>
        <a:spcAft>
          <a:spcPct val="0"/>
        </a:spcAft>
        <a:defRPr sz="3200">
          <a:solidFill>
            <a:srgbClr val="D63E25"/>
          </a:solidFill>
          <a:latin typeface="Calibri" charset="0"/>
          <a:ea typeface="ＭＳ Ｐゴシック" charset="0"/>
          <a:cs typeface="ＭＳ Ｐゴシック" charset="0"/>
        </a:defRPr>
      </a:lvl2pPr>
      <a:lvl3pPr algn="l" defTabSz="457200" rtl="0" eaLnBrk="1" fontAlgn="base" hangingPunct="1">
        <a:spcBef>
          <a:spcPct val="0"/>
        </a:spcBef>
        <a:spcAft>
          <a:spcPct val="0"/>
        </a:spcAft>
        <a:defRPr sz="3200">
          <a:solidFill>
            <a:srgbClr val="D63E25"/>
          </a:solidFill>
          <a:latin typeface="Calibri" charset="0"/>
          <a:ea typeface="ＭＳ Ｐゴシック" charset="0"/>
          <a:cs typeface="ＭＳ Ｐゴシック" charset="0"/>
        </a:defRPr>
      </a:lvl3pPr>
      <a:lvl4pPr algn="l" defTabSz="457200" rtl="0" eaLnBrk="1" fontAlgn="base" hangingPunct="1">
        <a:spcBef>
          <a:spcPct val="0"/>
        </a:spcBef>
        <a:spcAft>
          <a:spcPct val="0"/>
        </a:spcAft>
        <a:defRPr sz="3200">
          <a:solidFill>
            <a:srgbClr val="D63E25"/>
          </a:solidFill>
          <a:latin typeface="Calibri" charset="0"/>
          <a:ea typeface="ＭＳ Ｐゴシック" charset="0"/>
          <a:cs typeface="ＭＳ Ｐゴシック" charset="0"/>
        </a:defRPr>
      </a:lvl4pPr>
      <a:lvl5pPr algn="l" defTabSz="457200" rtl="0" eaLnBrk="1" fontAlgn="base" hangingPunct="1">
        <a:spcBef>
          <a:spcPct val="0"/>
        </a:spcBef>
        <a:spcAft>
          <a:spcPct val="0"/>
        </a:spcAft>
        <a:defRPr sz="3200">
          <a:solidFill>
            <a:srgbClr val="D63E25"/>
          </a:solidFill>
          <a:latin typeface="Calibri" charset="0"/>
          <a:ea typeface="ＭＳ Ｐゴシック" charset="0"/>
          <a:cs typeface="ＭＳ Ｐゴシック" charset="0"/>
        </a:defRPr>
      </a:lvl5pPr>
      <a:lvl6pPr marL="457200" algn="l" defTabSz="457200" rtl="0" eaLnBrk="1" fontAlgn="base" hangingPunct="1">
        <a:spcBef>
          <a:spcPct val="0"/>
        </a:spcBef>
        <a:spcAft>
          <a:spcPct val="0"/>
        </a:spcAft>
        <a:defRPr sz="3200">
          <a:solidFill>
            <a:srgbClr val="D53F07"/>
          </a:solidFill>
          <a:latin typeface="Calibri" charset="0"/>
          <a:ea typeface="ＭＳ Ｐゴシック" charset="0"/>
          <a:cs typeface="ＭＳ Ｐゴシック" charset="0"/>
        </a:defRPr>
      </a:lvl6pPr>
      <a:lvl7pPr marL="914400" algn="l" defTabSz="457200" rtl="0" eaLnBrk="1" fontAlgn="base" hangingPunct="1">
        <a:spcBef>
          <a:spcPct val="0"/>
        </a:spcBef>
        <a:spcAft>
          <a:spcPct val="0"/>
        </a:spcAft>
        <a:defRPr sz="3200">
          <a:solidFill>
            <a:srgbClr val="D53F07"/>
          </a:solidFill>
          <a:latin typeface="Calibri" charset="0"/>
          <a:ea typeface="ＭＳ Ｐゴシック" charset="0"/>
          <a:cs typeface="ＭＳ Ｐゴシック" charset="0"/>
        </a:defRPr>
      </a:lvl7pPr>
      <a:lvl8pPr marL="1371600" algn="l" defTabSz="457200" rtl="0" eaLnBrk="1" fontAlgn="base" hangingPunct="1">
        <a:spcBef>
          <a:spcPct val="0"/>
        </a:spcBef>
        <a:spcAft>
          <a:spcPct val="0"/>
        </a:spcAft>
        <a:defRPr sz="3200">
          <a:solidFill>
            <a:srgbClr val="D53F07"/>
          </a:solidFill>
          <a:latin typeface="Calibri" charset="0"/>
          <a:ea typeface="ＭＳ Ｐゴシック" charset="0"/>
          <a:cs typeface="ＭＳ Ｐゴシック" charset="0"/>
        </a:defRPr>
      </a:lvl8pPr>
      <a:lvl9pPr marL="1828800" algn="l" defTabSz="457200" rtl="0" eaLnBrk="1" fontAlgn="base" hangingPunct="1">
        <a:spcBef>
          <a:spcPct val="0"/>
        </a:spcBef>
        <a:spcAft>
          <a:spcPct val="0"/>
        </a:spcAft>
        <a:defRPr sz="3200">
          <a:solidFill>
            <a:srgbClr val="D53F07"/>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rgbClr val="000000"/>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000" kern="1200">
          <a:solidFill>
            <a:srgbClr val="000000"/>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000000"/>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600" kern="1200">
          <a:solidFill>
            <a:srgbClr val="000000"/>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400" kern="1200">
          <a:solidFill>
            <a:srgbClr val="000000"/>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9.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tif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1.wdp"/><Relationship Id="rId5" Type="http://schemas.openxmlformats.org/officeDocument/2006/relationships/image" Target="../media/image12.png"/><Relationship Id="rId6" Type="http://schemas.microsoft.com/office/2007/relationships/hdphoto" Target="../media/hdphoto2.wdp"/><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www.psychopy.org/about/overview.html" TargetMode="External"/><Relationship Id="rId4" Type="http://schemas.openxmlformats.org/officeDocument/2006/relationships/hyperlink" Target="https://webmail.staff.uwa.edu.au/owa/redir.aspx?REF=ecv2LMenZGaJ1ei3ZMsfmoB5EVHfm6DdLeeBKRVjVho0aFCF5BHUCAFodHRwczovL3d3dy55b3V0dWJlLmNvbS93YXRjaD92PVZWNnFodVFnc2lJ" TargetMode="External"/><Relationship Id="rId5" Type="http://schemas.openxmlformats.org/officeDocument/2006/relationships/image" Target="../media/image12.png"/><Relationship Id="rId6" Type="http://schemas.microsoft.com/office/2007/relationships/hdphoto" Target="../media/hdphoto2.wdp"/><Relationship Id="rId7" Type="http://schemas.openxmlformats.org/officeDocument/2006/relationships/image" Target="../media/image11.png"/><Relationship Id="rId8"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solidFill>
                  <a:schemeClr val="tx1"/>
                </a:solidFill>
              </a:rPr>
              <a:t>PsychoPy basics</a:t>
            </a:r>
            <a:endParaRPr lang="en-GB" dirty="0">
              <a:solidFill>
                <a:schemeClr val="tx1"/>
              </a:solidFill>
            </a:endParaRPr>
          </a:p>
        </p:txBody>
      </p:sp>
      <p:sp>
        <p:nvSpPr>
          <p:cNvPr id="3" name="Subtitle 2"/>
          <p:cNvSpPr>
            <a:spLocks noGrp="1"/>
          </p:cNvSpPr>
          <p:nvPr>
            <p:ph type="subTitle" idx="1"/>
          </p:nvPr>
        </p:nvSpPr>
        <p:spPr/>
        <p:txBody>
          <a:bodyPr>
            <a:normAutofit/>
          </a:bodyPr>
          <a:lstStyle/>
          <a:p>
            <a:r>
              <a:rPr lang="en-GB" dirty="0" smtClean="0"/>
              <a:t>Dr Clare Sutherland</a:t>
            </a:r>
          </a:p>
          <a:p>
            <a:endParaRPr lang="en-GB" sz="1600" dirty="0" smtClean="0"/>
          </a:p>
          <a:p>
            <a:r>
              <a:rPr lang="en-GB" sz="1700" dirty="0" smtClean="0"/>
              <a:t>ARC Centre of Excellence in Cognition and its Disorders</a:t>
            </a:r>
          </a:p>
          <a:p>
            <a:r>
              <a:rPr lang="en-GB" sz="1700" dirty="0" smtClean="0"/>
              <a:t>School of Psychological Science, University of Western Australia</a:t>
            </a:r>
          </a:p>
        </p:txBody>
      </p:sp>
    </p:spTree>
    <p:extLst>
      <p:ext uri="{BB962C8B-B14F-4D97-AF65-F5344CB8AC3E}">
        <p14:creationId xmlns:p14="http://schemas.microsoft.com/office/powerpoint/2010/main" val="3972010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Round up</a:t>
            </a:r>
            <a:endParaRPr lang="en-GB" dirty="0"/>
          </a:p>
        </p:txBody>
      </p:sp>
      <p:sp>
        <p:nvSpPr>
          <p:cNvPr id="3" name="Content Placeholder 2"/>
          <p:cNvSpPr>
            <a:spLocks noGrp="1"/>
          </p:cNvSpPr>
          <p:nvPr>
            <p:ph idx="1"/>
          </p:nvPr>
        </p:nvSpPr>
        <p:spPr>
          <a:xfrm>
            <a:off x="457200" y="1600200"/>
            <a:ext cx="8229600" cy="1340853"/>
          </a:xfrm>
        </p:spPr>
        <p:txBody>
          <a:bodyPr/>
          <a:lstStyle/>
          <a:p>
            <a:r>
              <a:rPr lang="en-GB" dirty="0" smtClean="0"/>
              <a:t>We covered:</a:t>
            </a:r>
          </a:p>
        </p:txBody>
      </p:sp>
      <p:sp>
        <p:nvSpPr>
          <p:cNvPr id="4" name="Rectangle 3"/>
          <p:cNvSpPr/>
          <p:nvPr/>
        </p:nvSpPr>
        <p:spPr>
          <a:xfrm>
            <a:off x="817980" y="2744081"/>
            <a:ext cx="3725599" cy="369332"/>
          </a:xfrm>
          <a:prstGeom prst="rect">
            <a:avLst/>
          </a:prstGeom>
        </p:spPr>
        <p:txBody>
          <a:bodyPr wrap="none">
            <a:spAutoFit/>
          </a:bodyPr>
          <a:lstStyle/>
          <a:p>
            <a:r>
              <a:rPr lang="en-GB" dirty="0" smtClean="0">
                <a:latin typeface="Arial"/>
                <a:cs typeface="Arial"/>
              </a:rPr>
              <a:t>- How to build a simple experiment</a:t>
            </a:r>
            <a:endParaRPr lang="en-GB" dirty="0">
              <a:latin typeface="Arial"/>
              <a:cs typeface="Arial"/>
            </a:endParaRPr>
          </a:p>
        </p:txBody>
      </p:sp>
      <p:sp>
        <p:nvSpPr>
          <p:cNvPr id="5" name="Rectangle 4"/>
          <p:cNvSpPr/>
          <p:nvPr/>
        </p:nvSpPr>
        <p:spPr>
          <a:xfrm>
            <a:off x="817980" y="2420976"/>
            <a:ext cx="7366000" cy="369332"/>
          </a:xfrm>
          <a:prstGeom prst="rect">
            <a:avLst/>
          </a:prstGeom>
        </p:spPr>
        <p:txBody>
          <a:bodyPr wrap="square">
            <a:spAutoFit/>
          </a:bodyPr>
          <a:lstStyle/>
          <a:p>
            <a:r>
              <a:rPr lang="en-GB" dirty="0" smtClean="0">
                <a:latin typeface="Arial"/>
                <a:cs typeface="Arial"/>
              </a:rPr>
              <a:t>- PsychoPy building </a:t>
            </a:r>
            <a:r>
              <a:rPr lang="en-GB" dirty="0">
                <a:latin typeface="Arial"/>
                <a:cs typeface="Arial"/>
              </a:rPr>
              <a:t>blocks (Routines, Components, Flow &amp; Loops</a:t>
            </a:r>
            <a:r>
              <a:rPr lang="en-GB" dirty="0" smtClean="0">
                <a:latin typeface="Arial"/>
                <a:cs typeface="Arial"/>
              </a:rPr>
              <a:t>)</a:t>
            </a:r>
            <a:endParaRPr lang="en-GB" dirty="0">
              <a:latin typeface="Arial"/>
              <a:cs typeface="Arial"/>
            </a:endParaRPr>
          </a:p>
        </p:txBody>
      </p:sp>
      <p:sp>
        <p:nvSpPr>
          <p:cNvPr id="6" name="Rectangle 5"/>
          <p:cNvSpPr/>
          <p:nvPr/>
        </p:nvSpPr>
        <p:spPr>
          <a:xfrm>
            <a:off x="817980" y="2097871"/>
            <a:ext cx="3058575" cy="369332"/>
          </a:xfrm>
          <a:prstGeom prst="rect">
            <a:avLst/>
          </a:prstGeom>
        </p:spPr>
        <p:txBody>
          <a:bodyPr wrap="none">
            <a:spAutoFit/>
          </a:bodyPr>
          <a:lstStyle/>
          <a:p>
            <a:r>
              <a:rPr lang="en-GB" dirty="0">
                <a:latin typeface="Arial"/>
                <a:cs typeface="Arial"/>
              </a:rPr>
              <a:t>- </a:t>
            </a:r>
            <a:r>
              <a:rPr lang="en-GB" dirty="0" err="1" smtClean="0">
                <a:latin typeface="Arial"/>
                <a:cs typeface="Arial"/>
              </a:rPr>
              <a:t>Psychopy</a:t>
            </a:r>
            <a:r>
              <a:rPr lang="en-GB" dirty="0" smtClean="0">
                <a:latin typeface="Arial"/>
                <a:cs typeface="Arial"/>
              </a:rPr>
              <a:t> Builder </a:t>
            </a:r>
            <a:r>
              <a:rPr lang="en-GB" dirty="0">
                <a:latin typeface="Arial"/>
                <a:cs typeface="Arial"/>
              </a:rPr>
              <a:t>interface</a:t>
            </a:r>
          </a:p>
        </p:txBody>
      </p:sp>
      <p:sp>
        <p:nvSpPr>
          <p:cNvPr id="7" name="Rectangle 6"/>
          <p:cNvSpPr/>
          <p:nvPr/>
        </p:nvSpPr>
        <p:spPr>
          <a:xfrm>
            <a:off x="817980" y="3067186"/>
            <a:ext cx="2135020" cy="369332"/>
          </a:xfrm>
          <a:prstGeom prst="rect">
            <a:avLst/>
          </a:prstGeom>
        </p:spPr>
        <p:txBody>
          <a:bodyPr wrap="none">
            <a:spAutoFit/>
          </a:bodyPr>
          <a:lstStyle/>
          <a:p>
            <a:r>
              <a:rPr lang="en-GB" dirty="0" smtClean="0">
                <a:latin typeface="Arial"/>
                <a:cs typeface="Arial"/>
              </a:rPr>
              <a:t>- Data output types</a:t>
            </a:r>
            <a:endParaRPr lang="en-GB" dirty="0">
              <a:latin typeface="Arial"/>
              <a:cs typeface="Arial"/>
            </a:endParaRPr>
          </a:p>
        </p:txBody>
      </p:sp>
      <p:sp>
        <p:nvSpPr>
          <p:cNvPr id="8" name="Rectangle 7"/>
          <p:cNvSpPr/>
          <p:nvPr/>
        </p:nvSpPr>
        <p:spPr>
          <a:xfrm>
            <a:off x="817980" y="3713395"/>
            <a:ext cx="2840929" cy="369332"/>
          </a:xfrm>
          <a:prstGeom prst="rect">
            <a:avLst/>
          </a:prstGeom>
        </p:spPr>
        <p:txBody>
          <a:bodyPr wrap="none">
            <a:spAutoFit/>
          </a:bodyPr>
          <a:lstStyle/>
          <a:p>
            <a:r>
              <a:rPr lang="en-GB" dirty="0" smtClean="0">
                <a:latin typeface="Arial"/>
                <a:cs typeface="Arial"/>
              </a:rPr>
              <a:t>- Troubleshooting and tips</a:t>
            </a:r>
            <a:endParaRPr lang="en-GB" dirty="0">
              <a:latin typeface="Arial"/>
              <a:cs typeface="Arial"/>
            </a:endParaRPr>
          </a:p>
        </p:txBody>
      </p:sp>
      <p:sp>
        <p:nvSpPr>
          <p:cNvPr id="9" name="Rectangle 8"/>
          <p:cNvSpPr/>
          <p:nvPr/>
        </p:nvSpPr>
        <p:spPr>
          <a:xfrm>
            <a:off x="817980" y="3390291"/>
            <a:ext cx="1801282" cy="369332"/>
          </a:xfrm>
          <a:prstGeom prst="rect">
            <a:avLst/>
          </a:prstGeom>
        </p:spPr>
        <p:txBody>
          <a:bodyPr wrap="none">
            <a:spAutoFit/>
          </a:bodyPr>
          <a:lstStyle/>
          <a:p>
            <a:r>
              <a:rPr lang="en-GB" dirty="0" smtClean="0">
                <a:latin typeface="Arial"/>
                <a:cs typeface="Arial"/>
              </a:rPr>
              <a:t>- Pros and cons</a:t>
            </a:r>
            <a:endParaRPr lang="en-GB" dirty="0">
              <a:latin typeface="Arial"/>
              <a:cs typeface="Arial"/>
            </a:endParaRPr>
          </a:p>
        </p:txBody>
      </p:sp>
      <p:pic>
        <p:nvPicPr>
          <p:cNvPr id="15" name="Picture 14" descr="proud_duckli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8901" y="3566342"/>
            <a:ext cx="3958389" cy="2638926"/>
          </a:xfrm>
          <a:prstGeom prst="rect">
            <a:avLst/>
          </a:prstGeom>
        </p:spPr>
      </p:pic>
      <p:sp>
        <p:nvSpPr>
          <p:cNvPr id="11" name="Content Placeholder 2"/>
          <p:cNvSpPr txBox="1">
            <a:spLocks/>
          </p:cNvSpPr>
          <p:nvPr/>
        </p:nvSpPr>
        <p:spPr bwMode="auto">
          <a:xfrm>
            <a:off x="457200" y="5011468"/>
            <a:ext cx="8229600" cy="1340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rgbClr val="000000"/>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000" kern="1200">
                <a:solidFill>
                  <a:srgbClr val="000000"/>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000000"/>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600" kern="1200">
                <a:solidFill>
                  <a:srgbClr val="000000"/>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400" kern="1200">
                <a:solidFill>
                  <a:srgbClr val="000000"/>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smtClean="0"/>
              <a:t>Next week:</a:t>
            </a:r>
          </a:p>
        </p:txBody>
      </p:sp>
      <p:sp>
        <p:nvSpPr>
          <p:cNvPr id="12" name="Rectangle 11"/>
          <p:cNvSpPr/>
          <p:nvPr/>
        </p:nvSpPr>
        <p:spPr>
          <a:xfrm>
            <a:off x="817980" y="5647699"/>
            <a:ext cx="4033977" cy="369332"/>
          </a:xfrm>
          <a:prstGeom prst="rect">
            <a:avLst/>
          </a:prstGeom>
        </p:spPr>
        <p:txBody>
          <a:bodyPr wrap="none">
            <a:spAutoFit/>
          </a:bodyPr>
          <a:lstStyle/>
          <a:p>
            <a:r>
              <a:rPr lang="en-GB" dirty="0">
                <a:latin typeface="Arial"/>
                <a:cs typeface="Arial"/>
              </a:rPr>
              <a:t>- </a:t>
            </a:r>
            <a:r>
              <a:rPr lang="en-GB" dirty="0" smtClean="0">
                <a:latin typeface="Arial"/>
                <a:cs typeface="Arial"/>
              </a:rPr>
              <a:t>Advanced PsychoPy &amp; basic Python</a:t>
            </a:r>
            <a:endParaRPr lang="en-GB" dirty="0">
              <a:latin typeface="Arial"/>
              <a:cs typeface="Arial"/>
            </a:endParaRPr>
          </a:p>
        </p:txBody>
      </p:sp>
    </p:spTree>
    <p:extLst>
      <p:ext uri="{BB962C8B-B14F-4D97-AF65-F5344CB8AC3E}">
        <p14:creationId xmlns:p14="http://schemas.microsoft.com/office/powerpoint/2010/main" val="4989855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 yourself!</a:t>
            </a:r>
            <a:endParaRPr lang="en-GB" dirty="0"/>
          </a:p>
        </p:txBody>
      </p:sp>
      <p:sp>
        <p:nvSpPr>
          <p:cNvPr id="5" name="Rectangle 4"/>
          <p:cNvSpPr/>
          <p:nvPr/>
        </p:nvSpPr>
        <p:spPr>
          <a:xfrm>
            <a:off x="474494" y="2158991"/>
            <a:ext cx="8195013" cy="1200329"/>
          </a:xfrm>
          <a:prstGeom prst="rect">
            <a:avLst/>
          </a:prstGeom>
          <a:solidFill>
            <a:srgbClr val="EFEEFF"/>
          </a:solidFill>
        </p:spPr>
        <p:txBody>
          <a:bodyPr wrap="square">
            <a:spAutoFit/>
          </a:bodyPr>
          <a:lstStyle/>
          <a:p>
            <a:r>
              <a:rPr lang="en-GB" dirty="0" smtClean="0">
                <a:latin typeface="Arial"/>
                <a:cs typeface="Arial"/>
              </a:rPr>
              <a:t>Create </a:t>
            </a:r>
            <a:r>
              <a:rPr lang="en-GB" dirty="0">
                <a:latin typeface="Arial"/>
                <a:cs typeface="Arial"/>
              </a:rPr>
              <a:t>an experiment that shows 10 </a:t>
            </a:r>
            <a:r>
              <a:rPr lang="en-GB" dirty="0" smtClean="0">
                <a:latin typeface="Arial"/>
                <a:cs typeface="Arial"/>
              </a:rPr>
              <a:t>faces </a:t>
            </a:r>
            <a:r>
              <a:rPr lang="en-GB" dirty="0">
                <a:latin typeface="Arial"/>
                <a:cs typeface="Arial"/>
              </a:rPr>
              <a:t>in random order and asks people </a:t>
            </a:r>
            <a:r>
              <a:rPr lang="en-GB" dirty="0" smtClean="0">
                <a:latin typeface="Arial"/>
                <a:cs typeface="Arial"/>
              </a:rPr>
              <a:t>to categorise them as attractive/unattractive. Give people practice trials.</a:t>
            </a:r>
          </a:p>
          <a:p>
            <a:endParaRPr lang="en-GB" dirty="0">
              <a:latin typeface="Arial"/>
              <a:cs typeface="Arial"/>
            </a:endParaRPr>
          </a:p>
          <a:p>
            <a:endParaRPr lang="en-GB" dirty="0">
              <a:latin typeface="Arial"/>
              <a:cs typeface="Arial"/>
            </a:endParaRPr>
          </a:p>
        </p:txBody>
      </p:sp>
      <p:sp>
        <p:nvSpPr>
          <p:cNvPr id="6" name="Rectangle 5"/>
          <p:cNvSpPr/>
          <p:nvPr/>
        </p:nvSpPr>
        <p:spPr>
          <a:xfrm>
            <a:off x="474494" y="3950352"/>
            <a:ext cx="7600032" cy="1200329"/>
          </a:xfrm>
          <a:prstGeom prst="rect">
            <a:avLst/>
          </a:prstGeom>
        </p:spPr>
        <p:txBody>
          <a:bodyPr wrap="square">
            <a:spAutoFit/>
          </a:bodyPr>
          <a:lstStyle/>
          <a:p>
            <a:r>
              <a:rPr lang="en-GB" b="1" dirty="0" smtClean="0">
                <a:latin typeface="Arial"/>
                <a:cs typeface="Arial"/>
              </a:rPr>
              <a:t>BONUS: </a:t>
            </a:r>
            <a:r>
              <a:rPr lang="en-GB" dirty="0">
                <a:latin typeface="Arial"/>
                <a:cs typeface="Arial"/>
              </a:rPr>
              <a:t>How rude! </a:t>
            </a:r>
            <a:r>
              <a:rPr lang="en-GB" dirty="0" smtClean="0">
                <a:latin typeface="Arial"/>
                <a:cs typeface="Arial"/>
              </a:rPr>
              <a:t>In my example experiment, I </a:t>
            </a:r>
            <a:r>
              <a:rPr lang="en-GB" dirty="0">
                <a:latin typeface="Arial"/>
                <a:cs typeface="Arial"/>
              </a:rPr>
              <a:t>never thanked the participants</a:t>
            </a:r>
            <a:r>
              <a:rPr lang="en-GB" dirty="0" smtClean="0">
                <a:latin typeface="Arial"/>
                <a:cs typeface="Arial"/>
              </a:rPr>
              <a:t>.</a:t>
            </a:r>
          </a:p>
          <a:p>
            <a:endParaRPr lang="en-GB" dirty="0" smtClean="0">
              <a:latin typeface="Arial"/>
              <a:cs typeface="Arial"/>
            </a:endParaRPr>
          </a:p>
          <a:p>
            <a:r>
              <a:rPr lang="en-GB" dirty="0" smtClean="0">
                <a:latin typeface="Arial"/>
                <a:cs typeface="Arial"/>
              </a:rPr>
              <a:t>Add </a:t>
            </a:r>
            <a:r>
              <a:rPr lang="en-GB" dirty="0">
                <a:latin typeface="Arial"/>
                <a:cs typeface="Arial"/>
              </a:rPr>
              <a:t>in a routine to thank the participants at the end.</a:t>
            </a:r>
            <a:r>
              <a:rPr lang="en-GB" b="1" dirty="0">
                <a:latin typeface="Arial"/>
                <a:cs typeface="Arial"/>
              </a:rPr>
              <a:t> </a:t>
            </a:r>
            <a:r>
              <a:rPr lang="en-GB" b="1" dirty="0" smtClean="0">
                <a:latin typeface="Arial"/>
                <a:cs typeface="Arial"/>
              </a:rPr>
              <a:t> </a:t>
            </a:r>
          </a:p>
        </p:txBody>
      </p:sp>
      <p:sp>
        <p:nvSpPr>
          <p:cNvPr id="3" name="Rectangle 2"/>
          <p:cNvSpPr/>
          <p:nvPr/>
        </p:nvSpPr>
        <p:spPr>
          <a:xfrm>
            <a:off x="474494" y="1789659"/>
            <a:ext cx="2168269" cy="369332"/>
          </a:xfrm>
          <a:prstGeom prst="rect">
            <a:avLst/>
          </a:prstGeom>
        </p:spPr>
        <p:txBody>
          <a:bodyPr wrap="none">
            <a:spAutoFit/>
          </a:bodyPr>
          <a:lstStyle/>
          <a:p>
            <a:r>
              <a:rPr lang="en-GB" b="1" dirty="0" smtClean="0">
                <a:latin typeface="Arial"/>
                <a:cs typeface="Arial"/>
              </a:rPr>
              <a:t>TEST YOURSELF:</a:t>
            </a:r>
            <a:endParaRPr lang="en-GB" dirty="0"/>
          </a:p>
        </p:txBody>
      </p:sp>
    </p:spTree>
    <p:extLst>
      <p:ext uri="{BB962C8B-B14F-4D97-AF65-F5344CB8AC3E}">
        <p14:creationId xmlns:p14="http://schemas.microsoft.com/office/powerpoint/2010/main" val="21212126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00"/>
                </a:solidFill>
              </a:rPr>
              <a:t>What will we cover? </a:t>
            </a:r>
          </a:p>
        </p:txBody>
      </p:sp>
      <p:sp>
        <p:nvSpPr>
          <p:cNvPr id="3" name="Content Placeholder 2"/>
          <p:cNvSpPr>
            <a:spLocks noGrp="1"/>
          </p:cNvSpPr>
          <p:nvPr>
            <p:ph idx="1"/>
          </p:nvPr>
        </p:nvSpPr>
        <p:spPr>
          <a:xfrm>
            <a:off x="346933" y="1936552"/>
            <a:ext cx="8229600" cy="394465"/>
          </a:xfrm>
        </p:spPr>
        <p:txBody>
          <a:bodyPr/>
          <a:lstStyle/>
          <a:p>
            <a:r>
              <a:rPr lang="en-GB" sz="2200" dirty="0">
                <a:solidFill>
                  <a:srgbClr val="000000"/>
                </a:solidFill>
              </a:rPr>
              <a:t>What is </a:t>
            </a:r>
            <a:r>
              <a:rPr lang="en-GB" sz="2200" dirty="0" err="1">
                <a:solidFill>
                  <a:srgbClr val="000000"/>
                </a:solidFill>
              </a:rPr>
              <a:t>Psychopy</a:t>
            </a:r>
            <a:r>
              <a:rPr lang="en-GB" sz="2200" dirty="0" smtClean="0">
                <a:solidFill>
                  <a:srgbClr val="000000"/>
                </a:solidFill>
              </a:rPr>
              <a:t>?</a:t>
            </a:r>
            <a:endParaRPr lang="en-GB" sz="2200" dirty="0">
              <a:solidFill>
                <a:srgbClr val="000000"/>
              </a:solidFill>
            </a:endParaRPr>
          </a:p>
        </p:txBody>
      </p:sp>
      <p:sp>
        <p:nvSpPr>
          <p:cNvPr id="4" name="Rectangle 3"/>
          <p:cNvSpPr/>
          <p:nvPr/>
        </p:nvSpPr>
        <p:spPr>
          <a:xfrm>
            <a:off x="346933" y="5319631"/>
            <a:ext cx="4572000" cy="430887"/>
          </a:xfrm>
          <a:prstGeom prst="rect">
            <a:avLst/>
          </a:prstGeom>
        </p:spPr>
        <p:txBody>
          <a:bodyPr>
            <a:spAutoFit/>
          </a:bodyPr>
          <a:lstStyle/>
          <a:p>
            <a:pPr marL="342900" indent="-342900">
              <a:buFont typeface="Arial"/>
              <a:buChar char="•"/>
            </a:pPr>
            <a:r>
              <a:rPr lang="en-GB" sz="2200" dirty="0" smtClean="0">
                <a:latin typeface="Arial"/>
                <a:cs typeface="Arial"/>
              </a:rPr>
              <a:t>Useful tips</a:t>
            </a:r>
            <a:endParaRPr lang="en-GB" sz="2200" dirty="0">
              <a:latin typeface="Arial"/>
              <a:cs typeface="Arial"/>
            </a:endParaRPr>
          </a:p>
        </p:txBody>
      </p:sp>
      <p:sp>
        <p:nvSpPr>
          <p:cNvPr id="6" name="Rectangle 5"/>
          <p:cNvSpPr/>
          <p:nvPr/>
        </p:nvSpPr>
        <p:spPr>
          <a:xfrm>
            <a:off x="346933" y="2584030"/>
            <a:ext cx="5532284" cy="430887"/>
          </a:xfrm>
          <a:prstGeom prst="rect">
            <a:avLst/>
          </a:prstGeom>
        </p:spPr>
        <p:txBody>
          <a:bodyPr wrap="none">
            <a:spAutoFit/>
          </a:bodyPr>
          <a:lstStyle/>
          <a:p>
            <a:pPr marL="342900" indent="-342900">
              <a:buFont typeface="Arial"/>
              <a:buChar char="•"/>
            </a:pPr>
            <a:r>
              <a:rPr lang="en-GB" sz="2200" dirty="0" smtClean="0">
                <a:latin typeface="Arial"/>
                <a:cs typeface="Arial"/>
              </a:rPr>
              <a:t>Routines, </a:t>
            </a:r>
            <a:r>
              <a:rPr lang="en-GB" sz="2200" dirty="0">
                <a:latin typeface="Arial"/>
                <a:cs typeface="Arial"/>
              </a:rPr>
              <a:t>C</a:t>
            </a:r>
            <a:r>
              <a:rPr lang="en-GB" sz="2200" dirty="0" smtClean="0">
                <a:latin typeface="Arial"/>
                <a:cs typeface="Arial"/>
              </a:rPr>
              <a:t>omponents, </a:t>
            </a:r>
            <a:r>
              <a:rPr lang="en-GB" sz="2200" dirty="0">
                <a:latin typeface="Arial"/>
                <a:cs typeface="Arial"/>
              </a:rPr>
              <a:t>F</a:t>
            </a:r>
            <a:r>
              <a:rPr lang="en-GB" sz="2200" dirty="0" smtClean="0">
                <a:latin typeface="Arial"/>
                <a:cs typeface="Arial"/>
              </a:rPr>
              <a:t>low and </a:t>
            </a:r>
            <a:r>
              <a:rPr lang="en-GB" sz="2200" dirty="0">
                <a:latin typeface="Arial"/>
                <a:cs typeface="Arial"/>
              </a:rPr>
              <a:t>L</a:t>
            </a:r>
            <a:r>
              <a:rPr lang="en-GB" sz="2200" dirty="0" smtClean="0">
                <a:latin typeface="Arial"/>
                <a:cs typeface="Arial"/>
              </a:rPr>
              <a:t>oops</a:t>
            </a:r>
            <a:endParaRPr lang="en-GB" sz="2200" dirty="0">
              <a:latin typeface="Arial"/>
              <a:cs typeface="Arial"/>
            </a:endParaRPr>
          </a:p>
        </p:txBody>
      </p:sp>
      <p:sp>
        <p:nvSpPr>
          <p:cNvPr id="12" name="Rectangle 11"/>
          <p:cNvSpPr/>
          <p:nvPr/>
        </p:nvSpPr>
        <p:spPr>
          <a:xfrm>
            <a:off x="346933" y="3951830"/>
            <a:ext cx="4608954" cy="430887"/>
          </a:xfrm>
          <a:prstGeom prst="rect">
            <a:avLst/>
          </a:prstGeom>
        </p:spPr>
        <p:txBody>
          <a:bodyPr wrap="none">
            <a:spAutoFit/>
          </a:bodyPr>
          <a:lstStyle/>
          <a:p>
            <a:pPr marL="342900" indent="-342900">
              <a:buFont typeface="Arial"/>
              <a:buChar char="•"/>
            </a:pPr>
            <a:r>
              <a:rPr lang="en-GB" sz="2200" dirty="0" smtClean="0">
                <a:latin typeface="Arial"/>
                <a:cs typeface="Arial"/>
              </a:rPr>
              <a:t>What does data output look like?</a:t>
            </a:r>
            <a:endParaRPr lang="en-GB" sz="2200" dirty="0">
              <a:latin typeface="Arial"/>
              <a:cs typeface="Arial"/>
            </a:endParaRPr>
          </a:p>
        </p:txBody>
      </p:sp>
      <p:sp>
        <p:nvSpPr>
          <p:cNvPr id="13" name="Rectangle 12"/>
          <p:cNvSpPr/>
          <p:nvPr/>
        </p:nvSpPr>
        <p:spPr>
          <a:xfrm>
            <a:off x="346933" y="4635730"/>
            <a:ext cx="2326278" cy="430887"/>
          </a:xfrm>
          <a:prstGeom prst="rect">
            <a:avLst/>
          </a:prstGeom>
        </p:spPr>
        <p:txBody>
          <a:bodyPr wrap="none">
            <a:spAutoFit/>
          </a:bodyPr>
          <a:lstStyle/>
          <a:p>
            <a:pPr marL="342900" indent="-342900">
              <a:buFont typeface="Arial"/>
              <a:buChar char="•"/>
            </a:pPr>
            <a:r>
              <a:rPr lang="en-GB" sz="2200" dirty="0" smtClean="0">
                <a:latin typeface="Arial"/>
                <a:cs typeface="Arial"/>
              </a:rPr>
              <a:t>Pros and cons</a:t>
            </a:r>
            <a:endParaRPr lang="en-GB" sz="2200" dirty="0">
              <a:latin typeface="Arial"/>
              <a:cs typeface="Arial"/>
            </a:endParaRPr>
          </a:p>
        </p:txBody>
      </p:sp>
      <p:grpSp>
        <p:nvGrpSpPr>
          <p:cNvPr id="9" name="Group 8"/>
          <p:cNvGrpSpPr/>
          <p:nvPr/>
        </p:nvGrpSpPr>
        <p:grpSpPr>
          <a:xfrm>
            <a:off x="346933" y="3267930"/>
            <a:ext cx="8450134" cy="3218092"/>
            <a:chOff x="236666" y="3267930"/>
            <a:chExt cx="8450134" cy="3218092"/>
          </a:xfrm>
        </p:grpSpPr>
        <p:sp>
          <p:nvSpPr>
            <p:cNvPr id="7" name="Rectangle 6"/>
            <p:cNvSpPr/>
            <p:nvPr/>
          </p:nvSpPr>
          <p:spPr>
            <a:xfrm>
              <a:off x="236666" y="3267930"/>
              <a:ext cx="3005951" cy="430887"/>
            </a:xfrm>
            <a:prstGeom prst="rect">
              <a:avLst/>
            </a:prstGeom>
          </p:spPr>
          <p:txBody>
            <a:bodyPr wrap="none">
              <a:spAutoFit/>
            </a:bodyPr>
            <a:lstStyle/>
            <a:p>
              <a:pPr marL="342900" indent="-342900">
                <a:buFont typeface="Arial"/>
                <a:buChar char="•"/>
              </a:pPr>
              <a:r>
                <a:rPr lang="en-GB" sz="2200" dirty="0" smtClean="0">
                  <a:latin typeface="Arial"/>
                  <a:cs typeface="Arial"/>
                </a:rPr>
                <a:t>Build an experiment</a:t>
              </a:r>
              <a:endParaRPr lang="en-GB" sz="2200" dirty="0">
                <a:latin typeface="Arial"/>
                <a:cs typeface="Arial"/>
              </a:endParaRPr>
            </a:p>
          </p:txBody>
        </p:sp>
        <p:pic>
          <p:nvPicPr>
            <p:cNvPr id="8" name="Picture 7" descr="duckling.png"/>
            <p:cNvPicPr>
              <a:picLocks noChangeAspect="1"/>
            </p:cNvPicPr>
            <p:nvPr/>
          </p:nvPicPr>
          <p:blipFill rotWithShape="1">
            <a:blip r:embed="rId3">
              <a:extLst>
                <a:ext uri="{28A0092B-C50C-407E-A947-70E740481C1C}">
                  <a14:useLocalDpi xmlns:a14="http://schemas.microsoft.com/office/drawing/2010/main" val="0"/>
                </a:ext>
              </a:extLst>
            </a:blip>
            <a:srcRect t="20671" r="4886" b="12281"/>
            <a:stretch/>
          </p:blipFill>
          <p:spPr>
            <a:xfrm>
              <a:off x="5172645" y="3267930"/>
              <a:ext cx="3514155" cy="3218092"/>
            </a:xfrm>
            <a:prstGeom prst="rect">
              <a:avLst/>
            </a:prstGeom>
          </p:spPr>
        </p:pic>
      </p:grpSp>
    </p:spTree>
    <p:extLst>
      <p:ext uri="{BB962C8B-B14F-4D97-AF65-F5344CB8AC3E}">
        <p14:creationId xmlns:p14="http://schemas.microsoft.com/office/powerpoint/2010/main" val="8507005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PsychoPy?</a:t>
            </a:r>
            <a:endParaRPr lang="en-GB" dirty="0"/>
          </a:p>
        </p:txBody>
      </p:sp>
      <p:sp>
        <p:nvSpPr>
          <p:cNvPr id="3" name="Content Placeholder 2"/>
          <p:cNvSpPr>
            <a:spLocks noGrp="1"/>
          </p:cNvSpPr>
          <p:nvPr>
            <p:ph idx="1"/>
          </p:nvPr>
        </p:nvSpPr>
        <p:spPr>
          <a:xfrm>
            <a:off x="457200" y="2108255"/>
            <a:ext cx="8686800" cy="508111"/>
          </a:xfrm>
        </p:spPr>
        <p:txBody>
          <a:bodyPr/>
          <a:lstStyle/>
          <a:p>
            <a:r>
              <a:rPr lang="en-GB" dirty="0" smtClean="0"/>
              <a:t>Data collection software based on Python</a:t>
            </a:r>
            <a:endParaRPr lang="en-GB" dirty="0"/>
          </a:p>
        </p:txBody>
      </p:sp>
      <p:sp>
        <p:nvSpPr>
          <p:cNvPr id="4" name="Rectangle 3"/>
          <p:cNvSpPr/>
          <p:nvPr/>
        </p:nvSpPr>
        <p:spPr>
          <a:xfrm>
            <a:off x="457200" y="3175108"/>
            <a:ext cx="7481535" cy="461665"/>
          </a:xfrm>
          <a:prstGeom prst="rect">
            <a:avLst/>
          </a:prstGeom>
        </p:spPr>
        <p:txBody>
          <a:bodyPr wrap="none">
            <a:spAutoFit/>
          </a:bodyPr>
          <a:lstStyle/>
          <a:p>
            <a:pPr marL="342900" indent="-342900">
              <a:buFont typeface="Arial"/>
              <a:buChar char="•"/>
            </a:pPr>
            <a:r>
              <a:rPr lang="en-GB" sz="2400" dirty="0" smtClean="0">
                <a:latin typeface="Arial"/>
                <a:cs typeface="Arial"/>
              </a:rPr>
              <a:t>Created </a:t>
            </a:r>
            <a:r>
              <a:rPr lang="en-GB" sz="2400" dirty="0">
                <a:latin typeface="Arial"/>
                <a:cs typeface="Arial"/>
              </a:rPr>
              <a:t>by </a:t>
            </a:r>
            <a:r>
              <a:rPr lang="en-GB" sz="2400" dirty="0" smtClean="0">
                <a:latin typeface="Arial"/>
                <a:cs typeface="Arial"/>
              </a:rPr>
              <a:t>Dr Jon </a:t>
            </a:r>
            <a:r>
              <a:rPr lang="en-GB" sz="2400" dirty="0">
                <a:latin typeface="Arial"/>
                <a:cs typeface="Arial"/>
              </a:rPr>
              <a:t>Pierce, </a:t>
            </a:r>
            <a:r>
              <a:rPr lang="en-GB" sz="2400" dirty="0" smtClean="0">
                <a:latin typeface="Arial"/>
                <a:cs typeface="Arial"/>
              </a:rPr>
              <a:t>University of Nottingham</a:t>
            </a:r>
            <a:endParaRPr lang="en-GB" sz="2400" dirty="0">
              <a:latin typeface="Arial"/>
              <a:cs typeface="Arial"/>
            </a:endParaRPr>
          </a:p>
        </p:txBody>
      </p:sp>
      <p:sp>
        <p:nvSpPr>
          <p:cNvPr id="5" name="Rectangle 4"/>
          <p:cNvSpPr/>
          <p:nvPr/>
        </p:nvSpPr>
        <p:spPr>
          <a:xfrm>
            <a:off x="457200" y="4195515"/>
            <a:ext cx="2198038" cy="461665"/>
          </a:xfrm>
          <a:prstGeom prst="rect">
            <a:avLst/>
          </a:prstGeom>
        </p:spPr>
        <p:txBody>
          <a:bodyPr wrap="none">
            <a:spAutoFit/>
          </a:bodyPr>
          <a:lstStyle/>
          <a:p>
            <a:pPr marL="342900" indent="-342900">
              <a:buFont typeface="Arial"/>
              <a:buChar char="•"/>
            </a:pPr>
            <a:r>
              <a:rPr lang="en-GB" sz="2400" dirty="0" smtClean="0">
                <a:latin typeface="Arial"/>
                <a:cs typeface="Arial"/>
              </a:rPr>
              <a:t>Builder view</a:t>
            </a:r>
            <a:endParaRPr lang="en-GB" sz="2400" dirty="0">
              <a:latin typeface="Arial"/>
              <a:cs typeface="Arial"/>
            </a:endParaRPr>
          </a:p>
        </p:txBody>
      </p:sp>
      <p:sp>
        <p:nvSpPr>
          <p:cNvPr id="6" name="Rectangle 5"/>
          <p:cNvSpPr/>
          <p:nvPr/>
        </p:nvSpPr>
        <p:spPr>
          <a:xfrm>
            <a:off x="457200" y="5215923"/>
            <a:ext cx="2082621" cy="461665"/>
          </a:xfrm>
          <a:prstGeom prst="rect">
            <a:avLst/>
          </a:prstGeom>
        </p:spPr>
        <p:txBody>
          <a:bodyPr wrap="none">
            <a:spAutoFit/>
          </a:bodyPr>
          <a:lstStyle/>
          <a:p>
            <a:pPr marL="342900" indent="-342900">
              <a:buFont typeface="Arial"/>
              <a:buChar char="•"/>
            </a:pPr>
            <a:r>
              <a:rPr lang="en-GB" sz="2400" dirty="0" smtClean="0">
                <a:latin typeface="Arial"/>
                <a:cs typeface="Arial"/>
              </a:rPr>
              <a:t>Coder view</a:t>
            </a:r>
            <a:endParaRPr lang="en-GB" sz="2400" dirty="0">
              <a:latin typeface="Arial"/>
              <a:cs typeface="Arial"/>
            </a:endParaRPr>
          </a:p>
        </p:txBody>
      </p:sp>
      <p:pic>
        <p:nvPicPr>
          <p:cNvPr id="7" name="Picture 6" descr="Psych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6505" y="4130912"/>
            <a:ext cx="2318651" cy="2318651"/>
          </a:xfrm>
          <a:prstGeom prst="rect">
            <a:avLst/>
          </a:prstGeom>
        </p:spPr>
      </p:pic>
    </p:spTree>
    <p:extLst>
      <p:ext uri="{BB962C8B-B14F-4D97-AF65-F5344CB8AC3E}">
        <p14:creationId xmlns:p14="http://schemas.microsoft.com/office/powerpoint/2010/main" val="24190315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xperiment_setu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0900"/>
            <a:ext cx="9144000" cy="5153734"/>
          </a:xfrm>
          <a:prstGeom prst="rect">
            <a:avLst/>
          </a:prstGeom>
        </p:spPr>
      </p:pic>
      <p:grpSp>
        <p:nvGrpSpPr>
          <p:cNvPr id="15" name="Group 14"/>
          <p:cNvGrpSpPr/>
          <p:nvPr/>
        </p:nvGrpSpPr>
        <p:grpSpPr>
          <a:xfrm>
            <a:off x="7071753" y="301411"/>
            <a:ext cx="2072247" cy="4183043"/>
            <a:chOff x="7071753" y="301411"/>
            <a:chExt cx="2072247" cy="4183043"/>
          </a:xfrm>
        </p:grpSpPr>
        <p:sp>
          <p:nvSpPr>
            <p:cNvPr id="3" name="Frame 2"/>
            <p:cNvSpPr/>
            <p:nvPr/>
          </p:nvSpPr>
          <p:spPr>
            <a:xfrm>
              <a:off x="7274438" y="850900"/>
              <a:ext cx="1869562" cy="3633554"/>
            </a:xfrm>
            <a:prstGeom prst="frame">
              <a:avLst>
                <a:gd name="adj1" fmla="val 1737"/>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solidFill>
                  <a:schemeClr val="tx1"/>
                </a:solidFill>
              </a:endParaRPr>
            </a:p>
          </p:txBody>
        </p:sp>
        <p:sp>
          <p:nvSpPr>
            <p:cNvPr id="4" name="TextBox 3"/>
            <p:cNvSpPr txBox="1"/>
            <p:nvPr/>
          </p:nvSpPr>
          <p:spPr>
            <a:xfrm>
              <a:off x="7071753" y="301411"/>
              <a:ext cx="1638890" cy="400110"/>
            </a:xfrm>
            <a:prstGeom prst="rect">
              <a:avLst/>
            </a:prstGeom>
            <a:noFill/>
          </p:spPr>
          <p:txBody>
            <a:bodyPr wrap="none" rtlCol="0">
              <a:spAutoFit/>
            </a:bodyPr>
            <a:lstStyle/>
            <a:p>
              <a:r>
                <a:rPr lang="en-GB" sz="2000" dirty="0" smtClean="0">
                  <a:solidFill>
                    <a:srgbClr val="FF0000"/>
                  </a:solidFill>
                  <a:latin typeface="Arial"/>
                  <a:cs typeface="Arial"/>
                </a:rPr>
                <a:t>Components</a:t>
              </a:r>
              <a:endParaRPr lang="en-GB" sz="2000" dirty="0">
                <a:solidFill>
                  <a:srgbClr val="FF0000"/>
                </a:solidFill>
                <a:latin typeface="Arial"/>
                <a:cs typeface="Arial"/>
              </a:endParaRPr>
            </a:p>
          </p:txBody>
        </p:sp>
      </p:grpSp>
      <p:grpSp>
        <p:nvGrpSpPr>
          <p:cNvPr id="14" name="Group 13"/>
          <p:cNvGrpSpPr/>
          <p:nvPr/>
        </p:nvGrpSpPr>
        <p:grpSpPr>
          <a:xfrm>
            <a:off x="0" y="273654"/>
            <a:ext cx="7274438" cy="4054001"/>
            <a:chOff x="0" y="273654"/>
            <a:chExt cx="7274438" cy="4054001"/>
          </a:xfrm>
        </p:grpSpPr>
        <p:sp>
          <p:nvSpPr>
            <p:cNvPr id="5" name="Frame 4"/>
            <p:cNvSpPr/>
            <p:nvPr/>
          </p:nvSpPr>
          <p:spPr>
            <a:xfrm>
              <a:off x="0" y="1332792"/>
              <a:ext cx="7274438" cy="2994863"/>
            </a:xfrm>
            <a:prstGeom prst="frame">
              <a:avLst>
                <a:gd name="adj1" fmla="val 690"/>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solidFill>
                  <a:schemeClr val="tx1"/>
                </a:solidFill>
              </a:endParaRPr>
            </a:p>
          </p:txBody>
        </p:sp>
        <p:sp>
          <p:nvSpPr>
            <p:cNvPr id="6" name="TextBox 5"/>
            <p:cNvSpPr txBox="1"/>
            <p:nvPr/>
          </p:nvSpPr>
          <p:spPr>
            <a:xfrm>
              <a:off x="0" y="273654"/>
              <a:ext cx="1196937" cy="400110"/>
            </a:xfrm>
            <a:prstGeom prst="rect">
              <a:avLst/>
            </a:prstGeom>
            <a:noFill/>
          </p:spPr>
          <p:txBody>
            <a:bodyPr wrap="none" rtlCol="0">
              <a:spAutoFit/>
            </a:bodyPr>
            <a:lstStyle/>
            <a:p>
              <a:r>
                <a:rPr lang="en-GB" sz="2000" dirty="0" smtClean="0">
                  <a:solidFill>
                    <a:srgbClr val="008000"/>
                  </a:solidFill>
                  <a:latin typeface="Arial"/>
                  <a:cs typeface="Arial"/>
                </a:rPr>
                <a:t>Routines</a:t>
              </a:r>
              <a:endParaRPr lang="en-GB" sz="2000" dirty="0">
                <a:solidFill>
                  <a:srgbClr val="008000"/>
                </a:solidFill>
                <a:latin typeface="Arial"/>
                <a:cs typeface="Arial"/>
              </a:endParaRPr>
            </a:p>
          </p:txBody>
        </p:sp>
      </p:grpSp>
      <p:grpSp>
        <p:nvGrpSpPr>
          <p:cNvPr id="17" name="Group 16"/>
          <p:cNvGrpSpPr/>
          <p:nvPr/>
        </p:nvGrpSpPr>
        <p:grpSpPr>
          <a:xfrm>
            <a:off x="2931724" y="368573"/>
            <a:ext cx="1567767" cy="1017347"/>
            <a:chOff x="2931724" y="315445"/>
            <a:chExt cx="1567767" cy="1017347"/>
          </a:xfrm>
        </p:grpSpPr>
        <p:sp>
          <p:nvSpPr>
            <p:cNvPr id="7" name="TextBox 6"/>
            <p:cNvSpPr txBox="1"/>
            <p:nvPr/>
          </p:nvSpPr>
          <p:spPr>
            <a:xfrm>
              <a:off x="2931724" y="315445"/>
              <a:ext cx="1567767" cy="400110"/>
            </a:xfrm>
            <a:prstGeom prst="rect">
              <a:avLst/>
            </a:prstGeom>
            <a:noFill/>
          </p:spPr>
          <p:txBody>
            <a:bodyPr wrap="square" rtlCol="0">
              <a:spAutoFit/>
            </a:bodyPr>
            <a:lstStyle/>
            <a:p>
              <a:r>
                <a:rPr lang="en-GB" sz="2000" dirty="0" smtClean="0">
                  <a:solidFill>
                    <a:srgbClr val="3366FF"/>
                  </a:solidFill>
                  <a:latin typeface="Arial"/>
                  <a:cs typeface="Arial"/>
                </a:rPr>
                <a:t>Settings</a:t>
              </a:r>
              <a:endParaRPr lang="en-GB" sz="2000" dirty="0">
                <a:solidFill>
                  <a:srgbClr val="3366FF"/>
                </a:solidFill>
                <a:latin typeface="Arial"/>
                <a:cs typeface="Arial"/>
              </a:endParaRPr>
            </a:p>
          </p:txBody>
        </p:sp>
        <p:sp>
          <p:nvSpPr>
            <p:cNvPr id="8" name="Frame 7"/>
            <p:cNvSpPr/>
            <p:nvPr/>
          </p:nvSpPr>
          <p:spPr>
            <a:xfrm>
              <a:off x="3182568" y="850900"/>
              <a:ext cx="443351" cy="481892"/>
            </a:xfrm>
            <a:prstGeom prst="frame">
              <a:avLst>
                <a:gd name="adj1" fmla="val 6802"/>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solidFill>
                  <a:srgbClr val="3366FF"/>
                </a:solidFill>
              </a:endParaRPr>
            </a:p>
          </p:txBody>
        </p:sp>
      </p:grpSp>
      <p:grpSp>
        <p:nvGrpSpPr>
          <p:cNvPr id="16" name="Group 15"/>
          <p:cNvGrpSpPr/>
          <p:nvPr/>
        </p:nvGrpSpPr>
        <p:grpSpPr>
          <a:xfrm>
            <a:off x="3859355" y="273455"/>
            <a:ext cx="2062856" cy="1091087"/>
            <a:chOff x="3859355" y="241705"/>
            <a:chExt cx="2062856" cy="1091087"/>
          </a:xfrm>
        </p:grpSpPr>
        <p:sp>
          <p:nvSpPr>
            <p:cNvPr id="9" name="Frame 8"/>
            <p:cNvSpPr/>
            <p:nvPr/>
          </p:nvSpPr>
          <p:spPr>
            <a:xfrm>
              <a:off x="3859355" y="850900"/>
              <a:ext cx="443351" cy="481892"/>
            </a:xfrm>
            <a:prstGeom prst="frame">
              <a:avLst>
                <a:gd name="adj1" fmla="val 6802"/>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solidFill>
                  <a:srgbClr val="3366FF"/>
                </a:solidFill>
              </a:endParaRPr>
            </a:p>
          </p:txBody>
        </p:sp>
        <p:sp>
          <p:nvSpPr>
            <p:cNvPr id="10" name="TextBox 9"/>
            <p:cNvSpPr txBox="1"/>
            <p:nvPr/>
          </p:nvSpPr>
          <p:spPr>
            <a:xfrm>
              <a:off x="3979671" y="241705"/>
              <a:ext cx="1942540" cy="400110"/>
            </a:xfrm>
            <a:prstGeom prst="rect">
              <a:avLst/>
            </a:prstGeom>
            <a:noFill/>
          </p:spPr>
          <p:txBody>
            <a:bodyPr wrap="square" rtlCol="0">
              <a:spAutoFit/>
            </a:bodyPr>
            <a:lstStyle/>
            <a:p>
              <a:r>
                <a:rPr lang="en-GB" sz="2000" dirty="0" smtClean="0"/>
                <a:t>Run </a:t>
              </a:r>
              <a:r>
                <a:rPr lang="en-GB" sz="2000" dirty="0" smtClean="0">
                  <a:latin typeface="Arial"/>
                  <a:cs typeface="Arial"/>
                </a:rPr>
                <a:t>experiment</a:t>
              </a:r>
              <a:endParaRPr lang="en-GB" sz="2000" dirty="0">
                <a:latin typeface="Arial"/>
                <a:cs typeface="Arial"/>
              </a:endParaRPr>
            </a:p>
          </p:txBody>
        </p:sp>
      </p:grpSp>
      <p:grpSp>
        <p:nvGrpSpPr>
          <p:cNvPr id="13" name="Group 12"/>
          <p:cNvGrpSpPr/>
          <p:nvPr/>
        </p:nvGrpSpPr>
        <p:grpSpPr>
          <a:xfrm>
            <a:off x="-19050" y="4381127"/>
            <a:ext cx="7274438" cy="2175912"/>
            <a:chOff x="-19050" y="4381127"/>
            <a:chExt cx="7274438" cy="2175912"/>
          </a:xfrm>
        </p:grpSpPr>
        <p:sp>
          <p:nvSpPr>
            <p:cNvPr id="11" name="Frame 10"/>
            <p:cNvSpPr/>
            <p:nvPr/>
          </p:nvSpPr>
          <p:spPr>
            <a:xfrm>
              <a:off x="-19050" y="4381127"/>
              <a:ext cx="7274438" cy="1497431"/>
            </a:xfrm>
            <a:prstGeom prst="frame">
              <a:avLst>
                <a:gd name="adj1" fmla="val 2386"/>
              </a:avLst>
            </a:prstGeom>
            <a:solidFill>
              <a:srgbClr val="660066"/>
            </a:solid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solidFill>
                  <a:schemeClr val="tx1"/>
                </a:solidFill>
              </a:endParaRPr>
            </a:p>
          </p:txBody>
        </p:sp>
        <p:sp>
          <p:nvSpPr>
            <p:cNvPr id="12" name="TextBox 11"/>
            <p:cNvSpPr txBox="1"/>
            <p:nvPr/>
          </p:nvSpPr>
          <p:spPr>
            <a:xfrm>
              <a:off x="0" y="6156929"/>
              <a:ext cx="748923" cy="400110"/>
            </a:xfrm>
            <a:prstGeom prst="rect">
              <a:avLst/>
            </a:prstGeom>
            <a:noFill/>
          </p:spPr>
          <p:txBody>
            <a:bodyPr wrap="none" rtlCol="0">
              <a:spAutoFit/>
            </a:bodyPr>
            <a:lstStyle/>
            <a:p>
              <a:r>
                <a:rPr lang="en-GB" sz="2000" dirty="0" smtClean="0">
                  <a:solidFill>
                    <a:srgbClr val="660066"/>
                  </a:solidFill>
                  <a:latin typeface="Arial"/>
                  <a:cs typeface="Arial"/>
                </a:rPr>
                <a:t>Flow</a:t>
              </a:r>
              <a:endParaRPr lang="en-GB" sz="2000" dirty="0">
                <a:solidFill>
                  <a:srgbClr val="660066"/>
                </a:solidFill>
                <a:latin typeface="Arial"/>
                <a:cs typeface="Arial"/>
              </a:endParaRPr>
            </a:p>
          </p:txBody>
        </p:sp>
      </p:grpSp>
      <p:sp>
        <p:nvSpPr>
          <p:cNvPr id="18" name="TextBox 17"/>
          <p:cNvSpPr txBox="1"/>
          <p:nvPr/>
        </p:nvSpPr>
        <p:spPr>
          <a:xfrm>
            <a:off x="5281344" y="6172804"/>
            <a:ext cx="3862656" cy="461665"/>
          </a:xfrm>
          <a:prstGeom prst="rect">
            <a:avLst/>
          </a:prstGeom>
          <a:noFill/>
        </p:spPr>
        <p:txBody>
          <a:bodyPr wrap="none" rtlCol="0">
            <a:spAutoFit/>
          </a:bodyPr>
          <a:lstStyle/>
          <a:p>
            <a:r>
              <a:rPr lang="en-GB" sz="2400" dirty="0" smtClean="0">
                <a:latin typeface="Arial"/>
                <a:cs typeface="Arial"/>
              </a:rPr>
              <a:t>PsychoPy Builder interface</a:t>
            </a:r>
            <a:endParaRPr lang="en-GB" sz="2400" dirty="0">
              <a:latin typeface="Arial"/>
              <a:cs typeface="Arial"/>
            </a:endParaRPr>
          </a:p>
        </p:txBody>
      </p:sp>
    </p:spTree>
    <p:extLst>
      <p:ext uri="{BB962C8B-B14F-4D97-AF65-F5344CB8AC3E}">
        <p14:creationId xmlns:p14="http://schemas.microsoft.com/office/powerpoint/2010/main" val="38578094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Loops</a:t>
            </a:r>
            <a:endParaRPr lang="en-GB" dirty="0"/>
          </a:p>
        </p:txBody>
      </p:sp>
      <p:sp>
        <p:nvSpPr>
          <p:cNvPr id="3" name="Content Placeholder 2"/>
          <p:cNvSpPr>
            <a:spLocks noGrp="1"/>
          </p:cNvSpPr>
          <p:nvPr>
            <p:ph idx="1"/>
          </p:nvPr>
        </p:nvSpPr>
        <p:spPr>
          <a:xfrm>
            <a:off x="298433" y="1641475"/>
            <a:ext cx="8229600" cy="562612"/>
          </a:xfrm>
        </p:spPr>
        <p:txBody>
          <a:bodyPr/>
          <a:lstStyle/>
          <a:p>
            <a:r>
              <a:rPr lang="en-GB" sz="2200" dirty="0" smtClean="0"/>
              <a:t>Loop around routines to allow multiple trials</a:t>
            </a:r>
            <a:endParaRPr lang="en-GB" sz="2200" dirty="0"/>
          </a:p>
        </p:txBody>
      </p:sp>
      <p:sp>
        <p:nvSpPr>
          <p:cNvPr id="4" name="Content Placeholder 2"/>
          <p:cNvSpPr txBox="1">
            <a:spLocks/>
          </p:cNvSpPr>
          <p:nvPr/>
        </p:nvSpPr>
        <p:spPr bwMode="auto">
          <a:xfrm>
            <a:off x="298433" y="5539244"/>
            <a:ext cx="8229600" cy="82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rgbClr val="000000"/>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000" kern="1200">
                <a:solidFill>
                  <a:srgbClr val="000000"/>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000000"/>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600" kern="1200">
                <a:solidFill>
                  <a:srgbClr val="000000"/>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400" kern="1200">
                <a:solidFill>
                  <a:srgbClr val="000000"/>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200" b="1" dirty="0" smtClean="0"/>
              <a:t>$ symbol </a:t>
            </a:r>
            <a:r>
              <a:rPr lang="en-US" sz="2200" dirty="0" smtClean="0"/>
              <a:t>–</a:t>
            </a:r>
            <a:r>
              <a:rPr lang="en-GB" sz="2200" dirty="0" smtClean="0"/>
              <a:t> used in PsychoPy to indicate a variable that</a:t>
            </a:r>
            <a:r>
              <a:rPr lang="fr-FR" sz="2200" dirty="0" smtClean="0"/>
              <a:t>’</a:t>
            </a:r>
            <a:r>
              <a:rPr lang="en-GB" sz="2200" dirty="0" smtClean="0"/>
              <a:t>s different across trials (i.e. not literal image or text) </a:t>
            </a:r>
            <a:endParaRPr lang="en-GB" sz="2200" dirty="0"/>
          </a:p>
        </p:txBody>
      </p:sp>
      <p:sp>
        <p:nvSpPr>
          <p:cNvPr id="6" name="Content Placeholder 2"/>
          <p:cNvSpPr txBox="1">
            <a:spLocks/>
          </p:cNvSpPr>
          <p:nvPr/>
        </p:nvSpPr>
        <p:spPr bwMode="auto">
          <a:xfrm>
            <a:off x="298433" y="4844770"/>
            <a:ext cx="8686800" cy="56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rgbClr val="000000"/>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000" kern="1200">
                <a:solidFill>
                  <a:srgbClr val="000000"/>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000000"/>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600" kern="1200">
                <a:solidFill>
                  <a:srgbClr val="000000"/>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400" kern="1200">
                <a:solidFill>
                  <a:srgbClr val="000000"/>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200" dirty="0" smtClean="0"/>
              <a:t>Trial lists are stored in an excel or a </a:t>
            </a:r>
            <a:r>
              <a:rPr lang="en-GB" sz="2200" dirty="0" err="1" smtClean="0"/>
              <a:t>csv</a:t>
            </a:r>
            <a:r>
              <a:rPr lang="en-GB" sz="2200" dirty="0" smtClean="0"/>
              <a:t> file: TOO EASY!</a:t>
            </a:r>
            <a:endParaRPr lang="en-GB" sz="2200" dirty="0"/>
          </a:p>
        </p:txBody>
      </p:sp>
      <p:pic>
        <p:nvPicPr>
          <p:cNvPr id="7" name="Picture 6" descr="experiment_setup.tiff"/>
          <p:cNvPicPr>
            <a:picLocks noChangeAspect="1"/>
          </p:cNvPicPr>
          <p:nvPr/>
        </p:nvPicPr>
        <p:blipFill rotWithShape="1">
          <a:blip r:embed="rId3">
            <a:extLst>
              <a:ext uri="{28A0092B-C50C-407E-A947-70E740481C1C}">
                <a14:useLocalDpi xmlns:a14="http://schemas.microsoft.com/office/drawing/2010/main" val="0"/>
              </a:ext>
            </a:extLst>
          </a:blip>
          <a:srcRect l="29340" t="73742" r="24826" b="9030"/>
          <a:stretch/>
        </p:blipFill>
        <p:spPr>
          <a:xfrm>
            <a:off x="637936" y="2301874"/>
            <a:ext cx="7868128" cy="1666875"/>
          </a:xfrm>
          <a:prstGeom prst="rect">
            <a:avLst/>
          </a:prstGeom>
        </p:spPr>
      </p:pic>
      <p:sp>
        <p:nvSpPr>
          <p:cNvPr id="8" name="Content Placeholder 2"/>
          <p:cNvSpPr txBox="1">
            <a:spLocks/>
          </p:cNvSpPr>
          <p:nvPr/>
        </p:nvSpPr>
        <p:spPr bwMode="auto">
          <a:xfrm>
            <a:off x="298433" y="4202783"/>
            <a:ext cx="8229600" cy="56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rgbClr val="000000"/>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000" kern="1200">
                <a:solidFill>
                  <a:srgbClr val="000000"/>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000000"/>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600" kern="1200">
                <a:solidFill>
                  <a:srgbClr val="000000"/>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400" kern="1200">
                <a:solidFill>
                  <a:srgbClr val="000000"/>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200" dirty="0" smtClean="0"/>
              <a:t>Loop types: random, sequential, staircase</a:t>
            </a:r>
            <a:endParaRPr lang="en-GB" sz="2200" dirty="0"/>
          </a:p>
        </p:txBody>
      </p:sp>
    </p:spTree>
    <p:extLst>
      <p:ext uri="{BB962C8B-B14F-4D97-AF65-F5344CB8AC3E}">
        <p14:creationId xmlns:p14="http://schemas.microsoft.com/office/powerpoint/2010/main" val="40870954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8" grpId="1"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1684" y="2058737"/>
            <a:ext cx="5454316" cy="2727158"/>
          </a:xfrm>
          <a:prstGeom prst="rect">
            <a:avLst/>
          </a:prstGeom>
          <a:solidFill>
            <a:srgbClr val="EF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2502587" y="3152001"/>
            <a:ext cx="4272511" cy="553998"/>
          </a:xfrm>
          <a:prstGeom prst="rect">
            <a:avLst/>
          </a:prstGeom>
          <a:noFill/>
        </p:spPr>
        <p:txBody>
          <a:bodyPr wrap="none" rtlCol="0">
            <a:spAutoFit/>
          </a:bodyPr>
          <a:lstStyle/>
          <a:p>
            <a:r>
              <a:rPr lang="en-GB" sz="3000" dirty="0" smtClean="0"/>
              <a:t>Let’s build an experiment!</a:t>
            </a:r>
            <a:endParaRPr lang="en-GB" sz="3000" dirty="0"/>
          </a:p>
        </p:txBody>
      </p:sp>
    </p:spTree>
    <p:extLst>
      <p:ext uri="{BB962C8B-B14F-4D97-AF65-F5344CB8AC3E}">
        <p14:creationId xmlns:p14="http://schemas.microsoft.com/office/powerpoint/2010/main" val="37173135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output</a:t>
            </a:r>
            <a:endParaRPr lang="en-GB" dirty="0"/>
          </a:p>
        </p:txBody>
      </p:sp>
      <p:sp>
        <p:nvSpPr>
          <p:cNvPr id="3" name="Content Placeholder 2"/>
          <p:cNvSpPr>
            <a:spLocks noGrp="1"/>
          </p:cNvSpPr>
          <p:nvPr>
            <p:ph idx="1"/>
          </p:nvPr>
        </p:nvSpPr>
        <p:spPr>
          <a:xfrm>
            <a:off x="457199" y="1640509"/>
            <a:ext cx="8229600" cy="641982"/>
          </a:xfrm>
        </p:spPr>
        <p:txBody>
          <a:bodyPr/>
          <a:lstStyle/>
          <a:p>
            <a:r>
              <a:rPr lang="en-GB" b="1" dirty="0" err="1" smtClean="0"/>
              <a:t>xlsx</a:t>
            </a:r>
            <a:r>
              <a:rPr lang="en-GB" b="1" dirty="0" smtClean="0"/>
              <a:t> file </a:t>
            </a:r>
            <a:r>
              <a:rPr lang="en-GB" dirty="0" smtClean="0"/>
              <a:t>(Excel file, main output)</a:t>
            </a:r>
          </a:p>
        </p:txBody>
      </p:sp>
      <p:sp>
        <p:nvSpPr>
          <p:cNvPr id="4" name="Rectangle 3"/>
          <p:cNvSpPr/>
          <p:nvPr/>
        </p:nvSpPr>
        <p:spPr>
          <a:xfrm>
            <a:off x="457199" y="2740962"/>
            <a:ext cx="7004860" cy="830997"/>
          </a:xfrm>
          <a:prstGeom prst="rect">
            <a:avLst/>
          </a:prstGeom>
        </p:spPr>
        <p:txBody>
          <a:bodyPr wrap="square">
            <a:spAutoFit/>
          </a:bodyPr>
          <a:lstStyle/>
          <a:p>
            <a:pPr marL="285750" indent="-285750">
              <a:buFont typeface="Arial"/>
              <a:buChar char="•"/>
            </a:pPr>
            <a:r>
              <a:rPr lang="en-GB" sz="2400" b="1" dirty="0" err="1" smtClean="0">
                <a:latin typeface="Arial"/>
                <a:cs typeface="Arial"/>
              </a:rPr>
              <a:t>csv</a:t>
            </a:r>
            <a:r>
              <a:rPr lang="en-GB" sz="2400" b="1" dirty="0" smtClean="0">
                <a:latin typeface="Arial"/>
                <a:cs typeface="Arial"/>
              </a:rPr>
              <a:t> file </a:t>
            </a:r>
            <a:r>
              <a:rPr lang="en-GB" sz="2400" dirty="0" smtClean="0">
                <a:latin typeface="Arial"/>
                <a:cs typeface="Arial"/>
              </a:rPr>
              <a:t>(</a:t>
            </a:r>
            <a:r>
              <a:rPr lang="en-GB" sz="2400" dirty="0">
                <a:latin typeface="Arial"/>
                <a:cs typeface="Arial"/>
              </a:rPr>
              <a:t>useful for seeing the exact structure of </a:t>
            </a:r>
            <a:r>
              <a:rPr lang="en-GB" sz="2400" dirty="0" smtClean="0">
                <a:latin typeface="Arial"/>
                <a:cs typeface="Arial"/>
              </a:rPr>
              <a:t>experiment, kind of like </a:t>
            </a:r>
            <a:r>
              <a:rPr lang="en-GB" sz="2400" dirty="0" err="1" smtClean="0">
                <a:latin typeface="Arial"/>
                <a:cs typeface="Arial"/>
              </a:rPr>
              <a:t>Superlab</a:t>
            </a:r>
            <a:r>
              <a:rPr lang="en-GB" sz="2400" dirty="0" smtClean="0">
                <a:latin typeface="Arial"/>
                <a:cs typeface="Arial"/>
              </a:rPr>
              <a:t> files)</a:t>
            </a:r>
            <a:endParaRPr lang="en-GB" sz="2400" dirty="0">
              <a:latin typeface="Arial"/>
              <a:cs typeface="Arial"/>
            </a:endParaRPr>
          </a:p>
        </p:txBody>
      </p:sp>
      <p:sp>
        <p:nvSpPr>
          <p:cNvPr id="5" name="Rectangle 4"/>
          <p:cNvSpPr/>
          <p:nvPr/>
        </p:nvSpPr>
        <p:spPr>
          <a:xfrm>
            <a:off x="457199" y="4030430"/>
            <a:ext cx="7997155" cy="461665"/>
          </a:xfrm>
          <a:prstGeom prst="rect">
            <a:avLst/>
          </a:prstGeom>
        </p:spPr>
        <p:txBody>
          <a:bodyPr wrap="square">
            <a:spAutoFit/>
          </a:bodyPr>
          <a:lstStyle/>
          <a:p>
            <a:pPr marL="285750" indent="-285750">
              <a:buFont typeface="Arial"/>
              <a:buChar char="•"/>
            </a:pPr>
            <a:r>
              <a:rPr lang="en-GB" sz="2400" b="1" dirty="0" smtClean="0">
                <a:latin typeface="Arial"/>
                <a:cs typeface="Arial"/>
              </a:rPr>
              <a:t>log </a:t>
            </a:r>
            <a:r>
              <a:rPr lang="en-GB" sz="2400" b="1" dirty="0">
                <a:latin typeface="Arial"/>
                <a:cs typeface="Arial"/>
              </a:rPr>
              <a:t>file </a:t>
            </a:r>
            <a:r>
              <a:rPr lang="en-GB" sz="2400" dirty="0" smtClean="0">
                <a:latin typeface="Arial"/>
                <a:cs typeface="Arial"/>
              </a:rPr>
              <a:t>(good </a:t>
            </a:r>
            <a:r>
              <a:rPr lang="en-GB" sz="2400" dirty="0">
                <a:latin typeface="Arial"/>
                <a:cs typeface="Arial"/>
              </a:rPr>
              <a:t>for spotting errors</a:t>
            </a:r>
            <a:r>
              <a:rPr lang="en-GB" sz="2400" dirty="0" smtClean="0">
                <a:latin typeface="Arial"/>
                <a:cs typeface="Arial"/>
              </a:rPr>
              <a:t>)</a:t>
            </a:r>
            <a:endParaRPr lang="en-GB" sz="2400" dirty="0">
              <a:latin typeface="Arial"/>
              <a:cs typeface="Arial"/>
            </a:endParaRPr>
          </a:p>
        </p:txBody>
      </p:sp>
      <p:sp>
        <p:nvSpPr>
          <p:cNvPr id="6" name="Rectangle 5"/>
          <p:cNvSpPr/>
          <p:nvPr/>
        </p:nvSpPr>
        <p:spPr>
          <a:xfrm>
            <a:off x="457199" y="4950566"/>
            <a:ext cx="4980851" cy="461665"/>
          </a:xfrm>
          <a:prstGeom prst="rect">
            <a:avLst/>
          </a:prstGeom>
        </p:spPr>
        <p:txBody>
          <a:bodyPr wrap="none">
            <a:spAutoFit/>
          </a:bodyPr>
          <a:lstStyle/>
          <a:p>
            <a:pPr marL="285750" indent="-285750">
              <a:buFont typeface="Arial"/>
              <a:buChar char="•"/>
            </a:pPr>
            <a:r>
              <a:rPr lang="en-GB" sz="2400" b="1" dirty="0" err="1" smtClean="0">
                <a:latin typeface="Arial"/>
                <a:cs typeface="Arial"/>
              </a:rPr>
              <a:t>psydat</a:t>
            </a:r>
            <a:r>
              <a:rPr lang="en-GB" sz="2400" b="1" dirty="0" smtClean="0">
                <a:latin typeface="Arial"/>
                <a:cs typeface="Arial"/>
              </a:rPr>
              <a:t> </a:t>
            </a:r>
            <a:r>
              <a:rPr lang="en-GB" sz="2400" b="1" dirty="0">
                <a:latin typeface="Arial"/>
                <a:cs typeface="Arial"/>
              </a:rPr>
              <a:t>file </a:t>
            </a:r>
            <a:r>
              <a:rPr lang="en-GB" sz="2400" dirty="0" smtClean="0">
                <a:latin typeface="Arial"/>
                <a:cs typeface="Arial"/>
              </a:rPr>
              <a:t>(for advanced users)</a:t>
            </a:r>
            <a:endParaRPr lang="en-GB" sz="2400" dirty="0">
              <a:latin typeface="Arial"/>
              <a:cs typeface="Arial"/>
            </a:endParaRPr>
          </a:p>
        </p:txBody>
      </p:sp>
      <p:sp>
        <p:nvSpPr>
          <p:cNvPr id="7" name="TextBox 6"/>
          <p:cNvSpPr txBox="1"/>
          <p:nvPr/>
        </p:nvSpPr>
        <p:spPr>
          <a:xfrm>
            <a:off x="457199" y="5870701"/>
            <a:ext cx="7686720" cy="461665"/>
          </a:xfrm>
          <a:prstGeom prst="rect">
            <a:avLst/>
          </a:prstGeom>
          <a:noFill/>
        </p:spPr>
        <p:txBody>
          <a:bodyPr wrap="none" rtlCol="0">
            <a:spAutoFit/>
          </a:bodyPr>
          <a:lstStyle/>
          <a:p>
            <a:pPr marL="285750" indent="-285750">
              <a:buFont typeface="Arial"/>
              <a:buChar char="•"/>
            </a:pPr>
            <a:r>
              <a:rPr lang="en-GB" sz="2400" b="1" dirty="0" smtClean="0">
                <a:latin typeface="Arial"/>
                <a:cs typeface="Arial"/>
              </a:rPr>
              <a:t>Correct answers </a:t>
            </a:r>
            <a:r>
              <a:rPr lang="en-US" sz="2400" dirty="0" smtClean="0">
                <a:latin typeface="Arial"/>
                <a:cs typeface="Arial"/>
              </a:rPr>
              <a:t>– </a:t>
            </a:r>
            <a:r>
              <a:rPr lang="en-GB" sz="2400" dirty="0" smtClean="0">
                <a:latin typeface="Arial"/>
                <a:cs typeface="Arial"/>
              </a:rPr>
              <a:t>set in PsychoPy to save hassle</a:t>
            </a:r>
            <a:endParaRPr lang="en-GB" sz="2400" dirty="0">
              <a:latin typeface="Arial"/>
              <a:cs typeface="Arial"/>
            </a:endParaRPr>
          </a:p>
        </p:txBody>
      </p:sp>
      <p:pic>
        <p:nvPicPr>
          <p:cNvPr id="8" name="Picture 7" descr="experiment_settings.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3295" y="1623632"/>
            <a:ext cx="1209733" cy="1048435"/>
          </a:xfrm>
          <a:prstGeom prst="rect">
            <a:avLst/>
          </a:prstGeom>
        </p:spPr>
      </p:pic>
    </p:spTree>
    <p:extLst>
      <p:ext uri="{BB962C8B-B14F-4D97-AF65-F5344CB8AC3E}">
        <p14:creationId xmlns:p14="http://schemas.microsoft.com/office/powerpoint/2010/main" val="28189839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Pros and Cons</a:t>
            </a:r>
            <a:endParaRPr lang="en-GB" dirty="0"/>
          </a:p>
        </p:txBody>
      </p:sp>
      <p:sp>
        <p:nvSpPr>
          <p:cNvPr id="3" name="Text Placeholder 2"/>
          <p:cNvSpPr>
            <a:spLocks noGrp="1"/>
          </p:cNvSpPr>
          <p:nvPr>
            <p:ph type="body" idx="1"/>
          </p:nvPr>
        </p:nvSpPr>
        <p:spPr>
          <a:xfrm>
            <a:off x="1108075" y="1464933"/>
            <a:ext cx="4040188" cy="639762"/>
          </a:xfrm>
        </p:spPr>
        <p:txBody>
          <a:bodyPr/>
          <a:lstStyle/>
          <a:p>
            <a:r>
              <a:rPr lang="en-GB" dirty="0" smtClean="0"/>
              <a:t>Pros</a:t>
            </a:r>
            <a:endParaRPr lang="en-GB" dirty="0"/>
          </a:p>
        </p:txBody>
      </p:sp>
      <p:sp>
        <p:nvSpPr>
          <p:cNvPr id="4" name="Content Placeholder 3"/>
          <p:cNvSpPr>
            <a:spLocks noGrp="1"/>
          </p:cNvSpPr>
          <p:nvPr>
            <p:ph sz="half" idx="2"/>
          </p:nvPr>
        </p:nvSpPr>
        <p:spPr>
          <a:xfrm>
            <a:off x="457200" y="2468981"/>
            <a:ext cx="4040188" cy="405230"/>
          </a:xfrm>
        </p:spPr>
        <p:txBody>
          <a:bodyPr/>
          <a:lstStyle/>
          <a:p>
            <a:r>
              <a:rPr lang="en-GB" sz="1800" dirty="0"/>
              <a:t>V</a:t>
            </a:r>
            <a:r>
              <a:rPr lang="en-GB" sz="1800" dirty="0" smtClean="0"/>
              <a:t>ery </a:t>
            </a:r>
            <a:r>
              <a:rPr lang="en-GB" sz="1800" dirty="0"/>
              <a:t>simple for easy </a:t>
            </a:r>
            <a:r>
              <a:rPr lang="en-GB" sz="1800" dirty="0" smtClean="0"/>
              <a:t>experiments</a:t>
            </a:r>
          </a:p>
        </p:txBody>
      </p:sp>
      <p:sp>
        <p:nvSpPr>
          <p:cNvPr id="5" name="Text Placeholder 4"/>
          <p:cNvSpPr>
            <a:spLocks noGrp="1"/>
          </p:cNvSpPr>
          <p:nvPr>
            <p:ph type="body" sz="quarter" idx="3"/>
          </p:nvPr>
        </p:nvSpPr>
        <p:spPr>
          <a:xfrm>
            <a:off x="5273341" y="1464933"/>
            <a:ext cx="4041775" cy="639762"/>
          </a:xfrm>
        </p:spPr>
        <p:txBody>
          <a:bodyPr/>
          <a:lstStyle/>
          <a:p>
            <a:r>
              <a:rPr lang="en-GB" dirty="0" smtClean="0"/>
              <a:t>Cons</a:t>
            </a:r>
            <a:endParaRPr lang="en-GB" dirty="0"/>
          </a:p>
        </p:txBody>
      </p:sp>
      <p:sp>
        <p:nvSpPr>
          <p:cNvPr id="6" name="Content Placeholder 5"/>
          <p:cNvSpPr>
            <a:spLocks noGrp="1"/>
          </p:cNvSpPr>
          <p:nvPr>
            <p:ph sz="quarter" idx="4"/>
          </p:nvPr>
        </p:nvSpPr>
        <p:spPr>
          <a:xfrm>
            <a:off x="4636715" y="2468981"/>
            <a:ext cx="4041775" cy="712704"/>
          </a:xfrm>
        </p:spPr>
        <p:txBody>
          <a:bodyPr/>
          <a:lstStyle/>
          <a:p>
            <a:r>
              <a:rPr lang="en-GB" sz="1800" dirty="0" smtClean="0"/>
              <a:t>Harder to build complicated experiments</a:t>
            </a:r>
          </a:p>
        </p:txBody>
      </p:sp>
      <p:sp>
        <p:nvSpPr>
          <p:cNvPr id="9" name="Rectangle 8"/>
          <p:cNvSpPr/>
          <p:nvPr/>
        </p:nvSpPr>
        <p:spPr>
          <a:xfrm>
            <a:off x="457200" y="5904903"/>
            <a:ext cx="2749471" cy="369332"/>
          </a:xfrm>
          <a:prstGeom prst="rect">
            <a:avLst/>
          </a:prstGeom>
        </p:spPr>
        <p:txBody>
          <a:bodyPr wrap="none">
            <a:spAutoFit/>
          </a:bodyPr>
          <a:lstStyle/>
          <a:p>
            <a:pPr marL="285750" indent="-285750">
              <a:buFont typeface="Arial"/>
              <a:buChar char="•"/>
            </a:pPr>
            <a:r>
              <a:rPr lang="en-GB" dirty="0">
                <a:latin typeface="Arial"/>
                <a:cs typeface="Arial"/>
              </a:rPr>
              <a:t>Open access </a:t>
            </a:r>
            <a:r>
              <a:rPr lang="en-US" dirty="0">
                <a:latin typeface="Arial"/>
                <a:cs typeface="Arial"/>
              </a:rPr>
              <a:t>–</a:t>
            </a:r>
            <a:r>
              <a:rPr lang="en-GB" dirty="0">
                <a:latin typeface="Arial"/>
                <a:cs typeface="Arial"/>
              </a:rPr>
              <a:t> FREE!</a:t>
            </a:r>
          </a:p>
        </p:txBody>
      </p:sp>
      <p:sp>
        <p:nvSpPr>
          <p:cNvPr id="10" name="Rectangle 9"/>
          <p:cNvSpPr/>
          <p:nvPr/>
        </p:nvSpPr>
        <p:spPr>
          <a:xfrm>
            <a:off x="457200" y="5419187"/>
            <a:ext cx="2287806" cy="369332"/>
          </a:xfrm>
          <a:prstGeom prst="rect">
            <a:avLst/>
          </a:prstGeom>
        </p:spPr>
        <p:txBody>
          <a:bodyPr wrap="none">
            <a:spAutoFit/>
          </a:bodyPr>
          <a:lstStyle/>
          <a:p>
            <a:pPr marL="285750" indent="-285750">
              <a:buFont typeface="Arial"/>
              <a:buChar char="•"/>
            </a:pPr>
            <a:r>
              <a:rPr lang="en-GB" dirty="0">
                <a:latin typeface="Arial"/>
                <a:cs typeface="Arial"/>
              </a:rPr>
              <a:t>Think like a coder</a:t>
            </a:r>
          </a:p>
        </p:txBody>
      </p:sp>
      <p:sp>
        <p:nvSpPr>
          <p:cNvPr id="11" name="Rectangle 10"/>
          <p:cNvSpPr/>
          <p:nvPr/>
        </p:nvSpPr>
        <p:spPr>
          <a:xfrm>
            <a:off x="457200" y="4933469"/>
            <a:ext cx="2133918" cy="369332"/>
          </a:xfrm>
          <a:prstGeom prst="rect">
            <a:avLst/>
          </a:prstGeom>
        </p:spPr>
        <p:txBody>
          <a:bodyPr wrap="none">
            <a:spAutoFit/>
          </a:bodyPr>
          <a:lstStyle/>
          <a:p>
            <a:pPr marL="285750" indent="-285750">
              <a:buFont typeface="Arial"/>
              <a:buChar char="•"/>
            </a:pPr>
            <a:r>
              <a:rPr lang="en-GB" dirty="0" smtClean="0">
                <a:latin typeface="Arial"/>
                <a:cs typeface="Arial"/>
              </a:rPr>
              <a:t>fMRI compatible</a:t>
            </a:r>
            <a:endParaRPr lang="en-GB" dirty="0">
              <a:latin typeface="Arial"/>
              <a:cs typeface="Arial"/>
            </a:endParaRPr>
          </a:p>
        </p:txBody>
      </p:sp>
      <p:sp>
        <p:nvSpPr>
          <p:cNvPr id="12" name="Rectangle 11"/>
          <p:cNvSpPr/>
          <p:nvPr/>
        </p:nvSpPr>
        <p:spPr>
          <a:xfrm>
            <a:off x="457200" y="4447751"/>
            <a:ext cx="2505814" cy="369332"/>
          </a:xfrm>
          <a:prstGeom prst="rect">
            <a:avLst/>
          </a:prstGeom>
        </p:spPr>
        <p:txBody>
          <a:bodyPr wrap="none">
            <a:spAutoFit/>
          </a:bodyPr>
          <a:lstStyle/>
          <a:p>
            <a:pPr marL="285750" indent="-285750">
              <a:buFont typeface="Arial"/>
              <a:buChar char="•"/>
            </a:pPr>
            <a:r>
              <a:rPr lang="en-GB" dirty="0">
                <a:latin typeface="Arial"/>
                <a:cs typeface="Arial"/>
              </a:rPr>
              <a:t>Data output in excel </a:t>
            </a:r>
          </a:p>
        </p:txBody>
      </p:sp>
      <p:sp>
        <p:nvSpPr>
          <p:cNvPr id="13" name="Rectangle 12"/>
          <p:cNvSpPr/>
          <p:nvPr/>
        </p:nvSpPr>
        <p:spPr>
          <a:xfrm>
            <a:off x="457200" y="3962033"/>
            <a:ext cx="3147015" cy="369332"/>
          </a:xfrm>
          <a:prstGeom prst="rect">
            <a:avLst/>
          </a:prstGeom>
        </p:spPr>
        <p:txBody>
          <a:bodyPr wrap="none">
            <a:spAutoFit/>
          </a:bodyPr>
          <a:lstStyle/>
          <a:p>
            <a:pPr marL="285750" indent="-285750">
              <a:buFont typeface="Arial"/>
              <a:buChar char="•"/>
            </a:pPr>
            <a:r>
              <a:rPr lang="en-GB" dirty="0">
                <a:latin typeface="Arial"/>
                <a:cs typeface="Arial"/>
              </a:rPr>
              <a:t>Simple to run experiments</a:t>
            </a:r>
          </a:p>
        </p:txBody>
      </p:sp>
      <p:sp>
        <p:nvSpPr>
          <p:cNvPr id="14" name="Rectangle 13"/>
          <p:cNvSpPr/>
          <p:nvPr/>
        </p:nvSpPr>
        <p:spPr>
          <a:xfrm>
            <a:off x="457200" y="3476315"/>
            <a:ext cx="1120820" cy="369332"/>
          </a:xfrm>
          <a:prstGeom prst="rect">
            <a:avLst/>
          </a:prstGeom>
        </p:spPr>
        <p:txBody>
          <a:bodyPr wrap="none">
            <a:spAutoFit/>
          </a:bodyPr>
          <a:lstStyle/>
          <a:p>
            <a:pPr marL="285750" indent="-285750">
              <a:buFont typeface="Arial"/>
              <a:buChar char="•"/>
            </a:pPr>
            <a:r>
              <a:rPr lang="en-GB" dirty="0" smtClean="0">
                <a:latin typeface="Arial"/>
                <a:cs typeface="Arial"/>
              </a:rPr>
              <a:t>Offline</a:t>
            </a:r>
            <a:endParaRPr lang="en-GB" dirty="0">
              <a:latin typeface="Arial"/>
              <a:cs typeface="Arial"/>
            </a:endParaRPr>
          </a:p>
        </p:txBody>
      </p:sp>
      <p:sp>
        <p:nvSpPr>
          <p:cNvPr id="15" name="Rectangle 14"/>
          <p:cNvSpPr/>
          <p:nvPr/>
        </p:nvSpPr>
        <p:spPr>
          <a:xfrm>
            <a:off x="457200" y="2990597"/>
            <a:ext cx="1954381" cy="369332"/>
          </a:xfrm>
          <a:prstGeom prst="rect">
            <a:avLst/>
          </a:prstGeom>
        </p:spPr>
        <p:txBody>
          <a:bodyPr wrap="none">
            <a:spAutoFit/>
          </a:bodyPr>
          <a:lstStyle/>
          <a:p>
            <a:pPr marL="285750" indent="-285750">
              <a:buFont typeface="Arial"/>
              <a:buChar char="•"/>
            </a:pPr>
            <a:r>
              <a:rPr lang="en-GB" dirty="0">
                <a:latin typeface="Arial"/>
                <a:cs typeface="Arial"/>
              </a:rPr>
              <a:t>Cross platform</a:t>
            </a:r>
          </a:p>
        </p:txBody>
      </p:sp>
      <p:sp>
        <p:nvSpPr>
          <p:cNvPr id="16" name="Rectangle 15"/>
          <p:cNvSpPr/>
          <p:nvPr/>
        </p:nvSpPr>
        <p:spPr>
          <a:xfrm>
            <a:off x="4572000" y="5428221"/>
            <a:ext cx="4572000" cy="646331"/>
          </a:xfrm>
          <a:prstGeom prst="rect">
            <a:avLst/>
          </a:prstGeom>
        </p:spPr>
        <p:txBody>
          <a:bodyPr>
            <a:spAutoFit/>
          </a:bodyPr>
          <a:lstStyle/>
          <a:p>
            <a:pPr marL="285750" indent="-285750">
              <a:buFont typeface="Arial"/>
              <a:buChar char="•"/>
            </a:pPr>
            <a:r>
              <a:rPr lang="en-GB" dirty="0">
                <a:latin typeface="Arial"/>
                <a:cs typeface="Arial"/>
              </a:rPr>
              <a:t>Hard to deliver to collaborators as a fixed ‘app’ </a:t>
            </a:r>
            <a:r>
              <a:rPr lang="en-US" dirty="0">
                <a:latin typeface="Arial"/>
                <a:cs typeface="Arial"/>
              </a:rPr>
              <a:t>–</a:t>
            </a:r>
            <a:r>
              <a:rPr lang="en-GB" dirty="0">
                <a:latin typeface="Arial"/>
                <a:cs typeface="Arial"/>
              </a:rPr>
              <a:t> need to download</a:t>
            </a:r>
          </a:p>
        </p:txBody>
      </p:sp>
      <p:sp>
        <p:nvSpPr>
          <p:cNvPr id="17" name="Rectangle 16"/>
          <p:cNvSpPr/>
          <p:nvPr/>
        </p:nvSpPr>
        <p:spPr>
          <a:xfrm>
            <a:off x="4572000" y="4912755"/>
            <a:ext cx="2787943" cy="369332"/>
          </a:xfrm>
          <a:prstGeom prst="rect">
            <a:avLst/>
          </a:prstGeom>
        </p:spPr>
        <p:txBody>
          <a:bodyPr wrap="none">
            <a:spAutoFit/>
          </a:bodyPr>
          <a:lstStyle/>
          <a:p>
            <a:pPr marL="285750" indent="-285750">
              <a:buFont typeface="Arial"/>
              <a:buChar char="•"/>
            </a:pPr>
            <a:r>
              <a:rPr lang="en-GB" dirty="0" smtClean="0">
                <a:latin typeface="Arial"/>
                <a:cs typeface="Arial"/>
              </a:rPr>
              <a:t>Offline (until end 2018)</a:t>
            </a:r>
            <a:endParaRPr lang="en-GB" dirty="0">
              <a:latin typeface="Arial"/>
              <a:cs typeface="Arial"/>
            </a:endParaRPr>
          </a:p>
        </p:txBody>
      </p:sp>
      <p:sp>
        <p:nvSpPr>
          <p:cNvPr id="18" name="Rectangle 17"/>
          <p:cNvSpPr/>
          <p:nvPr/>
        </p:nvSpPr>
        <p:spPr>
          <a:xfrm>
            <a:off x="4572000" y="4120288"/>
            <a:ext cx="4572000" cy="646331"/>
          </a:xfrm>
          <a:prstGeom prst="rect">
            <a:avLst/>
          </a:prstGeom>
        </p:spPr>
        <p:txBody>
          <a:bodyPr>
            <a:spAutoFit/>
          </a:bodyPr>
          <a:lstStyle/>
          <a:p>
            <a:pPr marL="285750" indent="-285750">
              <a:buFont typeface="Arial"/>
              <a:buChar char="•"/>
            </a:pPr>
            <a:r>
              <a:rPr lang="en-GB" dirty="0">
                <a:latin typeface="Arial"/>
                <a:cs typeface="Arial"/>
              </a:rPr>
              <a:t>No dedicated support staff like commercial programs</a:t>
            </a:r>
          </a:p>
        </p:txBody>
      </p:sp>
      <p:sp>
        <p:nvSpPr>
          <p:cNvPr id="19" name="Rectangle 18"/>
          <p:cNvSpPr/>
          <p:nvPr/>
        </p:nvSpPr>
        <p:spPr>
          <a:xfrm>
            <a:off x="4572000" y="3327821"/>
            <a:ext cx="4041775" cy="646331"/>
          </a:xfrm>
          <a:prstGeom prst="rect">
            <a:avLst/>
          </a:prstGeom>
        </p:spPr>
        <p:txBody>
          <a:bodyPr wrap="square">
            <a:spAutoFit/>
          </a:bodyPr>
          <a:lstStyle/>
          <a:p>
            <a:pPr marL="285750" indent="-285750">
              <a:buFont typeface="Arial"/>
              <a:buChar char="•"/>
            </a:pPr>
            <a:r>
              <a:rPr lang="en-GB" dirty="0" smtClean="0">
                <a:latin typeface="Arial"/>
                <a:cs typeface="Arial"/>
              </a:rPr>
              <a:t>Decisions </a:t>
            </a:r>
            <a:r>
              <a:rPr lang="en-GB" dirty="0">
                <a:latin typeface="Arial"/>
                <a:cs typeface="Arial"/>
              </a:rPr>
              <a:t>in your </a:t>
            </a:r>
            <a:r>
              <a:rPr lang="en-GB" dirty="0" smtClean="0">
                <a:latin typeface="Arial"/>
                <a:cs typeface="Arial"/>
              </a:rPr>
              <a:t>hands </a:t>
            </a:r>
            <a:r>
              <a:rPr lang="en-US" dirty="0" smtClean="0">
                <a:latin typeface="Arial"/>
                <a:cs typeface="Arial"/>
              </a:rPr>
              <a:t>–</a:t>
            </a:r>
            <a:r>
              <a:rPr lang="en-GB" dirty="0" smtClean="0">
                <a:latin typeface="Arial"/>
                <a:cs typeface="Arial"/>
              </a:rPr>
              <a:t> defaults not always helpful</a:t>
            </a:r>
            <a:endParaRPr lang="en-GB" dirty="0">
              <a:latin typeface="Arial"/>
              <a:cs typeface="Arial"/>
            </a:endParaRPr>
          </a:p>
        </p:txBody>
      </p:sp>
      <p:pic>
        <p:nvPicPr>
          <p:cNvPr id="20" name="Picture 19" descr="happy-and-sad-face-clip-art-MKind5Rcq.jpeg"/>
          <p:cNvPicPr>
            <a:picLocks noChangeAspect="1"/>
          </p:cNvPicPr>
          <p:nvPr/>
        </p:nvPicPr>
        <p:blipFill rotWithShape="1">
          <a:blip r:embed="rId3">
            <a:duotone>
              <a:prstClr val="black"/>
              <a:srgbClr val="FF5A00">
                <a:tint val="45000"/>
                <a:satMod val="400000"/>
              </a:srgbClr>
            </a:duotone>
            <a:extLst>
              <a:ext uri="{BEBA8EAE-BF5A-486C-A8C5-ECC9F3942E4B}">
                <a14:imgProps xmlns:a14="http://schemas.microsoft.com/office/drawing/2010/main">
                  <a14:imgLayer r:embed="rId4">
                    <a14:imgEffect>
                      <a14:backgroundRemoval t="17000" b="67000" l="51579" r="100000"/>
                    </a14:imgEffect>
                  </a14:imgLayer>
                </a14:imgProps>
              </a:ext>
              <a:ext uri="{28A0092B-C50C-407E-A947-70E740481C1C}">
                <a14:useLocalDpi xmlns:a14="http://schemas.microsoft.com/office/drawing/2010/main" val="0"/>
              </a:ext>
            </a:extLst>
          </a:blip>
          <a:srcRect l="50713" t="18750" r="2498" b="29166"/>
          <a:stretch/>
        </p:blipFill>
        <p:spPr>
          <a:xfrm>
            <a:off x="4703555" y="1511422"/>
            <a:ext cx="606391" cy="710542"/>
          </a:xfrm>
          <a:prstGeom prst="rect">
            <a:avLst/>
          </a:prstGeom>
        </p:spPr>
      </p:pic>
      <p:pic>
        <p:nvPicPr>
          <p:cNvPr id="21" name="Picture 20" descr="happy-and-sad-face-clip-art-MKind5Rcq.jpeg"/>
          <p:cNvPicPr>
            <a:picLocks noChangeAspect="1"/>
          </p:cNvPicPr>
          <p:nvPr/>
        </p:nvPicPr>
        <p:blipFill rotWithShape="1">
          <a:blip r:embed="rId5">
            <a:duotone>
              <a:prstClr val="black"/>
              <a:srgbClr val="00FF22">
                <a:tint val="45000"/>
                <a:satMod val="400000"/>
              </a:srgbClr>
            </a:duotone>
            <a:extLst>
              <a:ext uri="{BEBA8EAE-BF5A-486C-A8C5-ECC9F3942E4B}">
                <a14:imgProps xmlns:a14="http://schemas.microsoft.com/office/drawing/2010/main">
                  <a14:imgLayer r:embed="rId6">
                    <a14:imgEffect>
                      <a14:backgroundRemoval t="21000" b="71750" l="526" r="51842"/>
                    </a14:imgEffect>
                  </a14:imgLayer>
                </a14:imgProps>
              </a:ext>
              <a:ext uri="{28A0092B-C50C-407E-A947-70E740481C1C}">
                <a14:useLocalDpi xmlns:a14="http://schemas.microsoft.com/office/drawing/2010/main" val="0"/>
              </a:ext>
            </a:extLst>
          </a:blip>
          <a:srcRect t="18750" r="49287" b="29166"/>
          <a:stretch/>
        </p:blipFill>
        <p:spPr>
          <a:xfrm>
            <a:off x="470568" y="1511422"/>
            <a:ext cx="657251" cy="710542"/>
          </a:xfrm>
          <a:prstGeom prst="rect">
            <a:avLst/>
          </a:prstGeom>
        </p:spPr>
      </p:pic>
    </p:spTree>
    <p:extLst>
      <p:ext uri="{BB962C8B-B14F-4D97-AF65-F5344CB8AC3E}">
        <p14:creationId xmlns:p14="http://schemas.microsoft.com/office/powerpoint/2010/main" val="4799028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P spid="9" grpId="0"/>
      <p:bldP spid="10" grpId="0"/>
      <p:bldP spid="11" grpId="0"/>
      <p:bldP spid="12" grpId="0"/>
      <p:bldP spid="13" grpId="0"/>
      <p:bldP spid="14" grpId="0"/>
      <p:bldP spid="15" grpId="0"/>
      <p:bldP spid="16" grpId="0"/>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Tips</a:t>
            </a:r>
            <a:endParaRPr lang="en-GB" dirty="0"/>
          </a:p>
        </p:txBody>
      </p:sp>
      <p:sp>
        <p:nvSpPr>
          <p:cNvPr id="3" name="Content Placeholder 2"/>
          <p:cNvSpPr>
            <a:spLocks noGrp="1"/>
          </p:cNvSpPr>
          <p:nvPr>
            <p:ph idx="1"/>
          </p:nvPr>
        </p:nvSpPr>
        <p:spPr>
          <a:xfrm>
            <a:off x="269875" y="1960601"/>
            <a:ext cx="8229600" cy="357149"/>
          </a:xfrm>
        </p:spPr>
        <p:txBody>
          <a:bodyPr/>
          <a:lstStyle/>
          <a:p>
            <a:r>
              <a:rPr lang="en-GB" sz="1600" dirty="0" smtClean="0"/>
              <a:t>Everything (images </a:t>
            </a:r>
            <a:r>
              <a:rPr lang="en-GB" sz="1600" dirty="0" err="1" smtClean="0"/>
              <a:t>etc</a:t>
            </a:r>
            <a:r>
              <a:rPr lang="en-GB" sz="1600" dirty="0" smtClean="0"/>
              <a:t>) in </a:t>
            </a:r>
            <a:r>
              <a:rPr lang="en-GB" sz="1600" dirty="0"/>
              <a:t>the same folder as </a:t>
            </a:r>
            <a:r>
              <a:rPr lang="en-GB" sz="1600" dirty="0" smtClean="0"/>
              <a:t>the experiment file</a:t>
            </a:r>
            <a:endParaRPr lang="en-GB" sz="1600" dirty="0"/>
          </a:p>
        </p:txBody>
      </p:sp>
      <p:sp>
        <p:nvSpPr>
          <p:cNvPr id="4" name="Rectangle 3"/>
          <p:cNvSpPr/>
          <p:nvPr/>
        </p:nvSpPr>
        <p:spPr>
          <a:xfrm>
            <a:off x="269875" y="2372553"/>
            <a:ext cx="7953375" cy="584776"/>
          </a:xfrm>
          <a:prstGeom prst="rect">
            <a:avLst/>
          </a:prstGeom>
        </p:spPr>
        <p:txBody>
          <a:bodyPr wrap="square">
            <a:spAutoFit/>
          </a:bodyPr>
          <a:lstStyle/>
          <a:p>
            <a:pPr marL="285750" indent="-285750">
              <a:buFont typeface="Arial"/>
              <a:buChar char="•"/>
            </a:pPr>
            <a:r>
              <a:rPr lang="en-GB" sz="1600" dirty="0" smtClean="0">
                <a:latin typeface="Arial"/>
                <a:cs typeface="Arial"/>
              </a:rPr>
              <a:t>Set </a:t>
            </a:r>
            <a:r>
              <a:rPr lang="en-GB" sz="1600" dirty="0">
                <a:latin typeface="Arial"/>
                <a:cs typeface="Arial"/>
              </a:rPr>
              <a:t>‘$image’ rather than ‘image’ and ‘set every repeat’ or it will just show the same </a:t>
            </a:r>
            <a:r>
              <a:rPr lang="en-GB" sz="1600" dirty="0" smtClean="0">
                <a:latin typeface="Arial"/>
                <a:cs typeface="Arial"/>
              </a:rPr>
              <a:t>photo on every trial!</a:t>
            </a:r>
            <a:endParaRPr lang="en-GB" sz="1600" dirty="0">
              <a:latin typeface="Arial"/>
              <a:cs typeface="Arial"/>
            </a:endParaRPr>
          </a:p>
        </p:txBody>
      </p:sp>
      <p:sp>
        <p:nvSpPr>
          <p:cNvPr id="5" name="Rectangle 4"/>
          <p:cNvSpPr/>
          <p:nvPr/>
        </p:nvSpPr>
        <p:spPr>
          <a:xfrm>
            <a:off x="269875" y="3552627"/>
            <a:ext cx="8667750" cy="584776"/>
          </a:xfrm>
          <a:prstGeom prst="rect">
            <a:avLst/>
          </a:prstGeom>
        </p:spPr>
        <p:txBody>
          <a:bodyPr wrap="square">
            <a:spAutoFit/>
          </a:bodyPr>
          <a:lstStyle/>
          <a:p>
            <a:pPr marL="285750" indent="-285750">
              <a:buFont typeface="Arial"/>
              <a:buChar char="•"/>
            </a:pPr>
            <a:r>
              <a:rPr lang="en-GB" sz="1600" dirty="0" smtClean="0">
                <a:latin typeface="Arial"/>
                <a:cs typeface="Arial"/>
              </a:rPr>
              <a:t>Sometimes </a:t>
            </a:r>
            <a:r>
              <a:rPr lang="en-GB" sz="1600" dirty="0">
                <a:latin typeface="Arial"/>
                <a:cs typeface="Arial"/>
              </a:rPr>
              <a:t>when transferring across computers </a:t>
            </a:r>
            <a:r>
              <a:rPr lang="en-GB" sz="1600" dirty="0" err="1">
                <a:latin typeface="Arial"/>
                <a:cs typeface="Arial"/>
              </a:rPr>
              <a:t>Psychopy</a:t>
            </a:r>
            <a:r>
              <a:rPr lang="en-GB" sz="1600" dirty="0">
                <a:latin typeface="Arial"/>
                <a:cs typeface="Arial"/>
              </a:rPr>
              <a:t> forgets </a:t>
            </a:r>
            <a:r>
              <a:rPr lang="en-GB" sz="1600" dirty="0" smtClean="0">
                <a:latin typeface="Arial"/>
                <a:cs typeface="Arial"/>
              </a:rPr>
              <a:t>the </a:t>
            </a:r>
            <a:r>
              <a:rPr lang="en-GB" sz="1600" dirty="0">
                <a:latin typeface="Arial"/>
                <a:cs typeface="Arial"/>
              </a:rPr>
              <a:t>trial </a:t>
            </a:r>
            <a:r>
              <a:rPr lang="en-GB" sz="1600" dirty="0" smtClean="0">
                <a:latin typeface="Arial"/>
                <a:cs typeface="Arial"/>
              </a:rPr>
              <a:t>lists; </a:t>
            </a:r>
            <a:r>
              <a:rPr lang="en-GB" sz="1600" dirty="0">
                <a:latin typeface="Arial"/>
                <a:cs typeface="Arial"/>
              </a:rPr>
              <a:t>just </a:t>
            </a:r>
            <a:r>
              <a:rPr lang="en-GB" sz="1600" dirty="0" smtClean="0">
                <a:latin typeface="Arial"/>
                <a:cs typeface="Arial"/>
              </a:rPr>
              <a:t>re-attach </a:t>
            </a:r>
            <a:r>
              <a:rPr lang="en-GB" sz="1600" dirty="0">
                <a:latin typeface="Arial"/>
                <a:cs typeface="Arial"/>
              </a:rPr>
              <a:t>the excel file to the </a:t>
            </a:r>
            <a:r>
              <a:rPr lang="en-GB" sz="1600" dirty="0" smtClean="0">
                <a:latin typeface="Arial"/>
                <a:cs typeface="Arial"/>
              </a:rPr>
              <a:t>loop</a:t>
            </a:r>
            <a:endParaRPr lang="en-GB" sz="1600" dirty="0">
              <a:latin typeface="Arial"/>
              <a:cs typeface="Arial"/>
            </a:endParaRPr>
          </a:p>
        </p:txBody>
      </p:sp>
      <p:sp>
        <p:nvSpPr>
          <p:cNvPr id="6" name="Rectangle 5"/>
          <p:cNvSpPr/>
          <p:nvPr/>
        </p:nvSpPr>
        <p:spPr>
          <a:xfrm>
            <a:off x="269875" y="3073687"/>
            <a:ext cx="8667750" cy="338554"/>
          </a:xfrm>
          <a:prstGeom prst="rect">
            <a:avLst/>
          </a:prstGeom>
        </p:spPr>
        <p:txBody>
          <a:bodyPr wrap="square">
            <a:spAutoFit/>
          </a:bodyPr>
          <a:lstStyle/>
          <a:p>
            <a:pPr marL="285750" indent="-285750">
              <a:buFont typeface="Arial"/>
              <a:buChar char="•"/>
            </a:pPr>
            <a:r>
              <a:rPr lang="en-GB" sz="1600" dirty="0" smtClean="0">
                <a:latin typeface="Arial"/>
                <a:cs typeface="Arial"/>
              </a:rPr>
              <a:t>PsychoPy version changes can mess things up: always test </a:t>
            </a:r>
            <a:r>
              <a:rPr lang="en-GB" sz="1600" dirty="0">
                <a:latin typeface="Arial"/>
                <a:cs typeface="Arial"/>
              </a:rPr>
              <a:t>across </a:t>
            </a:r>
            <a:r>
              <a:rPr lang="en-GB" sz="1600" dirty="0" smtClean="0">
                <a:latin typeface="Arial"/>
                <a:cs typeface="Arial"/>
              </a:rPr>
              <a:t>computers! </a:t>
            </a:r>
            <a:endParaRPr lang="en-GB" sz="1600" dirty="0">
              <a:latin typeface="Arial"/>
              <a:cs typeface="Arial"/>
            </a:endParaRPr>
          </a:p>
        </p:txBody>
      </p:sp>
      <p:sp>
        <p:nvSpPr>
          <p:cNvPr id="7" name="Rectangle 6"/>
          <p:cNvSpPr/>
          <p:nvPr/>
        </p:nvSpPr>
        <p:spPr>
          <a:xfrm>
            <a:off x="269875" y="4198958"/>
            <a:ext cx="8229600" cy="338554"/>
          </a:xfrm>
          <a:prstGeom prst="rect">
            <a:avLst/>
          </a:prstGeom>
        </p:spPr>
        <p:txBody>
          <a:bodyPr wrap="square">
            <a:spAutoFit/>
          </a:bodyPr>
          <a:lstStyle/>
          <a:p>
            <a:pPr marL="285750" indent="-285750">
              <a:buFont typeface="Arial"/>
              <a:buChar char="•"/>
            </a:pPr>
            <a:r>
              <a:rPr lang="en-GB" sz="1600" dirty="0" smtClean="0">
                <a:latin typeface="Arial"/>
                <a:cs typeface="Arial"/>
              </a:rPr>
              <a:t>Use </a:t>
            </a:r>
            <a:r>
              <a:rPr lang="en-GB" sz="1600" dirty="0">
                <a:latin typeface="Arial"/>
                <a:cs typeface="Arial"/>
              </a:rPr>
              <a:t>frames rather than second/milliseconds for accurate timing</a:t>
            </a:r>
          </a:p>
        </p:txBody>
      </p:sp>
      <p:sp>
        <p:nvSpPr>
          <p:cNvPr id="8" name="Rectangle 7"/>
          <p:cNvSpPr/>
          <p:nvPr/>
        </p:nvSpPr>
        <p:spPr>
          <a:xfrm>
            <a:off x="269875" y="6296700"/>
            <a:ext cx="8229600" cy="338554"/>
          </a:xfrm>
          <a:prstGeom prst="rect">
            <a:avLst/>
          </a:prstGeom>
        </p:spPr>
        <p:txBody>
          <a:bodyPr wrap="square">
            <a:spAutoFit/>
          </a:bodyPr>
          <a:lstStyle/>
          <a:p>
            <a:pPr marL="285750" indent="-285750">
              <a:buFont typeface="Arial"/>
              <a:buChar char="•"/>
            </a:pPr>
            <a:r>
              <a:rPr lang="en-GB" sz="1600" dirty="0" smtClean="0">
                <a:latin typeface="Arial"/>
                <a:cs typeface="Arial"/>
              </a:rPr>
              <a:t>Error codes appear in the log </a:t>
            </a:r>
            <a:r>
              <a:rPr lang="en-US" sz="1600" dirty="0" smtClean="0">
                <a:latin typeface="Arial"/>
                <a:cs typeface="Arial"/>
              </a:rPr>
              <a:t>–</a:t>
            </a:r>
            <a:r>
              <a:rPr lang="en-GB" sz="1600" dirty="0" smtClean="0">
                <a:latin typeface="Arial"/>
                <a:cs typeface="Arial"/>
              </a:rPr>
              <a:t> </a:t>
            </a:r>
            <a:r>
              <a:rPr lang="en-GB" sz="1600" dirty="0" err="1" smtClean="0">
                <a:latin typeface="Arial"/>
                <a:cs typeface="Arial"/>
              </a:rPr>
              <a:t>google</a:t>
            </a:r>
            <a:r>
              <a:rPr lang="en-GB" sz="1600" dirty="0" smtClean="0">
                <a:latin typeface="Arial"/>
                <a:cs typeface="Arial"/>
              </a:rPr>
              <a:t> them before asking help! </a:t>
            </a:r>
            <a:r>
              <a:rPr lang="en-US" sz="1600" dirty="0" smtClean="0">
                <a:latin typeface="Arial"/>
                <a:cs typeface="Arial"/>
                <a:sym typeface="Wingdings"/>
              </a:rPr>
              <a:t></a:t>
            </a:r>
            <a:endParaRPr lang="en-GB" sz="1600" dirty="0">
              <a:latin typeface="Arial"/>
              <a:cs typeface="Arial"/>
            </a:endParaRPr>
          </a:p>
        </p:txBody>
      </p:sp>
      <p:sp>
        <p:nvSpPr>
          <p:cNvPr id="9" name="Rectangle 8"/>
          <p:cNvSpPr/>
          <p:nvPr/>
        </p:nvSpPr>
        <p:spPr>
          <a:xfrm>
            <a:off x="269875" y="5260469"/>
            <a:ext cx="8229600" cy="338554"/>
          </a:xfrm>
          <a:prstGeom prst="rect">
            <a:avLst/>
          </a:prstGeom>
        </p:spPr>
        <p:txBody>
          <a:bodyPr wrap="square">
            <a:spAutoFit/>
          </a:bodyPr>
          <a:lstStyle/>
          <a:p>
            <a:pPr marL="285750" indent="-285750">
              <a:buFont typeface="Arial"/>
              <a:buChar char="•"/>
            </a:pPr>
            <a:r>
              <a:rPr lang="en-GB" sz="1600" dirty="0" smtClean="0">
                <a:latin typeface="Arial"/>
                <a:cs typeface="Arial"/>
              </a:rPr>
              <a:t>PsychoPy documentation: </a:t>
            </a:r>
            <a:r>
              <a:rPr lang="en-GB" sz="1600" dirty="0" smtClean="0">
                <a:latin typeface="Arial"/>
                <a:cs typeface="Arial"/>
                <a:hlinkClick r:id="rId3"/>
              </a:rPr>
              <a:t>www.psychopy.org/about/overview.html</a:t>
            </a:r>
            <a:r>
              <a:rPr lang="en-GB" sz="1600" dirty="0" smtClean="0">
                <a:latin typeface="Arial"/>
                <a:cs typeface="Arial"/>
              </a:rPr>
              <a:t> (see notes)</a:t>
            </a:r>
            <a:endParaRPr lang="en-GB" sz="1600" dirty="0">
              <a:latin typeface="Arial"/>
              <a:cs typeface="Arial"/>
            </a:endParaRPr>
          </a:p>
        </p:txBody>
      </p:sp>
      <p:sp>
        <p:nvSpPr>
          <p:cNvPr id="13" name="Rectangle 12"/>
          <p:cNvSpPr/>
          <p:nvPr/>
        </p:nvSpPr>
        <p:spPr>
          <a:xfrm>
            <a:off x="269875" y="5931426"/>
            <a:ext cx="8229600" cy="338554"/>
          </a:xfrm>
          <a:prstGeom prst="rect">
            <a:avLst/>
          </a:prstGeom>
        </p:spPr>
        <p:txBody>
          <a:bodyPr wrap="square">
            <a:spAutoFit/>
          </a:bodyPr>
          <a:lstStyle/>
          <a:p>
            <a:pPr marL="285750" indent="-285750">
              <a:buFont typeface="Arial"/>
              <a:buChar char="•"/>
            </a:pPr>
            <a:r>
              <a:rPr lang="en-GB" sz="1600" dirty="0" smtClean="0">
                <a:latin typeface="Arial"/>
                <a:cs typeface="Arial"/>
              </a:rPr>
              <a:t>“</a:t>
            </a:r>
            <a:r>
              <a:rPr lang="en-GB" sz="1600" dirty="0" err="1" smtClean="0">
                <a:latin typeface="Arial"/>
                <a:cs typeface="Arial"/>
              </a:rPr>
              <a:t>Psychopy</a:t>
            </a:r>
            <a:r>
              <a:rPr lang="en-GB" sz="1600" dirty="0" smtClean="0">
                <a:latin typeface="Arial"/>
                <a:cs typeface="Arial"/>
              </a:rPr>
              <a:t> Users” </a:t>
            </a:r>
            <a:r>
              <a:rPr lang="en-GB" sz="1600" dirty="0" err="1" smtClean="0">
                <a:latin typeface="Arial"/>
                <a:cs typeface="Arial"/>
              </a:rPr>
              <a:t>google</a:t>
            </a:r>
            <a:r>
              <a:rPr lang="en-GB" sz="1600" dirty="0" smtClean="0">
                <a:latin typeface="Arial"/>
                <a:cs typeface="Arial"/>
              </a:rPr>
              <a:t> group </a:t>
            </a:r>
            <a:r>
              <a:rPr lang="en-GB" sz="1600" dirty="0">
                <a:latin typeface="Arial"/>
                <a:cs typeface="Arial"/>
              </a:rPr>
              <a:t>– </a:t>
            </a:r>
            <a:r>
              <a:rPr lang="en-GB" sz="1600" dirty="0" smtClean="0">
                <a:latin typeface="Arial"/>
                <a:cs typeface="Arial"/>
              </a:rPr>
              <a:t>Q </a:t>
            </a:r>
            <a:r>
              <a:rPr lang="en-GB" sz="1600" dirty="0">
                <a:latin typeface="Arial"/>
                <a:cs typeface="Arial"/>
              </a:rPr>
              <a:t>and A </a:t>
            </a:r>
            <a:r>
              <a:rPr lang="en-GB" sz="1600" dirty="0" smtClean="0">
                <a:latin typeface="Arial"/>
                <a:cs typeface="Arial"/>
              </a:rPr>
              <a:t>format, friendly folks</a:t>
            </a:r>
            <a:endParaRPr lang="en-GB" sz="1600" dirty="0">
              <a:latin typeface="Arial"/>
              <a:cs typeface="Arial"/>
            </a:endParaRPr>
          </a:p>
        </p:txBody>
      </p:sp>
      <p:sp>
        <p:nvSpPr>
          <p:cNvPr id="14" name="Rectangle 13"/>
          <p:cNvSpPr/>
          <p:nvPr/>
        </p:nvSpPr>
        <p:spPr>
          <a:xfrm>
            <a:off x="269875" y="5582146"/>
            <a:ext cx="8229600" cy="338554"/>
          </a:xfrm>
          <a:prstGeom prst="rect">
            <a:avLst/>
          </a:prstGeom>
        </p:spPr>
        <p:txBody>
          <a:bodyPr wrap="square">
            <a:spAutoFit/>
          </a:bodyPr>
          <a:lstStyle/>
          <a:p>
            <a:pPr marL="285750" indent="-285750">
              <a:buFont typeface="Arial"/>
              <a:buChar char="•"/>
            </a:pPr>
            <a:r>
              <a:rPr lang="en-GB" sz="1600" dirty="0" smtClean="0">
                <a:latin typeface="Arial"/>
                <a:cs typeface="Arial"/>
              </a:rPr>
              <a:t>15min </a:t>
            </a:r>
            <a:r>
              <a:rPr lang="en-GB" sz="1600" dirty="0" err="1" smtClean="0">
                <a:latin typeface="Arial"/>
                <a:cs typeface="Arial"/>
              </a:rPr>
              <a:t>Youtube</a:t>
            </a:r>
            <a:r>
              <a:rPr lang="en-GB" sz="1600" dirty="0" smtClean="0">
                <a:latin typeface="Arial"/>
                <a:cs typeface="Arial"/>
              </a:rPr>
              <a:t> Tutorial: </a:t>
            </a:r>
            <a:r>
              <a:rPr lang="pl-PL" sz="1600" dirty="0" smtClean="0">
                <a:solidFill>
                  <a:srgbClr val="3366FF"/>
                </a:solidFill>
                <a:latin typeface="Arial"/>
                <a:cs typeface="Arial"/>
                <a:hlinkClick r:id="rId4"/>
              </a:rPr>
              <a:t>https</a:t>
            </a:r>
            <a:r>
              <a:rPr lang="pl-PL" sz="1600" dirty="0">
                <a:solidFill>
                  <a:srgbClr val="3366FF"/>
                </a:solidFill>
                <a:latin typeface="Arial"/>
                <a:cs typeface="Arial"/>
                <a:hlinkClick r:id="rId4"/>
              </a:rPr>
              <a:t>://www.youtube.com/watch?v=VV6qhuQgsiI</a:t>
            </a:r>
            <a:r>
              <a:rPr lang="pl-PL" sz="1600" dirty="0">
                <a:solidFill>
                  <a:srgbClr val="3366FF"/>
                </a:solidFill>
                <a:latin typeface="Arial"/>
                <a:cs typeface="Arial"/>
              </a:rPr>
              <a:t> </a:t>
            </a:r>
            <a:r>
              <a:rPr lang="pl-PL" sz="1600" dirty="0">
                <a:latin typeface="Arial"/>
                <a:cs typeface="Arial"/>
              </a:rPr>
              <a:t> </a:t>
            </a:r>
            <a:endParaRPr lang="en-GB" sz="1600" dirty="0">
              <a:latin typeface="Arial"/>
              <a:cs typeface="Arial"/>
            </a:endParaRPr>
          </a:p>
        </p:txBody>
      </p:sp>
      <p:grpSp>
        <p:nvGrpSpPr>
          <p:cNvPr id="18" name="Group 17"/>
          <p:cNvGrpSpPr/>
          <p:nvPr/>
        </p:nvGrpSpPr>
        <p:grpSpPr>
          <a:xfrm>
            <a:off x="457200" y="4789726"/>
            <a:ext cx="8291512" cy="1606878"/>
            <a:chOff x="457200" y="4789726"/>
            <a:chExt cx="8291512" cy="1606878"/>
          </a:xfrm>
        </p:grpSpPr>
        <p:sp>
          <p:nvSpPr>
            <p:cNvPr id="11" name="TextBox 10"/>
            <p:cNvSpPr txBox="1"/>
            <p:nvPr/>
          </p:nvSpPr>
          <p:spPr>
            <a:xfrm>
              <a:off x="457200" y="4789726"/>
              <a:ext cx="740457" cy="400110"/>
            </a:xfrm>
            <a:prstGeom prst="rect">
              <a:avLst/>
            </a:prstGeom>
            <a:noFill/>
          </p:spPr>
          <p:txBody>
            <a:bodyPr wrap="none" rtlCol="0">
              <a:spAutoFit/>
            </a:bodyPr>
            <a:lstStyle/>
            <a:p>
              <a:r>
                <a:rPr lang="en-GB" sz="2000" b="1" dirty="0" smtClean="0">
                  <a:latin typeface="Arial"/>
                  <a:cs typeface="Arial"/>
                </a:rPr>
                <a:t>Help</a:t>
              </a:r>
              <a:endParaRPr lang="en-GB" sz="2000" b="1" dirty="0">
                <a:latin typeface="Arial"/>
                <a:cs typeface="Arial"/>
              </a:endParaRPr>
            </a:p>
          </p:txBody>
        </p:sp>
        <p:pic>
          <p:nvPicPr>
            <p:cNvPr id="15" name="Picture 14" descr="happy-and-sad-face-clip-art-MKind5Rcq.jpeg"/>
            <p:cNvPicPr>
              <a:picLocks noChangeAspect="1"/>
            </p:cNvPicPr>
            <p:nvPr/>
          </p:nvPicPr>
          <p:blipFill rotWithShape="1">
            <a:blip r:embed="rId5">
              <a:duotone>
                <a:prstClr val="black"/>
                <a:srgbClr val="00FF22">
                  <a:tint val="45000"/>
                  <a:satMod val="400000"/>
                </a:srgbClr>
              </a:duotone>
              <a:extLst>
                <a:ext uri="{BEBA8EAE-BF5A-486C-A8C5-ECC9F3942E4B}">
                  <a14:imgProps xmlns:a14="http://schemas.microsoft.com/office/drawing/2010/main">
                    <a14:imgLayer r:embed="rId6">
                      <a14:imgEffect>
                        <a14:backgroundRemoval t="21000" b="71750" l="526" r="51842"/>
                      </a14:imgEffect>
                    </a14:imgLayer>
                  </a14:imgProps>
                </a:ext>
                <a:ext uri="{28A0092B-C50C-407E-A947-70E740481C1C}">
                  <a14:useLocalDpi xmlns:a14="http://schemas.microsoft.com/office/drawing/2010/main" val="0"/>
                </a:ext>
              </a:extLst>
            </a:blip>
            <a:srcRect t="18750" r="49287" b="29166"/>
            <a:stretch/>
          </p:blipFill>
          <p:spPr>
            <a:xfrm>
              <a:off x="7697787" y="5260469"/>
              <a:ext cx="1050925" cy="1136135"/>
            </a:xfrm>
            <a:prstGeom prst="rect">
              <a:avLst/>
            </a:prstGeom>
          </p:spPr>
        </p:pic>
      </p:grpSp>
      <p:grpSp>
        <p:nvGrpSpPr>
          <p:cNvPr id="17" name="Group 16"/>
          <p:cNvGrpSpPr/>
          <p:nvPr/>
        </p:nvGrpSpPr>
        <p:grpSpPr>
          <a:xfrm>
            <a:off x="238125" y="1472842"/>
            <a:ext cx="7543966" cy="844908"/>
            <a:chOff x="238125" y="1472842"/>
            <a:chExt cx="7543966" cy="844908"/>
          </a:xfrm>
        </p:grpSpPr>
        <p:sp>
          <p:nvSpPr>
            <p:cNvPr id="10" name="TextBox 9"/>
            <p:cNvSpPr txBox="1"/>
            <p:nvPr/>
          </p:nvSpPr>
          <p:spPr>
            <a:xfrm>
              <a:off x="238125" y="1472842"/>
              <a:ext cx="2108645" cy="400110"/>
            </a:xfrm>
            <a:prstGeom prst="rect">
              <a:avLst/>
            </a:prstGeom>
            <a:noFill/>
          </p:spPr>
          <p:txBody>
            <a:bodyPr wrap="none" rtlCol="0">
              <a:spAutoFit/>
            </a:bodyPr>
            <a:lstStyle/>
            <a:p>
              <a:r>
                <a:rPr lang="en-GB" sz="2000" b="1" dirty="0" smtClean="0">
                  <a:latin typeface="Arial"/>
                  <a:cs typeface="Arial"/>
                </a:rPr>
                <a:t>Common errors</a:t>
              </a:r>
              <a:endParaRPr lang="en-GB" sz="2000" b="1" dirty="0">
                <a:latin typeface="Arial"/>
                <a:cs typeface="Arial"/>
              </a:endParaRPr>
            </a:p>
          </p:txBody>
        </p:sp>
        <p:pic>
          <p:nvPicPr>
            <p:cNvPr id="16" name="Picture 15" descr="happy-and-sad-face-clip-art-MKind5Rcq.jpeg"/>
            <p:cNvPicPr>
              <a:picLocks noChangeAspect="1"/>
            </p:cNvPicPr>
            <p:nvPr/>
          </p:nvPicPr>
          <p:blipFill rotWithShape="1">
            <a:blip r:embed="rId7">
              <a:duotone>
                <a:prstClr val="black"/>
                <a:srgbClr val="FF5A00">
                  <a:tint val="45000"/>
                  <a:satMod val="400000"/>
                </a:srgbClr>
              </a:duotone>
              <a:extLst>
                <a:ext uri="{BEBA8EAE-BF5A-486C-A8C5-ECC9F3942E4B}">
                  <a14:imgProps xmlns:a14="http://schemas.microsoft.com/office/drawing/2010/main">
                    <a14:imgLayer r:embed="rId8">
                      <a14:imgEffect>
                        <a14:backgroundRemoval t="17000" b="67000" l="51579" r="100000"/>
                      </a14:imgEffect>
                    </a14:imgLayer>
                  </a14:imgProps>
                </a:ext>
                <a:ext uri="{28A0092B-C50C-407E-A947-70E740481C1C}">
                  <a14:useLocalDpi xmlns:a14="http://schemas.microsoft.com/office/drawing/2010/main" val="0"/>
                </a:ext>
              </a:extLst>
            </a:blip>
            <a:srcRect l="50713" t="18750" r="2498" b="29166"/>
            <a:stretch/>
          </p:blipFill>
          <p:spPr>
            <a:xfrm>
              <a:off x="7093953" y="1511421"/>
              <a:ext cx="688138" cy="806329"/>
            </a:xfrm>
            <a:prstGeom prst="rect">
              <a:avLst/>
            </a:prstGeom>
          </p:spPr>
        </p:pic>
      </p:grpSp>
    </p:spTree>
    <p:extLst>
      <p:ext uri="{BB962C8B-B14F-4D97-AF65-F5344CB8AC3E}">
        <p14:creationId xmlns:p14="http://schemas.microsoft.com/office/powerpoint/2010/main" val="10263837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3" grpId="0"/>
      <p:bldP spid="14" grpId="0"/>
    </p:bldLst>
  </p:timing>
</p:sld>
</file>

<file path=ppt/theme/theme1.xml><?xml version="1.0" encoding="utf-8"?>
<a:theme xmlns:a="http://schemas.openxmlformats.org/drawingml/2006/main" name="CCD">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CCD.thmx</Template>
  <TotalTime>646</TotalTime>
  <Words>1524</Words>
  <Application>Microsoft Macintosh PowerPoint</Application>
  <PresentationFormat>On-screen Show (4:3)</PresentationFormat>
  <Paragraphs>176</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CCD</vt:lpstr>
      <vt:lpstr>PsychoPy basics</vt:lpstr>
      <vt:lpstr>What will we cover? </vt:lpstr>
      <vt:lpstr>What is PsychoPy?</vt:lpstr>
      <vt:lpstr>PowerPoint Presentation</vt:lpstr>
      <vt:lpstr>Loops</vt:lpstr>
      <vt:lpstr>PowerPoint Presentation</vt:lpstr>
      <vt:lpstr>Data output</vt:lpstr>
      <vt:lpstr>Pros and Cons</vt:lpstr>
      <vt:lpstr>Tips</vt:lpstr>
      <vt:lpstr>Round up</vt:lpstr>
      <vt:lpstr>Test yourself!</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PsychoPy part 1</dc:title>
  <dc:creator>Clare Sutherland</dc:creator>
  <cp:lastModifiedBy>Clare Sutherland</cp:lastModifiedBy>
  <cp:revision>497</cp:revision>
  <dcterms:created xsi:type="dcterms:W3CDTF">2016-11-15T11:20:14Z</dcterms:created>
  <dcterms:modified xsi:type="dcterms:W3CDTF">2018-07-24T06:45:28Z</dcterms:modified>
</cp:coreProperties>
</file>