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7"/>
  </p:notesMasterIdLst>
  <p:sldIdLst>
    <p:sldId id="256" r:id="rId2"/>
    <p:sldId id="331" r:id="rId3"/>
    <p:sldId id="257" r:id="rId4"/>
    <p:sldId id="264" r:id="rId5"/>
    <p:sldId id="328" r:id="rId6"/>
    <p:sldId id="266" r:id="rId7"/>
    <p:sldId id="315" r:id="rId8"/>
    <p:sldId id="316" r:id="rId9"/>
    <p:sldId id="327" r:id="rId10"/>
    <p:sldId id="314" r:id="rId11"/>
    <p:sldId id="330" r:id="rId12"/>
    <p:sldId id="313" r:id="rId13"/>
    <p:sldId id="319" r:id="rId14"/>
    <p:sldId id="329" r:id="rId15"/>
    <p:sldId id="320" r:id="rId16"/>
    <p:sldId id="317" r:id="rId17"/>
    <p:sldId id="326" r:id="rId18"/>
    <p:sldId id="323" r:id="rId19"/>
    <p:sldId id="322" r:id="rId20"/>
    <p:sldId id="325" r:id="rId21"/>
    <p:sldId id="324" r:id="rId22"/>
    <p:sldId id="273" r:id="rId23"/>
    <p:sldId id="321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EE"/>
    <a:srgbClr val="FFF7F8"/>
    <a:srgbClr val="C0C2FF"/>
    <a:srgbClr val="FFAB97"/>
    <a:srgbClr val="6989FF"/>
    <a:srgbClr val="693BE5"/>
    <a:srgbClr val="EA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10" autoAdjust="0"/>
    <p:restoredTop sz="73993" autoAdjust="0"/>
  </p:normalViewPr>
  <p:slideViewPr>
    <p:cSldViewPr snapToGrid="0" snapToObjects="1">
      <p:cViewPr>
        <p:scale>
          <a:sx n="70" d="100"/>
          <a:sy n="70" d="100"/>
        </p:scale>
        <p:origin x="-1944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C66E6-2790-9940-95D8-B2D87BF250B7}" type="datetimeFigureOut">
              <a:rPr lang="en-US" smtClean="0"/>
              <a:t>2/05/18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0B790-33C6-5644-ADE5-55285F15B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95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vm.edu/rsenr/vtcfwru/R/fledglings/02_RStudioTour.html" TargetMode="External"/><Relationship Id="rId4" Type="http://schemas.openxmlformats.org/officeDocument/2006/relationships/hyperlink" Target="https://www.rstudio.com/products/RStudio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3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save data, we save it using an ARROW like this and write c(1,2,3,4)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creates the smallest data frame with ONE row and FOUR columns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RETURN to run in the console (press the ‘run’ button to run as a script)</a:t>
            </a: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confirm that it created properly, write data and press return and R will show you this!</a:t>
            </a:r>
          </a:p>
          <a:p>
            <a:pPr marL="0" indent="0">
              <a:buFontTx/>
              <a:buNone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</a:rPr>
              <a:t>If you check the 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</a:rPr>
              <a:t>'environment' 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</a:rPr>
              <a:t>tab, you should see an object called 'data' has appeared.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</a:endParaRP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13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anytime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to show you some code, we’ll format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like this in a light blue box DON”T COPY DIRECTLY just type it in (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adds a space at the end and this breaks the code)</a:t>
            </a:r>
          </a:p>
          <a:p>
            <a:pPr marL="0" indent="0">
              <a:buFontTx/>
              <a:buNone/>
            </a:pPr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function to PRINT the text ‘hello world’, 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doesn’t have to be hello world, it can be anything you like!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</a:rPr>
              <a:t>Note that hashtag precedes a comment (so it doesn't run as code)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</a:endParaRPr>
          </a:p>
          <a:p>
            <a:pPr marL="0" indent="0">
              <a:buFontTx/>
              <a:buNone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R open and want to try it out, THIS IS IN THE CONSOLE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1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</a:endParaRP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13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</a:rPr>
              <a:t>Single and double question marks index 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function 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bring up help information on it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help tab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(bottom right panel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RStudio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TRY:</a:t>
            </a: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</a:rPr>
              <a:t>?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average(is arithmetic mean)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</a:rPr>
              <a:t>?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?index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</a:rPr>
              <a:t>?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</a:rPr>
              <a:t>?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3.5 in Andy Field’s book has some other main commands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13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</a:t>
            </a:r>
            <a:r>
              <a:rPr lang="en-GB" baseline="0" dirty="0"/>
              <a:t>e in library(</a:t>
            </a:r>
            <a:r>
              <a:rPr lang="en-GB" baseline="0" dirty="0" err="1"/>
              <a:t>pwr</a:t>
            </a:r>
            <a:r>
              <a:rPr lang="en-GB" baseline="0" dirty="0" smtClean="0"/>
              <a:t>) to load </a:t>
            </a:r>
            <a:r>
              <a:rPr lang="en-GB" baseline="0" dirty="0"/>
              <a:t>PWR into your packages</a:t>
            </a:r>
          </a:p>
          <a:p>
            <a:r>
              <a:rPr lang="en-GB" baseline="0" dirty="0"/>
              <a:t>we can check </a:t>
            </a:r>
            <a:r>
              <a:rPr lang="en-GB" baseline="0" dirty="0" smtClean="0"/>
              <a:t>for loaded packages </a:t>
            </a:r>
            <a:r>
              <a:rPr lang="en-GB" baseline="0" dirty="0"/>
              <a:t>by checking the bottom right hand </a:t>
            </a:r>
            <a:r>
              <a:rPr lang="en-GB" baseline="0" dirty="0" smtClean="0"/>
              <a:t>panel (‘packages’ tab)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 smtClean="0"/>
              <a:t>NOTE - a</a:t>
            </a:r>
            <a:r>
              <a:rPr lang="en-US" baseline="0" dirty="0" smtClean="0"/>
              <a:t>n</a:t>
            </a:r>
            <a:r>
              <a:rPr lang="en-GB" baseline="0" dirty="0" smtClean="0"/>
              <a:t>y </a:t>
            </a:r>
            <a:r>
              <a:rPr lang="en-GB" baseline="0" dirty="0"/>
              <a:t>of these values can be </a:t>
            </a:r>
            <a:r>
              <a:rPr lang="en-GB" baseline="0" dirty="0" smtClean="0"/>
              <a:t>changed e.g</a:t>
            </a:r>
            <a:r>
              <a:rPr lang="en-GB" baseline="0" dirty="0"/>
              <a:t>. a small effect size of 0.1, power of 0.95 </a:t>
            </a:r>
            <a:r>
              <a:rPr lang="en-GB" baseline="0" dirty="0" err="1"/>
              <a:t>etc</a:t>
            </a:r>
            <a:r>
              <a:rPr lang="en-GB" baseline="0" dirty="0"/>
              <a:t> </a:t>
            </a:r>
            <a:endParaRPr lang="en-GB" baseline="0" dirty="0" smtClean="0"/>
          </a:p>
          <a:p>
            <a:endParaRPr lang="en-GB" baseline="0" dirty="0"/>
          </a:p>
          <a:p>
            <a:r>
              <a:rPr lang="en-GB" baseline="0" dirty="0" smtClean="0"/>
              <a:t>Run post </a:t>
            </a:r>
            <a:r>
              <a:rPr lang="en-GB" baseline="0" dirty="0"/>
              <a:t>hoc </a:t>
            </a:r>
            <a:r>
              <a:rPr lang="en-GB" baseline="0" dirty="0" smtClean="0"/>
              <a:t>test by </a:t>
            </a:r>
            <a:r>
              <a:rPr lang="en-GB" baseline="0" dirty="0"/>
              <a:t>putting in the number of participants to calculate observed power, or </a:t>
            </a:r>
            <a:r>
              <a:rPr lang="en-GB" baseline="0" dirty="0" smtClean="0"/>
              <a:t>whatever (??</a:t>
            </a:r>
            <a:r>
              <a:rPr lang="en-GB" baseline="0" dirty="0" err="1" smtClean="0"/>
              <a:t>pwr</a:t>
            </a:r>
            <a:r>
              <a:rPr lang="en-GB" baseline="0" dirty="0" smtClean="0"/>
              <a:t> shows which options are available)</a:t>
            </a:r>
          </a:p>
          <a:p>
            <a:endParaRPr lang="en-GB" baseline="0" dirty="0"/>
          </a:p>
          <a:p>
            <a:r>
              <a:rPr lang="en-GB" baseline="0" dirty="0" smtClean="0"/>
              <a:t>See also:</a:t>
            </a:r>
          </a:p>
          <a:p>
            <a:endParaRPr lang="en-GB" baseline="0" dirty="0" smtClean="0"/>
          </a:p>
          <a:p>
            <a:r>
              <a:rPr lang="en-US" baseline="0" dirty="0" err="1" smtClean="0"/>
              <a:t>pwr.t.test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sig.level</a:t>
            </a:r>
            <a:r>
              <a:rPr lang="en-US" baseline="0" dirty="0" smtClean="0"/>
              <a:t> = 0.05, power = 0.80, d = 0.2, type = 'paired') for a paired t-test</a:t>
            </a:r>
          </a:p>
          <a:p>
            <a:r>
              <a:rPr lang="en-US" baseline="0" dirty="0" err="1" smtClean="0"/>
              <a:t>pwr.t.test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sig.level</a:t>
            </a:r>
            <a:r>
              <a:rPr lang="en-US" baseline="0" dirty="0" smtClean="0"/>
              <a:t> = 0.05, power = 0.80, d = 0.2, type = '</a:t>
            </a:r>
            <a:r>
              <a:rPr lang="en-US" baseline="0" dirty="0" err="1" smtClean="0"/>
              <a:t>one.sample</a:t>
            </a:r>
            <a:r>
              <a:rPr lang="en-US" baseline="0" dirty="0" smtClean="0"/>
              <a:t>') for one sample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pwr.t.test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sig.level</a:t>
            </a:r>
            <a:r>
              <a:rPr lang="en-US" baseline="0" dirty="0" smtClean="0"/>
              <a:t> = 0.05, power = 0.80, n = 300, type = '</a:t>
            </a:r>
            <a:r>
              <a:rPr lang="en-US" baseline="0" dirty="0" err="1" smtClean="0"/>
              <a:t>one.sample</a:t>
            </a:r>
            <a:r>
              <a:rPr lang="en-US" baseline="0" dirty="0" smtClean="0"/>
              <a:t>') for post hoc power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026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Easiest = </a:t>
            </a:r>
            <a:r>
              <a:rPr lang="en-GB" dirty="0" smtClean="0"/>
              <a:t>R has built-in </a:t>
            </a:r>
            <a:r>
              <a:rPr lang="en-GB" dirty="0"/>
              <a:t>functions to open csv files; safest = </a:t>
            </a:r>
            <a:r>
              <a:rPr lang="en-GB" dirty="0" smtClean="0"/>
              <a:t>Microsoft </a:t>
            </a:r>
            <a:r>
              <a:rPr lang="en-GB" dirty="0"/>
              <a:t>office formatting can muck things up</a:t>
            </a:r>
            <a:endParaRPr lang="en-GB" dirty="0">
              <a:solidFill>
                <a:srgbClr val="000000"/>
              </a:solidFill>
              <a:latin typeface="Calibri"/>
            </a:endParaRPr>
          </a:p>
          <a:p>
            <a:endParaRPr lang="en-GB" dirty="0"/>
          </a:p>
          <a:p>
            <a:r>
              <a:rPr lang="en-GB" dirty="0"/>
              <a:t>get</a:t>
            </a:r>
            <a:r>
              <a:rPr lang="en-GB" baseline="0" dirty="0"/>
              <a:t> working directory checks where we are in the file system</a:t>
            </a:r>
          </a:p>
          <a:p>
            <a:r>
              <a:rPr lang="en-GB" baseline="0" dirty="0"/>
              <a:t>then you can set the directory to be where your R folder is with the files that we sent you </a:t>
            </a:r>
            <a:r>
              <a:rPr lang="en-US" baseline="0" dirty="0"/>
              <a:t>–</a:t>
            </a:r>
            <a:r>
              <a:rPr lang="en-GB" baseline="0" dirty="0"/>
              <a:t> YOU NEED TO WORK OUT WHERE THIS IS </a:t>
            </a:r>
            <a:r>
              <a:rPr lang="en-US" baseline="0" dirty="0" smtClean="0">
                <a:sym typeface="Wingdings"/>
              </a:rPr>
              <a:t></a:t>
            </a:r>
          </a:p>
          <a:p>
            <a:endParaRPr lang="en-US" baseline="0" dirty="0" smtClean="0"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</a:t>
            </a:r>
            <a:r>
              <a:rPr lang="en-GB" baseline="0" dirty="0" smtClean="0"/>
              <a:t>f you don’t know the </a:t>
            </a:r>
            <a:r>
              <a:rPr lang="en-GB" baseline="0" dirty="0" err="1" smtClean="0"/>
              <a:t>filepath</a:t>
            </a:r>
            <a:r>
              <a:rPr lang="en-GB" baseline="0" dirty="0" smtClean="0"/>
              <a:t>, try running </a:t>
            </a:r>
            <a:r>
              <a:rPr lang="en-GB" baseline="0" dirty="0" err="1" smtClean="0"/>
              <a:t>file.choose</a:t>
            </a:r>
            <a:r>
              <a:rPr lang="en-GB" baseline="0" dirty="0" smtClean="0"/>
              <a:t>() </a:t>
            </a:r>
          </a:p>
          <a:p>
            <a:endParaRPr lang="en-GB" dirty="0"/>
          </a:p>
          <a:p>
            <a:r>
              <a:rPr lang="en-GB" dirty="0" smtClean="0"/>
              <a:t>load </a:t>
            </a:r>
            <a:r>
              <a:rPr lang="en-GB" dirty="0"/>
              <a:t>csv</a:t>
            </a:r>
            <a:r>
              <a:rPr lang="en-GB" baseline="0" dirty="0"/>
              <a:t> data into a R</a:t>
            </a:r>
          </a:p>
          <a:p>
            <a:endParaRPr lang="en-GB" baseline="0" dirty="0"/>
          </a:p>
          <a:p>
            <a:r>
              <a:rPr lang="en-GB" baseline="0" dirty="0"/>
              <a:t>the file is called DuckGroups.csv. The header = true means that the first line is our variable names</a:t>
            </a:r>
          </a:p>
          <a:p>
            <a:endParaRPr lang="en-GB" baseline="0" dirty="0"/>
          </a:p>
          <a:p>
            <a:r>
              <a:rPr lang="en-GB" baseline="0" dirty="0" smtClean="0"/>
              <a:t>see </a:t>
            </a:r>
            <a:r>
              <a:rPr lang="en-GB" baseline="0" dirty="0"/>
              <a:t>Andy Field’s chapter on importing data (3.7.1) for more info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92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Remember that rows are set to blank so all rows are selected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</a:t>
            </a:r>
            <a:r>
              <a:rPr lang="en-GB" baseline="0" dirty="0"/>
              <a:t>that ‘c’ here means ‘this is a list of things!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92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Remember that columns are set to blank so all columns are selected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92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92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Arial"/>
              </a:rPr>
              <a:t>NASA, EDF, </a:t>
            </a:r>
            <a:r>
              <a:rPr lang="en-GB" dirty="0" err="1">
                <a:latin typeface="Calibri"/>
                <a:cs typeface="Arial"/>
              </a:rPr>
              <a:t>ebay</a:t>
            </a:r>
            <a:r>
              <a:rPr lang="en-GB" dirty="0">
                <a:latin typeface="Calibri"/>
                <a:cs typeface="Arial"/>
              </a:rPr>
              <a:t>, Nestle.... all use </a:t>
            </a:r>
            <a:r>
              <a:rPr lang="en-GB" dirty="0" err="1">
                <a:latin typeface="Calibri"/>
                <a:cs typeface="Arial"/>
              </a:rPr>
              <a:t>RStudio</a:t>
            </a:r>
          </a:p>
          <a:p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9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54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Google errors</a:t>
            </a:r>
            <a:r>
              <a:rPr lang="en-GB" baseline="0" dirty="0"/>
              <a:t> before asking questions online </a:t>
            </a:r>
            <a:r>
              <a:rPr lang="en-US" baseline="0" dirty="0"/>
              <a:t>–</a:t>
            </a:r>
            <a:r>
              <a:rPr lang="en-GB" baseline="0" dirty="0"/>
              <a:t> also, if you ask a question, include your error code, what troubleshooting steps you have taken, and details about your computer operating system, which version of R you are running</a:t>
            </a:r>
            <a:r>
              <a:rPr lang="en-GB" baseline="0" dirty="0" smtClean="0"/>
              <a:t>.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</a:rPr>
              <a:t>Also look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</a:rPr>
              <a:t>at: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hlinkClick r:id="rId3"/>
              </a:rPr>
              <a:t>https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hlinkClick r:id="rId3"/>
              </a:rPr>
              <a:t>://www.uvm.edu/rsenr/vtcfwru/R/fledglings/02_RStudioTour.html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hlinkClick r:id="rId4"/>
              </a:rPr>
              <a:t>https://www.rstudio.com/products/RStudio/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92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47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 smtClean="0"/>
              <a:t>basically </a:t>
            </a:r>
            <a:r>
              <a:rPr lang="en-GB" baseline="0" dirty="0"/>
              <a:t>a very advanced calculator where lots of different people have written packages for you to </a:t>
            </a:r>
            <a:r>
              <a:rPr lang="en-GB" baseline="0" dirty="0" smtClean="0"/>
              <a:t>use. R </a:t>
            </a:r>
            <a:r>
              <a:rPr lang="en-GB" baseline="0" dirty="0"/>
              <a:t>comes with basic packages, but the chance you need to load new ones e.g. we’ll use a custom power analysis package </a:t>
            </a:r>
            <a:r>
              <a:rPr lang="en-GB" baseline="0" dirty="0" smtClean="0"/>
              <a:t>today (</a:t>
            </a:r>
            <a:r>
              <a:rPr lang="en-GB" baseline="0" dirty="0" err="1" smtClean="0"/>
              <a:t>pwr</a:t>
            </a:r>
            <a:r>
              <a:rPr lang="en-GB" baseline="0" dirty="0" smtClean="0"/>
              <a:t>), </a:t>
            </a:r>
            <a:r>
              <a:rPr lang="en-GB" baseline="0" dirty="0"/>
              <a:t>and next week we’ll use a graphing package. 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don’t need to be a programming genius to use R! just need to know some functions and then select the right options from those functions</a:t>
            </a:r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64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FOUR </a:t>
            </a:r>
            <a:r>
              <a:rPr lang="en-GB" baseline="0" dirty="0" smtClean="0"/>
              <a:t>PANELS: Console, Script editor, Environment, Help</a:t>
            </a:r>
          </a:p>
          <a:p>
            <a:endParaRPr lang="en-GB" baseline="0" dirty="0"/>
          </a:p>
          <a:p>
            <a:r>
              <a:rPr lang="en-GB" baseline="0" dirty="0"/>
              <a:t>don’t worry </a:t>
            </a:r>
            <a:r>
              <a:rPr lang="en-GB" baseline="0" dirty="0" smtClean="0"/>
              <a:t>if </a:t>
            </a:r>
            <a:r>
              <a:rPr lang="en-GB" baseline="0" dirty="0" err="1" smtClean="0"/>
              <a:t>Rstudio</a:t>
            </a:r>
            <a:r>
              <a:rPr lang="en-GB" baseline="0" dirty="0" smtClean="0"/>
              <a:t> </a:t>
            </a:r>
            <a:r>
              <a:rPr lang="en-GB" baseline="0" dirty="0"/>
              <a:t>only has three </a:t>
            </a:r>
            <a:r>
              <a:rPr lang="en-GB" baseline="0" dirty="0" smtClean="0"/>
              <a:t>panels when you open it </a:t>
            </a:r>
            <a:r>
              <a:rPr lang="en-GB" baseline="0" dirty="0"/>
              <a:t>- click this button to open the script editor</a:t>
            </a:r>
          </a:p>
          <a:p>
            <a:endParaRPr lang="en-GB" baseline="0" dirty="0"/>
          </a:p>
          <a:p>
            <a:r>
              <a:rPr lang="en-GB" baseline="0" dirty="0" smtClean="0"/>
              <a:t>you </a:t>
            </a:r>
            <a:r>
              <a:rPr lang="en-GB" baseline="0" dirty="0"/>
              <a:t>can rearrange these panels in any way you want, just go to Preferences&gt; Pane </a:t>
            </a:r>
            <a:r>
              <a:rPr lang="en-GB" baseline="0" dirty="0" smtClean="0"/>
              <a:t>Layout</a:t>
            </a:r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2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CONSOLE </a:t>
            </a:r>
            <a:r>
              <a:rPr lang="en-US" baseline="0" dirty="0"/>
              <a:t>–</a:t>
            </a:r>
            <a:r>
              <a:rPr lang="en-GB" baseline="0" dirty="0"/>
              <a:t> This is the place where you can try out codes and see if things work. Kind of like </a:t>
            </a:r>
            <a:r>
              <a:rPr lang="en-GB" baseline="0" dirty="0" smtClean="0"/>
              <a:t>a scratchpad. We’ll start off from working from this</a:t>
            </a:r>
          </a:p>
          <a:p>
            <a:endParaRPr lang="en-GB" baseline="0" dirty="0" smtClean="0"/>
          </a:p>
          <a:p>
            <a:r>
              <a:rPr lang="en-GB" baseline="0" dirty="0" smtClean="0"/>
              <a:t>Runs line by line code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 that’s what R in basic form looks like, but it’s a bit messy. R studio is useful because it also contains the three other panels which help keep stuff separate SCRIPTs, ENVIROMENT and GRAPHICS AND HELP</a:t>
            </a:r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26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SCRIPT EDITOR </a:t>
            </a:r>
            <a:r>
              <a:rPr lang="en-US" baseline="0" dirty="0" smtClean="0"/>
              <a:t>–</a:t>
            </a:r>
            <a:r>
              <a:rPr lang="en-GB" baseline="0" dirty="0" smtClean="0"/>
              <a:t> </a:t>
            </a:r>
            <a:r>
              <a:rPr lang="en-GB" baseline="0" dirty="0"/>
              <a:t>scripts go here </a:t>
            </a:r>
          </a:p>
          <a:p>
            <a:endParaRPr lang="en-GB" baseline="0" dirty="0"/>
          </a:p>
          <a:p>
            <a:r>
              <a:rPr lang="en-GB" baseline="0" dirty="0"/>
              <a:t>scripts are basically the same things you’d run in the console, except you can save </a:t>
            </a:r>
            <a:r>
              <a:rPr lang="en-GB" baseline="0" dirty="0" smtClean="0"/>
              <a:t>them in a tidy format </a:t>
            </a:r>
            <a:r>
              <a:rPr lang="en-GB" baseline="0" dirty="0"/>
              <a:t>for later. </a:t>
            </a:r>
            <a:r>
              <a:rPr lang="en-GB" baseline="0" dirty="0" smtClean="0"/>
              <a:t>Quite </a:t>
            </a:r>
            <a:r>
              <a:rPr lang="en-GB" baseline="0" dirty="0"/>
              <a:t>often people will send you scripts and </a:t>
            </a:r>
            <a:r>
              <a:rPr lang="en-GB" baseline="0" dirty="0" smtClean="0"/>
              <a:t>you can then open and reuse them</a:t>
            </a:r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26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TOP RIGHT 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ENVIROMENT </a:t>
            </a:r>
            <a:r>
              <a:rPr lang="en-GB" baseline="0" dirty="0"/>
              <a:t>shows your variables, datasets, functions </a:t>
            </a:r>
            <a:r>
              <a:rPr lang="en-US" baseline="0" dirty="0"/>
              <a:t>–</a:t>
            </a:r>
            <a:r>
              <a:rPr lang="en-GB" baseline="0" dirty="0"/>
              <a:t> anything you’ve loaded. 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BROOM </a:t>
            </a:r>
            <a:r>
              <a:rPr lang="en-GB" baseline="0" dirty="0"/>
              <a:t>icon clears it from the memory in case you made a mistake and want to start again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26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BOTTOM </a:t>
            </a:r>
            <a:r>
              <a:rPr lang="en-GB" baseline="0" dirty="0" smtClean="0"/>
              <a:t>RIGHT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FILES </a:t>
            </a:r>
            <a:r>
              <a:rPr lang="en-GB" baseline="0" dirty="0"/>
              <a:t>lets you navigate and open files from your computer</a:t>
            </a:r>
          </a:p>
          <a:p>
            <a:r>
              <a:rPr lang="en-GB" baseline="0" dirty="0"/>
              <a:t>PACKAGES shows any custom modules you’ve installed, we </a:t>
            </a:r>
            <a:r>
              <a:rPr lang="en-GB" baseline="0" dirty="0" smtClean="0"/>
              <a:t>should find </a:t>
            </a:r>
            <a:r>
              <a:rPr lang="en-GB" baseline="0" dirty="0"/>
              <a:t>the power analysis package PWR there. </a:t>
            </a:r>
          </a:p>
          <a:p>
            <a:r>
              <a:rPr lang="en-GB" baseline="0" dirty="0"/>
              <a:t>PLOTs show any graphs you’ve created</a:t>
            </a:r>
          </a:p>
          <a:p>
            <a:endParaRPr lang="en-GB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HELP </a:t>
            </a:r>
            <a:r>
              <a:rPr lang="en-US" baseline="0" dirty="0"/>
              <a:t>–</a:t>
            </a:r>
            <a:r>
              <a:rPr lang="en-GB" baseline="0" dirty="0"/>
              <a:t> kind of self explanatory, but that’s a good one to know!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2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install a package in two ways; first by downloading using this code, or going into Tools&gt; </a:t>
            </a:r>
            <a:r>
              <a:rPr lang="en-US" baseline="0" dirty="0" err="1" smtClean="0"/>
              <a:t>install.packages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Calling packages means that you only ever load code that you need to, so it’s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6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n>
                  <a:noFill/>
                </a:ln>
                <a:solidFill>
                  <a:srgbClr val="0000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7544" y="6105921"/>
            <a:ext cx="8208912" cy="779463"/>
            <a:chOff x="467544" y="6105921"/>
            <a:chExt cx="8208912" cy="779463"/>
          </a:xfrm>
        </p:grpSpPr>
        <p:pic>
          <p:nvPicPr>
            <p:cNvPr id="13" name="Picture 10" descr="MQ_MAS_HOR_CMYK_POS.pdf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931" y="6105921"/>
              <a:ext cx="2075077" cy="779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1" descr="Crest monogram colour black cs2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6286093"/>
              <a:ext cx="1656160" cy="45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2" descr="Block PMS_small use.eps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90" y="6343775"/>
              <a:ext cx="1728166" cy="39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ARC_inline.eps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6309320"/>
              <a:ext cx="1872208" cy="418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173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2/05/18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2/05/18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17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2/05/18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4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2/05/18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0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2/05/18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282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2/05/18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4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2/05/18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9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2/05/18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12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2/05/18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2/05/18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5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MQ671_7-CCD graphic pattern cropped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7938"/>
            <a:ext cx="2697162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316E8B2-B86B-7445-AEE5-26337F848BE6}" type="datetimeFigureOut">
              <a:rPr lang="en-US" smtClean="0"/>
              <a:t>2/05/18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953" y="591457"/>
            <a:ext cx="16144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0000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D63E25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D63E25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D63E25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D63E25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D53F07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D53F07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D53F07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D53F07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rgbClr val="000000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0000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000000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2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2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R: The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Clare Sutherland &amp; Yong </a:t>
            </a:r>
            <a:r>
              <a:rPr lang="en-GB" dirty="0" err="1"/>
              <a:t>Zhi</a:t>
            </a:r>
            <a:r>
              <a:rPr lang="en-GB" dirty="0"/>
              <a:t> Foo</a:t>
            </a:r>
          </a:p>
          <a:p>
            <a:endParaRPr lang="en-GB" sz="1600" dirty="0"/>
          </a:p>
          <a:p>
            <a:r>
              <a:rPr lang="en-GB" sz="1700" dirty="0"/>
              <a:t>ARC Centre of Excellence in Cognition and its Disorders</a:t>
            </a:r>
          </a:p>
          <a:p>
            <a:r>
              <a:rPr lang="en-GB" sz="1700" dirty="0"/>
              <a:t>School of Psychology, University of Western Australia</a:t>
            </a:r>
          </a:p>
        </p:txBody>
      </p:sp>
    </p:spTree>
    <p:extLst>
      <p:ext uri="{BB962C8B-B14F-4D97-AF65-F5344CB8AC3E}">
        <p14:creationId xmlns:p14="http://schemas.microsoft.com/office/powerpoint/2010/main" val="39720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"/>
            <a:ext cx="9144000" cy="553737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159827" y="2996342"/>
            <a:ext cx="1052286" cy="1249164"/>
            <a:chOff x="5696857" y="653143"/>
            <a:chExt cx="1052286" cy="1249164"/>
          </a:xfrm>
        </p:grpSpPr>
        <p:sp>
          <p:nvSpPr>
            <p:cNvPr id="27" name="Frame 26"/>
            <p:cNvSpPr/>
            <p:nvPr/>
          </p:nvSpPr>
          <p:spPr>
            <a:xfrm>
              <a:off x="5696857" y="653143"/>
              <a:ext cx="1052286" cy="399143"/>
            </a:xfrm>
            <a:prstGeom prst="fram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2638" y="1532975"/>
              <a:ext cx="601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8000"/>
                  </a:solidFill>
                </a:rPr>
                <a:t>Files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56513" y="2444788"/>
            <a:ext cx="1227206" cy="950697"/>
            <a:chOff x="5696857" y="101589"/>
            <a:chExt cx="1227206" cy="950697"/>
          </a:xfrm>
        </p:grpSpPr>
        <p:sp>
          <p:nvSpPr>
            <p:cNvPr id="30" name="Frame 29"/>
            <p:cNvSpPr/>
            <p:nvPr/>
          </p:nvSpPr>
          <p:spPr>
            <a:xfrm>
              <a:off x="5696857" y="653143"/>
              <a:ext cx="1052286" cy="399143"/>
            </a:xfrm>
            <a:prstGeom prst="frame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80187" y="101589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0090"/>
                  </a:solidFill>
                </a:rPr>
                <a:t>Packages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07594" y="2984031"/>
            <a:ext cx="1052286" cy="892143"/>
            <a:chOff x="5696857" y="653143"/>
            <a:chExt cx="1052286" cy="892143"/>
          </a:xfrm>
        </p:grpSpPr>
        <p:sp>
          <p:nvSpPr>
            <p:cNvPr id="33" name="Frame 32"/>
            <p:cNvSpPr/>
            <p:nvPr/>
          </p:nvSpPr>
          <p:spPr>
            <a:xfrm>
              <a:off x="5696857" y="653143"/>
              <a:ext cx="1052286" cy="399143"/>
            </a:xfrm>
            <a:prstGeom prst="frame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45776" y="117595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660066"/>
                  </a:solidFill>
                </a:rPr>
                <a:t>Plots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05328" y="6172804"/>
            <a:ext cx="263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R Studio interface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88377" y="2993572"/>
            <a:ext cx="1106072" cy="805282"/>
            <a:chOff x="5696857" y="653143"/>
            <a:chExt cx="1106072" cy="805282"/>
          </a:xfrm>
        </p:grpSpPr>
        <p:sp>
          <p:nvSpPr>
            <p:cNvPr id="16" name="Frame 15"/>
            <p:cNvSpPr/>
            <p:nvPr/>
          </p:nvSpPr>
          <p:spPr>
            <a:xfrm>
              <a:off x="5696857" y="653143"/>
              <a:ext cx="1052286" cy="39914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70261" y="1089093"/>
              <a:ext cx="73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H</a:t>
              </a:r>
              <a:r>
                <a:rPr lang="en-GB" dirty="0" smtClean="0">
                  <a:solidFill>
                    <a:srgbClr val="FF0000"/>
                  </a:solidFill>
                </a:rPr>
                <a:t>ELP!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86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are like books in a library</a:t>
            </a:r>
          </a:p>
          <a:p>
            <a:endParaRPr lang="en-US" dirty="0"/>
          </a:p>
          <a:p>
            <a:r>
              <a:rPr lang="en-US" dirty="0" smtClean="0"/>
              <a:t>R is efficient: you only download packages you need (like buying a new book, but free!)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343" y="5452906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You also only call </a:t>
            </a:r>
            <a:r>
              <a:rPr lang="en-US" sz="2400" dirty="0">
                <a:latin typeface="Arial"/>
                <a:cs typeface="Arial"/>
              </a:rPr>
              <a:t>packages at the start of a script </a:t>
            </a:r>
            <a:r>
              <a:rPr lang="en-US" sz="2400" dirty="0" smtClean="0">
                <a:latin typeface="Arial"/>
                <a:cs typeface="Arial"/>
              </a:rPr>
              <a:t>if </a:t>
            </a:r>
            <a:r>
              <a:rPr lang="en-US" sz="2400" dirty="0">
                <a:latin typeface="Arial"/>
                <a:cs typeface="Arial"/>
              </a:rPr>
              <a:t>you </a:t>
            </a:r>
            <a:r>
              <a:rPr lang="en-US" sz="2400" dirty="0" smtClean="0">
                <a:latin typeface="Arial"/>
                <a:cs typeface="Arial"/>
              </a:rPr>
              <a:t>use </a:t>
            </a:r>
            <a:r>
              <a:rPr lang="en-US" sz="2400" dirty="0">
                <a:latin typeface="Arial"/>
                <a:cs typeface="Arial"/>
              </a:rPr>
              <a:t>them </a:t>
            </a:r>
            <a:r>
              <a:rPr lang="en-US" sz="2400" dirty="0" smtClean="0">
                <a:latin typeface="Arial"/>
                <a:cs typeface="Arial"/>
              </a:rPr>
              <a:t>in that script (</a:t>
            </a:r>
            <a:r>
              <a:rPr lang="en-US" sz="2400" dirty="0">
                <a:latin typeface="Arial"/>
                <a:cs typeface="Arial"/>
              </a:rPr>
              <a:t>like opening a book)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69211" y="3736204"/>
            <a:ext cx="7205579" cy="1211278"/>
            <a:chOff x="969211" y="3736204"/>
            <a:chExt cx="7205579" cy="1211278"/>
          </a:xfrm>
        </p:grpSpPr>
        <p:sp>
          <p:nvSpPr>
            <p:cNvPr id="4" name="Rectangle 3"/>
            <p:cNvSpPr/>
            <p:nvPr/>
          </p:nvSpPr>
          <p:spPr>
            <a:xfrm>
              <a:off x="969211" y="3736204"/>
              <a:ext cx="7205579" cy="1211278"/>
            </a:xfrm>
            <a:prstGeom prst="rect">
              <a:avLst/>
            </a:prstGeom>
            <a:solidFill>
              <a:srgbClr val="EAE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AEF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61564" y="4205905"/>
              <a:ext cx="364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FF"/>
                  </a:solidFill>
                  <a:latin typeface="Monaco"/>
                  <a:cs typeface="Monaco"/>
                </a:rPr>
                <a:t>&gt; </a:t>
              </a:r>
              <a:r>
                <a:rPr lang="en-GB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install.packages</a:t>
              </a:r>
              <a:r>
                <a:rPr lang="en-GB" dirty="0" smtClean="0">
                  <a:solidFill>
                    <a:srgbClr val="0000FF"/>
                  </a:solidFill>
                  <a:latin typeface="Monaco"/>
                  <a:cs typeface="Monaco"/>
                </a:rPr>
                <a:t>(</a:t>
              </a:r>
              <a:r>
                <a:rPr lang="en-US" dirty="0">
                  <a:solidFill>
                    <a:srgbClr val="0000FF"/>
                  </a:solidFill>
                  <a:latin typeface="Monaco"/>
                  <a:cs typeface="Monaco"/>
                </a:rPr>
                <a:t>"</a:t>
              </a:r>
              <a:r>
                <a:rPr lang="en-GB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pwr</a:t>
              </a:r>
              <a:r>
                <a:rPr lang="en-US" dirty="0">
                  <a:solidFill>
                    <a:srgbClr val="0000FF"/>
                  </a:solidFill>
                  <a:latin typeface="Monaco"/>
                  <a:cs typeface="Monaco"/>
                </a:rPr>
                <a:t>"</a:t>
              </a:r>
              <a:r>
                <a:rPr lang="en-GB" dirty="0" smtClean="0">
                  <a:solidFill>
                    <a:srgbClr val="0000FF"/>
                  </a:solidFill>
                  <a:latin typeface="Monaco"/>
                  <a:cs typeface="Monaco"/>
                </a:rPr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28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VERY basic 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36" y="4451998"/>
            <a:ext cx="8229600" cy="562612"/>
          </a:xfrm>
        </p:spPr>
        <p:txBody>
          <a:bodyPr/>
          <a:lstStyle/>
          <a:p>
            <a:r>
              <a:rPr lang="en-GB" sz="2200" dirty="0"/>
              <a:t>Saving variables: use an arrow &lt;-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43336" y="5251151"/>
            <a:ext cx="8686800" cy="5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‘c’ means ‘here is a list of things’ (c for concatenate)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77204"/>
            <a:ext cx="7205579" cy="1211278"/>
          </a:xfrm>
          <a:prstGeom prst="rect">
            <a:avLst/>
          </a:prstGeom>
          <a:solidFill>
            <a:srgbClr val="EAE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AE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833" y="1706156"/>
            <a:ext cx="3093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Monaco"/>
                <a:cs typeface="Monaco"/>
              </a:rPr>
              <a:t> &gt; data &lt;- c(1,2,3,4)</a:t>
            </a:r>
          </a:p>
          <a:p>
            <a:endParaRPr lang="en-GB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3129014"/>
            <a:ext cx="7205579" cy="735416"/>
          </a:xfrm>
          <a:prstGeom prst="rect">
            <a:avLst/>
          </a:prstGeom>
          <a:solidFill>
            <a:srgbClr val="EAE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AEFFF"/>
                </a:solidFill>
              </a:rPr>
              <a:t>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60567" y="203273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 INPUT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60567" y="331044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429" y="3313679"/>
            <a:ext cx="351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onaco"/>
                <a:cs typeface="Monaco"/>
              </a:rPr>
              <a:t>[1] (1,2,3,4)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0833" y="2214548"/>
            <a:ext cx="115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Monaco"/>
                <a:cs typeface="Monaco"/>
              </a:rPr>
              <a:t> &gt; </a:t>
            </a:r>
            <a:r>
              <a:rPr lang="en-GB" dirty="0" smtClean="0">
                <a:solidFill>
                  <a:srgbClr val="0000FF"/>
                </a:solidFill>
                <a:latin typeface="Monaco"/>
                <a:cs typeface="Monaco"/>
              </a:rPr>
              <a:t>data</a:t>
            </a:r>
            <a:endParaRPr lang="en-GB" dirty="0">
              <a:solidFill>
                <a:srgbClr val="0000FF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131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57200" y="1577204"/>
            <a:ext cx="7205579" cy="1211278"/>
          </a:xfrm>
          <a:prstGeom prst="rect">
            <a:avLst/>
          </a:prstGeom>
          <a:solidFill>
            <a:srgbClr val="EAE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AE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833" y="1688013"/>
            <a:ext cx="3093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Monaco"/>
                <a:cs typeface="Monaco"/>
              </a:rPr>
              <a:t> &gt; </a:t>
            </a:r>
            <a:r>
              <a:rPr lang="en-US" dirty="0">
                <a:solidFill>
                  <a:srgbClr val="0000FF"/>
                </a:solidFill>
                <a:latin typeface="Monaco"/>
                <a:cs typeface="Monaco"/>
              </a:rPr>
              <a:t>#this is a comment</a:t>
            </a:r>
            <a:endParaRPr lang="en-GB" dirty="0">
              <a:solidFill>
                <a:srgbClr val="0000FF"/>
              </a:solidFill>
              <a:latin typeface="Monaco"/>
              <a:cs typeface="Monaco"/>
            </a:endParaRPr>
          </a:p>
          <a:p>
            <a:r>
              <a:rPr lang="en-GB" dirty="0">
                <a:solidFill>
                  <a:srgbClr val="0000FF"/>
                </a:solidFill>
                <a:latin typeface="Monaco"/>
                <a:cs typeface="Monaco"/>
              </a:rPr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3129014"/>
            <a:ext cx="7205579" cy="735416"/>
          </a:xfrm>
          <a:prstGeom prst="rect">
            <a:avLst/>
          </a:prstGeom>
          <a:solidFill>
            <a:srgbClr val="EAE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AEFFF"/>
                </a:solidFill>
              </a:rPr>
              <a:t>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429" y="3316907"/>
            <a:ext cx="351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onaco"/>
                <a:cs typeface="Monaco"/>
              </a:rPr>
              <a:t>[1] Hello world!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VERY basic R commands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60567" y="203273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 INPUT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60567" y="331044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234" y="2141588"/>
            <a:ext cx="3509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Monaco"/>
                <a:cs typeface="Monaco"/>
              </a:rPr>
              <a:t>&gt; print (</a:t>
            </a:r>
            <a:r>
              <a:rPr lang="en-US" dirty="0">
                <a:solidFill>
                  <a:srgbClr val="0000FF"/>
                </a:solidFill>
                <a:latin typeface="Monaco"/>
                <a:cs typeface="Monaco"/>
              </a:rPr>
              <a:t>"</a:t>
            </a:r>
            <a:r>
              <a:rPr lang="en-GB" dirty="0">
                <a:solidFill>
                  <a:srgbClr val="0000FF"/>
                </a:solidFill>
                <a:latin typeface="Monaco"/>
                <a:cs typeface="Monaco"/>
              </a:rPr>
              <a:t>Hello world!</a:t>
            </a:r>
            <a:r>
              <a:rPr lang="en-US" dirty="0">
                <a:solidFill>
                  <a:srgbClr val="0000FF"/>
                </a:solidFill>
                <a:latin typeface="Monaco"/>
                <a:cs typeface="Monaco"/>
              </a:rPr>
              <a:t>"</a:t>
            </a:r>
            <a:r>
              <a:rPr lang="en-GB" dirty="0">
                <a:solidFill>
                  <a:srgbClr val="0000FF"/>
                </a:solidFill>
                <a:latin typeface="Monaco"/>
                <a:cs typeface="Monaco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057799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/>
              <a:t>Let’s run these in the console! (press return to make it run)</a:t>
            </a:r>
          </a:p>
        </p:txBody>
      </p:sp>
    </p:spTree>
    <p:extLst>
      <p:ext uri="{BB962C8B-B14F-4D97-AF65-F5344CB8AC3E}">
        <p14:creationId xmlns:p14="http://schemas.microsoft.com/office/powerpoint/2010/main" val="57085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VERY basic 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36" y="4451998"/>
            <a:ext cx="8229600" cy="562612"/>
          </a:xfrm>
        </p:spPr>
        <p:txBody>
          <a:bodyPr/>
          <a:lstStyle/>
          <a:p>
            <a:r>
              <a:rPr lang="en-GB" sz="2200" dirty="0"/>
              <a:t>Saving variables: use an arrow &lt;-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43336" y="5251151"/>
            <a:ext cx="8686800" cy="5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‘c’ means ‘here is a list of things’ (c for concatenate)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77204"/>
            <a:ext cx="7205579" cy="1211278"/>
          </a:xfrm>
          <a:prstGeom prst="rect">
            <a:avLst/>
          </a:prstGeom>
          <a:solidFill>
            <a:srgbClr val="EAE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AE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833" y="1706156"/>
            <a:ext cx="3093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Monaco"/>
                <a:cs typeface="Monaco"/>
              </a:rPr>
              <a:t> &gt; data &lt;- c(1,2,3,4)</a:t>
            </a:r>
          </a:p>
          <a:p>
            <a:endParaRPr lang="en-GB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3129014"/>
            <a:ext cx="7205579" cy="735416"/>
          </a:xfrm>
          <a:prstGeom prst="rect">
            <a:avLst/>
          </a:prstGeom>
          <a:solidFill>
            <a:srgbClr val="EAE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AEFFF"/>
                </a:solidFill>
              </a:rPr>
              <a:t>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60567" y="203273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 INPUT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60567" y="331044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 OUTPUT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0833" y="2214548"/>
            <a:ext cx="115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Monaco"/>
                <a:cs typeface="Monaco"/>
              </a:rPr>
              <a:t> &gt;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9428" y="3299556"/>
            <a:ext cx="515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Error: object 'Data' not found</a:t>
            </a:r>
            <a:endParaRPr lang="en-GB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243336" y="6007496"/>
            <a:ext cx="8686800" cy="5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R is case sensitive (just like any other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47603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VERY basic R commands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8433" y="4206435"/>
            <a:ext cx="3311996" cy="129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Produces a useful information (top right hand box, help tab)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77204"/>
            <a:ext cx="7205579" cy="1211278"/>
          </a:xfrm>
          <a:prstGeom prst="rect">
            <a:avLst/>
          </a:prstGeom>
          <a:solidFill>
            <a:srgbClr val="EAE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AE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833" y="1706156"/>
            <a:ext cx="115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Monaco"/>
                <a:cs typeface="Monaco"/>
              </a:rPr>
              <a:t> &gt; ?</a:t>
            </a:r>
            <a:r>
              <a:rPr lang="en-GB" dirty="0" err="1">
                <a:solidFill>
                  <a:srgbClr val="0000FF"/>
                </a:solidFill>
                <a:latin typeface="Monaco"/>
                <a:cs typeface="Monaco"/>
              </a:rPr>
              <a:t>cor</a:t>
            </a:r>
            <a:endParaRPr lang="en-GB" dirty="0">
              <a:solidFill>
                <a:srgbClr val="0000FF"/>
              </a:solidFill>
              <a:latin typeface="Monaco"/>
              <a:cs typeface="Monaco"/>
            </a:endParaRPr>
          </a:p>
          <a:p>
            <a:endParaRPr lang="en-GB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60567" y="203273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 INPUT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98433" y="3326416"/>
            <a:ext cx="4520311" cy="5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? Help function (WOO HOO!)</a:t>
            </a:r>
          </a:p>
        </p:txBody>
      </p:sp>
      <p:pic>
        <p:nvPicPr>
          <p:cNvPr id="9" name="Picture 8" descr="hel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23" y="3424950"/>
            <a:ext cx="4365891" cy="30135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2276357"/>
            <a:ext cx="129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Monaco"/>
                <a:cs typeface="Monaco"/>
              </a:rPr>
              <a:t> &gt; ??</a:t>
            </a:r>
            <a:r>
              <a:rPr lang="en-GB" dirty="0" err="1">
                <a:solidFill>
                  <a:srgbClr val="0000FF"/>
                </a:solidFill>
                <a:latin typeface="Monaco"/>
                <a:cs typeface="Monaco"/>
              </a:rPr>
              <a:t>pwr</a:t>
            </a:r>
            <a:endParaRPr lang="en-GB" dirty="0">
              <a:solidFill>
                <a:srgbClr val="0000FF"/>
              </a:solidFill>
              <a:latin typeface="Monaco"/>
              <a:cs typeface="Monaco"/>
            </a:endParaRPr>
          </a:p>
          <a:p>
            <a:endParaRPr lang="en-GB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98432" y="5588001"/>
            <a:ext cx="3765567" cy="94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?? Double question mark for downloaded packages</a:t>
            </a:r>
          </a:p>
        </p:txBody>
      </p:sp>
    </p:spTree>
    <p:extLst>
      <p:ext uri="{BB962C8B-B14F-4D97-AF65-F5344CB8AC3E}">
        <p14:creationId xmlns:p14="http://schemas.microsoft.com/office/powerpoint/2010/main" val="318843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power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143" y="2121476"/>
            <a:ext cx="8813801" cy="1211278"/>
          </a:xfrm>
          <a:prstGeom prst="rect">
            <a:avLst/>
          </a:prstGeom>
          <a:solidFill>
            <a:srgbClr val="EAE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AE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914" y="2302906"/>
            <a:ext cx="88138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0FF"/>
                </a:solidFill>
                <a:latin typeface="Monaco"/>
                <a:cs typeface="Monaco"/>
              </a:rPr>
              <a:t>&gt; library(</a:t>
            </a:r>
            <a:r>
              <a:rPr lang="en-GB" sz="1500" dirty="0" err="1">
                <a:solidFill>
                  <a:srgbClr val="0000FF"/>
                </a:solidFill>
                <a:latin typeface="Monaco"/>
                <a:cs typeface="Monaco"/>
              </a:rPr>
              <a:t>pwr</a:t>
            </a:r>
            <a:r>
              <a:rPr lang="en-GB" sz="1500" dirty="0">
                <a:solidFill>
                  <a:srgbClr val="0000FF"/>
                </a:solidFill>
                <a:latin typeface="Monaco"/>
                <a:cs typeface="Monaco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914" y="2767757"/>
            <a:ext cx="961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0000FF"/>
                </a:solidFill>
                <a:latin typeface="Monaco"/>
                <a:cs typeface="Monaco"/>
              </a:rPr>
              <a:t>&gt; 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pwr.t.test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sig.level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 = 0.05, power = 0.80, d = 0.2, type = '</a:t>
            </a:r>
            <a:r>
              <a:rPr lang="en-US" sz="1500" dirty="0" err="1" smtClean="0">
                <a:solidFill>
                  <a:srgbClr val="0000FF"/>
                </a:solidFill>
                <a:latin typeface="Monaco"/>
                <a:cs typeface="Monaco"/>
              </a:rPr>
              <a:t>two.sample</a:t>
            </a:r>
            <a:r>
              <a:rPr lang="en-US" sz="1500" dirty="0" smtClean="0">
                <a:solidFill>
                  <a:srgbClr val="0000FF"/>
                </a:solidFill>
                <a:latin typeface="Monaco"/>
                <a:cs typeface="Monaco"/>
              </a:rPr>
              <a:t>’)</a:t>
            </a:r>
            <a:endParaRPr lang="en-GB" sz="1500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143" y="4070019"/>
            <a:ext cx="8813802" cy="1211278"/>
          </a:xfrm>
          <a:prstGeom prst="rect">
            <a:avLst/>
          </a:prstGeom>
          <a:solidFill>
            <a:srgbClr val="EAE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AE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143" y="4269592"/>
            <a:ext cx="88138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0FF"/>
                </a:solidFill>
                <a:latin typeface="Monaco"/>
                <a:cs typeface="Monaco"/>
              </a:rPr>
              <a:t>&gt; library(</a:t>
            </a:r>
            <a:r>
              <a:rPr lang="en-GB" sz="1500" dirty="0" err="1">
                <a:solidFill>
                  <a:srgbClr val="0000FF"/>
                </a:solidFill>
                <a:latin typeface="Monaco"/>
                <a:cs typeface="Monaco"/>
              </a:rPr>
              <a:t>pwr</a:t>
            </a:r>
            <a:r>
              <a:rPr lang="en-GB" sz="1500" dirty="0">
                <a:solidFill>
                  <a:srgbClr val="0000FF"/>
                </a:solidFill>
                <a:latin typeface="Monaco"/>
                <a:cs typeface="Monaco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5144" y="4752586"/>
            <a:ext cx="64588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0000FF"/>
                </a:solidFill>
                <a:latin typeface="Monaco"/>
                <a:cs typeface="Monaco"/>
              </a:rPr>
              <a:t>&gt; 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pwr.r.test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sig.level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 = 0.05, power = 0.80, r = 0.5)</a:t>
            </a:r>
            <a:endParaRPr lang="en-GB" sz="1500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914" y="1629614"/>
            <a:ext cx="2850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Between-subjects </a:t>
            </a:r>
            <a:r>
              <a:rPr lang="en-GB" sz="2000" i="1" dirty="0">
                <a:latin typeface="Arial"/>
                <a:cs typeface="Arial"/>
              </a:rPr>
              <a:t>t</a:t>
            </a:r>
            <a:r>
              <a:rPr lang="en-GB" sz="2000" dirty="0">
                <a:latin typeface="Arial"/>
                <a:cs typeface="Arial"/>
              </a:rPr>
              <a:t>-test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199" y="3639057"/>
            <a:ext cx="14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Correlation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797620"/>
            <a:ext cx="6942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/>
              <a:t>Let’s combine these into a script to save it for </a:t>
            </a:r>
            <a:r>
              <a:rPr lang="en-GB" sz="2400" dirty="0" smtClean="0"/>
              <a:t>later!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216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uckl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914" y="1977022"/>
            <a:ext cx="3548173" cy="46093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Loading and manipulating data</a:t>
            </a:r>
          </a:p>
        </p:txBody>
      </p:sp>
    </p:spTree>
    <p:extLst>
      <p:ext uri="{BB962C8B-B14F-4D97-AF65-F5344CB8AC3E}">
        <p14:creationId xmlns:p14="http://schemas.microsoft.com/office/powerpoint/2010/main" val="83701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1429" y="4546946"/>
            <a:ext cx="8614227" cy="1350470"/>
            <a:chOff x="181429" y="4492517"/>
            <a:chExt cx="8614227" cy="1350470"/>
          </a:xfrm>
        </p:grpSpPr>
        <p:sp>
          <p:nvSpPr>
            <p:cNvPr id="13" name="Rectangle 12"/>
            <p:cNvSpPr/>
            <p:nvPr/>
          </p:nvSpPr>
          <p:spPr>
            <a:xfrm>
              <a:off x="181429" y="4492517"/>
              <a:ext cx="8614227" cy="1350470"/>
            </a:xfrm>
            <a:prstGeom prst="rect">
              <a:avLst/>
            </a:prstGeom>
            <a:solidFill>
              <a:srgbClr val="EAE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AE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0285" y="4568488"/>
              <a:ext cx="3994021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500" dirty="0">
                  <a:solidFill>
                    <a:srgbClr val="0000FF"/>
                  </a:solidFill>
                  <a:latin typeface="Monaco"/>
                  <a:cs typeface="Monaco"/>
                </a:rPr>
                <a:t>&gt; </a:t>
              </a:r>
              <a:r>
                <a:rPr lang="pl-PL" sz="1500" dirty="0" err="1">
                  <a:solidFill>
                    <a:srgbClr val="0000FF"/>
                  </a:solidFill>
                  <a:latin typeface="Monaco"/>
                  <a:cs typeface="Monaco"/>
                </a:rPr>
                <a:t>setwd</a:t>
              </a:r>
              <a:r>
                <a:rPr lang="pl-PL" sz="1500" dirty="0">
                  <a:solidFill>
                    <a:srgbClr val="0000FF"/>
                  </a:solidFill>
                  <a:latin typeface="Monaco"/>
                  <a:cs typeface="Monaco"/>
                </a:rPr>
                <a:t>(</a:t>
              </a:r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"PUT YOUR FILEPATH HERE"</a:t>
              </a:r>
              <a:r>
                <a:rPr lang="pl-PL" sz="1500" dirty="0">
                  <a:solidFill>
                    <a:srgbClr val="0000FF"/>
                  </a:solidFill>
                  <a:latin typeface="Monaco"/>
                  <a:cs typeface="Monaco"/>
                </a:rPr>
                <a:t>)</a:t>
              </a:r>
              <a:endParaRPr lang="en-GB" sz="1500" dirty="0">
                <a:solidFill>
                  <a:srgbClr val="0000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0285" y="5392822"/>
            <a:ext cx="20316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solidFill>
                  <a:srgbClr val="0000FF"/>
                </a:solidFill>
                <a:latin typeface="Monaco"/>
                <a:cs typeface="Monaco"/>
              </a:rPr>
              <a:t>&gt; View(</a:t>
            </a:r>
            <a:r>
              <a:rPr lang="en-GB" sz="1500" dirty="0" err="1">
                <a:solidFill>
                  <a:srgbClr val="0000FF"/>
                </a:solidFill>
                <a:latin typeface="Monaco"/>
                <a:cs typeface="Monaco"/>
              </a:rPr>
              <a:t>DuckData</a:t>
            </a:r>
            <a:r>
              <a:rPr lang="en-GB" sz="1500" dirty="0">
                <a:solidFill>
                  <a:srgbClr val="0000FF"/>
                </a:solidFill>
                <a:latin typeface="Monaco"/>
                <a:cs typeface="Monaco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285" y="5007870"/>
            <a:ext cx="6649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solidFill>
                  <a:srgbClr val="0000FF"/>
                </a:solidFill>
                <a:latin typeface="Monaco"/>
                <a:cs typeface="Monaco"/>
              </a:rPr>
              <a:t>&gt; </a:t>
            </a:r>
            <a:r>
              <a:rPr lang="en-GB" sz="1500" dirty="0" err="1">
                <a:solidFill>
                  <a:srgbClr val="0000FF"/>
                </a:solidFill>
                <a:latin typeface="Monaco"/>
                <a:cs typeface="Monaco"/>
              </a:rPr>
              <a:t>DuckData</a:t>
            </a:r>
            <a:r>
              <a:rPr lang="en-GB" sz="1500" dirty="0">
                <a:solidFill>
                  <a:srgbClr val="0000FF"/>
                </a:solidFill>
                <a:latin typeface="Monaco"/>
                <a:cs typeface="Monaco"/>
              </a:rPr>
              <a:t> &lt;- </a:t>
            </a:r>
            <a:r>
              <a:rPr lang="en-GB" sz="1500" dirty="0" err="1">
                <a:solidFill>
                  <a:srgbClr val="0000FF"/>
                </a:solidFill>
                <a:latin typeface="Monaco"/>
                <a:cs typeface="Monaco"/>
              </a:rPr>
              <a:t>read.csv</a:t>
            </a:r>
            <a:r>
              <a:rPr lang="en-GB" sz="1500" dirty="0">
                <a:solidFill>
                  <a:srgbClr val="0000FF"/>
                </a:solidFill>
                <a:latin typeface="Monaco"/>
                <a:cs typeface="Monaco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'</a:t>
            </a:r>
            <a:r>
              <a:rPr lang="en-GB" sz="1500" dirty="0" err="1">
                <a:solidFill>
                  <a:srgbClr val="0000FF"/>
                </a:solidFill>
                <a:latin typeface="Monaco"/>
                <a:cs typeface="Monaco"/>
              </a:rPr>
              <a:t>DuckGroups.csv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'</a:t>
            </a:r>
            <a:r>
              <a:rPr lang="en-GB" sz="1500" dirty="0">
                <a:solidFill>
                  <a:srgbClr val="0000FF"/>
                </a:solidFill>
                <a:latin typeface="Monaco"/>
                <a:cs typeface="Monaco"/>
              </a:rPr>
              <a:t>, header = TRUE)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600200"/>
            <a:ext cx="8977087" cy="703943"/>
          </a:xfrm>
        </p:spPr>
        <p:txBody>
          <a:bodyPr/>
          <a:lstStyle/>
          <a:p>
            <a:r>
              <a:rPr lang="en-GB" dirty="0"/>
              <a:t>Easiest and safest to load a .csv file (‘save as &gt; csv’ in Excel)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429" y="2175913"/>
            <a:ext cx="8614227" cy="421835"/>
          </a:xfrm>
          <a:prstGeom prst="rect">
            <a:avLst/>
          </a:prstGeom>
          <a:solidFill>
            <a:srgbClr val="EAE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AE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285" y="2220154"/>
            <a:ext cx="12235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500" dirty="0">
                <a:solidFill>
                  <a:srgbClr val="0000FF"/>
                </a:solidFill>
                <a:latin typeface="Monaco"/>
                <a:cs typeface="Monaco"/>
              </a:rPr>
              <a:t>&gt; </a:t>
            </a:r>
            <a:r>
              <a:rPr lang="pl-PL" sz="1500" dirty="0" err="1">
                <a:solidFill>
                  <a:srgbClr val="0000FF"/>
                </a:solidFill>
                <a:latin typeface="Monaco"/>
                <a:cs typeface="Monaco"/>
              </a:rPr>
              <a:t>getwd</a:t>
            </a:r>
            <a:r>
              <a:rPr lang="pl-PL" sz="1500" dirty="0">
                <a:solidFill>
                  <a:srgbClr val="0000FF"/>
                </a:solidFill>
                <a:latin typeface="Monaco"/>
                <a:cs typeface="Monaco"/>
              </a:rPr>
              <a:t>()</a:t>
            </a:r>
            <a:endParaRPr lang="en-GB" sz="1500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90285" y="2779837"/>
            <a:ext cx="8505371" cy="58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If you don’t know your </a:t>
            </a:r>
            <a:r>
              <a:rPr lang="en-GB" dirty="0" err="1"/>
              <a:t>filepath</a:t>
            </a:r>
            <a:r>
              <a:rPr lang="en-GB" dirty="0"/>
              <a:t> try: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81429" y="3342703"/>
            <a:ext cx="8614227" cy="561985"/>
            <a:chOff x="181429" y="3342703"/>
            <a:chExt cx="8614227" cy="561985"/>
          </a:xfrm>
        </p:grpSpPr>
        <p:sp>
          <p:nvSpPr>
            <p:cNvPr id="10" name="Rectangle 9"/>
            <p:cNvSpPr/>
            <p:nvPr/>
          </p:nvSpPr>
          <p:spPr>
            <a:xfrm>
              <a:off x="181429" y="3342703"/>
              <a:ext cx="8614227" cy="561985"/>
            </a:xfrm>
            <a:prstGeom prst="rect">
              <a:avLst/>
            </a:prstGeom>
            <a:solidFill>
              <a:srgbClr val="EAE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AE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285" y="3451562"/>
              <a:ext cx="191619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&gt; </a:t>
              </a:r>
              <a:r>
                <a:rPr lang="en-GB" sz="1500" dirty="0" err="1">
                  <a:solidFill>
                    <a:srgbClr val="0000FF"/>
                  </a:solidFill>
                  <a:latin typeface="Monaco"/>
                  <a:cs typeface="Monaco"/>
                </a:rPr>
                <a:t>file.choose</a:t>
              </a: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81429" y="5972623"/>
            <a:ext cx="8505371" cy="58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Avoid using filenames with spaces!! (R gets confused)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90285" y="4024776"/>
            <a:ext cx="8505371" cy="58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Write this in the script: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00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Subsetting</a:t>
            </a:r>
            <a:r>
              <a:rPr lang="en-GB" dirty="0"/>
              <a:t> data (columns)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05371" cy="703943"/>
          </a:xfrm>
        </p:spPr>
        <p:txBody>
          <a:bodyPr/>
          <a:lstStyle/>
          <a:p>
            <a:r>
              <a:rPr lang="en-GB" dirty="0"/>
              <a:t>Imagine we just want the Duck categorisation task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284" y="5025575"/>
            <a:ext cx="8527145" cy="1361944"/>
          </a:xfrm>
          <a:prstGeom prst="rect">
            <a:avLst/>
          </a:prstGeom>
          <a:solidFill>
            <a:srgbClr val="EAE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AE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283" y="5196818"/>
            <a:ext cx="109582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500" dirty="0">
                <a:solidFill>
                  <a:srgbClr val="0000FF"/>
                </a:solidFill>
                <a:latin typeface="Monaco"/>
                <a:cs typeface="Monaco"/>
              </a:rPr>
              <a:t>&gt; </a:t>
            </a:r>
            <a:r>
              <a:rPr lang="en-US" sz="1500" dirty="0" err="1" smtClean="0">
                <a:solidFill>
                  <a:srgbClr val="0000FF"/>
                </a:solidFill>
                <a:latin typeface="Monaco"/>
                <a:cs typeface="Monaco"/>
              </a:rPr>
              <a:t>DuckCategorisationData</a:t>
            </a:r>
            <a:r>
              <a:rPr lang="en-US" sz="1500" dirty="0" smtClean="0">
                <a:solidFill>
                  <a:srgbClr val="0000FF"/>
                </a:solidFill>
                <a:latin typeface="Monaco"/>
                <a:cs typeface="Monaco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&lt;- 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DuckData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[,c("Group","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DuckCategPerform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")]</a:t>
            </a:r>
            <a:endParaRPr lang="en-GB" sz="1500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0284" y="5828496"/>
            <a:ext cx="36477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&gt; View(</a:t>
            </a:r>
            <a:r>
              <a:rPr lang="en-US" sz="1500" dirty="0" err="1" smtClean="0">
                <a:solidFill>
                  <a:srgbClr val="0000FF"/>
                </a:solidFill>
                <a:latin typeface="Monaco"/>
                <a:cs typeface="Monaco"/>
              </a:rPr>
              <a:t>DuckCategorisationData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)</a:t>
            </a:r>
            <a:endParaRPr lang="en-GB" sz="1500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402114"/>
            <a:ext cx="8505371" cy="70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 uses the format </a:t>
            </a:r>
            <a:r>
              <a:rPr lang="en-GB" dirty="0" smtClean="0"/>
              <a:t>[row</a:t>
            </a:r>
            <a:r>
              <a:rPr lang="en-GB" dirty="0"/>
              <a:t>, </a:t>
            </a:r>
            <a:r>
              <a:rPr lang="en-GB" dirty="0" smtClean="0"/>
              <a:t>column] 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199" y="3258457"/>
            <a:ext cx="8505371" cy="158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Leaving either rows or columns blank will select all </a:t>
            </a:r>
          </a:p>
          <a:p>
            <a:pPr marL="0" indent="0">
              <a:buNone/>
            </a:pPr>
            <a:r>
              <a:rPr lang="en-GB" sz="1800" dirty="0"/>
              <a:t>    -   </a:t>
            </a:r>
            <a:r>
              <a:rPr lang="en-GB" sz="1800" dirty="0" smtClean="0"/>
              <a:t>[, column1] </a:t>
            </a:r>
            <a:r>
              <a:rPr lang="en-GB" sz="1800" dirty="0"/>
              <a:t>specifies take column1, all rows</a:t>
            </a:r>
          </a:p>
          <a:p>
            <a:pPr marL="0" indent="0">
              <a:buNone/>
            </a:pPr>
            <a:r>
              <a:rPr lang="en-GB" sz="1800" dirty="0"/>
              <a:t>    -   </a:t>
            </a:r>
            <a:r>
              <a:rPr lang="en-GB" sz="1800" dirty="0" smtClean="0"/>
              <a:t>[row1</a:t>
            </a:r>
            <a:r>
              <a:rPr lang="en-GB" sz="1800" dirty="0"/>
              <a:t>, </a:t>
            </a:r>
            <a:r>
              <a:rPr lang="en-GB" sz="1800" dirty="0" smtClean="0"/>
              <a:t>] </a:t>
            </a:r>
            <a:r>
              <a:rPr lang="en-GB" sz="1800" dirty="0"/>
              <a:t>specifies take row1, all columns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83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download the materials here: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658" y="3526971"/>
            <a:ext cx="6538685" cy="9035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3366FF"/>
                </a:solidFill>
              </a:rPr>
              <a:t>https://</a:t>
            </a:r>
            <a:r>
              <a:rPr lang="en-US" dirty="0" err="1">
                <a:solidFill>
                  <a:srgbClr val="3366FF"/>
                </a:solidFill>
              </a:rPr>
              <a:t>github.com</a:t>
            </a:r>
            <a:r>
              <a:rPr lang="en-US" dirty="0">
                <a:solidFill>
                  <a:srgbClr val="3366FF"/>
                </a:solidFill>
              </a:rPr>
              <a:t>/</a:t>
            </a:r>
            <a:r>
              <a:rPr lang="en-US" dirty="0" err="1">
                <a:solidFill>
                  <a:srgbClr val="3366FF"/>
                </a:solidFill>
              </a:rPr>
              <a:t>ClareSutherland</a:t>
            </a:r>
            <a:r>
              <a:rPr lang="en-US" dirty="0">
                <a:solidFill>
                  <a:srgbClr val="3366FF"/>
                </a:solidFill>
              </a:rPr>
              <a:t>/</a:t>
            </a:r>
            <a:r>
              <a:rPr lang="en-US" dirty="0" err="1">
                <a:solidFill>
                  <a:srgbClr val="3366FF"/>
                </a:solidFill>
              </a:rPr>
              <a:t>BasicR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6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Subsetting</a:t>
            </a:r>
            <a:r>
              <a:rPr lang="en-GB" dirty="0"/>
              <a:t> data (rows)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05371" cy="703943"/>
          </a:xfrm>
        </p:spPr>
        <p:txBody>
          <a:bodyPr/>
          <a:lstStyle/>
          <a:p>
            <a:r>
              <a:rPr lang="en-GB" dirty="0"/>
              <a:t>Imagine we just want the people who have a duck phobia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284" y="5025575"/>
            <a:ext cx="8527145" cy="1361944"/>
          </a:xfrm>
          <a:prstGeom prst="rect">
            <a:avLst/>
          </a:prstGeom>
          <a:solidFill>
            <a:srgbClr val="EAE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AE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284" y="5196818"/>
            <a:ext cx="878114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500" dirty="0">
                <a:solidFill>
                  <a:srgbClr val="0000FF"/>
                </a:solidFill>
                <a:latin typeface="Monaco"/>
                <a:cs typeface="Monaco"/>
              </a:rPr>
              <a:t>&gt; 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DuckPhobicPeople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 &lt;- 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DuckData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[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DuckData$Group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 == ("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DuckPhobic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"),]</a:t>
            </a:r>
            <a:endParaRPr lang="en-GB" sz="1500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0284" y="5828496"/>
            <a:ext cx="29551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&gt; View(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DuckPhobicPeople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)</a:t>
            </a:r>
            <a:endParaRPr lang="en-GB" sz="1500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402114"/>
            <a:ext cx="8505371" cy="70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Remember (row, column)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199" y="3204028"/>
            <a:ext cx="8505371" cy="109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 refer to a particular column in a particular dataset: </a:t>
            </a:r>
            <a:r>
              <a:rPr lang="en-GB" dirty="0" err="1"/>
              <a:t>dataset$column</a:t>
            </a:r>
            <a:r>
              <a:rPr lang="en-GB" dirty="0"/>
              <a:t> (dataset part v important!)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199" y="4191705"/>
            <a:ext cx="8505371" cy="77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== means is equal to (just to be confusing!!)</a:t>
            </a:r>
          </a:p>
        </p:txBody>
      </p:sp>
    </p:spTree>
    <p:extLst>
      <p:ext uri="{BB962C8B-B14F-4D97-AF65-F5344CB8AC3E}">
        <p14:creationId xmlns:p14="http://schemas.microsoft.com/office/powerpoint/2010/main" val="103254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Subsetting</a:t>
            </a:r>
            <a:r>
              <a:rPr lang="en-GB" dirty="0"/>
              <a:t> data (both!)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05371" cy="703943"/>
          </a:xfrm>
        </p:spPr>
        <p:txBody>
          <a:bodyPr/>
          <a:lstStyle/>
          <a:p>
            <a:r>
              <a:rPr lang="en-GB" dirty="0"/>
              <a:t>Row and column subset functions can be combined: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284" y="2648857"/>
            <a:ext cx="8527145" cy="1507424"/>
          </a:xfrm>
          <a:prstGeom prst="rect">
            <a:avLst/>
          </a:prstGeom>
          <a:solidFill>
            <a:srgbClr val="EAE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AE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856" y="2794337"/>
            <a:ext cx="8781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&gt;  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RunningOutOfNamesNow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 &lt;- 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DuckData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[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DuckData$Group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 == ("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DuckPhobic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"), c("</a:t>
            </a:r>
            <a:r>
              <a:rPr lang="en-US" sz="1500" dirty="0" err="1" smtClean="0">
                <a:solidFill>
                  <a:srgbClr val="0000FF"/>
                </a:solidFill>
                <a:latin typeface="Monaco"/>
                <a:cs typeface="Monaco"/>
              </a:rPr>
              <a:t>Phobiascore</a:t>
            </a:r>
            <a:r>
              <a:rPr lang="en-US" sz="1500" dirty="0" smtClean="0">
                <a:solidFill>
                  <a:srgbClr val="0000FF"/>
                </a:solidFill>
                <a:latin typeface="Monaco"/>
                <a:cs typeface="Monaco"/>
              </a:rPr>
              <a:t>"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,"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DuckCategPerform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")]</a:t>
            </a:r>
          </a:p>
          <a:p>
            <a:pPr marL="285750" indent="-285750">
              <a:buFont typeface="Wingdings" charset="0"/>
              <a:buChar char="Ø"/>
            </a:pPr>
            <a:endParaRPr lang="en-US" sz="1500" dirty="0">
              <a:solidFill>
                <a:srgbClr val="0000FF"/>
              </a:solidFill>
              <a:latin typeface="Monaco"/>
              <a:cs typeface="Monaco"/>
            </a:endParaRPr>
          </a:p>
          <a:p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&gt; View(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RunningOutOfNamesNow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)</a:t>
            </a:r>
            <a:endParaRPr lang="en-GB" sz="1500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90284" y="4855029"/>
            <a:ext cx="8505371" cy="70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Test it yourself with different columns/rows!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90284" y="5675087"/>
            <a:ext cx="8505371" cy="70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Save </a:t>
            </a:r>
            <a:r>
              <a:rPr lang="en-GB" dirty="0"/>
              <a:t>it as a script so you can access it later</a:t>
            </a:r>
          </a:p>
        </p:txBody>
      </p:sp>
    </p:spTree>
    <p:extLst>
      <p:ext uri="{BB962C8B-B14F-4D97-AF65-F5344CB8AC3E}">
        <p14:creationId xmlns:p14="http://schemas.microsoft.com/office/powerpoint/2010/main" val="320349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and Cons 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2000705"/>
            <a:ext cx="9073696" cy="357149"/>
          </a:xfrm>
        </p:spPr>
        <p:txBody>
          <a:bodyPr/>
          <a:lstStyle/>
          <a:p>
            <a:r>
              <a:rPr lang="en-GB" sz="1600" dirty="0"/>
              <a:t>Very easy to re-run scripts once they’ve been created (e.g. entire analysis for a paper)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125" y="2483041"/>
            <a:ext cx="8667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Intuitive because whatever you enter is just what you need for the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125" y="3410523"/>
            <a:ext cx="88741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Good online help </a:t>
            </a:r>
            <a:r>
              <a:rPr lang="en-US" sz="1600" dirty="0">
                <a:latin typeface="Arial"/>
                <a:cs typeface="Arial"/>
              </a:rPr>
              <a:t>–</a:t>
            </a:r>
            <a:r>
              <a:rPr lang="en-GB" sz="1600" dirty="0">
                <a:latin typeface="Arial"/>
                <a:cs typeface="Arial"/>
              </a:rPr>
              <a:t> </a:t>
            </a:r>
            <a:r>
              <a:rPr lang="en-GB" sz="1600" dirty="0" err="1">
                <a:latin typeface="Arial"/>
                <a:cs typeface="Arial"/>
              </a:rPr>
              <a:t>google</a:t>
            </a:r>
            <a:r>
              <a:rPr lang="en-GB" sz="1600" dirty="0">
                <a:latin typeface="Arial"/>
                <a:cs typeface="Arial"/>
              </a:rPr>
              <a:t>, </a:t>
            </a:r>
            <a:r>
              <a:rPr lang="en-GB" sz="1600" dirty="0" err="1">
                <a:latin typeface="Arial"/>
                <a:cs typeface="Arial"/>
              </a:rPr>
              <a:t>google</a:t>
            </a:r>
            <a:r>
              <a:rPr lang="en-GB" sz="1600" dirty="0">
                <a:latin typeface="Arial"/>
                <a:cs typeface="Arial"/>
              </a:rPr>
              <a:t> </a:t>
            </a:r>
            <a:r>
              <a:rPr lang="en-GB" sz="1600" dirty="0" err="1">
                <a:latin typeface="Arial"/>
                <a:cs typeface="Arial"/>
              </a:rPr>
              <a:t>google</a:t>
            </a:r>
            <a:r>
              <a:rPr lang="en-GB" sz="1600" dirty="0">
                <a:latin typeface="Arial"/>
                <a:cs typeface="Arial"/>
              </a:rPr>
              <a:t>! Someone will have hit your problem before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125" y="2946782"/>
            <a:ext cx="8667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It is 100% cheaper than anything paid for (IT IS FREE!!!)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8125" y="4863662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Open source </a:t>
            </a:r>
            <a:r>
              <a:rPr lang="en-US" sz="1600" dirty="0">
                <a:latin typeface="Arial"/>
                <a:cs typeface="Arial"/>
              </a:rPr>
              <a:t>–</a:t>
            </a:r>
            <a:r>
              <a:rPr lang="en-GB" sz="1600" dirty="0">
                <a:latin typeface="Arial"/>
                <a:cs typeface="Arial"/>
              </a:rPr>
              <a:t> when a new version comes out, not always backwards compatible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46887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Arial"/>
                <a:cs typeface="Arial"/>
              </a:rPr>
              <a:t>Cons</a:t>
            </a:r>
          </a:p>
        </p:txBody>
      </p:sp>
      <p:pic>
        <p:nvPicPr>
          <p:cNvPr id="15" name="Picture 14" descr="happy-and-sad-face-clip-art-MKind5Rcq.jpe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2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000" b="71750" l="526" r="518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49287" b="29166"/>
          <a:stretch/>
        </p:blipFill>
        <p:spPr>
          <a:xfrm>
            <a:off x="7426993" y="633498"/>
            <a:ext cx="1510632" cy="15973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8125" y="1472842"/>
            <a:ext cx="7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Arial"/>
                <a:cs typeface="Arial"/>
              </a:rPr>
              <a:t>Pros</a:t>
            </a:r>
          </a:p>
        </p:txBody>
      </p:sp>
      <p:pic>
        <p:nvPicPr>
          <p:cNvPr id="16" name="Picture 15" descr="happy-and-sad-face-clip-art-MKind5Rcq.jpeg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F5A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000" b="67000" l="51579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713" t="18750" r="2498" b="29166"/>
          <a:stretch/>
        </p:blipFill>
        <p:spPr>
          <a:xfrm>
            <a:off x="8129134" y="4650307"/>
            <a:ext cx="1115332" cy="130689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38125" y="5291265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Very flexible, forces you to think about your data &amp; models </a:t>
            </a:r>
            <a:r>
              <a:rPr lang="en-US" sz="1600" dirty="0">
                <a:latin typeface="Arial"/>
                <a:cs typeface="Arial"/>
              </a:rPr>
              <a:t>…. </a:t>
            </a:r>
            <a:r>
              <a:rPr lang="en-GB" sz="1600" dirty="0">
                <a:latin typeface="Arial"/>
                <a:cs typeface="Arial"/>
              </a:rPr>
              <a:t>but also statistical details e.g. Type 1 versus Type 3 sums of squares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8125" y="3874265"/>
            <a:ext cx="8974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Used by academia, industry and government </a:t>
            </a:r>
            <a:r>
              <a:rPr lang="en-US" sz="1600" dirty="0">
                <a:latin typeface="Arial"/>
                <a:cs typeface="Arial"/>
              </a:rPr>
              <a:t>– </a:t>
            </a:r>
            <a:r>
              <a:rPr lang="en-GB" sz="1600" dirty="0">
                <a:latin typeface="Arial"/>
                <a:cs typeface="Arial"/>
              </a:rPr>
              <a:t>helps you interpret papers + transferrable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8125" y="5965090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Increased chance of making a mistake? (solution: verify with SPSS while you learn)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8125" y="6392863"/>
            <a:ext cx="9015191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Function names/style not always obvious </a:t>
            </a:r>
            <a:r>
              <a:rPr lang="en-GB" sz="1600" dirty="0" smtClean="0">
                <a:latin typeface="Arial"/>
                <a:cs typeface="Arial"/>
              </a:rPr>
              <a:t>(and double </a:t>
            </a:r>
            <a:r>
              <a:rPr lang="en-GB" sz="1600" dirty="0">
                <a:latin typeface="Arial"/>
                <a:cs typeface="Arial"/>
              </a:rPr>
              <a:t>check 'clean' </a:t>
            </a:r>
            <a:r>
              <a:rPr lang="en-GB" sz="1600" dirty="0" smtClean="0">
                <a:latin typeface="Arial"/>
                <a:cs typeface="Arial"/>
              </a:rPr>
              <a:t>data at end </a:t>
            </a:r>
            <a:r>
              <a:rPr lang="en-GB" sz="1600" dirty="0">
                <a:latin typeface="Arial"/>
                <a:cs typeface="Arial"/>
              </a:rPr>
              <a:t>– broom icon)</a:t>
            </a:r>
            <a:endParaRPr lang="en-GB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53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13" grpId="0"/>
      <p:bldP spid="19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75" y="2000705"/>
            <a:ext cx="8229600" cy="357149"/>
          </a:xfrm>
        </p:spPr>
        <p:txBody>
          <a:bodyPr/>
          <a:lstStyle/>
          <a:p>
            <a:r>
              <a:rPr lang="en-GB" sz="1600" dirty="0"/>
              <a:t>R is case sensitive: ‘Image’ is </a:t>
            </a:r>
            <a:r>
              <a:rPr lang="en-GB" sz="1600" b="1" dirty="0"/>
              <a:t>not</a:t>
            </a:r>
            <a:r>
              <a:rPr lang="en-GB" sz="1600" dirty="0"/>
              <a:t> the same thing as ‘image’.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875" y="2408748"/>
            <a:ext cx="8667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Code is generally pickier than point and click </a:t>
            </a:r>
            <a:r>
              <a:rPr lang="en-US" sz="1600" dirty="0">
                <a:latin typeface="Arial"/>
                <a:cs typeface="Arial"/>
              </a:rPr>
              <a:t>–</a:t>
            </a:r>
            <a:r>
              <a:rPr lang="en-GB" sz="1600" dirty="0">
                <a:latin typeface="Arial"/>
                <a:cs typeface="Arial"/>
              </a:rPr>
              <a:t> need to be very precise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875" y="4321535"/>
            <a:ext cx="8667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Andy Field’s book gives a thorough step-step guide to most aspects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874" y="2884353"/>
            <a:ext cx="88741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R gets confused by spaces in filenames when loading </a:t>
            </a:r>
            <a:r>
              <a:rPr lang="en-US" sz="1600" dirty="0">
                <a:latin typeface="Arial"/>
                <a:cs typeface="Arial"/>
              </a:rPr>
              <a:t>–</a:t>
            </a:r>
            <a:r>
              <a:rPr lang="en-GB" sz="1600" dirty="0">
                <a:latin typeface="Arial"/>
                <a:cs typeface="Arial"/>
              </a:rPr>
              <a:t> like many programming languages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875" y="6222224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Google problem before asking help, take note of operating system and R version! </a:t>
            </a:r>
            <a:r>
              <a:rPr lang="en-US" sz="1600" dirty="0">
                <a:latin typeface="Arial"/>
                <a:cs typeface="Arial"/>
                <a:sym typeface="Wingdings"/>
              </a:rPr>
              <a:t></a:t>
            </a:r>
            <a:endParaRPr lang="en-GB" sz="16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875" y="5271879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UWA R group that meet in the library/cafes (“WA data carpentry” </a:t>
            </a:r>
            <a:r>
              <a:rPr lang="en-GB" sz="1600" dirty="0">
                <a:solidFill>
                  <a:srgbClr val="000000"/>
                </a:solidFill>
                <a:latin typeface="Arial"/>
                <a:cs typeface="Arial"/>
              </a:rPr>
              <a:t>Facebook group)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200" y="3832238"/>
            <a:ext cx="8579853" cy="1805399"/>
            <a:chOff x="457200" y="4677279"/>
            <a:chExt cx="8579853" cy="1284110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677279"/>
              <a:ext cx="740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latin typeface="Arial"/>
                  <a:cs typeface="Arial"/>
                </a:rPr>
                <a:t>Help</a:t>
              </a:r>
            </a:p>
          </p:txBody>
        </p:sp>
        <p:pic>
          <p:nvPicPr>
            <p:cNvPr id="15" name="Picture 14" descr="happy-and-sad-face-clip-art-MKind5Rcq.jpeg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00FF2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000" b="71750" l="526" r="5184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50" r="49287" b="29166"/>
            <a:stretch/>
          </p:blipFill>
          <p:spPr>
            <a:xfrm>
              <a:off x="7526421" y="4825254"/>
              <a:ext cx="1510632" cy="1136135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38125" y="1472842"/>
            <a:ext cx="7543966" cy="844908"/>
            <a:chOff x="238125" y="1472842"/>
            <a:chExt cx="7543966" cy="844908"/>
          </a:xfrm>
        </p:grpSpPr>
        <p:sp>
          <p:nvSpPr>
            <p:cNvPr id="10" name="TextBox 9"/>
            <p:cNvSpPr txBox="1"/>
            <p:nvPr/>
          </p:nvSpPr>
          <p:spPr>
            <a:xfrm>
              <a:off x="238125" y="1472842"/>
              <a:ext cx="21086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latin typeface="Arial"/>
                  <a:cs typeface="Arial"/>
                </a:rPr>
                <a:t>Common errors</a:t>
              </a:r>
            </a:p>
          </p:txBody>
        </p:sp>
        <p:pic>
          <p:nvPicPr>
            <p:cNvPr id="16" name="Picture 15" descr="happy-and-sad-face-clip-art-MKind5Rcq.jpe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FF5A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000" b="67000" l="5157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13" t="18750" r="2498" b="29166"/>
            <a:stretch/>
          </p:blipFill>
          <p:spPr>
            <a:xfrm>
              <a:off x="7093953" y="1511421"/>
              <a:ext cx="688138" cy="806329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269875" y="5747051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Stack Overflow or R</a:t>
            </a:r>
            <a:r>
              <a:rPr lang="en-US" sz="1600" dirty="0">
                <a:latin typeface="Arial"/>
                <a:cs typeface="Arial"/>
              </a:rPr>
              <a:t>b</a:t>
            </a:r>
            <a:r>
              <a:rPr lang="en-GB" sz="1600" dirty="0">
                <a:latin typeface="Arial"/>
                <a:cs typeface="Arial"/>
              </a:rPr>
              <a:t>logger – Q and A format, friendly folks who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9875" y="4796707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Help function in R itself or CRAN info online for packages you loaded</a:t>
            </a:r>
            <a:endParaRPr lang="en-GB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8125" y="3355898"/>
            <a:ext cx="8667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Andy Field’s book has some errors, check erratum and </a:t>
            </a:r>
            <a:r>
              <a:rPr lang="en-GB" sz="1600" dirty="0" err="1">
                <a:latin typeface="Arial"/>
                <a:cs typeface="Arial"/>
              </a:rPr>
              <a:t>google</a:t>
            </a:r>
            <a:r>
              <a:rPr lang="en-GB" sz="1600" dirty="0">
                <a:latin typeface="Arial"/>
                <a:cs typeface="Arial"/>
              </a:rPr>
              <a:t> if you get stuck</a:t>
            </a:r>
          </a:p>
        </p:txBody>
      </p:sp>
    </p:spTree>
    <p:extLst>
      <p:ext uri="{BB962C8B-B14F-4D97-AF65-F5344CB8AC3E}">
        <p14:creationId xmlns:p14="http://schemas.microsoft.com/office/powerpoint/2010/main" val="70020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8" grpId="0"/>
      <p:bldP spid="13" grpId="0"/>
      <p:bldP spid="1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up</a:t>
            </a:r>
          </a:p>
        </p:txBody>
      </p:sp>
      <p:sp>
        <p:nvSpPr>
          <p:cNvPr id="5" name="Rectangle 4"/>
          <p:cNvSpPr/>
          <p:nvPr/>
        </p:nvSpPr>
        <p:spPr>
          <a:xfrm>
            <a:off x="401052" y="2097896"/>
            <a:ext cx="6250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Learnt the main differences between R and SPSS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052" y="4876829"/>
            <a:ext cx="8034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Wrote a script to run power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1052" y="5803139"/>
            <a:ext cx="8034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Wrote a script to load and manipulate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1052" y="3950518"/>
            <a:ext cx="5840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Covered basic R commands and help functions</a:t>
            </a:r>
          </a:p>
        </p:txBody>
      </p:sp>
      <p:pic>
        <p:nvPicPr>
          <p:cNvPr id="3" name="Picture 2" descr="proudca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9" r="39221" b="4225"/>
          <a:stretch/>
        </p:blipFill>
        <p:spPr>
          <a:xfrm>
            <a:off x="6426086" y="2851499"/>
            <a:ext cx="2405857" cy="3773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1052" y="3024207"/>
            <a:ext cx="4608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Took a tour of the R Studio interface</a:t>
            </a:r>
          </a:p>
        </p:txBody>
      </p:sp>
    </p:spTree>
    <p:extLst>
      <p:ext uri="{BB962C8B-B14F-4D97-AF65-F5344CB8AC3E}">
        <p14:creationId xmlns:p14="http://schemas.microsoft.com/office/powerpoint/2010/main" val="414368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5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yourself!</a:t>
            </a:r>
          </a:p>
        </p:txBody>
      </p:sp>
      <p:sp>
        <p:nvSpPr>
          <p:cNvPr id="6" name="Rectangle 5"/>
          <p:cNvSpPr/>
          <p:nvPr/>
        </p:nvSpPr>
        <p:spPr>
          <a:xfrm>
            <a:off x="574841" y="3421773"/>
            <a:ext cx="764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/>
                <a:cs typeface="Arial"/>
              </a:rPr>
              <a:t>BONUS:</a:t>
            </a:r>
            <a:r>
              <a:rPr lang="en-GB" dirty="0">
                <a:latin typeface="Arial"/>
                <a:cs typeface="Arial"/>
              </a:rPr>
              <a:t> take an experiment you’ve already run, and run a power analysis in R to calculate what your observed power was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894" y="2100437"/>
            <a:ext cx="8652213" cy="923330"/>
          </a:xfrm>
          <a:prstGeom prst="rect">
            <a:avLst/>
          </a:prstGeom>
          <a:solidFill>
            <a:srgbClr val="EFEEFF"/>
          </a:solidFill>
        </p:spPr>
        <p:txBody>
          <a:bodyPr wrap="square" anchor="t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Take a (real!) experiment you’re about to set up</a:t>
            </a:r>
          </a:p>
          <a:p>
            <a:endParaRPr lang="en-GB" dirty="0"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latin typeface="Arial"/>
                <a:cs typeface="Arial"/>
              </a:rPr>
              <a:t>run a power analysis to calculate how many people you should test (then cry </a:t>
            </a:r>
            <a:r>
              <a:rPr lang="en-GB" dirty="0">
                <a:latin typeface="Arial"/>
                <a:cs typeface="Arial"/>
                <a:sym typeface="Wingdings"/>
              </a:rPr>
              <a:t>)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1787" y="162771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/>
                <a:cs typeface="Arial"/>
              </a:rPr>
              <a:t>TASK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74841" y="4363215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/>
                <a:cs typeface="Arial"/>
              </a:rPr>
              <a:t>DOUBLE BONUS:</a:t>
            </a:r>
            <a:r>
              <a:rPr lang="en-GB" dirty="0">
                <a:latin typeface="Arial"/>
                <a:cs typeface="Arial"/>
              </a:rPr>
              <a:t> take some of your own (real) data. See if you can select a column and/or a group.</a:t>
            </a:r>
            <a:endParaRPr lang="en-GB" dirty="0"/>
          </a:p>
        </p:txBody>
      </p:sp>
      <p:pic>
        <p:nvPicPr>
          <p:cNvPr id="4" name="Picture 3" descr="profan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2" y="5009546"/>
            <a:ext cx="4027714" cy="1823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857" y="5715000"/>
            <a:ext cx="1552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Arial"/>
                <a:cs typeface="Arial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42291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What will we cover today?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933" y="1845837"/>
            <a:ext cx="8229600" cy="394465"/>
          </a:xfrm>
        </p:spPr>
        <p:txBody>
          <a:bodyPr/>
          <a:lstStyle/>
          <a:p>
            <a:r>
              <a:rPr lang="en-GB" sz="2200" dirty="0">
                <a:solidFill>
                  <a:srgbClr val="000000"/>
                </a:solidFill>
              </a:rPr>
              <a:t>What is R?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933" y="2690358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200" dirty="0">
                <a:latin typeface="Arial"/>
                <a:cs typeface="Arial"/>
              </a:rPr>
              <a:t>VERY basic R</a:t>
            </a:r>
          </a:p>
          <a:p>
            <a:pPr marL="342900" indent="-342900">
              <a:buFont typeface="Arial"/>
              <a:buChar char="•"/>
            </a:pPr>
            <a:endParaRPr lang="en-GB" sz="2200" dirty="0">
              <a:latin typeface="Arial"/>
              <a:cs typeface="Arial"/>
            </a:endParaRPr>
          </a:p>
          <a:p>
            <a:endParaRPr lang="en-GB" sz="22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0487" y="423011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- power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0487" y="331190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- the R studio environment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0487" y="514832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- manipulating data (</a:t>
            </a:r>
            <a:r>
              <a:rPr lang="en-US" sz="2000" dirty="0">
                <a:latin typeface="Arial"/>
                <a:cs typeface="Arial"/>
              </a:rPr>
              <a:t>…</a:t>
            </a:r>
            <a:r>
              <a:rPr lang="en-GB" sz="2000" dirty="0">
                <a:latin typeface="Arial"/>
                <a:cs typeface="Arial"/>
              </a:rPr>
              <a:t>mwah ha ha)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0487" y="468921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- loading 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5333" y="5877005"/>
            <a:ext cx="47371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200" dirty="0">
                <a:latin typeface="Arial"/>
                <a:cs typeface="Arial"/>
              </a:rPr>
              <a:t>Next week: analysis and graphing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0487" y="377100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- basic R commands</a:t>
            </a:r>
          </a:p>
        </p:txBody>
      </p:sp>
      <p:pic>
        <p:nvPicPr>
          <p:cNvPr id="4" name="Picture 3" descr="Field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33" y="2291456"/>
            <a:ext cx="2743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0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939"/>
            <a:ext cx="8686800" cy="508111"/>
          </a:xfrm>
        </p:spPr>
        <p:txBody>
          <a:bodyPr/>
          <a:lstStyle/>
          <a:p>
            <a:r>
              <a:rPr lang="en-GB" dirty="0"/>
              <a:t>Widely used statistical package language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721004"/>
            <a:ext cx="58731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Arial"/>
                <a:cs typeface="Arial"/>
              </a:rPr>
              <a:t>Written in ‘R’ programming language</a:t>
            </a:r>
          </a:p>
          <a:p>
            <a:r>
              <a:rPr lang="en-GB" sz="2400" dirty="0">
                <a:latin typeface="Arial"/>
                <a:cs typeface="Arial"/>
              </a:rPr>
              <a:t>	</a:t>
            </a:r>
            <a:r>
              <a:rPr lang="en-GB" sz="2000" dirty="0">
                <a:latin typeface="Arial"/>
                <a:cs typeface="Arial"/>
              </a:rPr>
              <a:t>-  main difference from SPSS: not point/click</a:t>
            </a:r>
            <a:r>
              <a:rPr lang="en-US" sz="2000" dirty="0">
                <a:latin typeface="Arial"/>
                <a:cs typeface="Arial"/>
              </a:rPr>
              <a:t>…</a:t>
            </a:r>
            <a:endParaRPr lang="en-GB" sz="20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340906"/>
            <a:ext cx="5887274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Arial"/>
                <a:cs typeface="Arial"/>
              </a:rPr>
              <a:t>R is used in government and industry</a:t>
            </a:r>
          </a:p>
          <a:p>
            <a:r>
              <a:rPr lang="en-GB" sz="2400" dirty="0">
                <a:latin typeface="Arial"/>
                <a:cs typeface="Arial"/>
              </a:rPr>
              <a:t>   </a:t>
            </a:r>
            <a:r>
              <a:rPr lang="en-GB" sz="2000" dirty="0">
                <a:latin typeface="Arial"/>
                <a:cs typeface="Arial"/>
              </a:rPr>
              <a:t>- (because it is better and cheaper than SPSS ;)</a:t>
            </a:r>
          </a:p>
          <a:p>
            <a:pPr marL="342900" indent="-342900">
              <a:buFont typeface="Arial"/>
              <a:buChar char="•"/>
            </a:pPr>
            <a:endParaRPr lang="en-GB" sz="24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4030955"/>
            <a:ext cx="71713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Arial"/>
                <a:cs typeface="Arial"/>
              </a:rPr>
              <a:t>Actually</a:t>
            </a:r>
            <a:r>
              <a:rPr lang="en-US" sz="2400" dirty="0">
                <a:latin typeface="Arial"/>
                <a:cs typeface="Arial"/>
              </a:rPr>
              <a:t>…. </a:t>
            </a:r>
            <a:r>
              <a:rPr lang="en-GB" sz="2400" dirty="0">
                <a:latin typeface="Arial"/>
                <a:cs typeface="Arial"/>
              </a:rPr>
              <a:t>many ‘packages’!</a:t>
            </a:r>
          </a:p>
          <a:p>
            <a:r>
              <a:rPr lang="en-GB" sz="2400" dirty="0">
                <a:latin typeface="Arial"/>
                <a:cs typeface="Arial"/>
              </a:rPr>
              <a:t>	</a:t>
            </a:r>
            <a:r>
              <a:rPr lang="en-GB" sz="2000" dirty="0">
                <a:latin typeface="Arial"/>
                <a:cs typeface="Arial"/>
              </a:rPr>
              <a:t>-  other difference from SPSS, anyone can develop tools</a:t>
            </a:r>
          </a:p>
        </p:txBody>
      </p:sp>
    </p:spTree>
    <p:extLst>
      <p:ext uri="{BB962C8B-B14F-4D97-AF65-F5344CB8AC3E}">
        <p14:creationId xmlns:p14="http://schemas.microsoft.com/office/powerpoint/2010/main" val="241903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81893" y="2948215"/>
            <a:ext cx="4980214" cy="961571"/>
          </a:xfrm>
        </p:spPr>
        <p:txBody>
          <a:bodyPr/>
          <a:lstStyle/>
          <a:p>
            <a:pPr marL="0" indent="0" algn="ctr">
              <a:buNone/>
            </a:pPr>
            <a:r>
              <a:rPr lang="en-US" sz="3000" dirty="0"/>
              <a:t>Let’s open up </a:t>
            </a:r>
            <a:r>
              <a:rPr lang="en-US" sz="3000" dirty="0" err="1"/>
              <a:t>RStudio</a:t>
            </a:r>
            <a:r>
              <a:rPr lang="en-US" sz="3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2944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"/>
            <a:ext cx="9144000" cy="553737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05328" y="6172804"/>
            <a:ext cx="263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R Studio interface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18142" y="441264"/>
            <a:ext cx="5001883" cy="394090"/>
            <a:chOff x="-163286" y="441264"/>
            <a:chExt cx="5001883" cy="394090"/>
          </a:xfrm>
        </p:grpSpPr>
        <p:sp>
          <p:nvSpPr>
            <p:cNvPr id="12" name="Frame 11"/>
            <p:cNvSpPr/>
            <p:nvPr/>
          </p:nvSpPr>
          <p:spPr>
            <a:xfrm>
              <a:off x="-163286" y="441264"/>
              <a:ext cx="272142" cy="394090"/>
            </a:xfrm>
            <a:prstGeom prst="fram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357" y="466021"/>
              <a:ext cx="4381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8000"/>
                  </a:solidFill>
                </a:rPr>
                <a:t>&lt;- Press this button to open the script editor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80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"/>
            <a:ext cx="9144000" cy="5537377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2" y="3002175"/>
            <a:ext cx="6640285" cy="3170633"/>
            <a:chOff x="5656168" y="-725714"/>
            <a:chExt cx="1913148" cy="431844"/>
          </a:xfrm>
        </p:grpSpPr>
        <p:sp>
          <p:nvSpPr>
            <p:cNvPr id="21" name="Frame 20"/>
            <p:cNvSpPr/>
            <p:nvPr/>
          </p:nvSpPr>
          <p:spPr>
            <a:xfrm>
              <a:off x="5656168" y="-725714"/>
              <a:ext cx="1604744" cy="399143"/>
            </a:xfrm>
            <a:prstGeom prst="frame">
              <a:avLst>
                <a:gd name="adj1" fmla="val 3833"/>
              </a:avLst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38728" y="-663202"/>
              <a:ext cx="9305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800000"/>
                  </a:solidFill>
                </a:rPr>
                <a:t>Console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04322" y="4031119"/>
            <a:ext cx="174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800000"/>
                </a:solidFill>
              </a:rPr>
              <a:t>Scratchpad – (raw R)</a:t>
            </a:r>
            <a:endParaRPr lang="en-GB" dirty="0">
              <a:solidFill>
                <a:srgbClr val="8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5328" y="6172804"/>
            <a:ext cx="263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R Studio interface</a:t>
            </a:r>
          </a:p>
        </p:txBody>
      </p:sp>
    </p:spTree>
    <p:extLst>
      <p:ext uri="{BB962C8B-B14F-4D97-AF65-F5344CB8AC3E}">
        <p14:creationId xmlns:p14="http://schemas.microsoft.com/office/powerpoint/2010/main" val="292561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"/>
            <a:ext cx="9144000" cy="5537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716174"/>
            <a:ext cx="5293160" cy="2495112"/>
            <a:chOff x="5696857" y="-3048000"/>
            <a:chExt cx="5427227" cy="2495112"/>
          </a:xfrm>
        </p:grpSpPr>
        <p:sp>
          <p:nvSpPr>
            <p:cNvPr id="11" name="Frame 10"/>
            <p:cNvSpPr/>
            <p:nvPr/>
          </p:nvSpPr>
          <p:spPr>
            <a:xfrm>
              <a:off x="5696857" y="-3048000"/>
              <a:ext cx="5427227" cy="2495112"/>
            </a:xfrm>
            <a:prstGeom prst="frame">
              <a:avLst>
                <a:gd name="adj1" fmla="val 3047"/>
              </a:avLst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9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17149" y="-1476983"/>
              <a:ext cx="21306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0090"/>
                  </a:solidFill>
                </a:rPr>
                <a:t>Scripts go here</a:t>
              </a:r>
            </a:p>
            <a:p>
              <a:r>
                <a:rPr lang="en-GB" dirty="0">
                  <a:solidFill>
                    <a:srgbClr val="000090"/>
                  </a:solidFill>
                </a:rPr>
                <a:t>These CAN be saved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94558" y="777859"/>
            <a:ext cx="1698602" cy="815492"/>
            <a:chOff x="3757845" y="832288"/>
            <a:chExt cx="1698602" cy="815492"/>
          </a:xfrm>
        </p:grpSpPr>
        <p:sp>
          <p:nvSpPr>
            <p:cNvPr id="13" name="Frame 12"/>
            <p:cNvSpPr/>
            <p:nvPr/>
          </p:nvSpPr>
          <p:spPr>
            <a:xfrm>
              <a:off x="4153042" y="832288"/>
              <a:ext cx="1052286" cy="399143"/>
            </a:xfrm>
            <a:prstGeom prst="frame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9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7845" y="1278448"/>
              <a:ext cx="16986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0090"/>
                  </a:solidFill>
                </a:rPr>
                <a:t>Run scripts here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05328" y="6172804"/>
            <a:ext cx="263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R Studio interface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445" y="50314"/>
            <a:ext cx="4207306" cy="1173705"/>
            <a:chOff x="430445" y="50314"/>
            <a:chExt cx="4207306" cy="1173705"/>
          </a:xfrm>
        </p:grpSpPr>
        <p:grpSp>
          <p:nvGrpSpPr>
            <p:cNvPr id="4" name="Group 3"/>
            <p:cNvGrpSpPr/>
            <p:nvPr/>
          </p:nvGrpSpPr>
          <p:grpSpPr>
            <a:xfrm>
              <a:off x="430445" y="50314"/>
              <a:ext cx="4207306" cy="717852"/>
              <a:chOff x="430445" y="-203688"/>
              <a:chExt cx="4207306" cy="71785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113454" y="-203688"/>
                <a:ext cx="35242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0090"/>
                    </a:solidFill>
                  </a:rPr>
                  <a:t>Create, open and save scripts here</a:t>
                </a:r>
              </a:p>
            </p:txBody>
          </p:sp>
          <p:sp>
            <p:nvSpPr>
              <p:cNvPr id="16" name="Frame 15"/>
              <p:cNvSpPr/>
              <p:nvPr/>
            </p:nvSpPr>
            <p:spPr>
              <a:xfrm>
                <a:off x="430445" y="115021"/>
                <a:ext cx="465294" cy="399143"/>
              </a:xfrm>
              <a:prstGeom prst="frame">
                <a:avLst/>
              </a:prstGeom>
              <a:solidFill>
                <a:srgbClr val="000090"/>
              </a:solidFill>
              <a:ln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430445" y="854687"/>
              <a:ext cx="17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90"/>
                  </a:solidFill>
                </a:rPr>
                <a:t>Save scripts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7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"/>
            <a:ext cx="9144000" cy="553737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294241" y="34881"/>
            <a:ext cx="1642205" cy="986954"/>
            <a:chOff x="5696857" y="65332"/>
            <a:chExt cx="1642205" cy="986954"/>
          </a:xfrm>
        </p:grpSpPr>
        <p:sp>
          <p:nvSpPr>
            <p:cNvPr id="10" name="Frame 9"/>
            <p:cNvSpPr/>
            <p:nvPr/>
          </p:nvSpPr>
          <p:spPr>
            <a:xfrm>
              <a:off x="5696857" y="653143"/>
              <a:ext cx="1052286" cy="399143"/>
            </a:xfrm>
            <a:prstGeom prst="fram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36114" y="6533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6600"/>
                  </a:solidFill>
                </a:rPr>
                <a:t>Environment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05328" y="6172804"/>
            <a:ext cx="263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R Studio interface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33498" y="775092"/>
            <a:ext cx="2356070" cy="1841305"/>
            <a:chOff x="4173322" y="653143"/>
            <a:chExt cx="3718078" cy="1841305"/>
          </a:xfrm>
        </p:grpSpPr>
        <p:sp>
          <p:nvSpPr>
            <p:cNvPr id="8" name="Frame 7"/>
            <p:cNvSpPr/>
            <p:nvPr/>
          </p:nvSpPr>
          <p:spPr>
            <a:xfrm>
              <a:off x="5696857" y="653143"/>
              <a:ext cx="1052286" cy="399143"/>
            </a:xfrm>
            <a:prstGeom prst="fram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73322" y="1294119"/>
              <a:ext cx="37180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6600"/>
                  </a:solidFill>
                </a:rPr>
                <a:t>Broom – ‘cleans’ environment</a:t>
              </a:r>
            </a:p>
            <a:p>
              <a:r>
                <a:rPr lang="en-GB" dirty="0">
                  <a:solidFill>
                    <a:srgbClr val="FF6600"/>
                  </a:solidFill>
                </a:rPr>
                <a:t>(use to check code still works at end)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94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C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CCD.thmx</Template>
  <TotalTime>1685</TotalTime>
  <Words>2336</Words>
  <Application>Microsoft Macintosh PowerPoint</Application>
  <PresentationFormat>On-screen Show (4:3)</PresentationFormat>
  <Paragraphs>282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CCD</vt:lpstr>
      <vt:lpstr>R: The basics</vt:lpstr>
      <vt:lpstr>First, download the materials here:</vt:lpstr>
      <vt:lpstr>What will we cover today? </vt:lpstr>
      <vt:lpstr>What is 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packages</vt:lpstr>
      <vt:lpstr>VERY basic R commands</vt:lpstr>
      <vt:lpstr>VERY basic R commands</vt:lpstr>
      <vt:lpstr>VERY basic R commands</vt:lpstr>
      <vt:lpstr>VERY basic R commands</vt:lpstr>
      <vt:lpstr>Running a power analysis</vt:lpstr>
      <vt:lpstr>Loading and manipulating data</vt:lpstr>
      <vt:lpstr>Loading data</vt:lpstr>
      <vt:lpstr>Subsetting data (columns)</vt:lpstr>
      <vt:lpstr>Subsetting data (rows)</vt:lpstr>
      <vt:lpstr>Subsetting data (both!)</vt:lpstr>
      <vt:lpstr>Pros and Cons of R</vt:lpstr>
      <vt:lpstr>Tips</vt:lpstr>
      <vt:lpstr>Round up</vt:lpstr>
      <vt:lpstr>Test yourself!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PsychoPy part 1</dc:title>
  <dc:creator>Clare Sutherland</dc:creator>
  <cp:lastModifiedBy>Clare Sutherland</cp:lastModifiedBy>
  <cp:revision>2085</cp:revision>
  <dcterms:created xsi:type="dcterms:W3CDTF">2016-11-15T11:20:14Z</dcterms:created>
  <dcterms:modified xsi:type="dcterms:W3CDTF">2018-05-02T10:46:36Z</dcterms:modified>
</cp:coreProperties>
</file>