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69" r:id="rId3"/>
    <p:sldId id="290" r:id="rId4"/>
    <p:sldId id="258" r:id="rId5"/>
    <p:sldId id="291" r:id="rId6"/>
    <p:sldId id="259" r:id="rId7"/>
    <p:sldId id="260" r:id="rId8"/>
    <p:sldId id="264" r:id="rId9"/>
    <p:sldId id="261" r:id="rId10"/>
    <p:sldId id="267" r:id="rId11"/>
    <p:sldId id="284" r:id="rId12"/>
    <p:sldId id="263" r:id="rId13"/>
    <p:sldId id="257" r:id="rId14"/>
    <p:sldId id="268" r:id="rId15"/>
    <p:sldId id="285" r:id="rId16"/>
    <p:sldId id="272" r:id="rId17"/>
    <p:sldId id="273" r:id="rId18"/>
    <p:sldId id="274" r:id="rId19"/>
    <p:sldId id="286" r:id="rId20"/>
    <p:sldId id="276" r:id="rId21"/>
    <p:sldId id="277" r:id="rId22"/>
    <p:sldId id="278" r:id="rId23"/>
    <p:sldId id="271" r:id="rId24"/>
    <p:sldId id="280" r:id="rId25"/>
    <p:sldId id="279" r:id="rId26"/>
    <p:sldId id="282" r:id="rId27"/>
    <p:sldId id="289" r:id="rId28"/>
    <p:sldId id="287" r:id="rId29"/>
    <p:sldId id="288" r:id="rId30"/>
    <p:sldId id="270" r:id="rId31"/>
    <p:sldId id="283" r:id="rId32"/>
    <p:sldId id="28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09" autoAdjust="0"/>
    <p:restoredTop sz="65982" autoAdjust="0"/>
  </p:normalViewPr>
  <p:slideViewPr>
    <p:cSldViewPr snapToGrid="0" snapToObjects="1">
      <p:cViewPr varScale="1">
        <p:scale>
          <a:sx n="87" d="100"/>
          <a:sy n="87" d="100"/>
        </p:scale>
        <p:origin x="1160" y="20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3" d="100"/>
          <a:sy n="93" d="100"/>
        </p:scale>
        <p:origin x="-14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012A51-610C-E54D-AA6C-CF1F3C3340B1}" type="datetimeFigureOut">
              <a:rPr lang="en-US" smtClean="0"/>
              <a:t>9/6/18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8ED49D-7F28-A048-BE13-C3810C2FCE52}" type="slidenum">
              <a:rPr lang="en-AU" smtClean="0"/>
              <a:t>‹#›</a:t>
            </a:fld>
            <a:endParaRPr lang="en-AU"/>
          </a:p>
        </p:txBody>
      </p:sp>
    </p:spTree>
    <p:extLst>
      <p:ext uri="{BB962C8B-B14F-4D97-AF65-F5344CB8AC3E}">
        <p14:creationId xmlns:p14="http://schemas.microsoft.com/office/powerpoint/2010/main" val="22177696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a:p>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a:t>
            </a:fld>
            <a:endParaRPr lang="en-AU"/>
          </a:p>
        </p:txBody>
      </p:sp>
    </p:spTree>
    <p:extLst>
      <p:ext uri="{BB962C8B-B14F-4D97-AF65-F5344CB8AC3E}">
        <p14:creationId xmlns:p14="http://schemas.microsoft.com/office/powerpoint/2010/main" val="4215323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you scale it to one of the latent variables, then pick a theoretically important one, or the variable which best corresponds to that factor in the data</a:t>
            </a:r>
          </a:p>
        </p:txBody>
      </p:sp>
      <p:sp>
        <p:nvSpPr>
          <p:cNvPr id="4" name="Slide Number Placeholder 3"/>
          <p:cNvSpPr>
            <a:spLocks noGrp="1"/>
          </p:cNvSpPr>
          <p:nvPr>
            <p:ph type="sldNum" sz="quarter" idx="10"/>
          </p:nvPr>
        </p:nvSpPr>
        <p:spPr/>
        <p:txBody>
          <a:bodyPr/>
          <a:lstStyle/>
          <a:p>
            <a:fld id="{E68ED49D-7F28-A048-BE13-C3810C2FCE52}" type="slidenum">
              <a:rPr lang="en-AU" smtClean="0"/>
              <a:t>11</a:t>
            </a:fld>
            <a:endParaRPr lang="en-AU"/>
          </a:p>
        </p:txBody>
      </p:sp>
    </p:spTree>
    <p:extLst>
      <p:ext uri="{BB962C8B-B14F-4D97-AF65-F5344CB8AC3E}">
        <p14:creationId xmlns:p14="http://schemas.microsoft.com/office/powerpoint/2010/main" val="3800455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a:t>
            </a:r>
            <a:r>
              <a:rPr lang="en-AU" baseline="0" dirty="0"/>
              <a:t> model might look complicated but its actually pretty simple, you just need to work through it step by step 1-5</a:t>
            </a:r>
          </a:p>
          <a:p>
            <a:endParaRPr lang="en-AU" baseline="0" dirty="0"/>
          </a:p>
          <a:p>
            <a:r>
              <a:rPr lang="en-AU" baseline="0" dirty="0"/>
              <a:t>And, in R, we need to build up each aspect of the model</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12</a:t>
            </a:fld>
            <a:endParaRPr lang="en-AU"/>
          </a:p>
        </p:txBody>
      </p:sp>
    </p:spTree>
    <p:extLst>
      <p:ext uri="{BB962C8B-B14F-4D97-AF65-F5344CB8AC3E}">
        <p14:creationId xmlns:p14="http://schemas.microsoft.com/office/powerpoint/2010/main" val="1593614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you might have also come across library(</a:t>
            </a:r>
            <a:r>
              <a:rPr lang="en-AU" dirty="0" err="1"/>
              <a:t>OpenMx</a:t>
            </a:r>
            <a:r>
              <a:rPr lang="en-AU" dirty="0"/>
              <a:t>)</a:t>
            </a:r>
            <a:r>
              <a:rPr lang="en-AU" baseline="0" dirty="0"/>
              <a:t> </a:t>
            </a:r>
            <a:r>
              <a:rPr lang="mr-IN" baseline="0" dirty="0"/>
              <a:t>–</a:t>
            </a:r>
            <a:r>
              <a:rPr lang="en-AU" baseline="0" dirty="0"/>
              <a:t> this will also load the </a:t>
            </a:r>
            <a:r>
              <a:rPr lang="en-AU" baseline="0" dirty="0" err="1"/>
              <a:t>OpenMx</a:t>
            </a:r>
            <a:r>
              <a:rPr lang="en-AU" baseline="0" dirty="0"/>
              <a:t> program</a:t>
            </a:r>
          </a:p>
          <a:p>
            <a:r>
              <a:rPr lang="en-AU" baseline="0" dirty="0"/>
              <a:t>BUT library is less helpful in the error messages it gives if the package is used within a function so it’s better in this instance to use require</a:t>
            </a:r>
          </a:p>
          <a:p>
            <a:endParaRPr lang="en-AU" baseline="0" dirty="0"/>
          </a:p>
          <a:p>
            <a:r>
              <a:rPr lang="en-AU" baseline="0" dirty="0"/>
              <a:t>require won’t work unless </a:t>
            </a:r>
            <a:r>
              <a:rPr lang="en-AU" baseline="0" dirty="0" err="1"/>
              <a:t>OpenMx</a:t>
            </a:r>
            <a:r>
              <a:rPr lang="en-AU" baseline="0" dirty="0"/>
              <a:t> is installed</a:t>
            </a:r>
          </a:p>
          <a:p>
            <a:endParaRPr lang="en-AU" baseline="0" dirty="0"/>
          </a:p>
          <a:p>
            <a:r>
              <a:rPr lang="en-AU" baseline="0" dirty="0"/>
              <a:t>If you’re asked to download from source (y/n), try selecting ‘y’, if it gives you an error, rerun ‘install packages’ and this time select ‘n’</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13</a:t>
            </a:fld>
            <a:endParaRPr lang="en-AU"/>
          </a:p>
        </p:txBody>
      </p:sp>
    </p:spTree>
    <p:extLst>
      <p:ext uri="{BB962C8B-B14F-4D97-AF65-F5344CB8AC3E}">
        <p14:creationId xmlns:p14="http://schemas.microsoft.com/office/powerpoint/2010/main" val="1702386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Dataset</a:t>
            </a:r>
            <a:r>
              <a:rPr lang="en-AU" baseline="0" dirty="0"/>
              <a:t> is example data from </a:t>
            </a:r>
            <a:r>
              <a:rPr lang="en-AU" baseline="0" dirty="0" err="1"/>
              <a:t>OpenMx</a:t>
            </a:r>
            <a:r>
              <a:rPr lang="en-AU" baseline="0" dirty="0"/>
              <a:t> (it’s made up data)</a:t>
            </a:r>
          </a:p>
          <a:p>
            <a:endParaRPr lang="en-AU" baseline="0" dirty="0"/>
          </a:p>
          <a:p>
            <a:r>
              <a:rPr lang="en-AU" baseline="0" dirty="0"/>
              <a:t>Header = TRUE represents the first line being column name i.e. variable names in the csv file</a:t>
            </a:r>
          </a:p>
          <a:p>
            <a:endParaRPr lang="en-AU" baseline="0" dirty="0"/>
          </a:p>
          <a:p>
            <a:r>
              <a:rPr lang="en-AU" baseline="0" dirty="0"/>
              <a:t>If you have a Windows computer, the </a:t>
            </a:r>
            <a:r>
              <a:rPr lang="en-AU" baseline="0" dirty="0" err="1"/>
              <a:t>filepath</a:t>
            </a:r>
            <a:r>
              <a:rPr lang="en-AU" baseline="0" dirty="0"/>
              <a:t> is composed of backwards slashes not forwards slashes</a:t>
            </a:r>
          </a:p>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14</a:t>
            </a:fld>
            <a:endParaRPr lang="en-AU"/>
          </a:p>
        </p:txBody>
      </p:sp>
    </p:spTree>
    <p:extLst>
      <p:ext uri="{BB962C8B-B14F-4D97-AF65-F5344CB8AC3E}">
        <p14:creationId xmlns:p14="http://schemas.microsoft.com/office/powerpoint/2010/main" val="1342422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Dataset</a:t>
            </a:r>
            <a:r>
              <a:rPr lang="en-AU" baseline="0" dirty="0"/>
              <a:t> is example data from </a:t>
            </a:r>
            <a:r>
              <a:rPr lang="en-AU" baseline="0" dirty="0" err="1"/>
              <a:t>OpenMx</a:t>
            </a:r>
            <a:r>
              <a:rPr lang="en-AU" baseline="0" dirty="0"/>
              <a:t> (it’s made up data)</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15</a:t>
            </a:fld>
            <a:endParaRPr lang="en-AU"/>
          </a:p>
        </p:txBody>
      </p:sp>
    </p:spTree>
    <p:extLst>
      <p:ext uri="{BB962C8B-B14F-4D97-AF65-F5344CB8AC3E}">
        <p14:creationId xmlns:p14="http://schemas.microsoft.com/office/powerpoint/2010/main" val="1342422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a:t>Ravens’ matrices</a:t>
            </a:r>
          </a:p>
          <a:p>
            <a:pPr marL="0" marR="0" indent="0" algn="l" defTabSz="457200" rtl="0" eaLnBrk="1" fontAlgn="auto" latinLnBrk="0" hangingPunct="1">
              <a:lnSpc>
                <a:spcPct val="100000"/>
              </a:lnSpc>
              <a:spcBef>
                <a:spcPts val="0"/>
              </a:spcBef>
              <a:spcAft>
                <a:spcPts val="0"/>
              </a:spcAft>
              <a:buClrTx/>
              <a:buSzTx/>
              <a:buFontTx/>
              <a:buNone/>
              <a:tabLst/>
              <a:defRPr/>
            </a:pPr>
            <a:endParaRPr lang="en-AU" dirty="0"/>
          </a:p>
          <a:p>
            <a:r>
              <a:rPr lang="en-AU" dirty="0"/>
              <a:t>Vocab</a:t>
            </a:r>
            <a:r>
              <a:rPr lang="en-AU" baseline="0" dirty="0"/>
              <a:t> = vocabulary</a:t>
            </a:r>
          </a:p>
          <a:p>
            <a:endParaRPr lang="en-AU" baseline="0" dirty="0"/>
          </a:p>
          <a:p>
            <a:r>
              <a:rPr lang="en-AU" baseline="0" dirty="0" err="1"/>
              <a:t>DSpan</a:t>
            </a:r>
            <a:r>
              <a:rPr lang="en-AU" baseline="0" dirty="0"/>
              <a:t> = digit span</a:t>
            </a:r>
          </a:p>
          <a:p>
            <a:endParaRPr lang="en-AU" baseline="0" dirty="0"/>
          </a:p>
          <a:p>
            <a:r>
              <a:rPr lang="en-AU" baseline="0" dirty="0" err="1"/>
              <a:t>Arith</a:t>
            </a:r>
            <a:r>
              <a:rPr lang="en-AU" baseline="0" dirty="0"/>
              <a:t> = arithmetic </a:t>
            </a:r>
          </a:p>
          <a:p>
            <a:endParaRPr lang="en-AU" baseline="0" dirty="0"/>
          </a:p>
          <a:p>
            <a:r>
              <a:rPr lang="en-AU" baseline="0" dirty="0" err="1"/>
              <a:t>WordSum</a:t>
            </a:r>
            <a:r>
              <a:rPr lang="en-AU" baseline="0" dirty="0"/>
              <a:t> = verbal reasoning</a:t>
            </a:r>
          </a:p>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16</a:t>
            </a:fld>
            <a:endParaRPr lang="en-AU"/>
          </a:p>
        </p:txBody>
      </p:sp>
    </p:spTree>
    <p:extLst>
      <p:ext uri="{BB962C8B-B14F-4D97-AF65-F5344CB8AC3E}">
        <p14:creationId xmlns:p14="http://schemas.microsoft.com/office/powerpoint/2010/main" val="1812180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Set ‘from’ to be the latent variable, and ‘to’ to be the manifest</a:t>
            </a:r>
            <a:r>
              <a:rPr lang="en-AU" baseline="0" dirty="0"/>
              <a:t> variables</a:t>
            </a:r>
            <a:endParaRPr lang="en-AU" dirty="0"/>
          </a:p>
          <a:p>
            <a:endParaRPr lang="en-AU" dirty="0"/>
          </a:p>
          <a:p>
            <a:r>
              <a:rPr lang="en-AU" dirty="0"/>
              <a:t>Note, free is the default but</a:t>
            </a:r>
            <a:r>
              <a:rPr lang="en-AU" baseline="0" dirty="0"/>
              <a:t> you can also specify it with free = TRUE or fix the path instead</a:t>
            </a:r>
          </a:p>
          <a:p>
            <a:endParaRPr lang="en-AU"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baseline="0" dirty="0"/>
              <a:t>So as an example, to set the word sum path to 1, the code would look like this:</a:t>
            </a:r>
          </a:p>
          <a:p>
            <a:pPr marL="0" marR="0" lvl="0" indent="0" algn="l" defTabSz="457200" rtl="0" eaLnBrk="1" fontAlgn="auto" latinLnBrk="0" hangingPunct="1">
              <a:lnSpc>
                <a:spcPct val="100000"/>
              </a:lnSpc>
              <a:spcBef>
                <a:spcPts val="0"/>
              </a:spcBef>
              <a:spcAft>
                <a:spcPts val="0"/>
              </a:spcAft>
              <a:buClrTx/>
              <a:buSzTx/>
              <a:buFontTx/>
              <a:buNone/>
              <a:tabLst/>
              <a:defRPr/>
            </a:pPr>
            <a:r>
              <a:rPr lang="en-AU" dirty="0">
                <a:solidFill>
                  <a:srgbClr val="0000FF"/>
                </a:solidFill>
              </a:rPr>
              <a:t>&gt; </a:t>
            </a:r>
            <a:r>
              <a:rPr lang="en-AU" dirty="0" err="1">
                <a:solidFill>
                  <a:srgbClr val="0000FF"/>
                </a:solidFill>
              </a:rPr>
              <a:t>g_FixedPaths</a:t>
            </a:r>
            <a:r>
              <a:rPr lang="en-AU" dirty="0">
                <a:solidFill>
                  <a:srgbClr val="0000FF"/>
                </a:solidFill>
              </a:rPr>
              <a:t> &lt;- </a:t>
            </a:r>
            <a:r>
              <a:rPr lang="en-AU" dirty="0" err="1">
                <a:solidFill>
                  <a:srgbClr val="0000FF"/>
                </a:solidFill>
              </a:rPr>
              <a:t>mxPath</a:t>
            </a:r>
            <a:r>
              <a:rPr lang="en-AU" dirty="0">
                <a:solidFill>
                  <a:srgbClr val="0000FF"/>
                </a:solidFill>
              </a:rPr>
              <a:t>(from="g", to="</a:t>
            </a:r>
            <a:r>
              <a:rPr lang="en-AU" dirty="0" err="1">
                <a:solidFill>
                  <a:srgbClr val="0000FF"/>
                </a:solidFill>
              </a:rPr>
              <a:t>WordSum</a:t>
            </a:r>
            <a:r>
              <a:rPr lang="en-AU" dirty="0">
                <a:solidFill>
                  <a:srgbClr val="0000FF"/>
                </a:solidFill>
              </a:rPr>
              <a:t>", arrows=1, free=FALSE, values=1.0)</a:t>
            </a:r>
          </a:p>
          <a:p>
            <a:endParaRPr lang="en-AU" baseline="0" dirty="0"/>
          </a:p>
          <a:p>
            <a:r>
              <a:rPr lang="en-AU" dirty="0"/>
              <a:t>Arrows = 1 means unidirectional</a:t>
            </a:r>
          </a:p>
          <a:p>
            <a:r>
              <a:rPr lang="en-AU" dirty="0"/>
              <a:t>Arrows</a:t>
            </a:r>
            <a:r>
              <a:rPr lang="en-AU" baseline="0" dirty="0"/>
              <a:t> = 2 means bidirectional</a:t>
            </a:r>
          </a:p>
          <a:p>
            <a:endParaRPr lang="en-AU" baseline="0" dirty="0"/>
          </a:p>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17</a:t>
            </a:fld>
            <a:endParaRPr lang="en-AU"/>
          </a:p>
        </p:txBody>
      </p:sp>
    </p:spTree>
    <p:extLst>
      <p:ext uri="{BB962C8B-B14F-4D97-AF65-F5344CB8AC3E}">
        <p14:creationId xmlns:p14="http://schemas.microsoft.com/office/powerpoint/2010/main" val="1812180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only set ‘from’ manifests, no ‘to’ option</a:t>
            </a:r>
          </a:p>
          <a:p>
            <a:r>
              <a:rPr lang="en-AU" dirty="0"/>
              <a:t>What this actually does, is create a little loop around the manifest variables (see figure on right)</a:t>
            </a:r>
          </a:p>
          <a:p>
            <a:r>
              <a:rPr lang="en-AU" dirty="0"/>
              <a:t>The</a:t>
            </a:r>
            <a:r>
              <a:rPr lang="en-AU" baseline="0" dirty="0"/>
              <a:t> regression weights are automatically fixed to 1</a:t>
            </a:r>
            <a:endParaRPr lang="en-AU" dirty="0"/>
          </a:p>
          <a:p>
            <a:endParaRPr lang="en-AU" dirty="0"/>
          </a:p>
          <a:p>
            <a:r>
              <a:rPr lang="en-AU" dirty="0"/>
              <a:t>I like to label them because then</a:t>
            </a:r>
            <a:r>
              <a:rPr lang="en-AU" baseline="0" dirty="0"/>
              <a:t> it reminds me later what they are.</a:t>
            </a:r>
          </a:p>
          <a:p>
            <a:r>
              <a:rPr lang="en-AU" baseline="0" dirty="0"/>
              <a:t>Note that if you label them, you need to give them unique label names OR </a:t>
            </a:r>
            <a:r>
              <a:rPr lang="en-AU" baseline="0" dirty="0" err="1"/>
              <a:t>OpenMx</a:t>
            </a:r>
            <a:r>
              <a:rPr lang="en-AU" baseline="0" dirty="0"/>
              <a:t> will force them to be the same path i.e. equal</a:t>
            </a:r>
            <a:endParaRPr lang="en-AU" dirty="0"/>
          </a:p>
          <a:p>
            <a:endParaRPr lang="en-AU" dirty="0"/>
          </a:p>
          <a:p>
            <a:r>
              <a:rPr lang="en-AU" dirty="0"/>
              <a:t>Remember,</a:t>
            </a:r>
          </a:p>
          <a:p>
            <a:r>
              <a:rPr lang="en-AU" dirty="0"/>
              <a:t>Arrows = 1 means unidirectional</a:t>
            </a:r>
          </a:p>
          <a:p>
            <a:r>
              <a:rPr lang="en-AU" dirty="0"/>
              <a:t>Arrows</a:t>
            </a:r>
            <a:r>
              <a:rPr lang="en-AU" baseline="0" dirty="0"/>
              <a:t> = 2 means bidirectional</a:t>
            </a:r>
          </a:p>
          <a:p>
            <a:endParaRPr lang="en-AU" baseline="0" dirty="0"/>
          </a:p>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18</a:t>
            </a:fld>
            <a:endParaRPr lang="en-AU"/>
          </a:p>
        </p:txBody>
      </p:sp>
    </p:spTree>
    <p:extLst>
      <p:ext uri="{BB962C8B-B14F-4D97-AF65-F5344CB8AC3E}">
        <p14:creationId xmlns:p14="http://schemas.microsoft.com/office/powerpoint/2010/main" val="1812180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only set ‘from’ manifests, no ‘to’ option</a:t>
            </a:r>
          </a:p>
          <a:p>
            <a:r>
              <a:rPr lang="en-AU" dirty="0"/>
              <a:t>What this actually does, is create a little loop around the manifest variables (see figure on right)</a:t>
            </a:r>
          </a:p>
          <a:p>
            <a:r>
              <a:rPr lang="en-AU" dirty="0"/>
              <a:t>Usually fixed to 1 to standardise latent variable</a:t>
            </a:r>
          </a:p>
          <a:p>
            <a:endParaRPr lang="en-AU" dirty="0"/>
          </a:p>
          <a:p>
            <a:r>
              <a:rPr lang="en-AU" dirty="0"/>
              <a:t>Remember,</a:t>
            </a:r>
          </a:p>
          <a:p>
            <a:r>
              <a:rPr lang="en-AU" dirty="0"/>
              <a:t>Arrows = 1 means unidirectional</a:t>
            </a:r>
          </a:p>
          <a:p>
            <a:r>
              <a:rPr lang="en-AU" dirty="0"/>
              <a:t>Arrows</a:t>
            </a:r>
            <a:r>
              <a:rPr lang="en-AU" baseline="0" dirty="0"/>
              <a:t> = 2 means bidirectional</a:t>
            </a:r>
          </a:p>
          <a:p>
            <a:endParaRPr lang="en-AU" baseline="0" dirty="0"/>
          </a:p>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19</a:t>
            </a:fld>
            <a:endParaRPr lang="en-AU"/>
          </a:p>
        </p:txBody>
      </p:sp>
    </p:spTree>
    <p:extLst>
      <p:ext uri="{BB962C8B-B14F-4D97-AF65-F5344CB8AC3E}">
        <p14:creationId xmlns:p14="http://schemas.microsoft.com/office/powerpoint/2010/main" val="1812180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 can also specify type = LISREL</a:t>
            </a:r>
            <a:r>
              <a:rPr lang="en-AU" baseline="0" dirty="0"/>
              <a:t> matrix algebra if you like, but then you need to set means explicitly</a:t>
            </a:r>
            <a:endParaRPr lang="en-AU" dirty="0"/>
          </a:p>
          <a:p>
            <a:endParaRPr lang="en-AU" dirty="0"/>
          </a:p>
          <a:p>
            <a:r>
              <a:rPr lang="en-AU" dirty="0"/>
              <a:t>Check spelling </a:t>
            </a:r>
            <a:r>
              <a:rPr lang="mr-IN" dirty="0"/>
              <a:t>–</a:t>
            </a:r>
            <a:r>
              <a:rPr lang="en-AU" dirty="0"/>
              <a:t> MUST</a:t>
            </a:r>
            <a:r>
              <a:rPr lang="en-AU" baseline="0" dirty="0"/>
              <a:t> be ‘</a:t>
            </a:r>
            <a:r>
              <a:rPr lang="en-AU" baseline="0" dirty="0" err="1"/>
              <a:t>manifestVars</a:t>
            </a:r>
            <a:r>
              <a:rPr lang="en-AU" baseline="0" dirty="0"/>
              <a:t>’ and ‘</a:t>
            </a:r>
            <a:r>
              <a:rPr lang="en-AU" baseline="0" dirty="0" err="1"/>
              <a:t>latentVars</a:t>
            </a:r>
            <a:r>
              <a:rPr lang="en-AU" baseline="0" dirty="0"/>
              <a:t>’</a:t>
            </a:r>
          </a:p>
          <a:p>
            <a:endParaRPr lang="en-AU" baseline="0" dirty="0"/>
          </a:p>
          <a:p>
            <a:r>
              <a:rPr lang="en-AU" baseline="0" dirty="0"/>
              <a:t>N = sample size = happens to be 500, to run your own models you need to change to your own sample size</a:t>
            </a:r>
          </a:p>
          <a:p>
            <a:endParaRPr lang="en-AU" baseline="0" dirty="0"/>
          </a:p>
          <a:p>
            <a:endParaRPr lang="en-AU" baseline="0" dirty="0"/>
          </a:p>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20</a:t>
            </a:fld>
            <a:endParaRPr lang="en-AU"/>
          </a:p>
        </p:txBody>
      </p:sp>
    </p:spTree>
    <p:extLst>
      <p:ext uri="{BB962C8B-B14F-4D97-AF65-F5344CB8AC3E}">
        <p14:creationId xmlns:p14="http://schemas.microsoft.com/office/powerpoint/2010/main" val="1812180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models under the SEM umbrella</a:t>
            </a:r>
          </a:p>
          <a:p>
            <a:endParaRPr lang="en-US" dirty="0"/>
          </a:p>
          <a:p>
            <a:r>
              <a:rPr lang="en-US" dirty="0"/>
              <a:t>Models images taken from: http://</a:t>
            </a:r>
            <a:r>
              <a:rPr lang="en-US" dirty="0" err="1"/>
              <a:t>onyx.brandmaier.de</a:t>
            </a:r>
            <a:r>
              <a:rPr lang="en-US" dirty="0"/>
              <a:t>/</a:t>
            </a:r>
          </a:p>
          <a:p>
            <a:endParaRPr lang="en-US" dirty="0"/>
          </a:p>
        </p:txBody>
      </p:sp>
      <p:sp>
        <p:nvSpPr>
          <p:cNvPr id="4" name="Slide Number Placeholder 3"/>
          <p:cNvSpPr>
            <a:spLocks noGrp="1"/>
          </p:cNvSpPr>
          <p:nvPr>
            <p:ph type="sldNum" sz="quarter" idx="10"/>
          </p:nvPr>
        </p:nvSpPr>
        <p:spPr/>
        <p:txBody>
          <a:bodyPr/>
          <a:lstStyle/>
          <a:p>
            <a:fld id="{E68ED49D-7F28-A048-BE13-C3810C2FCE52}" type="slidenum">
              <a:rPr lang="en-AU" smtClean="0"/>
              <a:t>3</a:t>
            </a:fld>
            <a:endParaRPr lang="en-AU"/>
          </a:p>
        </p:txBody>
      </p:sp>
    </p:spTree>
    <p:extLst>
      <p:ext uri="{BB962C8B-B14F-4D97-AF65-F5344CB8AC3E}">
        <p14:creationId xmlns:p14="http://schemas.microsoft.com/office/powerpoint/2010/main" val="188997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dirty="0" err="1"/>
              <a:t>mxRun</a:t>
            </a:r>
            <a:r>
              <a:rPr lang="en-AU" dirty="0"/>
              <a:t>(model) runs the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AU" dirty="0"/>
          </a:p>
          <a:p>
            <a:pPr marL="0" marR="0" indent="0" algn="l" defTabSz="457200" rtl="0" eaLnBrk="1" fontAlgn="auto" latinLnBrk="0" hangingPunct="1">
              <a:lnSpc>
                <a:spcPct val="100000"/>
              </a:lnSpc>
              <a:spcBef>
                <a:spcPts val="0"/>
              </a:spcBef>
              <a:spcAft>
                <a:spcPts val="0"/>
              </a:spcAft>
              <a:buClrTx/>
              <a:buSzTx/>
              <a:buFontTx/>
              <a:buNone/>
              <a:tabLst/>
              <a:defRPr/>
            </a:pPr>
            <a:r>
              <a:rPr lang="en-AU" dirty="0"/>
              <a:t>Once a model has been specified, checked for identification and the parameters have been estimated, the next step is to check whether or not the model “fits” the data. Model fit</a:t>
            </a:r>
            <a:r>
              <a:rPr lang="en-AU" baseline="0" dirty="0"/>
              <a:t> assesses whether the specified model is a reasonable representation of the data it purports to portray (that is, we are hoping that the matrix of implied variance/</a:t>
            </a:r>
            <a:r>
              <a:rPr lang="en-AU" baseline="0" dirty="0" err="1"/>
              <a:t>covariances</a:t>
            </a:r>
            <a:r>
              <a:rPr lang="en-AU" baseline="0" dirty="0"/>
              <a:t> is very similar to the sample variance/</a:t>
            </a:r>
            <a:r>
              <a:rPr lang="en-AU" baseline="0" dirty="0" err="1"/>
              <a:t>covariances</a:t>
            </a:r>
            <a:r>
              <a:rPr lang="en-AU" baseline="0" dirty="0"/>
              <a:t>). </a:t>
            </a:r>
            <a:endParaRPr lang="en-AU" dirty="0"/>
          </a:p>
          <a:p>
            <a:pPr marL="0" marR="0" indent="0" algn="l" defTabSz="457200" rtl="0" eaLnBrk="1" fontAlgn="auto" latinLnBrk="0" hangingPunct="1">
              <a:lnSpc>
                <a:spcPct val="100000"/>
              </a:lnSpc>
              <a:spcBef>
                <a:spcPts val="0"/>
              </a:spcBef>
              <a:spcAft>
                <a:spcPts val="0"/>
              </a:spcAft>
              <a:buClrTx/>
              <a:buSzTx/>
              <a:buFontTx/>
              <a:buNone/>
              <a:tabLst/>
              <a:defRPr/>
            </a:pPr>
            <a:endParaRPr lang="en-AU" dirty="0"/>
          </a:p>
          <a:p>
            <a:r>
              <a:rPr lang="en-AU" dirty="0"/>
              <a:t>Chi-square (χ2) p-value should be &gt; 0.05:</a:t>
            </a:r>
            <a:r>
              <a:rPr lang="en-AU" baseline="0" dirty="0"/>
              <a:t> </a:t>
            </a:r>
            <a:endParaRPr lang="en-AU" dirty="0"/>
          </a:p>
          <a:p>
            <a:r>
              <a:rPr lang="en-AU" dirty="0"/>
              <a:t>Normed Chi-Square χ2 /</a:t>
            </a:r>
            <a:r>
              <a:rPr lang="en-AU" dirty="0" err="1"/>
              <a:t>df</a:t>
            </a:r>
            <a:r>
              <a:rPr lang="en-AU" dirty="0"/>
              <a:t>: values close to 1 indicate good fit but values less than 1 may indicate overfit </a:t>
            </a:r>
          </a:p>
          <a:p>
            <a:r>
              <a:rPr lang="en-AU" dirty="0"/>
              <a:t>RMSEA should be 0.05 or less and PCLOSE (only produced by AMOS?) should be &gt; 0.05 – check CI in R</a:t>
            </a:r>
          </a:p>
          <a:p>
            <a:r>
              <a:rPr lang="en-AU" dirty="0"/>
              <a:t>TLI should be &gt; 0.95 (but not over 1)</a:t>
            </a:r>
          </a:p>
          <a:p>
            <a:r>
              <a:rPr lang="en-AU" dirty="0"/>
              <a:t>CFI (takes on values between 0 and 1, you want it to be &gt;0.95)</a:t>
            </a:r>
          </a:p>
          <a:p>
            <a:r>
              <a:rPr lang="en-AU" dirty="0"/>
              <a:t>AIC: When comparing models the model with the smallest AIC value is the most parsimonious.</a:t>
            </a:r>
          </a:p>
          <a:p>
            <a:endParaRPr lang="en-AU" dirty="0"/>
          </a:p>
          <a:p>
            <a:endParaRPr lang="en-AU" dirty="0"/>
          </a:p>
          <a:p>
            <a:r>
              <a:rPr lang="en-AU" dirty="0"/>
              <a:t>Troubleshooting: if you get an error where you just get :” Length Class Mode </a:t>
            </a:r>
            <a:r>
              <a:rPr lang="en-AU" sz="1200" kern="1200" dirty="0">
                <a:solidFill>
                  <a:schemeClr val="tx1"/>
                </a:solidFill>
                <a:effectLst/>
                <a:latin typeface="+mn-lt"/>
                <a:ea typeface="+mn-ea"/>
                <a:cs typeface="+mn-cs"/>
              </a:rPr>
              <a:t>1</a:t>
            </a:r>
            <a:r>
              <a:rPr lang="en-AU" dirty="0"/>
              <a:t> </a:t>
            </a:r>
            <a:r>
              <a:rPr lang="en-AU" dirty="0" err="1"/>
              <a:t>MxRAMModel</a:t>
            </a:r>
            <a:r>
              <a:rPr lang="en-AU" dirty="0"/>
              <a:t> S4 “ instead of the summary of results, try closing R, then starting by running require(</a:t>
            </a:r>
            <a:r>
              <a:rPr lang="en-AU" dirty="0" err="1"/>
              <a:t>OpenMx</a:t>
            </a:r>
            <a:r>
              <a:rPr lang="en-AU" dirty="0"/>
              <a:t>) – R hiccups and forgets </a:t>
            </a:r>
            <a:r>
              <a:rPr lang="en-AU" dirty="0" err="1"/>
              <a:t>OpenMx</a:t>
            </a:r>
            <a:r>
              <a:rPr lang="en-AU" dirty="0"/>
              <a:t> is loaded</a:t>
            </a:r>
          </a:p>
        </p:txBody>
      </p:sp>
      <p:sp>
        <p:nvSpPr>
          <p:cNvPr id="4" name="Slide Number Placeholder 3"/>
          <p:cNvSpPr>
            <a:spLocks noGrp="1"/>
          </p:cNvSpPr>
          <p:nvPr>
            <p:ph type="sldNum" sz="quarter" idx="10"/>
          </p:nvPr>
        </p:nvSpPr>
        <p:spPr/>
        <p:txBody>
          <a:bodyPr/>
          <a:lstStyle/>
          <a:p>
            <a:fld id="{E68ED49D-7F28-A048-BE13-C3810C2FCE52}" type="slidenum">
              <a:rPr lang="en-AU" smtClean="0"/>
              <a:t>21</a:t>
            </a:fld>
            <a:endParaRPr lang="en-AU"/>
          </a:p>
        </p:txBody>
      </p:sp>
    </p:spTree>
    <p:extLst>
      <p:ext uri="{BB962C8B-B14F-4D97-AF65-F5344CB8AC3E}">
        <p14:creationId xmlns:p14="http://schemas.microsoft.com/office/powerpoint/2010/main" val="1462167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E68ED49D-7F28-A048-BE13-C3810C2FCE52}" type="slidenum">
              <a:rPr lang="en-AU" smtClean="0"/>
              <a:t>23</a:t>
            </a:fld>
            <a:endParaRPr lang="en-AU"/>
          </a:p>
        </p:txBody>
      </p:sp>
    </p:spTree>
    <p:extLst>
      <p:ext uri="{BB962C8B-B14F-4D97-AF65-F5344CB8AC3E}">
        <p14:creationId xmlns:p14="http://schemas.microsoft.com/office/powerpoint/2010/main" val="2782402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a:t>
            </a:r>
            <a:r>
              <a:rPr lang="en-GB" baseline="0" dirty="0"/>
              <a:t> that doesn’t </a:t>
            </a:r>
            <a:r>
              <a:rPr lang="en-GB" baseline="0" dirty="0" err="1"/>
              <a:t>worK</a:t>
            </a:r>
            <a:r>
              <a:rPr lang="en-GB" baseline="0" dirty="0"/>
              <a:t>:</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24</a:t>
            </a:fld>
            <a:endParaRPr lang="en-AU"/>
          </a:p>
        </p:txBody>
      </p:sp>
    </p:spTree>
    <p:extLst>
      <p:ext uri="{BB962C8B-B14F-4D97-AF65-F5344CB8AC3E}">
        <p14:creationId xmlns:p14="http://schemas.microsoft.com/office/powerpoint/2010/main" val="1702386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Onyx</a:t>
            </a:r>
            <a:r>
              <a:rPr lang="en-AU" baseline="0" dirty="0"/>
              <a:t> provides p</a:t>
            </a:r>
            <a:r>
              <a:rPr lang="en-AU" dirty="0"/>
              <a:t>ublication friendly,</a:t>
            </a:r>
            <a:r>
              <a:rPr lang="en-AU" baseline="0" dirty="0"/>
              <a:t> high res PDFS</a:t>
            </a:r>
          </a:p>
          <a:p>
            <a:endParaRPr lang="en-AU" baseline="0" dirty="0"/>
          </a:p>
          <a:p>
            <a:r>
              <a:rPr lang="en-AU" baseline="0" dirty="0"/>
              <a:t>don’t be fooled by the tree shape, this is the same model</a:t>
            </a:r>
          </a:p>
          <a:p>
            <a:endParaRPr lang="en-AU" baseline="0" dirty="0"/>
          </a:p>
          <a:p>
            <a:r>
              <a:rPr lang="en-AU" baseline="0" dirty="0"/>
              <a:t>note that the model here provides the same estimates as in AMOS! WOO HOO!</a:t>
            </a:r>
          </a:p>
          <a:p>
            <a:endParaRPr lang="en-AU" baseline="0" dirty="0"/>
          </a:p>
          <a:p>
            <a:r>
              <a:rPr lang="en-AU" baseline="0" dirty="0"/>
              <a:t>you need a bit of formatting to get it looking clean</a:t>
            </a:r>
          </a:p>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25</a:t>
            </a:fld>
            <a:endParaRPr lang="en-AU"/>
          </a:p>
        </p:txBody>
      </p:sp>
    </p:spTree>
    <p:extLst>
      <p:ext uri="{BB962C8B-B14F-4D97-AF65-F5344CB8AC3E}">
        <p14:creationId xmlns:p14="http://schemas.microsoft.com/office/powerpoint/2010/main" val="826552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a:p>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26</a:t>
            </a:fld>
            <a:endParaRPr lang="en-AU"/>
          </a:p>
        </p:txBody>
      </p:sp>
    </p:spTree>
    <p:extLst>
      <p:ext uri="{BB962C8B-B14F-4D97-AF65-F5344CB8AC3E}">
        <p14:creationId xmlns:p14="http://schemas.microsoft.com/office/powerpoint/2010/main" val="826552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SemPlot</a:t>
            </a:r>
            <a:r>
              <a:rPr lang="en-US" dirty="0"/>
              <a:t> is an alterative to Onyx</a:t>
            </a:r>
          </a:p>
        </p:txBody>
      </p:sp>
      <p:sp>
        <p:nvSpPr>
          <p:cNvPr id="4" name="Slide Number Placeholder 3"/>
          <p:cNvSpPr>
            <a:spLocks noGrp="1"/>
          </p:cNvSpPr>
          <p:nvPr>
            <p:ph type="sldNum" sz="quarter" idx="10"/>
          </p:nvPr>
        </p:nvSpPr>
        <p:spPr/>
        <p:txBody>
          <a:bodyPr/>
          <a:lstStyle/>
          <a:p>
            <a:fld id="{E68ED49D-7F28-A048-BE13-C3810C2FCE52}" type="slidenum">
              <a:rPr lang="en-AU" smtClean="0"/>
              <a:t>27</a:t>
            </a:fld>
            <a:endParaRPr lang="en-AU"/>
          </a:p>
        </p:txBody>
      </p:sp>
    </p:spTree>
    <p:extLst>
      <p:ext uri="{BB962C8B-B14F-4D97-AF65-F5344CB8AC3E}">
        <p14:creationId xmlns:p14="http://schemas.microsoft.com/office/powerpoint/2010/main" val="336479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28</a:t>
            </a:fld>
            <a:endParaRPr lang="en-AU"/>
          </a:p>
        </p:txBody>
      </p:sp>
    </p:spTree>
    <p:extLst>
      <p:ext uri="{BB962C8B-B14F-4D97-AF65-F5344CB8AC3E}">
        <p14:creationId xmlns:p14="http://schemas.microsoft.com/office/powerpoint/2010/main" val="2619390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29</a:t>
            </a:fld>
            <a:endParaRPr lang="en-AU"/>
          </a:p>
        </p:txBody>
      </p:sp>
    </p:spTree>
    <p:extLst>
      <p:ext uri="{BB962C8B-B14F-4D97-AF65-F5344CB8AC3E}">
        <p14:creationId xmlns:p14="http://schemas.microsoft.com/office/powerpoint/2010/main" val="1187509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Technically a Confirmatory Factor Analysis - a first step to building a structural model (the structure part of SEM is the relationships between the latent variables which is not depicted here)</a:t>
            </a:r>
          </a:p>
          <a:p>
            <a:endParaRPr lang="en-AU" baseline="0" dirty="0"/>
          </a:p>
          <a:p>
            <a:r>
              <a:rPr lang="en-AU" dirty="0"/>
              <a:t>We will build a simple model in R taking an example model in AMOS</a:t>
            </a:r>
          </a:p>
          <a:p>
            <a:endParaRPr lang="en-AU" dirty="0"/>
          </a:p>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a:t>Ravens’ matrices</a:t>
            </a:r>
          </a:p>
          <a:p>
            <a:pPr marL="0" marR="0" indent="0" algn="l" defTabSz="457200" rtl="0" eaLnBrk="1" fontAlgn="auto" latinLnBrk="0" hangingPunct="1">
              <a:lnSpc>
                <a:spcPct val="100000"/>
              </a:lnSpc>
              <a:spcBef>
                <a:spcPts val="0"/>
              </a:spcBef>
              <a:spcAft>
                <a:spcPts val="0"/>
              </a:spcAft>
              <a:buClrTx/>
              <a:buSzTx/>
              <a:buFontTx/>
              <a:buNone/>
              <a:tabLst/>
              <a:defRPr/>
            </a:pPr>
            <a:endParaRPr lang="en-AU" dirty="0"/>
          </a:p>
          <a:p>
            <a:r>
              <a:rPr lang="en-AU" dirty="0"/>
              <a:t>Vocab</a:t>
            </a:r>
            <a:r>
              <a:rPr lang="en-AU" baseline="0" dirty="0"/>
              <a:t> = vocabulary</a:t>
            </a:r>
          </a:p>
          <a:p>
            <a:endParaRPr lang="en-AU" baseline="0" dirty="0"/>
          </a:p>
          <a:p>
            <a:r>
              <a:rPr lang="en-AU" baseline="0" dirty="0" err="1"/>
              <a:t>DSpan</a:t>
            </a:r>
            <a:r>
              <a:rPr lang="en-AU" baseline="0" dirty="0"/>
              <a:t> = digit span</a:t>
            </a:r>
          </a:p>
          <a:p>
            <a:endParaRPr lang="en-AU" baseline="0" dirty="0"/>
          </a:p>
          <a:p>
            <a:r>
              <a:rPr lang="en-AU" baseline="0" dirty="0"/>
              <a:t>Arith = arithmetic </a:t>
            </a:r>
          </a:p>
          <a:p>
            <a:endParaRPr lang="en-AU" baseline="0" dirty="0"/>
          </a:p>
          <a:p>
            <a:r>
              <a:rPr lang="en-AU" baseline="0" dirty="0" err="1"/>
              <a:t>WordSum</a:t>
            </a:r>
            <a:r>
              <a:rPr lang="en-AU" baseline="0" dirty="0"/>
              <a:t> = verbal reasoning</a:t>
            </a:r>
          </a:p>
          <a:p>
            <a:endParaRPr lang="en-AU" baseline="0" dirty="0"/>
          </a:p>
          <a:p>
            <a:r>
              <a:rPr lang="en-AU" baseline="0" dirty="0"/>
              <a:t>g = general intelligence (theorised concept)</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4</a:t>
            </a:fld>
            <a:endParaRPr lang="en-AU"/>
          </a:p>
        </p:txBody>
      </p:sp>
    </p:spTree>
    <p:extLst>
      <p:ext uri="{BB962C8B-B14F-4D97-AF65-F5344CB8AC3E}">
        <p14:creationId xmlns:p14="http://schemas.microsoft.com/office/powerpoint/2010/main" val="2057007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Model identification: for more details, see Kline’s book. Essentially, you need more observations (data you have collected in terms of measured variables in your model, NB not sample size) than free parameters (aspects of the model that you are testing) in order that you have </a:t>
            </a:r>
            <a:r>
              <a:rPr lang="en-US" dirty="0" err="1"/>
              <a:t>df</a:t>
            </a:r>
            <a:r>
              <a:rPr lang="en-US" dirty="0"/>
              <a:t> to test your model (so model is over identified). If the number of observations equal the number of free parameters, it’s fully identified, so the model will fit the data exactly - which sounds good but isn’t because you then can’t test if it’s a good model (because it will fit the data perfectly). If it’s under identified (too many free parameters) then you don’t have enough observations. You should think about this carefully BEFORE you collect the data!</a:t>
            </a:r>
          </a:p>
          <a:p>
            <a:endParaRPr lang="en-US" dirty="0"/>
          </a:p>
          <a:p>
            <a:r>
              <a:rPr lang="en-US" dirty="0"/>
              <a:t>Observations for </a:t>
            </a:r>
            <a:r>
              <a:rPr lang="en-US" dirty="0" err="1"/>
              <a:t>cfa</a:t>
            </a:r>
            <a:r>
              <a:rPr lang="en-US" dirty="0"/>
              <a:t> = variances + covariances of measured variables i.e. (measured variables in model(measured variables in model + 1)/2</a:t>
            </a:r>
          </a:p>
          <a:p>
            <a:endParaRPr lang="en-US" dirty="0"/>
          </a:p>
          <a:p>
            <a:r>
              <a:rPr lang="en-US" dirty="0"/>
              <a:t>Parameters = statistical effects being measured i.e. for CFA total no of variances + covariances of the factors and of the measurement errors plus factor loadings</a:t>
            </a:r>
          </a:p>
          <a:p>
            <a:endParaRPr lang="en-US" dirty="0"/>
          </a:p>
          <a:p>
            <a:r>
              <a:rPr lang="en-US" dirty="0"/>
              <a:t>Four indictors means over identified for one factor model</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68ED49D-7F28-A048-BE13-C3810C2FCE52}" type="slidenum">
              <a:rPr lang="en-AU" smtClean="0"/>
              <a:t>5</a:t>
            </a:fld>
            <a:endParaRPr lang="en-AU"/>
          </a:p>
        </p:txBody>
      </p:sp>
    </p:spTree>
    <p:extLst>
      <p:ext uri="{BB962C8B-B14F-4D97-AF65-F5344CB8AC3E}">
        <p14:creationId xmlns:p14="http://schemas.microsoft.com/office/powerpoint/2010/main" val="361370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variables you actually have measured</a:t>
            </a:r>
          </a:p>
        </p:txBody>
      </p:sp>
      <p:sp>
        <p:nvSpPr>
          <p:cNvPr id="4" name="Slide Number Placeholder 3"/>
          <p:cNvSpPr>
            <a:spLocks noGrp="1"/>
          </p:cNvSpPr>
          <p:nvPr>
            <p:ph type="sldNum" sz="quarter" idx="10"/>
          </p:nvPr>
        </p:nvSpPr>
        <p:spPr/>
        <p:txBody>
          <a:bodyPr/>
          <a:lstStyle/>
          <a:p>
            <a:fld id="{E68ED49D-7F28-A048-BE13-C3810C2FCE52}" type="slidenum">
              <a:rPr lang="en-AU" smtClean="0"/>
              <a:t>6</a:t>
            </a:fld>
            <a:endParaRPr lang="en-AU"/>
          </a:p>
        </p:txBody>
      </p:sp>
    </p:spTree>
    <p:extLst>
      <p:ext uri="{BB962C8B-B14F-4D97-AF65-F5344CB8AC3E}">
        <p14:creationId xmlns:p14="http://schemas.microsoft.com/office/powerpoint/2010/main" val="3800455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Hypothesized constructs e.g. motivation, IQ etc</a:t>
            </a:r>
          </a:p>
        </p:txBody>
      </p:sp>
      <p:sp>
        <p:nvSpPr>
          <p:cNvPr id="4" name="Slide Number Placeholder 3"/>
          <p:cNvSpPr>
            <a:spLocks noGrp="1"/>
          </p:cNvSpPr>
          <p:nvPr>
            <p:ph type="sldNum" sz="quarter" idx="10"/>
          </p:nvPr>
        </p:nvSpPr>
        <p:spPr/>
        <p:txBody>
          <a:bodyPr/>
          <a:lstStyle/>
          <a:p>
            <a:fld id="{E68ED49D-7F28-A048-BE13-C3810C2FCE52}" type="slidenum">
              <a:rPr lang="en-AU" smtClean="0"/>
              <a:t>7</a:t>
            </a:fld>
            <a:endParaRPr lang="en-AU"/>
          </a:p>
        </p:txBody>
      </p:sp>
    </p:spTree>
    <p:extLst>
      <p:ext uri="{BB962C8B-B14F-4D97-AF65-F5344CB8AC3E}">
        <p14:creationId xmlns:p14="http://schemas.microsoft.com/office/powerpoint/2010/main" val="3800455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You could also fix the latent variable to one of your observed variables e.g. factor loading from g → </a:t>
            </a:r>
            <a:r>
              <a:rPr lang="en-AU" dirty="0" err="1"/>
              <a:t>WordSum</a:t>
            </a:r>
            <a:r>
              <a:rPr lang="en-AU" dirty="0"/>
              <a:t> to 1. In that case, fix the latent variable to the observed variable which best approximates the latent variable</a:t>
            </a:r>
            <a:r>
              <a:rPr lang="en-AU" baseline="0" dirty="0"/>
              <a:t> (either theoretically speaking, or based on the correlations in your data)</a:t>
            </a:r>
          </a:p>
        </p:txBody>
      </p:sp>
      <p:sp>
        <p:nvSpPr>
          <p:cNvPr id="4" name="Slide Number Placeholder 3"/>
          <p:cNvSpPr>
            <a:spLocks noGrp="1"/>
          </p:cNvSpPr>
          <p:nvPr>
            <p:ph type="sldNum" sz="quarter" idx="10"/>
          </p:nvPr>
        </p:nvSpPr>
        <p:spPr/>
        <p:txBody>
          <a:bodyPr/>
          <a:lstStyle/>
          <a:p>
            <a:fld id="{E68ED49D-7F28-A048-BE13-C3810C2FCE52}" type="slidenum">
              <a:rPr lang="en-AU" smtClean="0"/>
              <a:t>8</a:t>
            </a:fld>
            <a:endParaRPr lang="en-AU"/>
          </a:p>
        </p:txBody>
      </p:sp>
    </p:spTree>
    <p:extLst>
      <p:ext uri="{BB962C8B-B14F-4D97-AF65-F5344CB8AC3E}">
        <p14:creationId xmlns:p14="http://schemas.microsoft.com/office/powerpoint/2010/main" val="3800455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 errors not just</a:t>
            </a:r>
            <a:r>
              <a:rPr lang="en-AU" baseline="0" dirty="0"/>
              <a:t> on manifest/observed variables - i</a:t>
            </a:r>
            <a:r>
              <a:rPr lang="en-AU" dirty="0"/>
              <a:t>n</a:t>
            </a:r>
            <a:r>
              <a:rPr lang="en-AU" baseline="0" dirty="0"/>
              <a:t> a full structural equation model you are usually predicting latent variables too, so they would also need a residual term. </a:t>
            </a:r>
          </a:p>
          <a:p>
            <a:endParaRPr lang="en-AU" baseline="0" dirty="0"/>
          </a:p>
          <a:p>
            <a:r>
              <a:rPr lang="en-AU" baseline="0" dirty="0"/>
              <a:t>Also - the error term captures 2 things: 1) imprecision in the measurement of</a:t>
            </a:r>
          </a:p>
          <a:p>
            <a:r>
              <a:rPr lang="en-AU" baseline="0" dirty="0"/>
              <a:t>the measured variable, because all our measurement tools</a:t>
            </a:r>
          </a:p>
          <a:p>
            <a:r>
              <a:rPr lang="en-AU" baseline="0" dirty="0"/>
              <a:t>are subject to some degree of error; and 2) all the other factors</a:t>
            </a:r>
          </a:p>
          <a:p>
            <a:r>
              <a:rPr lang="en-AU" baseline="0" dirty="0"/>
              <a:t>affecting the measured variable that we didn’t measure</a:t>
            </a:r>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9</a:t>
            </a:fld>
            <a:endParaRPr lang="en-AU"/>
          </a:p>
        </p:txBody>
      </p:sp>
    </p:spTree>
    <p:extLst>
      <p:ext uri="{BB962C8B-B14F-4D97-AF65-F5344CB8AC3E}">
        <p14:creationId xmlns:p14="http://schemas.microsoft.com/office/powerpoint/2010/main" val="3800455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dirty="0"/>
              <a:t>Similarly, paths from the error terms are also fixed to 1 for identification of the model and to make the scale of the error term equal to the scale of its associated observed variable.</a:t>
            </a:r>
          </a:p>
          <a:p>
            <a:pPr marL="0" marR="0" indent="0" algn="l" defTabSz="457200" rtl="0" eaLnBrk="1" fontAlgn="auto" latinLnBrk="0" hangingPunct="1">
              <a:lnSpc>
                <a:spcPct val="100000"/>
              </a:lnSpc>
              <a:spcBef>
                <a:spcPts val="0"/>
              </a:spcBef>
              <a:spcAft>
                <a:spcPts val="0"/>
              </a:spcAft>
              <a:buClrTx/>
              <a:buSzTx/>
              <a:buFontTx/>
              <a:buNone/>
              <a:tabLst/>
              <a:defRPr/>
            </a:pPr>
            <a:endParaRPr lang="en-AU" dirty="0"/>
          </a:p>
          <a:p>
            <a:endParaRPr lang="en-AU" dirty="0"/>
          </a:p>
        </p:txBody>
      </p:sp>
      <p:sp>
        <p:nvSpPr>
          <p:cNvPr id="4" name="Slide Number Placeholder 3"/>
          <p:cNvSpPr>
            <a:spLocks noGrp="1"/>
          </p:cNvSpPr>
          <p:nvPr>
            <p:ph type="sldNum" sz="quarter" idx="10"/>
          </p:nvPr>
        </p:nvSpPr>
        <p:spPr/>
        <p:txBody>
          <a:bodyPr/>
          <a:lstStyle/>
          <a:p>
            <a:fld id="{E68ED49D-7F28-A048-BE13-C3810C2FCE52}" type="slidenum">
              <a:rPr lang="en-AU" smtClean="0"/>
              <a:t>10</a:t>
            </a:fld>
            <a:endParaRPr lang="en-AU"/>
          </a:p>
        </p:txBody>
      </p:sp>
    </p:spTree>
    <p:extLst>
      <p:ext uri="{BB962C8B-B14F-4D97-AF65-F5344CB8AC3E}">
        <p14:creationId xmlns:p14="http://schemas.microsoft.com/office/powerpoint/2010/main" val="3800455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AU"/>
          </a:p>
        </p:txBody>
      </p:sp>
      <p:sp>
        <p:nvSpPr>
          <p:cNvPr id="4" name="Date Placeholder 3"/>
          <p:cNvSpPr>
            <a:spLocks noGrp="1"/>
          </p:cNvSpPr>
          <p:nvPr>
            <p:ph type="dt" sz="half" idx="10"/>
          </p:nvPr>
        </p:nvSpPr>
        <p:spPr/>
        <p:txBody>
          <a:bodyPr/>
          <a:lstStyle/>
          <a:p>
            <a:fld id="{82DC905C-C436-DF4F-84E2-A2953F8F7EA3}" type="datetimeFigureOut">
              <a:rPr lang="en-US" smtClean="0"/>
              <a:t>9/6/18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2955510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p:cNvSpPr>
            <a:spLocks noGrp="1"/>
          </p:cNvSpPr>
          <p:nvPr>
            <p:ph type="dt" sz="half" idx="10"/>
          </p:nvPr>
        </p:nvSpPr>
        <p:spPr/>
        <p:txBody>
          <a:bodyPr/>
          <a:lstStyle/>
          <a:p>
            <a:fld id="{82DC905C-C436-DF4F-84E2-A2953F8F7EA3}" type="datetimeFigureOut">
              <a:rPr lang="en-US" smtClean="0"/>
              <a:t>9/6/18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80340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p:cNvSpPr>
            <a:spLocks noGrp="1"/>
          </p:cNvSpPr>
          <p:nvPr>
            <p:ph type="dt" sz="half" idx="10"/>
          </p:nvPr>
        </p:nvSpPr>
        <p:spPr/>
        <p:txBody>
          <a:bodyPr/>
          <a:lstStyle/>
          <a:p>
            <a:fld id="{82DC905C-C436-DF4F-84E2-A2953F8F7EA3}" type="datetimeFigureOut">
              <a:rPr lang="en-US" smtClean="0"/>
              <a:t>9/6/18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2548139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AU"/>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p:cNvSpPr>
            <a:spLocks noGrp="1"/>
          </p:cNvSpPr>
          <p:nvPr>
            <p:ph type="dt" sz="half" idx="10"/>
          </p:nvPr>
        </p:nvSpPr>
        <p:spPr/>
        <p:txBody>
          <a:bodyPr/>
          <a:lstStyle/>
          <a:p>
            <a:fld id="{82DC905C-C436-DF4F-84E2-A2953F8F7EA3}" type="datetimeFigureOut">
              <a:rPr lang="en-US" smtClean="0"/>
              <a:t>9/6/18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1456394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2DC905C-C436-DF4F-84E2-A2953F8F7EA3}" type="datetimeFigureOut">
              <a:rPr lang="en-US" smtClean="0"/>
              <a:t>9/6/18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16189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p:cNvSpPr>
            <a:spLocks noGrp="1"/>
          </p:cNvSpPr>
          <p:nvPr>
            <p:ph type="dt" sz="half" idx="10"/>
          </p:nvPr>
        </p:nvSpPr>
        <p:spPr/>
        <p:txBody>
          <a:bodyPr/>
          <a:lstStyle/>
          <a:p>
            <a:fld id="{82DC905C-C436-DF4F-84E2-A2953F8F7EA3}" type="datetimeFigureOut">
              <a:rPr lang="en-US" smtClean="0"/>
              <a:t>9/6/18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1030289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p:cNvSpPr>
            <a:spLocks noGrp="1"/>
          </p:cNvSpPr>
          <p:nvPr>
            <p:ph type="dt" sz="half" idx="10"/>
          </p:nvPr>
        </p:nvSpPr>
        <p:spPr/>
        <p:txBody>
          <a:bodyPr/>
          <a:lstStyle/>
          <a:p>
            <a:fld id="{82DC905C-C436-DF4F-84E2-A2953F8F7EA3}" type="datetimeFigureOut">
              <a:rPr lang="en-US" smtClean="0"/>
              <a:t>9/6/18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108553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AU"/>
          </a:p>
        </p:txBody>
      </p:sp>
      <p:sp>
        <p:nvSpPr>
          <p:cNvPr id="3" name="Date Placeholder 2"/>
          <p:cNvSpPr>
            <a:spLocks noGrp="1"/>
          </p:cNvSpPr>
          <p:nvPr>
            <p:ph type="dt" sz="half" idx="10"/>
          </p:nvPr>
        </p:nvSpPr>
        <p:spPr/>
        <p:txBody>
          <a:bodyPr/>
          <a:lstStyle/>
          <a:p>
            <a:fld id="{82DC905C-C436-DF4F-84E2-A2953F8F7EA3}" type="datetimeFigureOut">
              <a:rPr lang="en-US" smtClean="0"/>
              <a:t>9/6/18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207670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C905C-C436-DF4F-84E2-A2953F8F7EA3}" type="datetimeFigureOut">
              <a:rPr lang="en-US" smtClean="0"/>
              <a:t>9/6/18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1175215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2DC905C-C436-DF4F-84E2-A2953F8F7EA3}" type="datetimeFigureOut">
              <a:rPr lang="en-US" smtClean="0"/>
              <a:t>9/6/18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308986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2DC905C-C436-DF4F-84E2-A2953F8F7EA3}" type="datetimeFigureOut">
              <a:rPr lang="en-US" smtClean="0"/>
              <a:t>9/6/18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897F207-9A67-AD47-8587-2305B003DA08}" type="slidenum">
              <a:rPr lang="en-AU" smtClean="0"/>
              <a:t>‹#›</a:t>
            </a:fld>
            <a:endParaRPr lang="en-AU"/>
          </a:p>
        </p:txBody>
      </p:sp>
    </p:spTree>
    <p:extLst>
      <p:ext uri="{BB962C8B-B14F-4D97-AF65-F5344CB8AC3E}">
        <p14:creationId xmlns:p14="http://schemas.microsoft.com/office/powerpoint/2010/main" val="48722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C905C-C436-DF4F-84E2-A2953F8F7EA3}" type="datetimeFigureOut">
              <a:rPr lang="en-US" smtClean="0"/>
              <a:t>9/6/18</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7F207-9A67-AD47-8587-2305B003DA08}" type="slidenum">
              <a:rPr lang="en-AU" smtClean="0"/>
              <a:t>‹#›</a:t>
            </a:fld>
            <a:endParaRPr lang="en-AU"/>
          </a:p>
        </p:txBody>
      </p:sp>
    </p:spTree>
    <p:extLst>
      <p:ext uri="{BB962C8B-B14F-4D97-AF65-F5344CB8AC3E}">
        <p14:creationId xmlns:p14="http://schemas.microsoft.com/office/powerpoint/2010/main" val="3448743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ti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onyx.brandmaier.de/download/"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hyperlink" Target="http://www.oracle.com/technetwork/java/javase/downloads/jdk10-download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8.jpeg"/></Relationships>
</file>

<file path=ppt/slides/_rels/slide27.xml.rels><?xml version="1.0" encoding="UTF-8" standalone="yes"?>
<Relationships xmlns="http://schemas.openxmlformats.org/package/2006/relationships"><Relationship Id="rId3" Type="http://schemas.openxmlformats.org/officeDocument/2006/relationships/hyperlink" Target="http://lavaan.ugent.be/"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hyperlink" Target="https://vipbg.vcu.edu/vipbg/OpenMx2/docs/OpenMx/2.8.3/OpenMxUserGuide.pdf?q=docs/OpenMx/2.8.3/OpenMxUserGuide.pdf" TargetMode="External"/><Relationship Id="rId2" Type="http://schemas.openxmlformats.org/officeDocument/2006/relationships/hyperlink" Target="https://github.com/ClareSutherland"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www2.gsu.edu/~mkteer/semnet.html"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hyperlink" Target="http://www.jstatsoft.org/v48/i02/"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130425"/>
            <a:ext cx="7086600" cy="1470025"/>
          </a:xfrm>
        </p:spPr>
        <p:txBody>
          <a:bodyPr/>
          <a:lstStyle/>
          <a:p>
            <a:r>
              <a:rPr lang="en-AU" dirty="0"/>
              <a:t>Structural equation modelling in R</a:t>
            </a:r>
          </a:p>
        </p:txBody>
      </p:sp>
      <p:sp>
        <p:nvSpPr>
          <p:cNvPr id="3" name="Subtitle 2"/>
          <p:cNvSpPr>
            <a:spLocks noGrp="1"/>
          </p:cNvSpPr>
          <p:nvPr>
            <p:ph type="subTitle" idx="1"/>
          </p:nvPr>
        </p:nvSpPr>
        <p:spPr/>
        <p:txBody>
          <a:bodyPr/>
          <a:lstStyle/>
          <a:p>
            <a:r>
              <a:rPr lang="en-AU" dirty="0"/>
              <a:t>Clare Sutherland, Laura M. </a:t>
            </a:r>
            <a:r>
              <a:rPr lang="en-AU" dirty="0" err="1"/>
              <a:t>Engfors</a:t>
            </a:r>
            <a:r>
              <a:rPr lang="en-AU" dirty="0"/>
              <a:t> &amp; Jeremy Wilmer</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79" y="5739161"/>
            <a:ext cx="1710241" cy="881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ARC_stacked.t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2023" y="5716113"/>
            <a:ext cx="1585366" cy="986666"/>
          </a:xfrm>
          <a:prstGeom prst="rect">
            <a:avLst/>
          </a:prstGeom>
        </p:spPr>
      </p:pic>
      <p:pic>
        <p:nvPicPr>
          <p:cNvPr id="7" name="Picture 6" descr="UWA.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8352" y="5904025"/>
            <a:ext cx="2224368" cy="716322"/>
          </a:xfrm>
          <a:prstGeom prst="rect">
            <a:avLst/>
          </a:prstGeom>
        </p:spPr>
      </p:pic>
      <p:sp>
        <p:nvSpPr>
          <p:cNvPr id="8" name="Rectangle 7"/>
          <p:cNvSpPr/>
          <p:nvPr/>
        </p:nvSpPr>
        <p:spPr>
          <a:xfrm>
            <a:off x="7078904" y="6083133"/>
            <a:ext cx="2088092" cy="369332"/>
          </a:xfrm>
          <a:prstGeom prst="rect">
            <a:avLst/>
          </a:prstGeom>
        </p:spPr>
        <p:txBody>
          <a:bodyPr wrap="none">
            <a:spAutoFit/>
          </a:bodyPr>
          <a:lstStyle/>
          <a:p>
            <a:r>
              <a:rPr lang="en-GB" dirty="0">
                <a:solidFill>
                  <a:schemeClr val="accent1"/>
                </a:solidFill>
                <a:latin typeface="Helvetica-Light"/>
                <a:cs typeface="Arial" panose="020B0604020202020204" pitchFamily="34" charset="0"/>
              </a:rPr>
              <a:t>@</a:t>
            </a:r>
            <a:r>
              <a:rPr lang="en-GB" dirty="0" err="1">
                <a:solidFill>
                  <a:schemeClr val="accent1"/>
                </a:solidFill>
                <a:latin typeface="Helvetica-Light"/>
                <a:cs typeface="Arial" panose="020B0604020202020204" pitchFamily="34" charset="0"/>
              </a:rPr>
              <a:t>C_AMsutherland</a:t>
            </a:r>
            <a:r>
              <a:rPr lang="en-GB" dirty="0">
                <a:solidFill>
                  <a:schemeClr val="accent1"/>
                </a:solidFill>
                <a:latin typeface="Helvetica-Light"/>
                <a:cs typeface="Arial" panose="020B0604020202020204" pitchFamily="34" charset="0"/>
              </a:rPr>
              <a:t> </a:t>
            </a:r>
            <a:endParaRPr lang="en-US" dirty="0">
              <a:solidFill>
                <a:schemeClr val="accent1"/>
              </a:solidFill>
            </a:endParaRPr>
          </a:p>
        </p:txBody>
      </p:sp>
      <p:pic>
        <p:nvPicPr>
          <p:cNvPr id="9" name="Picture 8" descr="twitter.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6404" y="5986549"/>
            <a:ext cx="562500" cy="562500"/>
          </a:xfrm>
          <a:prstGeom prst="rect">
            <a:avLst/>
          </a:prstGeom>
        </p:spPr>
      </p:pic>
    </p:spTree>
    <p:extLst>
      <p:ext uri="{BB962C8B-B14F-4D97-AF65-F5344CB8AC3E}">
        <p14:creationId xmlns:p14="http://schemas.microsoft.com/office/powerpoint/2010/main" val="254672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Paths </a:t>
            </a:r>
            <a:r>
              <a:rPr lang="mr-IN" dirty="0"/>
              <a:t>–</a:t>
            </a:r>
            <a:r>
              <a:rPr lang="en-AU" dirty="0"/>
              <a:t> error to manifest</a:t>
            </a:r>
          </a:p>
        </p:txBody>
      </p:sp>
      <p:sp>
        <p:nvSpPr>
          <p:cNvPr id="5" name="TextBox 4"/>
          <p:cNvSpPr txBox="1"/>
          <p:nvPr/>
        </p:nvSpPr>
        <p:spPr>
          <a:xfrm>
            <a:off x="5977509" y="1785596"/>
            <a:ext cx="2709292" cy="3693319"/>
          </a:xfrm>
          <a:prstGeom prst="rect">
            <a:avLst/>
          </a:prstGeom>
          <a:noFill/>
        </p:spPr>
        <p:txBody>
          <a:bodyPr wrap="square" rtlCol="0">
            <a:spAutoFit/>
          </a:bodyPr>
          <a:lstStyle/>
          <a:p>
            <a:pPr marL="285750" indent="-285750">
              <a:buFont typeface="Arial"/>
              <a:buChar char="•"/>
            </a:pPr>
            <a:r>
              <a:rPr lang="en-AU" dirty="0"/>
              <a:t>Casual, unidirectional paths are shown from error to manifest (observed) variables</a:t>
            </a:r>
          </a:p>
          <a:p>
            <a:endParaRPr lang="en-AU" dirty="0"/>
          </a:p>
          <a:p>
            <a:pPr marL="285750" indent="-285750">
              <a:buFont typeface="Arial"/>
              <a:buChar char="•"/>
            </a:pPr>
            <a:r>
              <a:rPr lang="en-AU" dirty="0"/>
              <a:t>Typically fixed to 1 (i.e. not free)</a:t>
            </a:r>
          </a:p>
          <a:p>
            <a:pPr marL="285750" indent="-285750">
              <a:buFont typeface="Arial"/>
              <a:buChar char="•"/>
            </a:pPr>
            <a:endParaRPr lang="en-AU" dirty="0"/>
          </a:p>
          <a:p>
            <a:pPr marL="285750" indent="-285750">
              <a:buFont typeface="Arial"/>
              <a:buChar char="•"/>
            </a:pPr>
            <a:r>
              <a:rPr lang="en-AU" dirty="0"/>
              <a:t>Fixing is done to allow for identification and so that each error term is scaled to its associated observed variable. </a:t>
            </a:r>
          </a:p>
        </p:txBody>
      </p:sp>
      <p:grpSp>
        <p:nvGrpSpPr>
          <p:cNvPr id="3" name="Group 2"/>
          <p:cNvGrpSpPr/>
          <p:nvPr/>
        </p:nvGrpSpPr>
        <p:grpSpPr>
          <a:xfrm>
            <a:off x="220138" y="1688566"/>
            <a:ext cx="5808133" cy="4588935"/>
            <a:chOff x="220138" y="1688566"/>
            <a:chExt cx="5808133" cy="4588935"/>
          </a:xfrm>
        </p:grpSpPr>
        <p:pic>
          <p:nvPicPr>
            <p:cNvPr id="11" name="Picture 10" descr="SEMexampleModelG2.png"/>
            <p:cNvPicPr>
              <a:picLocks noChangeAspect="1"/>
            </p:cNvPicPr>
            <p:nvPr/>
          </p:nvPicPr>
          <p:blipFill rotWithShape="1">
            <a:blip r:embed="rId3">
              <a:extLst>
                <a:ext uri="{28A0092B-C50C-407E-A947-70E740481C1C}">
                  <a14:useLocalDpi xmlns:a14="http://schemas.microsoft.com/office/drawing/2010/main" val="0"/>
                </a:ext>
              </a:extLst>
            </a:blip>
            <a:srcRect l="6392" t="8884" r="7643" b="5997"/>
            <a:stretch/>
          </p:blipFill>
          <p:spPr>
            <a:xfrm>
              <a:off x="220138" y="1688566"/>
              <a:ext cx="5808133" cy="4588935"/>
            </a:xfrm>
            <a:prstGeom prst="rect">
              <a:avLst/>
            </a:prstGeom>
          </p:spPr>
        </p:pic>
        <p:sp>
          <p:nvSpPr>
            <p:cNvPr id="9" name="Right Arrow 8"/>
            <p:cNvSpPr/>
            <p:nvPr/>
          </p:nvSpPr>
          <p:spPr>
            <a:xfrm rot="16200000">
              <a:off x="5048154" y="4970478"/>
              <a:ext cx="724990" cy="291882"/>
            </a:xfrm>
            <a:prstGeom prst="rightArrow">
              <a:avLst>
                <a:gd name="adj1" fmla="val 20354"/>
                <a:gd name="adj2"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13" name="Right Arrow 12"/>
            <p:cNvSpPr/>
            <p:nvPr/>
          </p:nvSpPr>
          <p:spPr>
            <a:xfrm rot="16200000">
              <a:off x="3913620" y="4970477"/>
              <a:ext cx="724990" cy="291882"/>
            </a:xfrm>
            <a:prstGeom prst="rightArrow">
              <a:avLst>
                <a:gd name="adj1" fmla="val 20354"/>
                <a:gd name="adj2"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14" name="Right Arrow 13"/>
            <p:cNvSpPr/>
            <p:nvPr/>
          </p:nvSpPr>
          <p:spPr>
            <a:xfrm rot="16200000">
              <a:off x="2779087" y="4970476"/>
              <a:ext cx="724990" cy="291882"/>
            </a:xfrm>
            <a:prstGeom prst="rightArrow">
              <a:avLst>
                <a:gd name="adj1" fmla="val 20354"/>
                <a:gd name="adj2"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15" name="Right Arrow 14"/>
            <p:cNvSpPr/>
            <p:nvPr/>
          </p:nvSpPr>
          <p:spPr>
            <a:xfrm rot="16200000">
              <a:off x="1610687" y="4970476"/>
              <a:ext cx="724990" cy="291882"/>
            </a:xfrm>
            <a:prstGeom prst="rightArrow">
              <a:avLst>
                <a:gd name="adj1" fmla="val 20354"/>
                <a:gd name="adj2"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16" name="Right Arrow 15"/>
            <p:cNvSpPr/>
            <p:nvPr/>
          </p:nvSpPr>
          <p:spPr>
            <a:xfrm rot="16200000">
              <a:off x="476154" y="4970479"/>
              <a:ext cx="724990" cy="291882"/>
            </a:xfrm>
            <a:prstGeom prst="rightArrow">
              <a:avLst>
                <a:gd name="adj1" fmla="val 20354"/>
                <a:gd name="adj2"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622003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Variance of latent variable</a:t>
            </a:r>
            <a:endParaRPr lang="en-AU" dirty="0"/>
          </a:p>
        </p:txBody>
      </p:sp>
      <p:sp>
        <p:nvSpPr>
          <p:cNvPr id="5" name="TextBox 4"/>
          <p:cNvSpPr txBox="1"/>
          <p:nvPr/>
        </p:nvSpPr>
        <p:spPr>
          <a:xfrm>
            <a:off x="5977509" y="1785596"/>
            <a:ext cx="2709292" cy="3693319"/>
          </a:xfrm>
          <a:prstGeom prst="rect">
            <a:avLst/>
          </a:prstGeom>
          <a:noFill/>
        </p:spPr>
        <p:txBody>
          <a:bodyPr wrap="square" rtlCol="0">
            <a:spAutoFit/>
          </a:bodyPr>
          <a:lstStyle/>
          <a:p>
            <a:pPr marL="285750" indent="-285750">
              <a:buFont typeface="Arial"/>
              <a:buChar char="•"/>
            </a:pPr>
            <a:r>
              <a:rPr lang="en-AU" dirty="0"/>
              <a:t>Variance of latent variable is fixed to 1</a:t>
            </a:r>
          </a:p>
          <a:p>
            <a:pPr marL="285750" indent="-285750">
              <a:buFont typeface="Arial"/>
              <a:buChar char="•"/>
            </a:pPr>
            <a:endParaRPr lang="en-AU" dirty="0"/>
          </a:p>
          <a:p>
            <a:pPr marL="285750" indent="-285750">
              <a:buFont typeface="Arial"/>
              <a:buChar char="•"/>
            </a:pPr>
            <a:r>
              <a:rPr lang="en-AU" dirty="0"/>
              <a:t>This step is done to identify the model and to give the latent variable a scale (otherwise it wouldn’t have a scale!)</a:t>
            </a:r>
          </a:p>
          <a:p>
            <a:pPr marL="285750" indent="-285750">
              <a:buFont typeface="Arial"/>
              <a:buChar char="•"/>
            </a:pPr>
            <a:endParaRPr lang="en-AU" dirty="0"/>
          </a:p>
          <a:p>
            <a:pPr marL="285750" indent="-285750">
              <a:buFont typeface="Arial"/>
              <a:buChar char="•"/>
            </a:pPr>
            <a:r>
              <a:rPr lang="en-AU" dirty="0"/>
              <a:t>Can also scale the latent variable to one of the observed variables</a:t>
            </a:r>
          </a:p>
        </p:txBody>
      </p:sp>
      <p:grpSp>
        <p:nvGrpSpPr>
          <p:cNvPr id="3" name="Group 2"/>
          <p:cNvGrpSpPr/>
          <p:nvPr/>
        </p:nvGrpSpPr>
        <p:grpSpPr>
          <a:xfrm>
            <a:off x="220138" y="1417638"/>
            <a:ext cx="5808133" cy="4859863"/>
            <a:chOff x="220138" y="1417638"/>
            <a:chExt cx="5808133" cy="4859863"/>
          </a:xfrm>
        </p:grpSpPr>
        <p:pic>
          <p:nvPicPr>
            <p:cNvPr id="13" name="Picture 12" descr="SEMexampleModelG2.png"/>
            <p:cNvPicPr>
              <a:picLocks noChangeAspect="1"/>
            </p:cNvPicPr>
            <p:nvPr/>
          </p:nvPicPr>
          <p:blipFill rotWithShape="1">
            <a:blip r:embed="rId3">
              <a:extLst>
                <a:ext uri="{28A0092B-C50C-407E-A947-70E740481C1C}">
                  <a14:useLocalDpi xmlns:a14="http://schemas.microsoft.com/office/drawing/2010/main" val="0"/>
                </a:ext>
              </a:extLst>
            </a:blip>
            <a:srcRect l="6392" t="8884" r="7643" b="5997"/>
            <a:stretch/>
          </p:blipFill>
          <p:spPr>
            <a:xfrm>
              <a:off x="220138" y="1688566"/>
              <a:ext cx="5808133" cy="4588935"/>
            </a:xfrm>
            <a:prstGeom prst="rect">
              <a:avLst/>
            </a:prstGeom>
          </p:spPr>
        </p:pic>
        <p:sp>
          <p:nvSpPr>
            <p:cNvPr id="11" name="Frame 10"/>
            <p:cNvSpPr/>
            <p:nvPr/>
          </p:nvSpPr>
          <p:spPr>
            <a:xfrm rot="5400000">
              <a:off x="3158015" y="1336487"/>
              <a:ext cx="975421" cy="1137724"/>
            </a:xfrm>
            <a:prstGeom prst="frame">
              <a:avLst>
                <a:gd name="adj1" fmla="val 674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solidFill>
                  <a:schemeClr val="tx1"/>
                </a:solidFill>
              </a:endParaRPr>
            </a:p>
          </p:txBody>
        </p:sp>
      </p:grpSp>
    </p:spTree>
    <p:extLst>
      <p:ext uri="{BB962C8B-B14F-4D97-AF65-F5344CB8AC3E}">
        <p14:creationId xmlns:p14="http://schemas.microsoft.com/office/powerpoint/2010/main" val="938584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Putting it together</a:t>
            </a:r>
          </a:p>
        </p:txBody>
      </p:sp>
      <p:grpSp>
        <p:nvGrpSpPr>
          <p:cNvPr id="3" name="Group 2"/>
          <p:cNvGrpSpPr/>
          <p:nvPr/>
        </p:nvGrpSpPr>
        <p:grpSpPr>
          <a:xfrm>
            <a:off x="109542" y="1271235"/>
            <a:ext cx="8552788" cy="5306512"/>
            <a:chOff x="109542" y="1271235"/>
            <a:chExt cx="8552788" cy="5306512"/>
          </a:xfrm>
        </p:grpSpPr>
        <p:pic>
          <p:nvPicPr>
            <p:cNvPr id="35" name="Picture 34" descr="SEMexampleModelG2.png"/>
            <p:cNvPicPr>
              <a:picLocks noChangeAspect="1"/>
            </p:cNvPicPr>
            <p:nvPr/>
          </p:nvPicPr>
          <p:blipFill rotWithShape="1">
            <a:blip r:embed="rId3">
              <a:extLst>
                <a:ext uri="{28A0092B-C50C-407E-A947-70E740481C1C}">
                  <a14:useLocalDpi xmlns:a14="http://schemas.microsoft.com/office/drawing/2010/main" val="0"/>
                </a:ext>
              </a:extLst>
            </a:blip>
            <a:srcRect l="6392" t="8884" r="7643" b="5997"/>
            <a:stretch/>
          </p:blipFill>
          <p:spPr>
            <a:xfrm>
              <a:off x="1168401" y="1444619"/>
              <a:ext cx="6334140" cy="5004527"/>
            </a:xfrm>
            <a:prstGeom prst="rect">
              <a:avLst/>
            </a:prstGeom>
          </p:spPr>
        </p:pic>
        <p:sp>
          <p:nvSpPr>
            <p:cNvPr id="5" name="TextBox 4"/>
            <p:cNvSpPr txBox="1"/>
            <p:nvPr/>
          </p:nvSpPr>
          <p:spPr>
            <a:xfrm>
              <a:off x="534870" y="3112627"/>
              <a:ext cx="509650" cy="861774"/>
            </a:xfrm>
            <a:prstGeom prst="rect">
              <a:avLst/>
            </a:prstGeom>
            <a:noFill/>
          </p:spPr>
          <p:txBody>
            <a:bodyPr wrap="none" rtlCol="0">
              <a:spAutoFit/>
            </a:bodyPr>
            <a:lstStyle/>
            <a:p>
              <a:r>
                <a:rPr lang="en-AU" sz="5000" dirty="0">
                  <a:solidFill>
                    <a:schemeClr val="accent2"/>
                  </a:solidFill>
                </a:rPr>
                <a:t>1</a:t>
              </a:r>
            </a:p>
          </p:txBody>
        </p:sp>
        <p:sp>
          <p:nvSpPr>
            <p:cNvPr id="7" name="TextBox 6"/>
            <p:cNvSpPr txBox="1"/>
            <p:nvPr/>
          </p:nvSpPr>
          <p:spPr>
            <a:xfrm>
              <a:off x="109542" y="5238503"/>
              <a:ext cx="509650" cy="861774"/>
            </a:xfrm>
            <a:prstGeom prst="rect">
              <a:avLst/>
            </a:prstGeom>
            <a:noFill/>
          </p:spPr>
          <p:txBody>
            <a:bodyPr wrap="none" rtlCol="0">
              <a:spAutoFit/>
            </a:bodyPr>
            <a:lstStyle/>
            <a:p>
              <a:r>
                <a:rPr lang="en-AU" sz="5000" dirty="0">
                  <a:solidFill>
                    <a:schemeClr val="accent3"/>
                  </a:solidFill>
                </a:rPr>
                <a:t>4</a:t>
              </a:r>
            </a:p>
          </p:txBody>
        </p:sp>
        <p:sp>
          <p:nvSpPr>
            <p:cNvPr id="13" name="TextBox 12"/>
            <p:cNvSpPr txBox="1"/>
            <p:nvPr/>
          </p:nvSpPr>
          <p:spPr>
            <a:xfrm>
              <a:off x="6910453" y="2594280"/>
              <a:ext cx="332495" cy="861774"/>
            </a:xfrm>
            <a:prstGeom prst="rect">
              <a:avLst/>
            </a:prstGeom>
            <a:noFill/>
          </p:spPr>
          <p:txBody>
            <a:bodyPr wrap="square" rtlCol="0">
              <a:spAutoFit/>
            </a:bodyPr>
            <a:lstStyle/>
            <a:p>
              <a:r>
                <a:rPr lang="en-AU" sz="5000" dirty="0">
                  <a:solidFill>
                    <a:schemeClr val="accent6"/>
                  </a:solidFill>
                </a:rPr>
                <a:t>3</a:t>
              </a:r>
            </a:p>
          </p:txBody>
        </p:sp>
        <p:sp>
          <p:nvSpPr>
            <p:cNvPr id="20" name="Frame 19"/>
            <p:cNvSpPr/>
            <p:nvPr/>
          </p:nvSpPr>
          <p:spPr>
            <a:xfrm rot="5400000">
              <a:off x="4120146" y="748125"/>
              <a:ext cx="1113181" cy="7264436"/>
            </a:xfrm>
            <a:prstGeom prst="frame">
              <a:avLst>
                <a:gd name="adj1" fmla="val 674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solidFill>
                  <a:schemeClr val="tx1"/>
                </a:solidFill>
              </a:endParaRPr>
            </a:p>
          </p:txBody>
        </p:sp>
        <p:sp>
          <p:nvSpPr>
            <p:cNvPr id="21" name="Frame 20"/>
            <p:cNvSpPr/>
            <p:nvPr/>
          </p:nvSpPr>
          <p:spPr>
            <a:xfrm rot="5400000">
              <a:off x="3345613" y="984877"/>
              <a:ext cx="2115310" cy="2827408"/>
            </a:xfrm>
            <a:prstGeom prst="frame">
              <a:avLst>
                <a:gd name="adj1" fmla="val 67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sp>
          <p:nvSpPr>
            <p:cNvPr id="22" name="Frame 21"/>
            <p:cNvSpPr/>
            <p:nvPr/>
          </p:nvSpPr>
          <p:spPr>
            <a:xfrm rot="16200000">
              <a:off x="4033293" y="1948711"/>
              <a:ext cx="1286887" cy="7971186"/>
            </a:xfrm>
            <a:prstGeom prst="frame">
              <a:avLst>
                <a:gd name="adj1" fmla="val 674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AU">
                <a:solidFill>
                  <a:srgbClr val="008000"/>
                </a:solidFill>
              </a:endParaRPr>
            </a:p>
          </p:txBody>
        </p:sp>
        <p:pic>
          <p:nvPicPr>
            <p:cNvPr id="37" name="Picture 36"/>
            <p:cNvPicPr>
              <a:picLocks noChangeAspect="1"/>
            </p:cNvPicPr>
            <p:nvPr/>
          </p:nvPicPr>
          <p:blipFill>
            <a:blip r:embed="rId4"/>
            <a:stretch>
              <a:fillRect/>
            </a:stretch>
          </p:blipFill>
          <p:spPr>
            <a:xfrm>
              <a:off x="1654450" y="4673603"/>
              <a:ext cx="412889" cy="932769"/>
            </a:xfrm>
            <a:prstGeom prst="rect">
              <a:avLst/>
            </a:prstGeom>
          </p:spPr>
        </p:pic>
        <p:sp>
          <p:nvSpPr>
            <p:cNvPr id="27" name="Frame 26"/>
            <p:cNvSpPr/>
            <p:nvPr/>
          </p:nvSpPr>
          <p:spPr>
            <a:xfrm rot="5400000">
              <a:off x="5276865" y="1190084"/>
              <a:ext cx="975421" cy="1137724"/>
            </a:xfrm>
            <a:prstGeom prst="frame">
              <a:avLst>
                <a:gd name="adj1" fmla="val 674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solidFill>
                  <a:schemeClr val="tx1"/>
                </a:solidFill>
              </a:endParaRPr>
            </a:p>
          </p:txBody>
        </p:sp>
        <p:sp>
          <p:nvSpPr>
            <p:cNvPr id="29" name="Right Arrow 28"/>
            <p:cNvSpPr/>
            <p:nvPr/>
          </p:nvSpPr>
          <p:spPr>
            <a:xfrm rot="8640594">
              <a:off x="1674833" y="3225062"/>
              <a:ext cx="2010619" cy="385405"/>
            </a:xfrm>
            <a:prstGeom prst="rightArrow">
              <a:avLst>
                <a:gd name="adj1" fmla="val 18537"/>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30" name="Right Arrow 29"/>
            <p:cNvSpPr/>
            <p:nvPr/>
          </p:nvSpPr>
          <p:spPr>
            <a:xfrm rot="2100216">
              <a:off x="4925514" y="3235951"/>
              <a:ext cx="2074773" cy="333937"/>
            </a:xfrm>
            <a:prstGeom prst="rightArrow">
              <a:avLst>
                <a:gd name="adj1" fmla="val 18537"/>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32" name="Right Arrow 31"/>
            <p:cNvSpPr/>
            <p:nvPr/>
          </p:nvSpPr>
          <p:spPr>
            <a:xfrm rot="5400000">
              <a:off x="3914939" y="3387893"/>
              <a:ext cx="899239" cy="348712"/>
            </a:xfrm>
            <a:prstGeom prst="rightArrow">
              <a:avLst>
                <a:gd name="adj1" fmla="val 18537"/>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33" name="Right Arrow 32"/>
            <p:cNvSpPr/>
            <p:nvPr/>
          </p:nvSpPr>
          <p:spPr>
            <a:xfrm rot="3272414">
              <a:off x="4665648" y="3292119"/>
              <a:ext cx="1154311" cy="438938"/>
            </a:xfrm>
            <a:prstGeom prst="rightArrow">
              <a:avLst>
                <a:gd name="adj1" fmla="val 18537"/>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34" name="Right Arrow 33"/>
            <p:cNvSpPr/>
            <p:nvPr/>
          </p:nvSpPr>
          <p:spPr>
            <a:xfrm rot="7330476">
              <a:off x="2807762" y="3320824"/>
              <a:ext cx="1245722" cy="438938"/>
            </a:xfrm>
            <a:prstGeom prst="rightArrow">
              <a:avLst>
                <a:gd name="adj1" fmla="val 18537"/>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pic>
          <p:nvPicPr>
            <p:cNvPr id="36" name="Picture 35"/>
            <p:cNvPicPr>
              <a:picLocks noChangeAspect="1"/>
            </p:cNvPicPr>
            <p:nvPr/>
          </p:nvPicPr>
          <p:blipFill>
            <a:blip r:embed="rId4"/>
            <a:stretch>
              <a:fillRect/>
            </a:stretch>
          </p:blipFill>
          <p:spPr>
            <a:xfrm>
              <a:off x="2897722" y="4659384"/>
              <a:ext cx="412889" cy="932769"/>
            </a:xfrm>
            <a:prstGeom prst="rect">
              <a:avLst/>
            </a:prstGeom>
          </p:spPr>
        </p:pic>
        <p:pic>
          <p:nvPicPr>
            <p:cNvPr id="38" name="Picture 37"/>
            <p:cNvPicPr>
              <a:picLocks noChangeAspect="1"/>
            </p:cNvPicPr>
            <p:nvPr/>
          </p:nvPicPr>
          <p:blipFill>
            <a:blip r:embed="rId4"/>
            <a:stretch>
              <a:fillRect/>
            </a:stretch>
          </p:blipFill>
          <p:spPr>
            <a:xfrm>
              <a:off x="4158114" y="4673603"/>
              <a:ext cx="412889" cy="932769"/>
            </a:xfrm>
            <a:prstGeom prst="rect">
              <a:avLst/>
            </a:prstGeom>
          </p:spPr>
        </p:pic>
        <p:pic>
          <p:nvPicPr>
            <p:cNvPr id="43" name="Picture 42"/>
            <p:cNvPicPr>
              <a:picLocks noChangeAspect="1"/>
            </p:cNvPicPr>
            <p:nvPr/>
          </p:nvPicPr>
          <p:blipFill>
            <a:blip r:embed="rId4"/>
            <a:stretch>
              <a:fillRect/>
            </a:stretch>
          </p:blipFill>
          <p:spPr>
            <a:xfrm>
              <a:off x="5404083" y="4696639"/>
              <a:ext cx="412889" cy="932769"/>
            </a:xfrm>
            <a:prstGeom prst="rect">
              <a:avLst/>
            </a:prstGeom>
          </p:spPr>
        </p:pic>
        <p:pic>
          <p:nvPicPr>
            <p:cNvPr id="44" name="Picture 43"/>
            <p:cNvPicPr>
              <a:picLocks noChangeAspect="1"/>
            </p:cNvPicPr>
            <p:nvPr/>
          </p:nvPicPr>
          <p:blipFill>
            <a:blip r:embed="rId4"/>
            <a:stretch>
              <a:fillRect/>
            </a:stretch>
          </p:blipFill>
          <p:spPr>
            <a:xfrm>
              <a:off x="6615368" y="4736609"/>
              <a:ext cx="412889" cy="932769"/>
            </a:xfrm>
            <a:prstGeom prst="rect">
              <a:avLst/>
            </a:prstGeom>
          </p:spPr>
        </p:pic>
      </p:grpSp>
      <p:sp>
        <p:nvSpPr>
          <p:cNvPr id="9" name="TextBox 8"/>
          <p:cNvSpPr txBox="1"/>
          <p:nvPr/>
        </p:nvSpPr>
        <p:spPr>
          <a:xfrm>
            <a:off x="2457771" y="1006088"/>
            <a:ext cx="509650" cy="861774"/>
          </a:xfrm>
          <a:prstGeom prst="rect">
            <a:avLst/>
          </a:prstGeom>
          <a:noFill/>
        </p:spPr>
        <p:txBody>
          <a:bodyPr wrap="none" rtlCol="0">
            <a:spAutoFit/>
          </a:bodyPr>
          <a:lstStyle/>
          <a:p>
            <a:r>
              <a:rPr lang="en-AU" sz="5000" dirty="0">
                <a:solidFill>
                  <a:schemeClr val="accent1"/>
                </a:solidFill>
              </a:rPr>
              <a:t>2</a:t>
            </a:r>
          </a:p>
        </p:txBody>
      </p:sp>
      <p:sp>
        <p:nvSpPr>
          <p:cNvPr id="28" name="Rectangle 27"/>
          <p:cNvSpPr/>
          <p:nvPr/>
        </p:nvSpPr>
        <p:spPr>
          <a:xfrm>
            <a:off x="6458543" y="1137236"/>
            <a:ext cx="510076" cy="861774"/>
          </a:xfrm>
          <a:prstGeom prst="rect">
            <a:avLst/>
          </a:prstGeom>
        </p:spPr>
        <p:txBody>
          <a:bodyPr wrap="none">
            <a:spAutoFit/>
          </a:bodyPr>
          <a:lstStyle/>
          <a:p>
            <a:pPr lvl="0"/>
            <a:r>
              <a:rPr lang="en-AU" sz="5000" dirty="0">
                <a:solidFill>
                  <a:schemeClr val="accent4"/>
                </a:solidFill>
              </a:rPr>
              <a:t>5</a:t>
            </a:r>
          </a:p>
        </p:txBody>
      </p:sp>
    </p:spTree>
    <p:extLst>
      <p:ext uri="{BB962C8B-B14F-4D97-AF65-F5344CB8AC3E}">
        <p14:creationId xmlns:p14="http://schemas.microsoft.com/office/powerpoint/2010/main" val="1394250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Structural equation modelling in R</a:t>
            </a:r>
          </a:p>
        </p:txBody>
      </p:sp>
      <p:sp>
        <p:nvSpPr>
          <p:cNvPr id="3" name="TextBox 2"/>
          <p:cNvSpPr txBox="1"/>
          <p:nvPr/>
        </p:nvSpPr>
        <p:spPr>
          <a:xfrm>
            <a:off x="457199" y="1811413"/>
            <a:ext cx="7810500" cy="369332"/>
          </a:xfrm>
          <a:prstGeom prst="rect">
            <a:avLst/>
          </a:prstGeom>
          <a:noFill/>
        </p:spPr>
        <p:txBody>
          <a:bodyPr wrap="square" rtlCol="0">
            <a:spAutoFit/>
          </a:bodyPr>
          <a:lstStyle/>
          <a:p>
            <a:pPr marL="285750" indent="-285750">
              <a:buFont typeface="Arial"/>
              <a:buChar char="•"/>
            </a:pPr>
            <a:r>
              <a:rPr lang="en-AU" b="1" dirty="0"/>
              <a:t>Using package ‘</a:t>
            </a:r>
            <a:r>
              <a:rPr lang="en-AU" b="1" dirty="0" err="1"/>
              <a:t>OpenMx</a:t>
            </a:r>
            <a:r>
              <a:rPr lang="en-AU" b="1" dirty="0"/>
              <a:t>’</a:t>
            </a:r>
            <a:endParaRPr lang="en-AU" dirty="0"/>
          </a:p>
        </p:txBody>
      </p:sp>
      <p:sp>
        <p:nvSpPr>
          <p:cNvPr id="4" name="Rectangle 3"/>
          <p:cNvSpPr/>
          <p:nvPr/>
        </p:nvSpPr>
        <p:spPr>
          <a:xfrm>
            <a:off x="698500" y="3373061"/>
            <a:ext cx="7205579" cy="789661"/>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install.packages</a:t>
            </a:r>
            <a:r>
              <a:rPr lang="en-AU" dirty="0">
                <a:solidFill>
                  <a:srgbClr val="0000FF"/>
                </a:solidFill>
              </a:rPr>
              <a:t>("</a:t>
            </a:r>
            <a:r>
              <a:rPr lang="en-AU" dirty="0" err="1">
                <a:solidFill>
                  <a:srgbClr val="0000FF"/>
                </a:solidFill>
              </a:rPr>
              <a:t>OpenMx</a:t>
            </a:r>
            <a:r>
              <a:rPr lang="en-AU" dirty="0">
                <a:solidFill>
                  <a:srgbClr val="0000FF"/>
                </a:solidFill>
              </a:rPr>
              <a:t>”)</a:t>
            </a:r>
          </a:p>
        </p:txBody>
      </p:sp>
      <p:sp>
        <p:nvSpPr>
          <p:cNvPr id="5" name="Rectangle 4"/>
          <p:cNvSpPr/>
          <p:nvPr/>
        </p:nvSpPr>
        <p:spPr>
          <a:xfrm>
            <a:off x="560390" y="4556497"/>
            <a:ext cx="7832969" cy="646331"/>
          </a:xfrm>
          <a:prstGeom prst="rect">
            <a:avLst/>
          </a:prstGeom>
        </p:spPr>
        <p:txBody>
          <a:bodyPr wrap="square">
            <a:spAutoFit/>
          </a:bodyPr>
          <a:lstStyle/>
          <a:p>
            <a:endParaRPr lang="en-AU" dirty="0"/>
          </a:p>
          <a:p>
            <a:pPr marL="285750" indent="-285750">
              <a:buFont typeface="Arial"/>
              <a:buChar char="•"/>
            </a:pPr>
            <a:r>
              <a:rPr lang="en-AU" dirty="0"/>
              <a:t>then load the package (do this every time you run the analysis):</a:t>
            </a:r>
          </a:p>
        </p:txBody>
      </p:sp>
      <p:sp>
        <p:nvSpPr>
          <p:cNvPr id="6" name="Rectangle 5"/>
          <p:cNvSpPr/>
          <p:nvPr/>
        </p:nvSpPr>
        <p:spPr>
          <a:xfrm>
            <a:off x="457199" y="2449731"/>
            <a:ext cx="6259689" cy="923330"/>
          </a:xfrm>
          <a:prstGeom prst="rect">
            <a:avLst/>
          </a:prstGeom>
        </p:spPr>
        <p:txBody>
          <a:bodyPr wrap="square">
            <a:spAutoFit/>
          </a:bodyPr>
          <a:lstStyle/>
          <a:p>
            <a:pPr marL="285750" indent="-285750">
              <a:buFont typeface="Arial"/>
              <a:buChar char="•"/>
            </a:pPr>
            <a:r>
              <a:rPr lang="en-AU" dirty="0"/>
              <a:t>first install the package (only need to do once; if it asks you to download from source, try ‘y’, if that doesn’t work, try ‘n’):</a:t>
            </a:r>
          </a:p>
          <a:p>
            <a:r>
              <a:rPr lang="en-AU" dirty="0"/>
              <a:t>     </a:t>
            </a:r>
          </a:p>
        </p:txBody>
      </p:sp>
      <p:sp>
        <p:nvSpPr>
          <p:cNvPr id="7" name="Rectangle 6"/>
          <p:cNvSpPr/>
          <p:nvPr/>
        </p:nvSpPr>
        <p:spPr>
          <a:xfrm>
            <a:off x="560390" y="5475109"/>
            <a:ext cx="7205579" cy="800121"/>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require(</a:t>
            </a:r>
            <a:r>
              <a:rPr lang="en-AU" dirty="0" err="1">
                <a:solidFill>
                  <a:srgbClr val="0000FF"/>
                </a:solidFill>
              </a:rPr>
              <a:t>OpenMx</a:t>
            </a:r>
            <a:r>
              <a:rPr lang="en-AU" dirty="0">
                <a:solidFill>
                  <a:srgbClr val="0000FF"/>
                </a:solidFill>
              </a:rPr>
              <a:t>)</a:t>
            </a:r>
          </a:p>
        </p:txBody>
      </p:sp>
    </p:spTree>
    <p:extLst>
      <p:ext uri="{BB962C8B-B14F-4D97-AF65-F5344CB8AC3E}">
        <p14:creationId xmlns:p14="http://schemas.microsoft.com/office/powerpoint/2010/main" val="745425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Loading data into R</a:t>
            </a:r>
          </a:p>
        </p:txBody>
      </p:sp>
      <p:sp>
        <p:nvSpPr>
          <p:cNvPr id="3" name="Rectangle 2"/>
          <p:cNvSpPr/>
          <p:nvPr/>
        </p:nvSpPr>
        <p:spPr>
          <a:xfrm>
            <a:off x="698498" y="3187237"/>
            <a:ext cx="7205579" cy="789661"/>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setwd</a:t>
            </a:r>
            <a:r>
              <a:rPr lang="en-AU" dirty="0">
                <a:solidFill>
                  <a:srgbClr val="0000FF"/>
                </a:solidFill>
              </a:rPr>
              <a:t>("YOUR/PATHNAME/HERE")</a:t>
            </a:r>
          </a:p>
        </p:txBody>
      </p:sp>
      <p:sp>
        <p:nvSpPr>
          <p:cNvPr id="4" name="Rectangle 3"/>
          <p:cNvSpPr/>
          <p:nvPr/>
        </p:nvSpPr>
        <p:spPr>
          <a:xfrm>
            <a:off x="698500" y="1683844"/>
            <a:ext cx="7529202" cy="1200329"/>
          </a:xfrm>
          <a:prstGeom prst="rect">
            <a:avLst/>
          </a:prstGeom>
        </p:spPr>
        <p:txBody>
          <a:bodyPr wrap="square">
            <a:spAutoFit/>
          </a:bodyPr>
          <a:lstStyle/>
          <a:p>
            <a:pPr marL="285750" indent="-285750">
              <a:buFont typeface="Arial"/>
              <a:buChar char="•"/>
            </a:pPr>
            <a:r>
              <a:rPr lang="en-AU" dirty="0"/>
              <a:t>We are using some example data, from a file called </a:t>
            </a:r>
            <a:r>
              <a:rPr lang="en-AU" dirty="0" err="1"/>
              <a:t>demoOneFactor.csv</a:t>
            </a:r>
            <a:endParaRPr lang="en-AU" dirty="0"/>
          </a:p>
          <a:p>
            <a:pPr marL="285750" indent="-285750">
              <a:buFont typeface="Arial"/>
              <a:buChar char="•"/>
            </a:pPr>
            <a:endParaRPr lang="en-AU" dirty="0"/>
          </a:p>
          <a:p>
            <a:pPr marL="285750" indent="-285750">
              <a:buFont typeface="Arial"/>
              <a:buChar char="•"/>
            </a:pPr>
            <a:r>
              <a:rPr lang="en-AU" dirty="0"/>
              <a:t>Change the working directory so that the path points to where your data are stored (so R knows which file to load)</a:t>
            </a:r>
          </a:p>
        </p:txBody>
      </p:sp>
      <p:sp>
        <p:nvSpPr>
          <p:cNvPr id="6" name="Rectangle 5"/>
          <p:cNvSpPr/>
          <p:nvPr/>
        </p:nvSpPr>
        <p:spPr>
          <a:xfrm>
            <a:off x="698498" y="5140369"/>
            <a:ext cx="7205579" cy="1264411"/>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OneFactorData</a:t>
            </a:r>
            <a:r>
              <a:rPr lang="en-AU" dirty="0">
                <a:solidFill>
                  <a:srgbClr val="0000FF"/>
                </a:solidFill>
              </a:rPr>
              <a:t> &lt;- </a:t>
            </a:r>
            <a:r>
              <a:rPr lang="en-AU" dirty="0" err="1">
                <a:solidFill>
                  <a:srgbClr val="0000FF"/>
                </a:solidFill>
              </a:rPr>
              <a:t>read.csv</a:t>
            </a:r>
            <a:r>
              <a:rPr lang="en-AU" dirty="0">
                <a:solidFill>
                  <a:srgbClr val="0000FF"/>
                </a:solidFill>
              </a:rPr>
              <a:t>('</a:t>
            </a:r>
            <a:r>
              <a:rPr lang="en-AU" dirty="0" err="1">
                <a:solidFill>
                  <a:srgbClr val="0000FF"/>
                </a:solidFill>
              </a:rPr>
              <a:t>demoOneFactor.csv</a:t>
            </a:r>
            <a:r>
              <a:rPr lang="en-AU" dirty="0">
                <a:solidFill>
                  <a:srgbClr val="0000FF"/>
                </a:solidFill>
              </a:rPr>
              <a:t>', header = TRUE)</a:t>
            </a:r>
          </a:p>
          <a:p>
            <a:r>
              <a:rPr lang="en-AU" dirty="0">
                <a:solidFill>
                  <a:srgbClr val="0000FF"/>
                </a:solidFill>
              </a:rPr>
              <a:t>&gt; View(</a:t>
            </a:r>
            <a:r>
              <a:rPr lang="en-AU" dirty="0" err="1">
                <a:solidFill>
                  <a:srgbClr val="0000FF"/>
                </a:solidFill>
              </a:rPr>
              <a:t>OneFactorData</a:t>
            </a:r>
            <a:r>
              <a:rPr lang="en-AU" dirty="0">
                <a:solidFill>
                  <a:srgbClr val="0000FF"/>
                </a:solidFill>
              </a:rPr>
              <a:t>)</a:t>
            </a:r>
          </a:p>
        </p:txBody>
      </p:sp>
      <p:sp>
        <p:nvSpPr>
          <p:cNvPr id="7" name="Rectangle 6"/>
          <p:cNvSpPr/>
          <p:nvPr/>
        </p:nvSpPr>
        <p:spPr>
          <a:xfrm>
            <a:off x="698498" y="4504831"/>
            <a:ext cx="7529202" cy="369332"/>
          </a:xfrm>
          <a:prstGeom prst="rect">
            <a:avLst/>
          </a:prstGeom>
        </p:spPr>
        <p:txBody>
          <a:bodyPr wrap="square">
            <a:spAutoFit/>
          </a:bodyPr>
          <a:lstStyle/>
          <a:p>
            <a:pPr marL="285750" indent="-285750">
              <a:buFont typeface="Arial"/>
              <a:buChar char="•"/>
            </a:pPr>
            <a:r>
              <a:rPr lang="en-AU" dirty="0"/>
              <a:t>Load and view your dataset:</a:t>
            </a:r>
          </a:p>
        </p:txBody>
      </p:sp>
    </p:spTree>
    <p:extLst>
      <p:ext uri="{BB962C8B-B14F-4D97-AF65-F5344CB8AC3E}">
        <p14:creationId xmlns:p14="http://schemas.microsoft.com/office/powerpoint/2010/main" val="2717899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Dataset</a:t>
            </a:r>
          </a:p>
        </p:txBody>
      </p:sp>
      <p:pic>
        <p:nvPicPr>
          <p:cNvPr id="5" name="Picture 4" descr="data_example.png"/>
          <p:cNvPicPr>
            <a:picLocks noChangeAspect="1"/>
          </p:cNvPicPr>
          <p:nvPr/>
        </p:nvPicPr>
        <p:blipFill rotWithShape="1">
          <a:blip r:embed="rId3">
            <a:extLst>
              <a:ext uri="{28A0092B-C50C-407E-A947-70E740481C1C}">
                <a14:useLocalDpi xmlns:a14="http://schemas.microsoft.com/office/drawing/2010/main" val="0"/>
              </a:ext>
            </a:extLst>
          </a:blip>
          <a:srcRect l="-2455" t="-14405" r="2455" b="24722"/>
          <a:stretch/>
        </p:blipFill>
        <p:spPr>
          <a:xfrm>
            <a:off x="159229" y="516102"/>
            <a:ext cx="8674100" cy="5979665"/>
          </a:xfrm>
          <a:prstGeom prst="rect">
            <a:avLst/>
          </a:prstGeom>
        </p:spPr>
      </p:pic>
    </p:spTree>
    <p:extLst>
      <p:ext uri="{BB962C8B-B14F-4D97-AF65-F5344CB8AC3E}">
        <p14:creationId xmlns:p14="http://schemas.microsoft.com/office/powerpoint/2010/main" val="127486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1 &amp; 2 Create variables</a:t>
            </a:r>
          </a:p>
        </p:txBody>
      </p:sp>
      <p:sp>
        <p:nvSpPr>
          <p:cNvPr id="3" name="TextBox 2"/>
          <p:cNvSpPr txBox="1"/>
          <p:nvPr/>
        </p:nvSpPr>
        <p:spPr>
          <a:xfrm>
            <a:off x="457200" y="1780940"/>
            <a:ext cx="184666" cy="646331"/>
          </a:xfrm>
          <a:prstGeom prst="rect">
            <a:avLst/>
          </a:prstGeom>
          <a:noFill/>
        </p:spPr>
        <p:txBody>
          <a:bodyPr wrap="none" rtlCol="0">
            <a:spAutoFit/>
          </a:bodyPr>
          <a:lstStyle/>
          <a:p>
            <a:endParaRPr lang="en-AU" dirty="0">
              <a:solidFill>
                <a:srgbClr val="3366FF"/>
              </a:solidFill>
            </a:endParaRPr>
          </a:p>
          <a:p>
            <a:endParaRPr lang="en-AU" dirty="0">
              <a:solidFill>
                <a:srgbClr val="3366FF"/>
              </a:solidFill>
            </a:endParaRPr>
          </a:p>
        </p:txBody>
      </p:sp>
      <p:sp>
        <p:nvSpPr>
          <p:cNvPr id="4" name="Rectangle 3"/>
          <p:cNvSpPr/>
          <p:nvPr/>
        </p:nvSpPr>
        <p:spPr>
          <a:xfrm>
            <a:off x="331315" y="5513210"/>
            <a:ext cx="8355483" cy="911179"/>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manifests &lt;- c("Ravens","Vocab","</a:t>
            </a:r>
            <a:r>
              <a:rPr lang="en-AU" dirty="0" err="1">
                <a:solidFill>
                  <a:srgbClr val="0000FF"/>
                </a:solidFill>
              </a:rPr>
              <a:t>DSpan</a:t>
            </a:r>
            <a:r>
              <a:rPr lang="en-AU" dirty="0">
                <a:solidFill>
                  <a:srgbClr val="0000FF"/>
                </a:solidFill>
              </a:rPr>
              <a:t>", "Arith", "</a:t>
            </a:r>
            <a:r>
              <a:rPr lang="en-AU" dirty="0" err="1">
                <a:solidFill>
                  <a:srgbClr val="0000FF"/>
                </a:solidFill>
              </a:rPr>
              <a:t>WordSum</a:t>
            </a:r>
            <a:r>
              <a:rPr lang="en-AU" dirty="0">
                <a:solidFill>
                  <a:srgbClr val="0000FF"/>
                </a:solidFill>
              </a:rPr>
              <a:t>")</a:t>
            </a:r>
          </a:p>
          <a:p>
            <a:r>
              <a:rPr lang="en-AU" dirty="0">
                <a:solidFill>
                  <a:srgbClr val="0000FF"/>
                </a:solidFill>
              </a:rPr>
              <a:t>&gt; </a:t>
            </a:r>
            <a:r>
              <a:rPr lang="en-AU" dirty="0" err="1">
                <a:solidFill>
                  <a:srgbClr val="0000FF"/>
                </a:solidFill>
              </a:rPr>
              <a:t>latents</a:t>
            </a:r>
            <a:r>
              <a:rPr lang="en-AU" dirty="0">
                <a:solidFill>
                  <a:srgbClr val="0000FF"/>
                </a:solidFill>
              </a:rPr>
              <a:t> &lt;- c("g")</a:t>
            </a:r>
          </a:p>
        </p:txBody>
      </p:sp>
      <p:grpSp>
        <p:nvGrpSpPr>
          <p:cNvPr id="5" name="Group 4"/>
          <p:cNvGrpSpPr/>
          <p:nvPr/>
        </p:nvGrpSpPr>
        <p:grpSpPr>
          <a:xfrm>
            <a:off x="2815870" y="1314754"/>
            <a:ext cx="3512260" cy="2774994"/>
            <a:chOff x="2815870" y="1314754"/>
            <a:chExt cx="3512260" cy="2774994"/>
          </a:xfrm>
        </p:grpSpPr>
        <p:pic>
          <p:nvPicPr>
            <p:cNvPr id="9" name="Picture 8" descr="SEMexampleModelG2.png"/>
            <p:cNvPicPr>
              <a:picLocks noChangeAspect="1"/>
            </p:cNvPicPr>
            <p:nvPr/>
          </p:nvPicPr>
          <p:blipFill rotWithShape="1">
            <a:blip r:embed="rId3">
              <a:extLst>
                <a:ext uri="{28A0092B-C50C-407E-A947-70E740481C1C}">
                  <a14:useLocalDpi xmlns:a14="http://schemas.microsoft.com/office/drawing/2010/main" val="0"/>
                </a:ext>
              </a:extLst>
            </a:blip>
            <a:srcRect l="6392" t="8884" r="7643" b="5997"/>
            <a:stretch/>
          </p:blipFill>
          <p:spPr>
            <a:xfrm>
              <a:off x="2815870" y="1314754"/>
              <a:ext cx="3512260" cy="2774994"/>
            </a:xfrm>
            <a:prstGeom prst="rect">
              <a:avLst/>
            </a:prstGeom>
          </p:spPr>
        </p:pic>
        <p:sp>
          <p:nvSpPr>
            <p:cNvPr id="6" name="Frame 5"/>
            <p:cNvSpPr/>
            <p:nvPr/>
          </p:nvSpPr>
          <p:spPr>
            <a:xfrm rot="16200000">
              <a:off x="4249161" y="1151536"/>
              <a:ext cx="645678" cy="3512260"/>
            </a:xfrm>
            <a:prstGeom prst="frame">
              <a:avLst>
                <a:gd name="adj1" fmla="val 674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solidFill>
                  <a:schemeClr val="tx1"/>
                </a:solidFill>
              </a:endParaRPr>
            </a:p>
          </p:txBody>
        </p:sp>
        <p:sp>
          <p:nvSpPr>
            <p:cNvPr id="8" name="Frame 7"/>
            <p:cNvSpPr/>
            <p:nvPr/>
          </p:nvSpPr>
          <p:spPr>
            <a:xfrm rot="16200000">
              <a:off x="4086066" y="1090404"/>
              <a:ext cx="1059821" cy="1576253"/>
            </a:xfrm>
            <a:prstGeom prst="frame">
              <a:avLst>
                <a:gd name="adj1" fmla="val 67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grpSp>
      <p:sp>
        <p:nvSpPr>
          <p:cNvPr id="11" name="TextBox 10"/>
          <p:cNvSpPr txBox="1"/>
          <p:nvPr/>
        </p:nvSpPr>
        <p:spPr>
          <a:xfrm>
            <a:off x="224611" y="4155932"/>
            <a:ext cx="8568893" cy="1200329"/>
          </a:xfrm>
          <a:prstGeom prst="rect">
            <a:avLst/>
          </a:prstGeom>
          <a:noFill/>
        </p:spPr>
        <p:txBody>
          <a:bodyPr wrap="square" rtlCol="0">
            <a:spAutoFit/>
          </a:bodyPr>
          <a:lstStyle/>
          <a:p>
            <a:pPr marL="285750" indent="-285750">
              <a:buFont typeface="Arial"/>
              <a:buChar char="•"/>
            </a:pPr>
            <a:r>
              <a:rPr lang="en-AU" dirty="0"/>
              <a:t>Create variables containing </a:t>
            </a:r>
            <a:r>
              <a:rPr lang="en-AU" b="1" dirty="0"/>
              <a:t>lists of manifest and latent variables </a:t>
            </a:r>
            <a:r>
              <a:rPr lang="en-AU" dirty="0"/>
              <a:t>(you’ll use these later)</a:t>
            </a:r>
          </a:p>
          <a:p>
            <a:pPr marL="285750" indent="-285750">
              <a:buFont typeface="Arial"/>
              <a:buChar char="•"/>
            </a:pPr>
            <a:r>
              <a:rPr lang="en-AU" dirty="0"/>
              <a:t>There are five manifest variables, representing different intelligence tests - Ravens, Vocab, </a:t>
            </a:r>
            <a:r>
              <a:rPr lang="en-AU" dirty="0" err="1"/>
              <a:t>DSpan</a:t>
            </a:r>
            <a:r>
              <a:rPr lang="en-AU" dirty="0"/>
              <a:t>, Arith and </a:t>
            </a:r>
            <a:r>
              <a:rPr lang="en-AU" dirty="0" err="1"/>
              <a:t>WordSum</a:t>
            </a:r>
            <a:endParaRPr lang="en-AU" dirty="0"/>
          </a:p>
          <a:p>
            <a:pPr marL="285750" indent="-285750">
              <a:buFont typeface="Arial"/>
              <a:buChar char="•"/>
            </a:pPr>
            <a:r>
              <a:rPr lang="en-AU" dirty="0"/>
              <a:t>There is one latent variable, </a:t>
            </a:r>
            <a:r>
              <a:rPr lang="en-AU" b="1" dirty="0"/>
              <a:t>g</a:t>
            </a:r>
            <a:r>
              <a:rPr lang="en-AU" dirty="0"/>
              <a:t> i.e. general intelligence</a:t>
            </a:r>
          </a:p>
        </p:txBody>
      </p:sp>
    </p:spTree>
    <p:extLst>
      <p:ext uri="{BB962C8B-B14F-4D97-AF65-F5344CB8AC3E}">
        <p14:creationId xmlns:p14="http://schemas.microsoft.com/office/powerpoint/2010/main" val="1436426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780940"/>
            <a:ext cx="184666" cy="646331"/>
          </a:xfrm>
          <a:prstGeom prst="rect">
            <a:avLst/>
          </a:prstGeom>
          <a:noFill/>
        </p:spPr>
        <p:txBody>
          <a:bodyPr wrap="none" rtlCol="0">
            <a:spAutoFit/>
          </a:bodyPr>
          <a:lstStyle/>
          <a:p>
            <a:endParaRPr lang="en-AU" dirty="0">
              <a:solidFill>
                <a:srgbClr val="3366FF"/>
              </a:solidFill>
            </a:endParaRPr>
          </a:p>
          <a:p>
            <a:endParaRPr lang="en-AU" dirty="0">
              <a:solidFill>
                <a:srgbClr val="3366FF"/>
              </a:solidFill>
            </a:endParaRPr>
          </a:p>
        </p:txBody>
      </p:sp>
      <p:sp>
        <p:nvSpPr>
          <p:cNvPr id="2" name="Title 1"/>
          <p:cNvSpPr>
            <a:spLocks noGrp="1"/>
          </p:cNvSpPr>
          <p:nvPr>
            <p:ph type="title"/>
          </p:nvPr>
        </p:nvSpPr>
        <p:spPr/>
        <p:txBody>
          <a:bodyPr>
            <a:normAutofit/>
          </a:bodyPr>
          <a:lstStyle/>
          <a:p>
            <a:r>
              <a:rPr lang="en-AU" dirty="0"/>
              <a:t>3. Set paths</a:t>
            </a:r>
          </a:p>
        </p:txBody>
      </p:sp>
      <p:sp>
        <p:nvSpPr>
          <p:cNvPr id="4" name="Rectangle 3"/>
          <p:cNvSpPr/>
          <p:nvPr/>
        </p:nvSpPr>
        <p:spPr>
          <a:xfrm>
            <a:off x="259887" y="5423837"/>
            <a:ext cx="8489994" cy="1044814"/>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g_FreePaths</a:t>
            </a:r>
            <a:r>
              <a:rPr lang="en-AU" dirty="0">
                <a:solidFill>
                  <a:srgbClr val="0000FF"/>
                </a:solidFill>
              </a:rPr>
              <a:t> &lt;- </a:t>
            </a:r>
            <a:r>
              <a:rPr lang="en-AU" dirty="0" err="1">
                <a:solidFill>
                  <a:srgbClr val="0000FF"/>
                </a:solidFill>
              </a:rPr>
              <a:t>mxPath</a:t>
            </a:r>
            <a:r>
              <a:rPr lang="en-AU" dirty="0">
                <a:solidFill>
                  <a:srgbClr val="0000FF"/>
                </a:solidFill>
              </a:rPr>
              <a:t>(from="g", to=c("Ravens","Vocab","</a:t>
            </a:r>
            <a:r>
              <a:rPr lang="en-AU" dirty="0" err="1">
                <a:solidFill>
                  <a:srgbClr val="0000FF"/>
                </a:solidFill>
              </a:rPr>
              <a:t>DSpan</a:t>
            </a:r>
            <a:r>
              <a:rPr lang="en-AU" dirty="0">
                <a:solidFill>
                  <a:srgbClr val="0000FF"/>
                </a:solidFill>
              </a:rPr>
              <a:t>", "</a:t>
            </a:r>
            <a:r>
              <a:rPr lang="en-AU" dirty="0" err="1">
                <a:solidFill>
                  <a:srgbClr val="0000FF"/>
                </a:solidFill>
              </a:rPr>
              <a:t>Arith</a:t>
            </a:r>
            <a:r>
              <a:rPr lang="en-AU" dirty="0">
                <a:solidFill>
                  <a:srgbClr val="0000FF"/>
                </a:solidFill>
              </a:rPr>
              <a:t>", "</a:t>
            </a:r>
            <a:r>
              <a:rPr lang="en-AU" dirty="0" err="1">
                <a:solidFill>
                  <a:srgbClr val="0000FF"/>
                </a:solidFill>
              </a:rPr>
              <a:t>WordSum</a:t>
            </a:r>
            <a:r>
              <a:rPr lang="en-AU" dirty="0">
                <a:solidFill>
                  <a:srgbClr val="0000FF"/>
                </a:solidFill>
              </a:rPr>
              <a:t>"), arrows=1)</a:t>
            </a:r>
          </a:p>
        </p:txBody>
      </p:sp>
      <p:sp>
        <p:nvSpPr>
          <p:cNvPr id="7" name="Rectangle 6"/>
          <p:cNvSpPr/>
          <p:nvPr/>
        </p:nvSpPr>
        <p:spPr>
          <a:xfrm>
            <a:off x="331317" y="4117614"/>
            <a:ext cx="8710872" cy="1200329"/>
          </a:xfrm>
          <a:prstGeom prst="rect">
            <a:avLst/>
          </a:prstGeom>
        </p:spPr>
        <p:txBody>
          <a:bodyPr wrap="square">
            <a:spAutoFit/>
          </a:bodyPr>
          <a:lstStyle/>
          <a:p>
            <a:pPr marL="285750" indent="-285750">
              <a:buFont typeface="Arial"/>
              <a:buChar char="•"/>
            </a:pPr>
            <a:r>
              <a:rPr lang="en-AU" dirty="0"/>
              <a:t>Create paths from latent to </a:t>
            </a:r>
            <a:r>
              <a:rPr lang="en-AU" b="1" dirty="0"/>
              <a:t>manifest v</a:t>
            </a:r>
            <a:r>
              <a:rPr lang="en-AU" dirty="0"/>
              <a:t>ariables </a:t>
            </a:r>
          </a:p>
          <a:p>
            <a:pPr marL="285750" indent="-285750">
              <a:buFont typeface="Arial"/>
              <a:buChar char="•"/>
            </a:pPr>
            <a:r>
              <a:rPr lang="en-AU" dirty="0"/>
              <a:t>These paths should be unidirectional (arrows = 1)</a:t>
            </a:r>
          </a:p>
          <a:p>
            <a:pPr marL="285750" indent="-285750">
              <a:buFont typeface="Arial"/>
              <a:buChar char="•"/>
            </a:pPr>
            <a:r>
              <a:rPr lang="en-AU" dirty="0"/>
              <a:t>The paths between g to Ravens, Vocab, </a:t>
            </a:r>
            <a:r>
              <a:rPr lang="en-AU" dirty="0" err="1"/>
              <a:t>Dspan</a:t>
            </a:r>
            <a:r>
              <a:rPr lang="en-AU" dirty="0"/>
              <a:t>, Arith are not fixed</a:t>
            </a:r>
          </a:p>
          <a:p>
            <a:pPr marL="285750" indent="-285750">
              <a:buFont typeface="Arial"/>
              <a:buChar char="•"/>
            </a:pPr>
            <a:r>
              <a:rPr lang="en-AU" dirty="0"/>
              <a:t>If you want to scale a variable, add “free = FALSE”</a:t>
            </a:r>
          </a:p>
        </p:txBody>
      </p:sp>
      <p:grpSp>
        <p:nvGrpSpPr>
          <p:cNvPr id="5" name="Group 4"/>
          <p:cNvGrpSpPr/>
          <p:nvPr/>
        </p:nvGrpSpPr>
        <p:grpSpPr>
          <a:xfrm>
            <a:off x="2815870" y="1314754"/>
            <a:ext cx="3512260" cy="2774994"/>
            <a:chOff x="2815870" y="1314754"/>
            <a:chExt cx="3512260" cy="2774994"/>
          </a:xfrm>
        </p:grpSpPr>
        <p:pic>
          <p:nvPicPr>
            <p:cNvPr id="12" name="Picture 11" descr="SEMexampleModelG2.png"/>
            <p:cNvPicPr>
              <a:picLocks noChangeAspect="1"/>
            </p:cNvPicPr>
            <p:nvPr/>
          </p:nvPicPr>
          <p:blipFill rotWithShape="1">
            <a:blip r:embed="rId3">
              <a:extLst>
                <a:ext uri="{28A0092B-C50C-407E-A947-70E740481C1C}">
                  <a14:useLocalDpi xmlns:a14="http://schemas.microsoft.com/office/drawing/2010/main" val="0"/>
                </a:ext>
              </a:extLst>
            </a:blip>
            <a:srcRect l="6392" t="8884" r="7643" b="5997"/>
            <a:stretch/>
          </p:blipFill>
          <p:spPr>
            <a:xfrm>
              <a:off x="2815870" y="1314754"/>
              <a:ext cx="3512260" cy="2774994"/>
            </a:xfrm>
            <a:prstGeom prst="rect">
              <a:avLst/>
            </a:prstGeom>
          </p:spPr>
        </p:pic>
        <p:sp>
          <p:nvSpPr>
            <p:cNvPr id="19" name="Right Arrow 18"/>
            <p:cNvSpPr/>
            <p:nvPr/>
          </p:nvSpPr>
          <p:spPr>
            <a:xfrm rot="8640594">
              <a:off x="3120108" y="2288061"/>
              <a:ext cx="1099127" cy="210686"/>
            </a:xfrm>
            <a:prstGeom prst="rightArrow">
              <a:avLst>
                <a:gd name="adj1" fmla="val 18537"/>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20" name="Right Arrow 19"/>
            <p:cNvSpPr/>
            <p:nvPr/>
          </p:nvSpPr>
          <p:spPr>
            <a:xfrm rot="2100216">
              <a:off x="4930248" y="2294012"/>
              <a:ext cx="1134196" cy="182550"/>
            </a:xfrm>
            <a:prstGeom prst="rightArrow">
              <a:avLst>
                <a:gd name="adj1" fmla="val 18537"/>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21" name="Right Arrow 20"/>
            <p:cNvSpPr/>
            <p:nvPr/>
          </p:nvSpPr>
          <p:spPr>
            <a:xfrm rot="5400000">
              <a:off x="4328059" y="2382756"/>
              <a:ext cx="491581" cy="190628"/>
            </a:xfrm>
            <a:prstGeom prst="rightArrow">
              <a:avLst>
                <a:gd name="adj1" fmla="val 18537"/>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22" name="Right Arrow 21"/>
            <p:cNvSpPr/>
            <p:nvPr/>
          </p:nvSpPr>
          <p:spPr>
            <a:xfrm rot="3272414">
              <a:off x="4783593" y="2332308"/>
              <a:ext cx="631015" cy="239950"/>
            </a:xfrm>
            <a:prstGeom prst="rightArrow">
              <a:avLst>
                <a:gd name="adj1" fmla="val 18537"/>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23" name="Right Arrow 22"/>
            <p:cNvSpPr/>
            <p:nvPr/>
          </p:nvSpPr>
          <p:spPr>
            <a:xfrm rot="7330476">
              <a:off x="3743723" y="2357810"/>
              <a:ext cx="680988" cy="239950"/>
            </a:xfrm>
            <a:prstGeom prst="rightArrow">
              <a:avLst>
                <a:gd name="adj1" fmla="val 18537"/>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27599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SEMexampleModelG2.png"/>
          <p:cNvPicPr>
            <a:picLocks noChangeAspect="1"/>
          </p:cNvPicPr>
          <p:nvPr/>
        </p:nvPicPr>
        <p:blipFill rotWithShape="1">
          <a:blip r:embed="rId3">
            <a:extLst>
              <a:ext uri="{28A0092B-C50C-407E-A947-70E740481C1C}">
                <a14:useLocalDpi xmlns:a14="http://schemas.microsoft.com/office/drawing/2010/main" val="0"/>
              </a:ext>
            </a:extLst>
          </a:blip>
          <a:srcRect l="6392" t="8884" r="7643" b="5997"/>
          <a:stretch/>
        </p:blipFill>
        <p:spPr>
          <a:xfrm>
            <a:off x="5114794" y="1004168"/>
            <a:ext cx="3512260" cy="2774994"/>
          </a:xfrm>
          <a:prstGeom prst="rect">
            <a:avLst/>
          </a:prstGeom>
        </p:spPr>
      </p:pic>
      <p:pic>
        <p:nvPicPr>
          <p:cNvPr id="23" name="Picture 22" descr="SEMexampleModelG2.png"/>
          <p:cNvPicPr>
            <a:picLocks noChangeAspect="1"/>
          </p:cNvPicPr>
          <p:nvPr/>
        </p:nvPicPr>
        <p:blipFill rotWithShape="1">
          <a:blip r:embed="rId3">
            <a:extLst>
              <a:ext uri="{28A0092B-C50C-407E-A947-70E740481C1C}">
                <a14:useLocalDpi xmlns:a14="http://schemas.microsoft.com/office/drawing/2010/main" val="0"/>
              </a:ext>
            </a:extLst>
          </a:blip>
          <a:srcRect l="6392" t="8884" r="7643" b="5997"/>
          <a:stretch/>
        </p:blipFill>
        <p:spPr>
          <a:xfrm>
            <a:off x="263585" y="1038036"/>
            <a:ext cx="3512260" cy="2774994"/>
          </a:xfrm>
          <a:prstGeom prst="rect">
            <a:avLst/>
          </a:prstGeom>
        </p:spPr>
      </p:pic>
      <p:sp>
        <p:nvSpPr>
          <p:cNvPr id="3" name="TextBox 2"/>
          <p:cNvSpPr txBox="1"/>
          <p:nvPr/>
        </p:nvSpPr>
        <p:spPr>
          <a:xfrm>
            <a:off x="457200" y="1780940"/>
            <a:ext cx="184666" cy="646331"/>
          </a:xfrm>
          <a:prstGeom prst="rect">
            <a:avLst/>
          </a:prstGeom>
          <a:noFill/>
        </p:spPr>
        <p:txBody>
          <a:bodyPr wrap="none" rtlCol="0">
            <a:spAutoFit/>
          </a:bodyPr>
          <a:lstStyle/>
          <a:p>
            <a:endParaRPr lang="en-AU" dirty="0">
              <a:solidFill>
                <a:srgbClr val="3366FF"/>
              </a:solidFill>
            </a:endParaRPr>
          </a:p>
          <a:p>
            <a:endParaRPr lang="en-AU" dirty="0">
              <a:solidFill>
                <a:srgbClr val="3366FF"/>
              </a:solidFill>
            </a:endParaRPr>
          </a:p>
        </p:txBody>
      </p:sp>
      <p:sp>
        <p:nvSpPr>
          <p:cNvPr id="2" name="Title 1"/>
          <p:cNvSpPr>
            <a:spLocks noGrp="1"/>
          </p:cNvSpPr>
          <p:nvPr>
            <p:ph type="title"/>
          </p:nvPr>
        </p:nvSpPr>
        <p:spPr/>
        <p:txBody>
          <a:bodyPr>
            <a:normAutofit/>
          </a:bodyPr>
          <a:lstStyle/>
          <a:p>
            <a:r>
              <a:rPr lang="en-AU" dirty="0"/>
              <a:t>4. Set residuals</a:t>
            </a:r>
          </a:p>
        </p:txBody>
      </p:sp>
      <p:sp>
        <p:nvSpPr>
          <p:cNvPr id="4" name="Rectangle 3"/>
          <p:cNvSpPr/>
          <p:nvPr/>
        </p:nvSpPr>
        <p:spPr>
          <a:xfrm>
            <a:off x="327003" y="5490981"/>
            <a:ext cx="8489994" cy="818827"/>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residuals &lt;- </a:t>
            </a:r>
            <a:r>
              <a:rPr lang="en-AU" dirty="0" err="1">
                <a:solidFill>
                  <a:srgbClr val="0000FF"/>
                </a:solidFill>
              </a:rPr>
              <a:t>mxPath</a:t>
            </a:r>
            <a:r>
              <a:rPr lang="en-AU" dirty="0">
                <a:solidFill>
                  <a:srgbClr val="0000FF"/>
                </a:solidFill>
              </a:rPr>
              <a:t>(from=manifests, arrows = 2, labels = c("e1", "e2", "e3", "e4", "e5"))</a:t>
            </a:r>
          </a:p>
        </p:txBody>
      </p:sp>
      <p:sp>
        <p:nvSpPr>
          <p:cNvPr id="7" name="Rectangle 6"/>
          <p:cNvSpPr/>
          <p:nvPr/>
        </p:nvSpPr>
        <p:spPr>
          <a:xfrm>
            <a:off x="331317" y="3948284"/>
            <a:ext cx="8710872" cy="1200329"/>
          </a:xfrm>
          <a:prstGeom prst="rect">
            <a:avLst/>
          </a:prstGeom>
        </p:spPr>
        <p:txBody>
          <a:bodyPr wrap="square">
            <a:spAutoFit/>
          </a:bodyPr>
          <a:lstStyle/>
          <a:p>
            <a:pPr marL="285750" indent="-285750">
              <a:buFont typeface="Arial"/>
              <a:buChar char="•"/>
            </a:pPr>
            <a:r>
              <a:rPr lang="en-AU" dirty="0"/>
              <a:t>Create residuals to all manifest variable</a:t>
            </a:r>
          </a:p>
          <a:p>
            <a:pPr marL="285750" indent="-285750">
              <a:buFont typeface="Arial"/>
              <a:buChar char="•"/>
            </a:pPr>
            <a:r>
              <a:rPr lang="en-AU" dirty="0"/>
              <a:t>These paths should be bidirectional (arrows = 2) and don’t specify ‘to’ option</a:t>
            </a:r>
          </a:p>
          <a:p>
            <a:pPr marL="285750" indent="-285750">
              <a:buFont typeface="Arial"/>
              <a:buChar char="•"/>
            </a:pPr>
            <a:r>
              <a:rPr lang="en-AU" dirty="0"/>
              <a:t>The regression weights should be set to 1 automatically (i.e. don’t need to fix path)</a:t>
            </a:r>
          </a:p>
          <a:p>
            <a:pPr marL="285750" indent="-285750">
              <a:buFont typeface="Arial"/>
              <a:buChar char="•"/>
            </a:pPr>
            <a:r>
              <a:rPr lang="en-AU" dirty="0"/>
              <a:t>Labels are optional, but help remind you that they stand for errors </a:t>
            </a:r>
            <a:r>
              <a:rPr lang="en-AU" dirty="0">
                <a:sym typeface="Wingdings"/>
              </a:rPr>
              <a:t></a:t>
            </a:r>
            <a:endParaRPr lang="en-AU" dirty="0"/>
          </a:p>
        </p:txBody>
      </p:sp>
      <p:grpSp>
        <p:nvGrpSpPr>
          <p:cNvPr id="46" name="Group 45"/>
          <p:cNvGrpSpPr/>
          <p:nvPr/>
        </p:nvGrpSpPr>
        <p:grpSpPr>
          <a:xfrm rot="5400000">
            <a:off x="1096727" y="2153742"/>
            <a:ext cx="417161" cy="1854510"/>
            <a:chOff x="1868516" y="1658810"/>
            <a:chExt cx="417161" cy="1854509"/>
          </a:xfrm>
        </p:grpSpPr>
        <p:sp>
          <p:nvSpPr>
            <p:cNvPr id="13" name="Right Arrow 12"/>
            <p:cNvSpPr/>
            <p:nvPr/>
          </p:nvSpPr>
          <p:spPr>
            <a:xfrm rot="10800000">
              <a:off x="1883377" y="1658810"/>
              <a:ext cx="402298" cy="414286"/>
            </a:xfrm>
            <a:prstGeom prst="rightArrow">
              <a:avLst>
                <a:gd name="adj1" fmla="val 20354"/>
                <a:gd name="adj2"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14" name="Right Arrow 13"/>
            <p:cNvSpPr/>
            <p:nvPr/>
          </p:nvSpPr>
          <p:spPr>
            <a:xfrm rot="10800000">
              <a:off x="1868516" y="2373800"/>
              <a:ext cx="417161" cy="414285"/>
            </a:xfrm>
            <a:prstGeom prst="rightArrow">
              <a:avLst>
                <a:gd name="adj1" fmla="val 20354"/>
                <a:gd name="adj2"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15" name="Right Arrow 14"/>
            <p:cNvSpPr/>
            <p:nvPr/>
          </p:nvSpPr>
          <p:spPr>
            <a:xfrm rot="10800000">
              <a:off x="1883377" y="3088787"/>
              <a:ext cx="402297" cy="424532"/>
            </a:xfrm>
            <a:prstGeom prst="rightArrow">
              <a:avLst>
                <a:gd name="adj1" fmla="val 20354"/>
                <a:gd name="adj2"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grpSp>
      <p:sp>
        <p:nvSpPr>
          <p:cNvPr id="42" name="Equal 41"/>
          <p:cNvSpPr/>
          <p:nvPr/>
        </p:nvSpPr>
        <p:spPr>
          <a:xfrm>
            <a:off x="4049651" y="2594619"/>
            <a:ext cx="896558" cy="742581"/>
          </a:xfrm>
          <a:prstGeom prst="mathEqual">
            <a:avLst>
              <a:gd name="adj1" fmla="val 17185"/>
              <a:gd name="adj2" fmla="val 1176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sp>
        <p:nvSpPr>
          <p:cNvPr id="21" name="Right Arrow 20"/>
          <p:cNvSpPr/>
          <p:nvPr/>
        </p:nvSpPr>
        <p:spPr>
          <a:xfrm rot="16200000">
            <a:off x="3221233" y="2873853"/>
            <a:ext cx="417161" cy="414285"/>
          </a:xfrm>
          <a:prstGeom prst="rightArrow">
            <a:avLst>
              <a:gd name="adj1" fmla="val 20354"/>
              <a:gd name="adj2"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8" name="Rectangle 7"/>
          <p:cNvSpPr/>
          <p:nvPr/>
        </p:nvSpPr>
        <p:spPr>
          <a:xfrm>
            <a:off x="5002641" y="2851862"/>
            <a:ext cx="3624413" cy="9611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2" name="Right Arrow 21"/>
          <p:cNvSpPr/>
          <p:nvPr/>
        </p:nvSpPr>
        <p:spPr>
          <a:xfrm rot="16200000">
            <a:off x="2497962" y="2888715"/>
            <a:ext cx="417161" cy="414285"/>
          </a:xfrm>
          <a:prstGeom prst="rightArrow">
            <a:avLst>
              <a:gd name="adj1" fmla="val 20354"/>
              <a:gd name="adj2"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39" name="Curved Left Arrow 38"/>
          <p:cNvSpPr/>
          <p:nvPr/>
        </p:nvSpPr>
        <p:spPr>
          <a:xfrm rot="5400000">
            <a:off x="7419214" y="2808020"/>
            <a:ext cx="368696" cy="474671"/>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solidFill>
                <a:schemeClr val="tx1"/>
              </a:solidFill>
            </a:endParaRPr>
          </a:p>
        </p:txBody>
      </p:sp>
      <p:sp>
        <p:nvSpPr>
          <p:cNvPr id="35" name="Curved Left Arrow 34"/>
          <p:cNvSpPr/>
          <p:nvPr/>
        </p:nvSpPr>
        <p:spPr>
          <a:xfrm rot="5400000">
            <a:off x="8052973" y="2808019"/>
            <a:ext cx="368696" cy="474671"/>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solidFill>
                <a:schemeClr val="tx1"/>
              </a:solidFill>
            </a:endParaRPr>
          </a:p>
        </p:txBody>
      </p:sp>
      <p:sp>
        <p:nvSpPr>
          <p:cNvPr id="25" name="Curved Left Arrow 24"/>
          <p:cNvSpPr/>
          <p:nvPr/>
        </p:nvSpPr>
        <p:spPr>
          <a:xfrm rot="5400000">
            <a:off x="6725382" y="2817095"/>
            <a:ext cx="368696" cy="474671"/>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solidFill>
                <a:schemeClr val="tx1"/>
              </a:solidFill>
            </a:endParaRPr>
          </a:p>
        </p:txBody>
      </p:sp>
      <p:sp>
        <p:nvSpPr>
          <p:cNvPr id="26" name="Curved Left Arrow 25"/>
          <p:cNvSpPr/>
          <p:nvPr/>
        </p:nvSpPr>
        <p:spPr>
          <a:xfrm rot="5400000">
            <a:off x="5980955" y="2805945"/>
            <a:ext cx="368696" cy="474671"/>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solidFill>
                <a:schemeClr val="tx1"/>
              </a:solidFill>
            </a:endParaRPr>
          </a:p>
        </p:txBody>
      </p:sp>
      <p:pic>
        <p:nvPicPr>
          <p:cNvPr id="9" name="Picture 8"/>
          <p:cNvPicPr>
            <a:picLocks noChangeAspect="1"/>
          </p:cNvPicPr>
          <p:nvPr/>
        </p:nvPicPr>
        <p:blipFill>
          <a:blip r:embed="rId4"/>
          <a:stretch>
            <a:fillRect/>
          </a:stretch>
        </p:blipFill>
        <p:spPr>
          <a:xfrm>
            <a:off x="5208892" y="2870082"/>
            <a:ext cx="499915" cy="396274"/>
          </a:xfrm>
          <a:prstGeom prst="rect">
            <a:avLst/>
          </a:prstGeom>
        </p:spPr>
      </p:pic>
      <p:pic>
        <p:nvPicPr>
          <p:cNvPr id="27" name="Picture 26">
            <a:extLst>
              <a:ext uri="{FF2B5EF4-FFF2-40B4-BE49-F238E27FC236}">
                <a16:creationId xmlns:a16="http://schemas.microsoft.com/office/drawing/2014/main" id="{9A021790-EDB1-5742-B42E-DDE5FBD3D7C9}"/>
              </a:ext>
            </a:extLst>
          </p:cNvPr>
          <p:cNvPicPr>
            <a:picLocks noChangeAspect="1"/>
          </p:cNvPicPr>
          <p:nvPr/>
        </p:nvPicPr>
        <p:blipFill>
          <a:blip r:embed="rId4"/>
          <a:stretch>
            <a:fillRect/>
          </a:stretch>
        </p:blipFill>
        <p:spPr>
          <a:xfrm flipH="1">
            <a:off x="5259467" y="2864390"/>
            <a:ext cx="499915" cy="396274"/>
          </a:xfrm>
          <a:prstGeom prst="rect">
            <a:avLst/>
          </a:prstGeom>
        </p:spPr>
      </p:pic>
      <p:pic>
        <p:nvPicPr>
          <p:cNvPr id="28" name="Picture 27">
            <a:extLst>
              <a:ext uri="{FF2B5EF4-FFF2-40B4-BE49-F238E27FC236}">
                <a16:creationId xmlns:a16="http://schemas.microsoft.com/office/drawing/2014/main" id="{BD07155A-C902-024E-A17A-99165418CB2D}"/>
              </a:ext>
            </a:extLst>
          </p:cNvPr>
          <p:cNvPicPr>
            <a:picLocks noChangeAspect="1"/>
          </p:cNvPicPr>
          <p:nvPr/>
        </p:nvPicPr>
        <p:blipFill>
          <a:blip r:embed="rId4"/>
          <a:stretch>
            <a:fillRect/>
          </a:stretch>
        </p:blipFill>
        <p:spPr>
          <a:xfrm flipH="1">
            <a:off x="5978542" y="2890288"/>
            <a:ext cx="499915" cy="396274"/>
          </a:xfrm>
          <a:prstGeom prst="rect">
            <a:avLst/>
          </a:prstGeom>
        </p:spPr>
      </p:pic>
      <p:pic>
        <p:nvPicPr>
          <p:cNvPr id="29" name="Picture 28">
            <a:extLst>
              <a:ext uri="{FF2B5EF4-FFF2-40B4-BE49-F238E27FC236}">
                <a16:creationId xmlns:a16="http://schemas.microsoft.com/office/drawing/2014/main" id="{2D3F081B-50ED-074C-8E1C-A4FD5E53EF56}"/>
              </a:ext>
            </a:extLst>
          </p:cNvPr>
          <p:cNvPicPr>
            <a:picLocks noChangeAspect="1"/>
          </p:cNvPicPr>
          <p:nvPr/>
        </p:nvPicPr>
        <p:blipFill>
          <a:blip r:embed="rId4"/>
          <a:stretch>
            <a:fillRect/>
          </a:stretch>
        </p:blipFill>
        <p:spPr>
          <a:xfrm flipH="1">
            <a:off x="6696130" y="2870082"/>
            <a:ext cx="499915" cy="396274"/>
          </a:xfrm>
          <a:prstGeom prst="rect">
            <a:avLst/>
          </a:prstGeom>
        </p:spPr>
      </p:pic>
      <p:pic>
        <p:nvPicPr>
          <p:cNvPr id="30" name="Picture 29">
            <a:extLst>
              <a:ext uri="{FF2B5EF4-FFF2-40B4-BE49-F238E27FC236}">
                <a16:creationId xmlns:a16="http://schemas.microsoft.com/office/drawing/2014/main" id="{ECCDE163-A087-6245-B896-60575E350031}"/>
              </a:ext>
            </a:extLst>
          </p:cNvPr>
          <p:cNvPicPr>
            <a:picLocks noChangeAspect="1"/>
          </p:cNvPicPr>
          <p:nvPr/>
        </p:nvPicPr>
        <p:blipFill>
          <a:blip r:embed="rId4"/>
          <a:stretch>
            <a:fillRect/>
          </a:stretch>
        </p:blipFill>
        <p:spPr>
          <a:xfrm flipH="1">
            <a:off x="7413718" y="2891445"/>
            <a:ext cx="499915" cy="396274"/>
          </a:xfrm>
          <a:prstGeom prst="rect">
            <a:avLst/>
          </a:prstGeom>
        </p:spPr>
      </p:pic>
      <p:pic>
        <p:nvPicPr>
          <p:cNvPr id="31" name="Picture 30">
            <a:extLst>
              <a:ext uri="{FF2B5EF4-FFF2-40B4-BE49-F238E27FC236}">
                <a16:creationId xmlns:a16="http://schemas.microsoft.com/office/drawing/2014/main" id="{8E8B97A9-6B4B-7A4F-8AC0-307E36C7F71D}"/>
              </a:ext>
            </a:extLst>
          </p:cNvPr>
          <p:cNvPicPr>
            <a:picLocks noChangeAspect="1"/>
          </p:cNvPicPr>
          <p:nvPr/>
        </p:nvPicPr>
        <p:blipFill>
          <a:blip r:embed="rId4"/>
          <a:stretch>
            <a:fillRect/>
          </a:stretch>
        </p:blipFill>
        <p:spPr>
          <a:xfrm flipH="1">
            <a:off x="8058306" y="2870082"/>
            <a:ext cx="499915" cy="396274"/>
          </a:xfrm>
          <a:prstGeom prst="rect">
            <a:avLst/>
          </a:prstGeom>
        </p:spPr>
      </p:pic>
    </p:spTree>
    <p:extLst>
      <p:ext uri="{BB962C8B-B14F-4D97-AF65-F5344CB8AC3E}">
        <p14:creationId xmlns:p14="http://schemas.microsoft.com/office/powerpoint/2010/main" val="345017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780940"/>
            <a:ext cx="184666" cy="646331"/>
          </a:xfrm>
          <a:prstGeom prst="rect">
            <a:avLst/>
          </a:prstGeom>
          <a:noFill/>
        </p:spPr>
        <p:txBody>
          <a:bodyPr wrap="none" rtlCol="0">
            <a:spAutoFit/>
          </a:bodyPr>
          <a:lstStyle/>
          <a:p>
            <a:endParaRPr lang="en-AU" dirty="0">
              <a:solidFill>
                <a:srgbClr val="3366FF"/>
              </a:solidFill>
            </a:endParaRPr>
          </a:p>
          <a:p>
            <a:endParaRPr lang="en-AU" dirty="0">
              <a:solidFill>
                <a:srgbClr val="3366FF"/>
              </a:solidFill>
            </a:endParaRPr>
          </a:p>
        </p:txBody>
      </p:sp>
      <p:sp>
        <p:nvSpPr>
          <p:cNvPr id="2" name="Title 1"/>
          <p:cNvSpPr>
            <a:spLocks noGrp="1"/>
          </p:cNvSpPr>
          <p:nvPr>
            <p:ph type="title"/>
          </p:nvPr>
        </p:nvSpPr>
        <p:spPr/>
        <p:txBody>
          <a:bodyPr>
            <a:normAutofit/>
          </a:bodyPr>
          <a:lstStyle/>
          <a:p>
            <a:r>
              <a:rPr lang="en-AU" dirty="0"/>
              <a:t>5. Set variance</a:t>
            </a:r>
          </a:p>
        </p:txBody>
      </p:sp>
      <p:sp>
        <p:nvSpPr>
          <p:cNvPr id="4" name="Rectangle 3"/>
          <p:cNvSpPr/>
          <p:nvPr/>
        </p:nvSpPr>
        <p:spPr>
          <a:xfrm>
            <a:off x="331317" y="5638799"/>
            <a:ext cx="8489994" cy="818827"/>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g_variance</a:t>
            </a:r>
            <a:r>
              <a:rPr lang="en-AU" dirty="0">
                <a:solidFill>
                  <a:srgbClr val="0000FF"/>
                </a:solidFill>
              </a:rPr>
              <a:t> &lt;- </a:t>
            </a:r>
            <a:r>
              <a:rPr lang="en-AU" dirty="0" err="1">
                <a:solidFill>
                  <a:srgbClr val="0000FF"/>
                </a:solidFill>
              </a:rPr>
              <a:t>mxPath</a:t>
            </a:r>
            <a:r>
              <a:rPr lang="en-AU" dirty="0">
                <a:solidFill>
                  <a:srgbClr val="0000FF"/>
                </a:solidFill>
              </a:rPr>
              <a:t>(from="g", arrows = 2, free = FALSE, values = 1.0)</a:t>
            </a:r>
          </a:p>
        </p:txBody>
      </p:sp>
      <p:sp>
        <p:nvSpPr>
          <p:cNvPr id="7" name="Rectangle 6"/>
          <p:cNvSpPr/>
          <p:nvPr/>
        </p:nvSpPr>
        <p:spPr>
          <a:xfrm>
            <a:off x="331317" y="3948284"/>
            <a:ext cx="8710872" cy="369332"/>
          </a:xfrm>
          <a:prstGeom prst="rect">
            <a:avLst/>
          </a:prstGeom>
        </p:spPr>
        <p:txBody>
          <a:bodyPr wrap="square">
            <a:spAutoFit/>
          </a:bodyPr>
          <a:lstStyle/>
          <a:p>
            <a:pPr marL="285750" indent="-285750">
              <a:buFont typeface="Arial"/>
              <a:buChar char="•"/>
            </a:pPr>
            <a:endParaRPr lang="en-AU" dirty="0"/>
          </a:p>
        </p:txBody>
      </p:sp>
      <p:grpSp>
        <p:nvGrpSpPr>
          <p:cNvPr id="11" name="Group 10"/>
          <p:cNvGrpSpPr/>
          <p:nvPr/>
        </p:nvGrpSpPr>
        <p:grpSpPr>
          <a:xfrm>
            <a:off x="528268" y="1428279"/>
            <a:ext cx="3512260" cy="2889337"/>
            <a:chOff x="528268" y="1428279"/>
            <a:chExt cx="3512260" cy="2889337"/>
          </a:xfrm>
        </p:grpSpPr>
        <p:pic>
          <p:nvPicPr>
            <p:cNvPr id="32" name="Picture 31" descr="SEMexampleModelG2.png"/>
            <p:cNvPicPr>
              <a:picLocks noChangeAspect="1"/>
            </p:cNvPicPr>
            <p:nvPr/>
          </p:nvPicPr>
          <p:blipFill rotWithShape="1">
            <a:blip r:embed="rId3">
              <a:extLst>
                <a:ext uri="{28A0092B-C50C-407E-A947-70E740481C1C}">
                  <a14:useLocalDpi xmlns:a14="http://schemas.microsoft.com/office/drawing/2010/main" val="0"/>
                </a:ext>
              </a:extLst>
            </a:blip>
            <a:srcRect l="6392" t="8884" r="7643" b="5997"/>
            <a:stretch/>
          </p:blipFill>
          <p:spPr>
            <a:xfrm>
              <a:off x="528268" y="1542622"/>
              <a:ext cx="3512260" cy="2774994"/>
            </a:xfrm>
            <a:prstGeom prst="rect">
              <a:avLst/>
            </a:prstGeom>
          </p:spPr>
        </p:pic>
        <p:sp>
          <p:nvSpPr>
            <p:cNvPr id="23" name="Frame 22"/>
            <p:cNvSpPr/>
            <p:nvPr/>
          </p:nvSpPr>
          <p:spPr>
            <a:xfrm>
              <a:off x="2284398" y="1428279"/>
              <a:ext cx="441867" cy="420393"/>
            </a:xfrm>
            <a:prstGeom prst="frame">
              <a:avLst>
                <a:gd name="adj1" fmla="val 674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solidFill>
                  <a:srgbClr val="008000"/>
                </a:solidFill>
              </a:endParaRPr>
            </a:p>
          </p:txBody>
        </p:sp>
      </p:grpSp>
      <p:sp>
        <p:nvSpPr>
          <p:cNvPr id="24" name="Equal 23"/>
          <p:cNvSpPr/>
          <p:nvPr/>
        </p:nvSpPr>
        <p:spPr>
          <a:xfrm>
            <a:off x="4123721" y="2394196"/>
            <a:ext cx="896558" cy="742581"/>
          </a:xfrm>
          <a:prstGeom prst="mathEqual">
            <a:avLst>
              <a:gd name="adj1" fmla="val 17185"/>
              <a:gd name="adj2" fmla="val 1176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grpSp>
        <p:nvGrpSpPr>
          <p:cNvPr id="12" name="Group 11"/>
          <p:cNvGrpSpPr/>
          <p:nvPr/>
        </p:nvGrpSpPr>
        <p:grpSpPr>
          <a:xfrm>
            <a:off x="5020279" y="1559555"/>
            <a:ext cx="3512260" cy="2774994"/>
            <a:chOff x="5020279" y="1559555"/>
            <a:chExt cx="3512260" cy="2774994"/>
          </a:xfrm>
        </p:grpSpPr>
        <p:pic>
          <p:nvPicPr>
            <p:cNvPr id="33" name="Picture 32" descr="SEMexampleModelG2.png"/>
            <p:cNvPicPr>
              <a:picLocks noChangeAspect="1"/>
            </p:cNvPicPr>
            <p:nvPr/>
          </p:nvPicPr>
          <p:blipFill rotWithShape="1">
            <a:blip r:embed="rId3">
              <a:extLst>
                <a:ext uri="{28A0092B-C50C-407E-A947-70E740481C1C}">
                  <a14:useLocalDpi xmlns:a14="http://schemas.microsoft.com/office/drawing/2010/main" val="0"/>
                </a:ext>
              </a:extLst>
            </a:blip>
            <a:srcRect l="6392" t="8884" r="7643" b="5997"/>
            <a:stretch/>
          </p:blipFill>
          <p:spPr>
            <a:xfrm>
              <a:off x="5020279" y="1559555"/>
              <a:ext cx="3512260" cy="2774994"/>
            </a:xfrm>
            <a:prstGeom prst="rect">
              <a:avLst/>
            </a:prstGeom>
          </p:spPr>
        </p:pic>
        <p:grpSp>
          <p:nvGrpSpPr>
            <p:cNvPr id="27" name="Group 26"/>
            <p:cNvGrpSpPr/>
            <p:nvPr/>
          </p:nvGrpSpPr>
          <p:grpSpPr>
            <a:xfrm>
              <a:off x="5358259" y="1847260"/>
              <a:ext cx="737273" cy="466179"/>
              <a:chOff x="5358259" y="1755867"/>
              <a:chExt cx="737273" cy="466179"/>
            </a:xfrm>
          </p:grpSpPr>
          <p:grpSp>
            <p:nvGrpSpPr>
              <p:cNvPr id="28" name="Group 27"/>
              <p:cNvGrpSpPr/>
              <p:nvPr/>
            </p:nvGrpSpPr>
            <p:grpSpPr>
              <a:xfrm>
                <a:off x="5566098" y="1809426"/>
                <a:ext cx="529434" cy="412620"/>
                <a:chOff x="5566098" y="1809426"/>
                <a:chExt cx="529434" cy="412620"/>
              </a:xfrm>
            </p:grpSpPr>
            <p:sp>
              <p:nvSpPr>
                <p:cNvPr id="30" name="Curved Left Arrow 29"/>
                <p:cNvSpPr/>
                <p:nvPr/>
              </p:nvSpPr>
              <p:spPr>
                <a:xfrm rot="14476068" flipV="1">
                  <a:off x="5619086" y="1800362"/>
                  <a:ext cx="368696" cy="474671"/>
                </a:xfrm>
                <a:prstGeom prst="curved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solidFill>
                      <a:schemeClr val="tx1"/>
                    </a:solidFill>
                  </a:endParaRPr>
                </a:p>
              </p:txBody>
            </p:sp>
            <p:sp>
              <p:nvSpPr>
                <p:cNvPr id="31" name="Curved Left Arrow 30"/>
                <p:cNvSpPr/>
                <p:nvPr/>
              </p:nvSpPr>
              <p:spPr>
                <a:xfrm rot="4529885" flipH="1" flipV="1">
                  <a:off x="5673849" y="1756438"/>
                  <a:ext cx="368696" cy="474671"/>
                </a:xfrm>
                <a:prstGeom prst="curved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solidFill>
                      <a:schemeClr val="tx1"/>
                    </a:solidFill>
                  </a:endParaRPr>
                </a:p>
              </p:txBody>
            </p:sp>
          </p:grpSp>
          <p:sp>
            <p:nvSpPr>
              <p:cNvPr id="29" name="TextBox 28"/>
              <p:cNvSpPr txBox="1"/>
              <p:nvPr/>
            </p:nvSpPr>
            <p:spPr>
              <a:xfrm>
                <a:off x="5358259" y="1755867"/>
                <a:ext cx="301660" cy="369332"/>
              </a:xfrm>
              <a:prstGeom prst="rect">
                <a:avLst/>
              </a:prstGeom>
              <a:noFill/>
            </p:spPr>
            <p:txBody>
              <a:bodyPr wrap="none" rtlCol="0">
                <a:spAutoFit/>
              </a:bodyPr>
              <a:lstStyle/>
              <a:p>
                <a:r>
                  <a:rPr lang="en-AU" dirty="0"/>
                  <a:t>1</a:t>
                </a:r>
              </a:p>
            </p:txBody>
          </p:sp>
        </p:grpSp>
      </p:grpSp>
      <p:sp>
        <p:nvSpPr>
          <p:cNvPr id="10" name="Rectangle 9"/>
          <p:cNvSpPr/>
          <p:nvPr/>
        </p:nvSpPr>
        <p:spPr>
          <a:xfrm>
            <a:off x="331316" y="4558590"/>
            <a:ext cx="8355484" cy="923330"/>
          </a:xfrm>
          <a:prstGeom prst="rect">
            <a:avLst/>
          </a:prstGeom>
        </p:spPr>
        <p:txBody>
          <a:bodyPr wrap="square">
            <a:spAutoFit/>
          </a:bodyPr>
          <a:lstStyle/>
          <a:p>
            <a:pPr marL="285750" indent="-285750">
              <a:buFont typeface="Arial"/>
              <a:buChar char="•"/>
            </a:pPr>
            <a:r>
              <a:rPr lang="en-AU" dirty="0"/>
              <a:t>Include latent variance</a:t>
            </a:r>
          </a:p>
          <a:p>
            <a:pPr marL="285750" indent="-285750">
              <a:buFont typeface="Arial"/>
              <a:buChar char="•"/>
            </a:pPr>
            <a:r>
              <a:rPr lang="en-AU" dirty="0"/>
              <a:t>Path is variance so should be bidirectional (arrows = 2) and don’t specify ‘to’ option</a:t>
            </a:r>
          </a:p>
          <a:p>
            <a:pPr marL="285750" indent="-285750">
              <a:buFont typeface="Arial"/>
              <a:buChar char="•"/>
            </a:pPr>
            <a:r>
              <a:rPr lang="en-AU" dirty="0"/>
              <a:t>Should be fixed to 1 (free = FALSE)</a:t>
            </a:r>
          </a:p>
        </p:txBody>
      </p:sp>
    </p:spTree>
    <p:extLst>
      <p:ext uri="{BB962C8B-B14F-4D97-AF65-F5344CB8AC3E}">
        <p14:creationId xmlns:p14="http://schemas.microsoft.com/office/powerpoint/2010/main" val="180697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New to R?</a:t>
            </a:r>
          </a:p>
        </p:txBody>
      </p:sp>
      <p:sp>
        <p:nvSpPr>
          <p:cNvPr id="3" name="Content Placeholder 2"/>
          <p:cNvSpPr>
            <a:spLocks noGrp="1"/>
          </p:cNvSpPr>
          <p:nvPr>
            <p:ph idx="1"/>
          </p:nvPr>
        </p:nvSpPr>
        <p:spPr>
          <a:xfrm>
            <a:off x="457200" y="1600200"/>
            <a:ext cx="8686800" cy="4525963"/>
          </a:xfrm>
        </p:spPr>
        <p:txBody>
          <a:bodyPr>
            <a:normAutofit fontScale="92500"/>
          </a:bodyPr>
          <a:lstStyle/>
          <a:p>
            <a:r>
              <a:rPr lang="en-AU" dirty="0"/>
              <a:t>This workshop assumes basic knowledge of R and </a:t>
            </a:r>
            <a:r>
              <a:rPr lang="en-AU" dirty="0" err="1"/>
              <a:t>RStudio</a:t>
            </a:r>
            <a:endParaRPr lang="en-AU" dirty="0"/>
          </a:p>
          <a:p>
            <a:endParaRPr lang="en-AU" dirty="0"/>
          </a:p>
          <a:p>
            <a:r>
              <a:rPr lang="en-AU" dirty="0"/>
              <a:t>If you’re new to R, try working through some basics:</a:t>
            </a:r>
          </a:p>
          <a:p>
            <a:endParaRPr lang="en-AU" dirty="0"/>
          </a:p>
          <a:p>
            <a:pPr marL="0" indent="0">
              <a:buNone/>
            </a:pPr>
            <a:r>
              <a:rPr lang="en-US" dirty="0">
                <a:solidFill>
                  <a:srgbClr val="3366FF"/>
                </a:solidFill>
              </a:rPr>
              <a:t>https://</a:t>
            </a:r>
            <a:r>
              <a:rPr lang="en-US" dirty="0" err="1">
                <a:solidFill>
                  <a:srgbClr val="3366FF"/>
                </a:solidFill>
              </a:rPr>
              <a:t>github.com</a:t>
            </a:r>
            <a:r>
              <a:rPr lang="en-US" dirty="0">
                <a:solidFill>
                  <a:srgbClr val="3366FF"/>
                </a:solidFill>
              </a:rPr>
              <a:t>/</a:t>
            </a:r>
            <a:r>
              <a:rPr lang="en-US" dirty="0" err="1">
                <a:solidFill>
                  <a:srgbClr val="3366FF"/>
                </a:solidFill>
              </a:rPr>
              <a:t>ClareSutherland</a:t>
            </a:r>
            <a:r>
              <a:rPr lang="en-US" dirty="0">
                <a:solidFill>
                  <a:srgbClr val="3366FF"/>
                </a:solidFill>
              </a:rPr>
              <a:t>/</a:t>
            </a:r>
            <a:r>
              <a:rPr lang="en-US" dirty="0" err="1">
                <a:solidFill>
                  <a:srgbClr val="3366FF"/>
                </a:solidFill>
              </a:rPr>
              <a:t>BasicR</a:t>
            </a:r>
            <a:endParaRPr lang="en-US" dirty="0"/>
          </a:p>
          <a:p>
            <a:endParaRPr lang="en-AU" dirty="0"/>
          </a:p>
          <a:p>
            <a:r>
              <a:rPr lang="en-AU" dirty="0"/>
              <a:t>Good textbooks on R:</a:t>
            </a:r>
          </a:p>
        </p:txBody>
      </p:sp>
      <p:pic>
        <p:nvPicPr>
          <p:cNvPr id="5" name="Picture 4">
            <a:extLst>
              <a:ext uri="{FF2B5EF4-FFF2-40B4-BE49-F238E27FC236}">
                <a16:creationId xmlns:a16="http://schemas.microsoft.com/office/drawing/2014/main" id="{E010197D-3FB2-8C44-AEBA-C74A14A5B873}"/>
              </a:ext>
            </a:extLst>
          </p:cNvPr>
          <p:cNvPicPr>
            <a:picLocks noChangeAspect="1"/>
          </p:cNvPicPr>
          <p:nvPr/>
        </p:nvPicPr>
        <p:blipFill>
          <a:blip r:embed="rId2"/>
          <a:stretch>
            <a:fillRect/>
          </a:stretch>
        </p:blipFill>
        <p:spPr>
          <a:xfrm>
            <a:off x="4905681" y="5084688"/>
            <a:ext cx="977469" cy="1468875"/>
          </a:xfrm>
          <a:prstGeom prst="rect">
            <a:avLst/>
          </a:prstGeom>
        </p:spPr>
      </p:pic>
      <p:pic>
        <p:nvPicPr>
          <p:cNvPr id="7" name="Picture 6">
            <a:extLst>
              <a:ext uri="{FF2B5EF4-FFF2-40B4-BE49-F238E27FC236}">
                <a16:creationId xmlns:a16="http://schemas.microsoft.com/office/drawing/2014/main" id="{5F406495-80A8-5242-A780-0C03EAAB9536}"/>
              </a:ext>
            </a:extLst>
          </p:cNvPr>
          <p:cNvPicPr>
            <a:picLocks noChangeAspect="1"/>
          </p:cNvPicPr>
          <p:nvPr/>
        </p:nvPicPr>
        <p:blipFill>
          <a:blip r:embed="rId3"/>
          <a:stretch>
            <a:fillRect/>
          </a:stretch>
        </p:blipFill>
        <p:spPr>
          <a:xfrm>
            <a:off x="6389349" y="5084688"/>
            <a:ext cx="1083258" cy="1468875"/>
          </a:xfrm>
          <a:prstGeom prst="rect">
            <a:avLst/>
          </a:prstGeom>
        </p:spPr>
      </p:pic>
    </p:spTree>
    <p:extLst>
      <p:ext uri="{BB962C8B-B14F-4D97-AF65-F5344CB8AC3E}">
        <p14:creationId xmlns:p14="http://schemas.microsoft.com/office/powerpoint/2010/main" val="35245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780940"/>
            <a:ext cx="184666" cy="646331"/>
          </a:xfrm>
          <a:prstGeom prst="rect">
            <a:avLst/>
          </a:prstGeom>
          <a:noFill/>
        </p:spPr>
        <p:txBody>
          <a:bodyPr wrap="none" rtlCol="0">
            <a:spAutoFit/>
          </a:bodyPr>
          <a:lstStyle/>
          <a:p>
            <a:endParaRPr lang="en-AU" dirty="0">
              <a:solidFill>
                <a:srgbClr val="3366FF"/>
              </a:solidFill>
            </a:endParaRPr>
          </a:p>
          <a:p>
            <a:endParaRPr lang="en-AU" dirty="0">
              <a:solidFill>
                <a:srgbClr val="3366FF"/>
              </a:solidFill>
            </a:endParaRPr>
          </a:p>
        </p:txBody>
      </p:sp>
      <p:sp>
        <p:nvSpPr>
          <p:cNvPr id="2" name="Title 1"/>
          <p:cNvSpPr>
            <a:spLocks noGrp="1"/>
          </p:cNvSpPr>
          <p:nvPr>
            <p:ph type="title"/>
          </p:nvPr>
        </p:nvSpPr>
        <p:spPr/>
        <p:txBody>
          <a:bodyPr>
            <a:normAutofit/>
          </a:bodyPr>
          <a:lstStyle/>
          <a:p>
            <a:r>
              <a:rPr lang="en-AU" dirty="0"/>
              <a:t>Build model</a:t>
            </a:r>
          </a:p>
        </p:txBody>
      </p:sp>
      <p:sp>
        <p:nvSpPr>
          <p:cNvPr id="4" name="Rectangle 3"/>
          <p:cNvSpPr/>
          <p:nvPr/>
        </p:nvSpPr>
        <p:spPr>
          <a:xfrm>
            <a:off x="331317" y="1638975"/>
            <a:ext cx="8489994" cy="1576592"/>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factorOneFactorModel</a:t>
            </a:r>
            <a:r>
              <a:rPr lang="en-AU" dirty="0">
                <a:solidFill>
                  <a:srgbClr val="0000FF"/>
                </a:solidFill>
              </a:rPr>
              <a:t> &lt;- </a:t>
            </a:r>
            <a:r>
              <a:rPr lang="en-AU" dirty="0" err="1">
                <a:solidFill>
                  <a:srgbClr val="0000FF"/>
                </a:solidFill>
              </a:rPr>
              <a:t>mxModel</a:t>
            </a:r>
            <a:r>
              <a:rPr lang="en-AU" dirty="0">
                <a:solidFill>
                  <a:srgbClr val="0000FF"/>
                </a:solidFill>
              </a:rPr>
              <a:t>(name = "Intelligence model", type = "RAM",</a:t>
            </a:r>
          </a:p>
          <a:p>
            <a:r>
              <a:rPr lang="en-AU" dirty="0">
                <a:solidFill>
                  <a:srgbClr val="0000FF"/>
                </a:solidFill>
              </a:rPr>
              <a:t>                            </a:t>
            </a:r>
            <a:r>
              <a:rPr lang="en-AU" dirty="0" err="1">
                <a:solidFill>
                  <a:srgbClr val="0000FF"/>
                </a:solidFill>
              </a:rPr>
              <a:t>manifestVars</a:t>
            </a:r>
            <a:r>
              <a:rPr lang="en-AU" dirty="0">
                <a:solidFill>
                  <a:srgbClr val="0000FF"/>
                </a:solidFill>
              </a:rPr>
              <a:t> = manifests, </a:t>
            </a:r>
            <a:r>
              <a:rPr lang="en-AU" dirty="0" err="1">
                <a:solidFill>
                  <a:srgbClr val="0000FF"/>
                </a:solidFill>
              </a:rPr>
              <a:t>latentVars</a:t>
            </a:r>
            <a:r>
              <a:rPr lang="en-AU" dirty="0">
                <a:solidFill>
                  <a:srgbClr val="0000FF"/>
                </a:solidFill>
              </a:rPr>
              <a:t> = </a:t>
            </a:r>
            <a:r>
              <a:rPr lang="en-AU" dirty="0" err="1">
                <a:solidFill>
                  <a:srgbClr val="0000FF"/>
                </a:solidFill>
              </a:rPr>
              <a:t>latents</a:t>
            </a:r>
            <a:r>
              <a:rPr lang="en-AU" dirty="0">
                <a:solidFill>
                  <a:srgbClr val="0000FF"/>
                </a:solidFill>
              </a:rPr>
              <a:t>,</a:t>
            </a:r>
          </a:p>
          <a:p>
            <a:r>
              <a:rPr lang="en-AU" dirty="0">
                <a:solidFill>
                  <a:srgbClr val="0000FF"/>
                </a:solidFill>
              </a:rPr>
              <a:t>                            </a:t>
            </a:r>
            <a:r>
              <a:rPr lang="en-AU" dirty="0" err="1">
                <a:solidFill>
                  <a:srgbClr val="0000FF"/>
                </a:solidFill>
              </a:rPr>
              <a:t>g_FreePaths</a:t>
            </a:r>
            <a:r>
              <a:rPr lang="en-AU" dirty="0">
                <a:solidFill>
                  <a:srgbClr val="0000FF"/>
                </a:solidFill>
              </a:rPr>
              <a:t>, </a:t>
            </a:r>
            <a:r>
              <a:rPr lang="en-AU" dirty="0" err="1">
                <a:solidFill>
                  <a:srgbClr val="0000FF"/>
                </a:solidFill>
              </a:rPr>
              <a:t>g_variance</a:t>
            </a:r>
            <a:r>
              <a:rPr lang="en-AU" dirty="0">
                <a:solidFill>
                  <a:srgbClr val="0000FF"/>
                </a:solidFill>
              </a:rPr>
              <a:t>, residuals,</a:t>
            </a:r>
          </a:p>
          <a:p>
            <a:r>
              <a:rPr lang="en-AU" dirty="0">
                <a:solidFill>
                  <a:srgbClr val="0000FF"/>
                </a:solidFill>
              </a:rPr>
              <a:t>                            </a:t>
            </a:r>
            <a:r>
              <a:rPr lang="en-AU" dirty="0" err="1">
                <a:solidFill>
                  <a:srgbClr val="0000FF"/>
                </a:solidFill>
              </a:rPr>
              <a:t>mxData</a:t>
            </a:r>
            <a:r>
              <a:rPr lang="en-AU" dirty="0">
                <a:solidFill>
                  <a:srgbClr val="0000FF"/>
                </a:solidFill>
              </a:rPr>
              <a:t>(observed=</a:t>
            </a:r>
            <a:r>
              <a:rPr lang="en-AU" dirty="0" err="1">
                <a:solidFill>
                  <a:srgbClr val="0000FF"/>
                </a:solidFill>
              </a:rPr>
              <a:t>cov</a:t>
            </a:r>
            <a:r>
              <a:rPr lang="en-AU" dirty="0">
                <a:solidFill>
                  <a:srgbClr val="0000FF"/>
                </a:solidFill>
              </a:rPr>
              <a:t>(</a:t>
            </a:r>
            <a:r>
              <a:rPr lang="en-AU" dirty="0" err="1">
                <a:solidFill>
                  <a:srgbClr val="0000FF"/>
                </a:solidFill>
              </a:rPr>
              <a:t>OneFactorData</a:t>
            </a:r>
            <a:r>
              <a:rPr lang="en-AU" dirty="0">
                <a:solidFill>
                  <a:srgbClr val="0000FF"/>
                </a:solidFill>
              </a:rPr>
              <a:t>), type="</a:t>
            </a:r>
            <a:r>
              <a:rPr lang="en-AU" dirty="0" err="1">
                <a:solidFill>
                  <a:srgbClr val="0000FF"/>
                </a:solidFill>
              </a:rPr>
              <a:t>cov</a:t>
            </a:r>
            <a:r>
              <a:rPr lang="en-AU" dirty="0">
                <a:solidFill>
                  <a:srgbClr val="0000FF"/>
                </a:solidFill>
              </a:rPr>
              <a:t>", </a:t>
            </a:r>
            <a:r>
              <a:rPr lang="en-AU" dirty="0" err="1">
                <a:solidFill>
                  <a:srgbClr val="0000FF"/>
                </a:solidFill>
              </a:rPr>
              <a:t>numObs</a:t>
            </a:r>
            <a:r>
              <a:rPr lang="en-AU" dirty="0">
                <a:solidFill>
                  <a:srgbClr val="0000FF"/>
                </a:solidFill>
              </a:rPr>
              <a:t>=500))</a:t>
            </a:r>
          </a:p>
        </p:txBody>
      </p:sp>
      <p:sp>
        <p:nvSpPr>
          <p:cNvPr id="7" name="Rectangle 6"/>
          <p:cNvSpPr/>
          <p:nvPr/>
        </p:nvSpPr>
        <p:spPr>
          <a:xfrm>
            <a:off x="331317" y="3502497"/>
            <a:ext cx="8710872" cy="2862323"/>
          </a:xfrm>
          <a:prstGeom prst="rect">
            <a:avLst/>
          </a:prstGeom>
        </p:spPr>
        <p:txBody>
          <a:bodyPr wrap="square">
            <a:spAutoFit/>
          </a:bodyPr>
          <a:lstStyle/>
          <a:p>
            <a:pPr marL="285750" indent="-285750">
              <a:buFont typeface="Arial"/>
              <a:buChar char="•"/>
            </a:pPr>
            <a:r>
              <a:rPr lang="en-AU" dirty="0" err="1"/>
              <a:t>mxModel</a:t>
            </a:r>
            <a:r>
              <a:rPr lang="en-AU" dirty="0"/>
              <a:t> builds a model</a:t>
            </a:r>
          </a:p>
          <a:p>
            <a:pPr marL="285750" indent="-285750">
              <a:buFont typeface="Arial"/>
              <a:buChar char="•"/>
            </a:pPr>
            <a:endParaRPr lang="en-AU" dirty="0"/>
          </a:p>
          <a:p>
            <a:pPr marL="285750" indent="-285750">
              <a:buFont typeface="Arial"/>
              <a:buChar char="•"/>
            </a:pPr>
            <a:r>
              <a:rPr lang="en-AU" dirty="0"/>
              <a:t>name = sets the name of your model</a:t>
            </a:r>
          </a:p>
          <a:p>
            <a:pPr marL="285750" indent="-285750">
              <a:buFont typeface="Arial"/>
              <a:buChar char="•"/>
            </a:pPr>
            <a:r>
              <a:rPr lang="en-AU" dirty="0"/>
              <a:t>type = RAM is the type of matrix algebra it uses as a default</a:t>
            </a:r>
          </a:p>
          <a:p>
            <a:pPr marL="285750" indent="-285750">
              <a:buFont typeface="Arial"/>
              <a:buChar char="•"/>
            </a:pPr>
            <a:r>
              <a:rPr lang="en-AU" dirty="0" err="1"/>
              <a:t>manifestVars</a:t>
            </a:r>
            <a:r>
              <a:rPr lang="en-AU" dirty="0"/>
              <a:t> sets the manifests to the variable you created earlier</a:t>
            </a:r>
          </a:p>
          <a:p>
            <a:pPr marL="285750" indent="-285750">
              <a:buFont typeface="Arial"/>
              <a:buChar char="•"/>
            </a:pPr>
            <a:r>
              <a:rPr lang="en-AU" dirty="0" err="1"/>
              <a:t>latentVars</a:t>
            </a:r>
            <a:r>
              <a:rPr lang="en-AU" dirty="0"/>
              <a:t> sets the latent to the variable you created earlier</a:t>
            </a:r>
          </a:p>
          <a:p>
            <a:pPr marL="285750" indent="-285750">
              <a:buFont typeface="Arial"/>
              <a:buChar char="•"/>
            </a:pPr>
            <a:r>
              <a:rPr lang="en-AU" dirty="0"/>
              <a:t>add your path, variance and residual variables which you created earlier</a:t>
            </a:r>
          </a:p>
          <a:p>
            <a:pPr marL="285750" indent="-285750">
              <a:buFont typeface="Arial"/>
              <a:buChar char="•"/>
            </a:pPr>
            <a:endParaRPr lang="en-AU" dirty="0"/>
          </a:p>
          <a:p>
            <a:pPr marL="285750" indent="-285750">
              <a:buFont typeface="Arial"/>
              <a:buChar char="•"/>
            </a:pPr>
            <a:r>
              <a:rPr lang="en-AU" dirty="0" err="1"/>
              <a:t>mxData</a:t>
            </a:r>
            <a:r>
              <a:rPr lang="en-AU" dirty="0"/>
              <a:t> sets the data, here you have specified a covariance matrix (and N = 500)</a:t>
            </a:r>
          </a:p>
          <a:p>
            <a:pPr marL="285750" indent="-285750">
              <a:buFont typeface="Arial"/>
              <a:buChar char="•"/>
            </a:pPr>
            <a:endParaRPr lang="en-AU" dirty="0"/>
          </a:p>
        </p:txBody>
      </p:sp>
    </p:spTree>
    <p:extLst>
      <p:ext uri="{BB962C8B-B14F-4D97-AF65-F5344CB8AC3E}">
        <p14:creationId xmlns:p14="http://schemas.microsoft.com/office/powerpoint/2010/main" val="2375328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Run model</a:t>
            </a:r>
          </a:p>
        </p:txBody>
      </p:sp>
      <p:sp>
        <p:nvSpPr>
          <p:cNvPr id="4" name="Rectangle 3"/>
          <p:cNvSpPr/>
          <p:nvPr/>
        </p:nvSpPr>
        <p:spPr>
          <a:xfrm>
            <a:off x="331317" y="1638975"/>
            <a:ext cx="8489994" cy="1140914"/>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factorOneFactorModel</a:t>
            </a:r>
            <a:r>
              <a:rPr lang="en-AU" dirty="0">
                <a:solidFill>
                  <a:srgbClr val="0000FF"/>
                </a:solidFill>
              </a:rPr>
              <a:t> &lt;- </a:t>
            </a:r>
            <a:r>
              <a:rPr lang="en-AU" dirty="0" err="1">
                <a:solidFill>
                  <a:srgbClr val="0000FF"/>
                </a:solidFill>
              </a:rPr>
              <a:t>mxRun</a:t>
            </a:r>
            <a:r>
              <a:rPr lang="en-AU" dirty="0">
                <a:solidFill>
                  <a:srgbClr val="0000FF"/>
                </a:solidFill>
              </a:rPr>
              <a:t>(</a:t>
            </a:r>
            <a:r>
              <a:rPr lang="en-AU" dirty="0" err="1">
                <a:solidFill>
                  <a:srgbClr val="0000FF"/>
                </a:solidFill>
              </a:rPr>
              <a:t>factorOneFactorModel</a:t>
            </a:r>
            <a:r>
              <a:rPr lang="en-AU" dirty="0">
                <a:solidFill>
                  <a:srgbClr val="0000FF"/>
                </a:solidFill>
              </a:rPr>
              <a:t>)</a:t>
            </a:r>
          </a:p>
          <a:p>
            <a:r>
              <a:rPr lang="en-AU" dirty="0">
                <a:solidFill>
                  <a:srgbClr val="0000FF"/>
                </a:solidFill>
              </a:rPr>
              <a:t>&gt; summary(</a:t>
            </a:r>
            <a:r>
              <a:rPr lang="en-AU" dirty="0" err="1">
                <a:solidFill>
                  <a:srgbClr val="0000FF"/>
                </a:solidFill>
              </a:rPr>
              <a:t>factorOneFactorModel</a:t>
            </a:r>
            <a:r>
              <a:rPr lang="en-AU" dirty="0">
                <a:solidFill>
                  <a:srgbClr val="0000FF"/>
                </a:solidFill>
              </a:rPr>
              <a:t>)</a:t>
            </a:r>
          </a:p>
        </p:txBody>
      </p:sp>
      <p:sp>
        <p:nvSpPr>
          <p:cNvPr id="5" name="Rectangle 4"/>
          <p:cNvSpPr/>
          <p:nvPr/>
        </p:nvSpPr>
        <p:spPr>
          <a:xfrm>
            <a:off x="331317" y="2923941"/>
            <a:ext cx="8710872" cy="3785652"/>
          </a:xfrm>
          <a:prstGeom prst="rect">
            <a:avLst/>
          </a:prstGeom>
        </p:spPr>
        <p:txBody>
          <a:bodyPr wrap="square">
            <a:spAutoFit/>
          </a:bodyPr>
          <a:lstStyle/>
          <a:p>
            <a:pPr marL="285750" indent="-285750">
              <a:buFont typeface="Arial"/>
              <a:buChar char="•"/>
            </a:pPr>
            <a:r>
              <a:rPr lang="en-AU" dirty="0"/>
              <a:t>You’re now ready to run your model!</a:t>
            </a:r>
          </a:p>
          <a:p>
            <a:endParaRPr lang="en-AU" dirty="0"/>
          </a:p>
          <a:p>
            <a:pPr marL="285750" indent="-285750">
              <a:buFont typeface="Arial"/>
              <a:buChar char="•"/>
            </a:pPr>
            <a:r>
              <a:rPr lang="en-AU" dirty="0"/>
              <a:t>summary(model) then gives you the output of your model, including the fit statistics:</a:t>
            </a:r>
          </a:p>
          <a:p>
            <a:pPr marL="285750" indent="-285750">
              <a:buFont typeface="Arial"/>
              <a:buChar char="•"/>
            </a:pPr>
            <a:endParaRPr lang="en-AU" dirty="0"/>
          </a:p>
          <a:p>
            <a:pPr marL="285750" indent="-285750">
              <a:buFont typeface="Arial"/>
              <a:buChar char="•"/>
            </a:pPr>
            <a:r>
              <a:rPr lang="en-AU" dirty="0"/>
              <a:t>Chi-square (</a:t>
            </a:r>
            <a:r>
              <a:rPr lang="en-AU" dirty="0">
                <a:sym typeface="Symbol" panose="05050102010706020507" pitchFamily="18" charset="2"/>
              </a:rPr>
              <a:t>χ</a:t>
            </a:r>
            <a:r>
              <a:rPr lang="en-AU" baseline="30000" dirty="0"/>
              <a:t>2</a:t>
            </a:r>
            <a:r>
              <a:rPr lang="en-AU" dirty="0"/>
              <a:t>) p-value should be &gt; 0.05 </a:t>
            </a:r>
          </a:p>
          <a:p>
            <a:pPr marL="285750" indent="-285750">
              <a:buFont typeface="Arial"/>
              <a:buChar char="•"/>
            </a:pPr>
            <a:r>
              <a:rPr lang="en-AU" dirty="0"/>
              <a:t>Normed Chi-Square </a:t>
            </a:r>
            <a:r>
              <a:rPr lang="en-AU" dirty="0">
                <a:sym typeface="Symbol" panose="05050102010706020507" pitchFamily="18" charset="2"/>
              </a:rPr>
              <a:t>χ</a:t>
            </a:r>
            <a:r>
              <a:rPr lang="en-AU" baseline="30000" dirty="0"/>
              <a:t>2 </a:t>
            </a:r>
            <a:r>
              <a:rPr lang="en-AU" dirty="0"/>
              <a:t>/</a:t>
            </a:r>
            <a:r>
              <a:rPr lang="en-AU" dirty="0" err="1"/>
              <a:t>df</a:t>
            </a:r>
            <a:r>
              <a:rPr lang="en-AU" dirty="0"/>
              <a:t>: values close to 1 indicate good fit but values less than 1 may indicate overfit </a:t>
            </a:r>
          </a:p>
          <a:p>
            <a:pPr marL="285750" indent="-285750">
              <a:buFont typeface="Arial"/>
              <a:buChar char="•"/>
            </a:pPr>
            <a:r>
              <a:rPr lang="en-AU" dirty="0"/>
              <a:t>RMSEA should be 0.05 or less and p value should be &gt; 0.05 (check CI)</a:t>
            </a:r>
          </a:p>
          <a:p>
            <a:pPr marL="285750" indent="-285750">
              <a:buFont typeface="Arial"/>
              <a:buChar char="•"/>
            </a:pPr>
            <a:r>
              <a:rPr lang="en-AU" dirty="0"/>
              <a:t>TLI should be &gt; 0.95 (but not over 1, &gt;1 may indicate overfit)</a:t>
            </a:r>
          </a:p>
          <a:p>
            <a:pPr marL="285750" indent="-285750">
              <a:buFont typeface="Arial"/>
              <a:buChar char="•"/>
            </a:pPr>
            <a:r>
              <a:rPr lang="en-AU" dirty="0"/>
              <a:t>CFI (takes on values between 0 and 1, you want it to be &gt;0.95)</a:t>
            </a:r>
          </a:p>
          <a:p>
            <a:pPr marL="285750" indent="-285750">
              <a:buFont typeface="Arial"/>
              <a:buChar char="•"/>
            </a:pPr>
            <a:r>
              <a:rPr lang="en-AU" dirty="0"/>
              <a:t>AIC: When comparing models the model with the smallest AIC value is the most parsimonious.</a:t>
            </a:r>
          </a:p>
          <a:p>
            <a:pPr marL="285750" indent="-285750">
              <a:buFont typeface="Arial"/>
              <a:buChar char="•"/>
            </a:pPr>
            <a:r>
              <a:rPr lang="en-AU" sz="1200" dirty="0"/>
              <a:t>Based on recommendations from: </a:t>
            </a:r>
            <a:r>
              <a:rPr lang="en-AU" sz="1200" dirty="0" err="1"/>
              <a:t>Schumacker</a:t>
            </a:r>
            <a:r>
              <a:rPr lang="en-AU" sz="1200" dirty="0"/>
              <a:t> &amp; Lomax (2010), Hu &amp; </a:t>
            </a:r>
            <a:r>
              <a:rPr lang="en-AU" sz="1200" dirty="0" err="1"/>
              <a:t>Bentler</a:t>
            </a:r>
            <a:r>
              <a:rPr lang="en-AU" sz="1200" dirty="0"/>
              <a:t> (1995, 1999), Byrne (1998, 2001, 2006 &amp; 2011), Marsh, </a:t>
            </a:r>
            <a:r>
              <a:rPr lang="en-AU" sz="1200" dirty="0" err="1"/>
              <a:t>Hau</a:t>
            </a:r>
            <a:r>
              <a:rPr lang="en-AU" sz="1200" dirty="0"/>
              <a:t> &amp; Wen (2004) and Arbuckle (1983-2011)</a:t>
            </a:r>
          </a:p>
        </p:txBody>
      </p:sp>
    </p:spTree>
    <p:extLst>
      <p:ext uri="{BB962C8B-B14F-4D97-AF65-F5344CB8AC3E}">
        <p14:creationId xmlns:p14="http://schemas.microsoft.com/office/powerpoint/2010/main" val="4246465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penMxoutput.png"/>
          <p:cNvPicPr>
            <a:picLocks noChangeAspect="1"/>
          </p:cNvPicPr>
          <p:nvPr/>
        </p:nvPicPr>
        <p:blipFill rotWithShape="1">
          <a:blip r:embed="rId2">
            <a:extLst>
              <a:ext uri="{28A0092B-C50C-407E-A947-70E740481C1C}">
                <a14:useLocalDpi xmlns:a14="http://schemas.microsoft.com/office/drawing/2010/main" val="0"/>
              </a:ext>
            </a:extLst>
          </a:blip>
          <a:srcRect t="16855" r="45794" b="19230"/>
          <a:stretch/>
        </p:blipFill>
        <p:spPr>
          <a:xfrm>
            <a:off x="26800" y="1155888"/>
            <a:ext cx="6412100" cy="5687063"/>
          </a:xfrm>
          <a:prstGeom prst="rect">
            <a:avLst/>
          </a:prstGeom>
        </p:spPr>
      </p:pic>
      <p:sp>
        <p:nvSpPr>
          <p:cNvPr id="2" name="Title 1"/>
          <p:cNvSpPr>
            <a:spLocks noGrp="1"/>
          </p:cNvSpPr>
          <p:nvPr>
            <p:ph type="title"/>
          </p:nvPr>
        </p:nvSpPr>
        <p:spPr/>
        <p:txBody>
          <a:bodyPr/>
          <a:lstStyle/>
          <a:p>
            <a:r>
              <a:rPr lang="en-AU" dirty="0"/>
              <a:t>Output</a:t>
            </a:r>
          </a:p>
        </p:txBody>
      </p:sp>
      <p:sp>
        <p:nvSpPr>
          <p:cNvPr id="6" name="TextBox 5"/>
          <p:cNvSpPr txBox="1"/>
          <p:nvPr/>
        </p:nvSpPr>
        <p:spPr>
          <a:xfrm>
            <a:off x="5979486" y="1957916"/>
            <a:ext cx="1746347" cy="646331"/>
          </a:xfrm>
          <a:prstGeom prst="rect">
            <a:avLst/>
          </a:prstGeom>
          <a:noFill/>
        </p:spPr>
        <p:txBody>
          <a:bodyPr wrap="square" rtlCol="0">
            <a:spAutoFit/>
          </a:bodyPr>
          <a:lstStyle/>
          <a:p>
            <a:r>
              <a:rPr lang="en-AU" dirty="0" err="1">
                <a:solidFill>
                  <a:srgbClr val="FF0000"/>
                </a:solidFill>
              </a:rPr>
              <a:t>unstandardised</a:t>
            </a:r>
            <a:r>
              <a:rPr lang="en-AU" dirty="0">
                <a:solidFill>
                  <a:srgbClr val="FF0000"/>
                </a:solidFill>
              </a:rPr>
              <a:t> estimates</a:t>
            </a:r>
          </a:p>
        </p:txBody>
      </p:sp>
      <p:sp>
        <p:nvSpPr>
          <p:cNvPr id="7" name="TextBox 6"/>
          <p:cNvSpPr txBox="1"/>
          <p:nvPr/>
        </p:nvSpPr>
        <p:spPr>
          <a:xfrm>
            <a:off x="6345559" y="4171435"/>
            <a:ext cx="2274982" cy="369332"/>
          </a:xfrm>
          <a:prstGeom prst="rect">
            <a:avLst/>
          </a:prstGeom>
          <a:noFill/>
        </p:spPr>
        <p:txBody>
          <a:bodyPr wrap="none" rtlCol="0">
            <a:spAutoFit/>
          </a:bodyPr>
          <a:lstStyle/>
          <a:p>
            <a:r>
              <a:rPr lang="en-AU" dirty="0">
                <a:solidFill>
                  <a:srgbClr val="FF0000"/>
                </a:solidFill>
              </a:rPr>
              <a:t>no. parameters and </a:t>
            </a:r>
            <a:r>
              <a:rPr lang="en-AU" dirty="0" err="1">
                <a:solidFill>
                  <a:srgbClr val="FF0000"/>
                </a:solidFill>
              </a:rPr>
              <a:t>df</a:t>
            </a:r>
            <a:endParaRPr lang="en-AU" dirty="0">
              <a:solidFill>
                <a:srgbClr val="FF0000"/>
              </a:solidFill>
            </a:endParaRPr>
          </a:p>
        </p:txBody>
      </p:sp>
      <p:sp>
        <p:nvSpPr>
          <p:cNvPr id="8" name="TextBox 7"/>
          <p:cNvSpPr txBox="1"/>
          <p:nvPr/>
        </p:nvSpPr>
        <p:spPr>
          <a:xfrm>
            <a:off x="4363041" y="4996450"/>
            <a:ext cx="3397272" cy="369332"/>
          </a:xfrm>
          <a:prstGeom prst="rect">
            <a:avLst/>
          </a:prstGeom>
          <a:noFill/>
        </p:spPr>
        <p:txBody>
          <a:bodyPr wrap="none" rtlCol="0">
            <a:spAutoFit/>
          </a:bodyPr>
          <a:lstStyle/>
          <a:p>
            <a:r>
              <a:rPr lang="en-AU" dirty="0">
                <a:solidFill>
                  <a:srgbClr val="FF0000"/>
                </a:solidFill>
              </a:rPr>
              <a:t>chi2 and associated </a:t>
            </a:r>
            <a:r>
              <a:rPr lang="en-AU" dirty="0" err="1">
                <a:solidFill>
                  <a:srgbClr val="FF0000"/>
                </a:solidFill>
              </a:rPr>
              <a:t>df</a:t>
            </a:r>
            <a:r>
              <a:rPr lang="en-AU" dirty="0">
                <a:solidFill>
                  <a:srgbClr val="FF0000"/>
                </a:solidFill>
              </a:rPr>
              <a:t> and p value</a:t>
            </a:r>
          </a:p>
        </p:txBody>
      </p:sp>
      <p:sp>
        <p:nvSpPr>
          <p:cNvPr id="9" name="Frame 8"/>
          <p:cNvSpPr/>
          <p:nvPr/>
        </p:nvSpPr>
        <p:spPr>
          <a:xfrm>
            <a:off x="1253662" y="4090433"/>
            <a:ext cx="4518378" cy="291068"/>
          </a:xfrm>
          <a:prstGeom prst="frame">
            <a:avLst>
              <a:gd name="adj1" fmla="val 2926"/>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solidFill>
                <a:schemeClr val="tx1"/>
              </a:solidFill>
            </a:endParaRPr>
          </a:p>
        </p:txBody>
      </p:sp>
      <p:sp>
        <p:nvSpPr>
          <p:cNvPr id="11" name="Frame 10"/>
          <p:cNvSpPr/>
          <p:nvPr/>
        </p:nvSpPr>
        <p:spPr>
          <a:xfrm>
            <a:off x="1145440" y="5181116"/>
            <a:ext cx="3055142" cy="291068"/>
          </a:xfrm>
          <a:prstGeom prst="frame">
            <a:avLst>
              <a:gd name="adj1" fmla="val 2926"/>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solidFill>
                <a:schemeClr val="tx1"/>
              </a:solidFill>
            </a:endParaRPr>
          </a:p>
        </p:txBody>
      </p:sp>
      <p:sp>
        <p:nvSpPr>
          <p:cNvPr id="12" name="Frame 11"/>
          <p:cNvSpPr/>
          <p:nvPr/>
        </p:nvSpPr>
        <p:spPr>
          <a:xfrm>
            <a:off x="2081716" y="5643930"/>
            <a:ext cx="1424516" cy="291068"/>
          </a:xfrm>
          <a:prstGeom prst="frame">
            <a:avLst>
              <a:gd name="adj1" fmla="val 2926"/>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solidFill>
                <a:schemeClr val="tx1"/>
              </a:solidFill>
            </a:endParaRPr>
          </a:p>
        </p:txBody>
      </p:sp>
      <p:sp>
        <p:nvSpPr>
          <p:cNvPr id="13" name="TextBox 12"/>
          <p:cNvSpPr txBox="1"/>
          <p:nvPr/>
        </p:nvSpPr>
        <p:spPr>
          <a:xfrm>
            <a:off x="5220225" y="5459264"/>
            <a:ext cx="505267" cy="369332"/>
          </a:xfrm>
          <a:prstGeom prst="rect">
            <a:avLst/>
          </a:prstGeom>
          <a:noFill/>
        </p:spPr>
        <p:txBody>
          <a:bodyPr wrap="none" rtlCol="0">
            <a:spAutoFit/>
          </a:bodyPr>
          <a:lstStyle/>
          <a:p>
            <a:r>
              <a:rPr lang="en-AU" dirty="0">
                <a:solidFill>
                  <a:srgbClr val="FF0000"/>
                </a:solidFill>
              </a:rPr>
              <a:t>AIC</a:t>
            </a:r>
          </a:p>
        </p:txBody>
      </p:sp>
      <p:sp>
        <p:nvSpPr>
          <p:cNvPr id="14" name="TextBox 13"/>
          <p:cNvSpPr txBox="1"/>
          <p:nvPr/>
        </p:nvSpPr>
        <p:spPr>
          <a:xfrm>
            <a:off x="1609749" y="5934998"/>
            <a:ext cx="471967" cy="369332"/>
          </a:xfrm>
          <a:prstGeom prst="rect">
            <a:avLst/>
          </a:prstGeom>
          <a:noFill/>
        </p:spPr>
        <p:txBody>
          <a:bodyPr wrap="none" rtlCol="0">
            <a:spAutoFit/>
          </a:bodyPr>
          <a:lstStyle/>
          <a:p>
            <a:r>
              <a:rPr lang="en-AU" dirty="0">
                <a:solidFill>
                  <a:srgbClr val="FF0000"/>
                </a:solidFill>
              </a:rPr>
              <a:t>CFI</a:t>
            </a:r>
          </a:p>
        </p:txBody>
      </p:sp>
      <p:sp>
        <p:nvSpPr>
          <p:cNvPr id="15" name="Frame 14"/>
          <p:cNvSpPr/>
          <p:nvPr/>
        </p:nvSpPr>
        <p:spPr>
          <a:xfrm>
            <a:off x="924983" y="6382594"/>
            <a:ext cx="1424516" cy="291068"/>
          </a:xfrm>
          <a:prstGeom prst="frame">
            <a:avLst>
              <a:gd name="adj1" fmla="val 2926"/>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solidFill>
                <a:schemeClr val="tx1"/>
              </a:solidFill>
            </a:endParaRPr>
          </a:p>
        </p:txBody>
      </p:sp>
      <p:sp>
        <p:nvSpPr>
          <p:cNvPr id="16" name="TextBox 15"/>
          <p:cNvSpPr txBox="1"/>
          <p:nvPr/>
        </p:nvSpPr>
        <p:spPr>
          <a:xfrm>
            <a:off x="4023784" y="6304330"/>
            <a:ext cx="859693" cy="369332"/>
          </a:xfrm>
          <a:prstGeom prst="rect">
            <a:avLst/>
          </a:prstGeom>
          <a:noFill/>
        </p:spPr>
        <p:txBody>
          <a:bodyPr wrap="none" rtlCol="0">
            <a:spAutoFit/>
          </a:bodyPr>
          <a:lstStyle/>
          <a:p>
            <a:r>
              <a:rPr lang="en-AU" dirty="0">
                <a:solidFill>
                  <a:srgbClr val="FF0000"/>
                </a:solidFill>
              </a:rPr>
              <a:t>RMSEA</a:t>
            </a:r>
          </a:p>
        </p:txBody>
      </p:sp>
      <p:sp>
        <p:nvSpPr>
          <p:cNvPr id="17" name="Frame 16"/>
          <p:cNvSpPr/>
          <p:nvPr/>
        </p:nvSpPr>
        <p:spPr>
          <a:xfrm>
            <a:off x="3383491" y="1781146"/>
            <a:ext cx="1585384" cy="2126082"/>
          </a:xfrm>
          <a:prstGeom prst="frame">
            <a:avLst>
              <a:gd name="adj1" fmla="val 2926"/>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solidFill>
                <a:schemeClr val="tx1"/>
              </a:solidFill>
            </a:endParaRPr>
          </a:p>
        </p:txBody>
      </p:sp>
      <p:sp>
        <p:nvSpPr>
          <p:cNvPr id="18" name="Frame 17"/>
          <p:cNvSpPr/>
          <p:nvPr/>
        </p:nvSpPr>
        <p:spPr>
          <a:xfrm>
            <a:off x="179200" y="6165662"/>
            <a:ext cx="1424516" cy="291068"/>
          </a:xfrm>
          <a:prstGeom prst="frame">
            <a:avLst>
              <a:gd name="adj1" fmla="val 2926"/>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1506018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870"/>
            <a:ext cx="8229600" cy="791280"/>
          </a:xfrm>
        </p:spPr>
        <p:txBody>
          <a:bodyPr/>
          <a:lstStyle/>
          <a:p>
            <a:r>
              <a:rPr lang="en-AU" dirty="0"/>
              <a:t>Final Script</a:t>
            </a:r>
          </a:p>
        </p:txBody>
      </p:sp>
      <p:sp>
        <p:nvSpPr>
          <p:cNvPr id="4" name="Rectangle 3"/>
          <p:cNvSpPr/>
          <p:nvPr/>
        </p:nvSpPr>
        <p:spPr>
          <a:xfrm>
            <a:off x="5540023" y="1382889"/>
            <a:ext cx="3146777" cy="187677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AU" dirty="0"/>
              <a:t>#-----heading-----</a:t>
            </a:r>
          </a:p>
          <a:p>
            <a:pPr algn="ctr"/>
            <a:endParaRPr lang="en-AU" dirty="0"/>
          </a:p>
          <a:p>
            <a:pPr algn="ctr"/>
            <a:r>
              <a:rPr lang="en-AU" dirty="0"/>
              <a:t>lets you switch between parts of code more easily</a:t>
            </a:r>
          </a:p>
        </p:txBody>
      </p:sp>
      <p:sp>
        <p:nvSpPr>
          <p:cNvPr id="5" name="Rectangle 4"/>
          <p:cNvSpPr/>
          <p:nvPr/>
        </p:nvSpPr>
        <p:spPr>
          <a:xfrm>
            <a:off x="162813" y="842150"/>
            <a:ext cx="8645385" cy="5940088"/>
          </a:xfrm>
          <a:prstGeom prst="rect">
            <a:avLst/>
          </a:prstGeom>
        </p:spPr>
        <p:txBody>
          <a:bodyPr wrap="square">
            <a:spAutoFit/>
          </a:bodyPr>
          <a:lstStyle/>
          <a:p>
            <a:r>
              <a:rPr lang="en-AU" sz="1000" dirty="0"/>
              <a:t>#-------------initialise and load data--------------</a:t>
            </a:r>
          </a:p>
          <a:p>
            <a:r>
              <a:rPr lang="en-AU" sz="1000" dirty="0"/>
              <a:t>#initialise </a:t>
            </a:r>
            <a:r>
              <a:rPr lang="en-AU" sz="1000" dirty="0" err="1"/>
              <a:t>openmx</a:t>
            </a:r>
            <a:endParaRPr lang="en-AU" sz="1000" dirty="0"/>
          </a:p>
          <a:p>
            <a:r>
              <a:rPr lang="en-AU" sz="1000" dirty="0"/>
              <a:t>require(</a:t>
            </a:r>
            <a:r>
              <a:rPr lang="en-AU" sz="1000" dirty="0" err="1"/>
              <a:t>OpenMx</a:t>
            </a:r>
            <a:r>
              <a:rPr lang="en-AU" sz="1000" dirty="0"/>
              <a:t>)</a:t>
            </a:r>
          </a:p>
          <a:p>
            <a:endParaRPr lang="en-AU" sz="1000" dirty="0"/>
          </a:p>
          <a:p>
            <a:r>
              <a:rPr lang="en-AU" sz="1000" dirty="0"/>
              <a:t>#example data set taken from the Open </a:t>
            </a:r>
            <a:r>
              <a:rPr lang="en-AU" sz="1000" dirty="0" err="1"/>
              <a:t>Mx</a:t>
            </a:r>
            <a:r>
              <a:rPr lang="en-AU" sz="1000" dirty="0"/>
              <a:t> User guide with renamed variables</a:t>
            </a:r>
          </a:p>
          <a:p>
            <a:r>
              <a:rPr lang="en-AU" sz="1000" dirty="0" err="1"/>
              <a:t>setwd</a:t>
            </a:r>
            <a:r>
              <a:rPr lang="en-AU" sz="1000" dirty="0"/>
              <a:t>(”REPLACE WITH YOUR FILEPATH")</a:t>
            </a:r>
          </a:p>
          <a:p>
            <a:r>
              <a:rPr lang="en-AU" sz="1000" dirty="0" err="1"/>
              <a:t>OneFactorData</a:t>
            </a:r>
            <a:r>
              <a:rPr lang="en-AU" sz="1000" dirty="0"/>
              <a:t> &lt;- </a:t>
            </a:r>
            <a:r>
              <a:rPr lang="en-AU" sz="1000" dirty="0" err="1"/>
              <a:t>read.csv</a:t>
            </a:r>
            <a:r>
              <a:rPr lang="en-AU" sz="1000" dirty="0"/>
              <a:t>('</a:t>
            </a:r>
            <a:r>
              <a:rPr lang="en-AU" sz="1000" dirty="0" err="1"/>
              <a:t>demoOneFactor.csv</a:t>
            </a:r>
            <a:r>
              <a:rPr lang="en-AU" sz="1000" dirty="0"/>
              <a:t>', header = TRUE)</a:t>
            </a:r>
          </a:p>
          <a:p>
            <a:r>
              <a:rPr lang="en-AU" sz="1000" dirty="0"/>
              <a:t>View(</a:t>
            </a:r>
            <a:r>
              <a:rPr lang="en-AU" sz="1000" dirty="0" err="1"/>
              <a:t>OneFactorData</a:t>
            </a:r>
            <a:r>
              <a:rPr lang="en-AU" sz="1000" dirty="0"/>
              <a:t>)</a:t>
            </a:r>
          </a:p>
          <a:p>
            <a:endParaRPr lang="en-AU" sz="1000" dirty="0"/>
          </a:p>
          <a:p>
            <a:r>
              <a:rPr lang="en-AU" sz="1000" dirty="0"/>
              <a:t>#--------------create variables, paths and residuals--------------</a:t>
            </a:r>
          </a:p>
          <a:p>
            <a:r>
              <a:rPr lang="en-AU" sz="1000" dirty="0"/>
              <a:t>#set up variables that contain lists of the manifest and latent variable names</a:t>
            </a:r>
          </a:p>
          <a:p>
            <a:r>
              <a:rPr lang="en-AU" sz="1000" dirty="0"/>
              <a:t>manifests &lt;- c("Ravens","Vocab","</a:t>
            </a:r>
            <a:r>
              <a:rPr lang="en-AU" sz="1000" dirty="0" err="1"/>
              <a:t>DSpan</a:t>
            </a:r>
            <a:r>
              <a:rPr lang="en-AU" sz="1000" dirty="0"/>
              <a:t>", "Arith", "</a:t>
            </a:r>
            <a:r>
              <a:rPr lang="en-AU" sz="1000" dirty="0" err="1"/>
              <a:t>WordSum</a:t>
            </a:r>
            <a:r>
              <a:rPr lang="en-AU" sz="1000" dirty="0"/>
              <a:t>")</a:t>
            </a:r>
          </a:p>
          <a:p>
            <a:r>
              <a:rPr lang="en-AU" sz="1000" dirty="0" err="1"/>
              <a:t>latents</a:t>
            </a:r>
            <a:r>
              <a:rPr lang="en-AU" sz="1000" dirty="0"/>
              <a:t> &lt;- c("g")</a:t>
            </a:r>
          </a:p>
          <a:p>
            <a:endParaRPr lang="en-AU" sz="1000" dirty="0"/>
          </a:p>
          <a:p>
            <a:r>
              <a:rPr lang="en-AU" sz="1000" dirty="0"/>
              <a:t>#paths between </a:t>
            </a:r>
            <a:r>
              <a:rPr lang="en-AU" sz="1000" dirty="0" err="1"/>
              <a:t>latents</a:t>
            </a:r>
            <a:r>
              <a:rPr lang="en-AU" sz="1000" dirty="0"/>
              <a:t> to manifests</a:t>
            </a:r>
          </a:p>
          <a:p>
            <a:r>
              <a:rPr lang="en-AU" sz="1000" dirty="0" err="1"/>
              <a:t>g_FreePaths</a:t>
            </a:r>
            <a:r>
              <a:rPr lang="en-AU" sz="1000" dirty="0"/>
              <a:t> &lt;- </a:t>
            </a:r>
            <a:r>
              <a:rPr lang="en-AU" sz="1000" dirty="0" err="1"/>
              <a:t>mxPath</a:t>
            </a:r>
            <a:r>
              <a:rPr lang="en-AU" sz="1000" dirty="0"/>
              <a:t>(from="g", to=c("Ravens","Vocab","</a:t>
            </a:r>
            <a:r>
              <a:rPr lang="en-AU" sz="1000" dirty="0" err="1"/>
              <a:t>DSpan</a:t>
            </a:r>
            <a:r>
              <a:rPr lang="en-AU" sz="1000" dirty="0"/>
              <a:t>", "Arith", "</a:t>
            </a:r>
            <a:r>
              <a:rPr lang="en-AU" sz="1000" dirty="0" err="1"/>
              <a:t>WordSum</a:t>
            </a:r>
            <a:r>
              <a:rPr lang="en-AU" sz="1000" dirty="0"/>
              <a:t>"), arrows=1)</a:t>
            </a:r>
          </a:p>
          <a:p>
            <a:endParaRPr lang="en-AU" sz="1000" dirty="0"/>
          </a:p>
          <a:p>
            <a:r>
              <a:rPr lang="en-AU" sz="1000" dirty="0"/>
              <a:t>#Note you could also fix a path to be one to scale the latent to that manifest variable </a:t>
            </a:r>
          </a:p>
          <a:p>
            <a:r>
              <a:rPr lang="en-AU" sz="1000" dirty="0"/>
              <a:t>#but then take </a:t>
            </a:r>
            <a:r>
              <a:rPr lang="en-AU" sz="1000" dirty="0" err="1"/>
              <a:t>WordSum</a:t>
            </a:r>
            <a:r>
              <a:rPr lang="en-AU" sz="1000" dirty="0"/>
              <a:t> out of the previous paths and add this fixed path to the model</a:t>
            </a:r>
          </a:p>
          <a:p>
            <a:r>
              <a:rPr lang="en-AU" sz="1000" dirty="0"/>
              <a:t>#</a:t>
            </a:r>
            <a:r>
              <a:rPr lang="en-AU" sz="1000" dirty="0" err="1"/>
              <a:t>g_FixedPaths</a:t>
            </a:r>
            <a:r>
              <a:rPr lang="en-AU" sz="1000" dirty="0"/>
              <a:t> &lt;- </a:t>
            </a:r>
            <a:r>
              <a:rPr lang="en-AU" sz="1000" dirty="0" err="1"/>
              <a:t>mxPath</a:t>
            </a:r>
            <a:r>
              <a:rPr lang="en-AU" sz="1000" dirty="0"/>
              <a:t>(from="g", to="</a:t>
            </a:r>
            <a:r>
              <a:rPr lang="en-AU" sz="1000" dirty="0" err="1"/>
              <a:t>WordSum</a:t>
            </a:r>
            <a:r>
              <a:rPr lang="en-AU" sz="1000" dirty="0"/>
              <a:t>", arrows=1,free=FALSE, values=1.0)</a:t>
            </a:r>
          </a:p>
          <a:p>
            <a:endParaRPr lang="en-AU" sz="1000" dirty="0"/>
          </a:p>
          <a:p>
            <a:r>
              <a:rPr lang="en-AU" sz="1000" dirty="0"/>
              <a:t>#add a residual to each manifest variable i.e. error</a:t>
            </a:r>
          </a:p>
          <a:p>
            <a:r>
              <a:rPr lang="en-AU" sz="1000" dirty="0"/>
              <a:t>residuals &lt;- </a:t>
            </a:r>
            <a:r>
              <a:rPr lang="en-AU" sz="1000" dirty="0" err="1"/>
              <a:t>mxPath</a:t>
            </a:r>
            <a:r>
              <a:rPr lang="en-AU" sz="1000" dirty="0"/>
              <a:t>(from=manifests, arrows = 2,labels = c("e1", "e2", "e3", "e4", "e5"))</a:t>
            </a:r>
          </a:p>
          <a:p>
            <a:endParaRPr lang="en-AU" sz="1000" dirty="0"/>
          </a:p>
          <a:p>
            <a:r>
              <a:rPr lang="en-AU" sz="1000" dirty="0"/>
              <a:t>#constraint latent variance to be 1</a:t>
            </a:r>
          </a:p>
          <a:p>
            <a:r>
              <a:rPr lang="en-AU" sz="1000" dirty="0" err="1"/>
              <a:t>g_variance</a:t>
            </a:r>
            <a:r>
              <a:rPr lang="en-AU" sz="1000" dirty="0"/>
              <a:t> &lt;- </a:t>
            </a:r>
            <a:r>
              <a:rPr lang="en-AU" sz="1000" dirty="0" err="1"/>
              <a:t>mxPath</a:t>
            </a:r>
            <a:r>
              <a:rPr lang="en-AU" sz="1000" dirty="0"/>
              <a:t>(from="g", arrows = 2, free = FALSE, values = 1.0)</a:t>
            </a:r>
          </a:p>
          <a:p>
            <a:endParaRPr lang="en-AU" sz="1000" dirty="0"/>
          </a:p>
          <a:p>
            <a:r>
              <a:rPr lang="en-AU" sz="1000" dirty="0"/>
              <a:t>#--------------build model--------------</a:t>
            </a:r>
          </a:p>
          <a:p>
            <a:r>
              <a:rPr lang="en-AU" sz="1000" dirty="0"/>
              <a:t>#build model</a:t>
            </a:r>
          </a:p>
          <a:p>
            <a:r>
              <a:rPr lang="en-AU" sz="1000" dirty="0"/>
              <a:t>#</a:t>
            </a:r>
            <a:r>
              <a:rPr lang="en-AU" sz="1000" dirty="0" err="1"/>
              <a:t>mXData</a:t>
            </a:r>
            <a:r>
              <a:rPr lang="en-AU" sz="1000" dirty="0"/>
              <a:t> tells it where to get the data and whether it's raw or </a:t>
            </a:r>
            <a:r>
              <a:rPr lang="en-AU" sz="1000" dirty="0" err="1"/>
              <a:t>cov</a:t>
            </a:r>
            <a:r>
              <a:rPr lang="en-AU" sz="1000" dirty="0"/>
              <a:t> data (recommended), or </a:t>
            </a:r>
            <a:r>
              <a:rPr lang="en-AU" sz="1000" dirty="0" err="1"/>
              <a:t>cor</a:t>
            </a:r>
            <a:r>
              <a:rPr lang="en-AU" sz="1000" dirty="0"/>
              <a:t> matrix (not recommended)</a:t>
            </a:r>
          </a:p>
          <a:p>
            <a:r>
              <a:rPr lang="en-AU" sz="1000" dirty="0" err="1"/>
              <a:t>factorOneFactorModel</a:t>
            </a:r>
            <a:r>
              <a:rPr lang="en-AU" sz="1000" dirty="0"/>
              <a:t> &lt;- </a:t>
            </a:r>
            <a:r>
              <a:rPr lang="en-AU" sz="1000" dirty="0" err="1"/>
              <a:t>mxModel</a:t>
            </a:r>
            <a:r>
              <a:rPr lang="en-AU" sz="1000" dirty="0"/>
              <a:t>(name="Intelligence </a:t>
            </a:r>
            <a:r>
              <a:rPr lang="en-AU" sz="1000" dirty="0" err="1"/>
              <a:t>model",type</a:t>
            </a:r>
            <a:r>
              <a:rPr lang="en-AU" sz="1000" dirty="0"/>
              <a:t>="RAM",</a:t>
            </a:r>
          </a:p>
          <a:p>
            <a:r>
              <a:rPr lang="en-AU" sz="1000" dirty="0"/>
              <a:t>                            </a:t>
            </a:r>
            <a:r>
              <a:rPr lang="en-AU" sz="1000" dirty="0" err="1"/>
              <a:t>manifestVars</a:t>
            </a:r>
            <a:r>
              <a:rPr lang="en-AU" sz="1000" dirty="0"/>
              <a:t>=manifests, </a:t>
            </a:r>
            <a:r>
              <a:rPr lang="en-AU" sz="1000" dirty="0" err="1"/>
              <a:t>latentVars</a:t>
            </a:r>
            <a:r>
              <a:rPr lang="en-AU" sz="1000" dirty="0"/>
              <a:t>=</a:t>
            </a:r>
            <a:r>
              <a:rPr lang="en-AU" sz="1000" dirty="0" err="1"/>
              <a:t>latents</a:t>
            </a:r>
            <a:r>
              <a:rPr lang="en-AU" sz="1000" dirty="0"/>
              <a:t>,</a:t>
            </a:r>
          </a:p>
          <a:p>
            <a:r>
              <a:rPr lang="en-AU" sz="1000" dirty="0"/>
              <a:t>                            </a:t>
            </a:r>
            <a:r>
              <a:rPr lang="en-AU" sz="1000" dirty="0" err="1"/>
              <a:t>g_FreePaths</a:t>
            </a:r>
            <a:r>
              <a:rPr lang="en-AU" sz="1000" dirty="0"/>
              <a:t>, </a:t>
            </a:r>
            <a:r>
              <a:rPr lang="en-AU" sz="1000" dirty="0" err="1"/>
              <a:t>g_variance</a:t>
            </a:r>
            <a:r>
              <a:rPr lang="en-AU" sz="1000" dirty="0"/>
              <a:t>, residuals,</a:t>
            </a:r>
          </a:p>
          <a:p>
            <a:r>
              <a:rPr lang="en-AU" sz="1000" dirty="0"/>
              <a:t>                            </a:t>
            </a:r>
            <a:r>
              <a:rPr lang="en-AU" sz="1000" dirty="0" err="1"/>
              <a:t>mxData</a:t>
            </a:r>
            <a:r>
              <a:rPr lang="en-AU" sz="1000" dirty="0"/>
              <a:t>(observed=</a:t>
            </a:r>
            <a:r>
              <a:rPr lang="en-AU" sz="1000" dirty="0" err="1"/>
              <a:t>cov</a:t>
            </a:r>
            <a:r>
              <a:rPr lang="en-AU" sz="1000" dirty="0"/>
              <a:t>(</a:t>
            </a:r>
            <a:r>
              <a:rPr lang="en-AU" sz="1000" dirty="0" err="1"/>
              <a:t>OneFactorData</a:t>
            </a:r>
            <a:r>
              <a:rPr lang="en-AU" sz="1000" dirty="0"/>
              <a:t>), type="</a:t>
            </a:r>
            <a:r>
              <a:rPr lang="en-AU" sz="1000" dirty="0" err="1"/>
              <a:t>cov</a:t>
            </a:r>
            <a:r>
              <a:rPr lang="en-AU" sz="1000" dirty="0"/>
              <a:t>", </a:t>
            </a:r>
            <a:r>
              <a:rPr lang="en-AU" sz="1000" dirty="0" err="1"/>
              <a:t>numObs</a:t>
            </a:r>
            <a:r>
              <a:rPr lang="en-AU" sz="1000" dirty="0"/>
              <a:t>=500))</a:t>
            </a:r>
          </a:p>
          <a:p>
            <a:endParaRPr lang="en-AU" sz="1000" dirty="0"/>
          </a:p>
          <a:p>
            <a:r>
              <a:rPr lang="en-AU" sz="1000" dirty="0"/>
              <a:t>#run model and summarise model output</a:t>
            </a:r>
          </a:p>
          <a:p>
            <a:r>
              <a:rPr lang="en-AU" sz="1000" dirty="0" err="1"/>
              <a:t>factorOneFactorModel</a:t>
            </a:r>
            <a:r>
              <a:rPr lang="en-AU" sz="1000" dirty="0"/>
              <a:t> &lt;- </a:t>
            </a:r>
            <a:r>
              <a:rPr lang="en-AU" sz="1000" dirty="0" err="1"/>
              <a:t>mxRun</a:t>
            </a:r>
            <a:r>
              <a:rPr lang="en-AU" sz="1000" dirty="0"/>
              <a:t>(</a:t>
            </a:r>
            <a:r>
              <a:rPr lang="en-AU" sz="1000" dirty="0" err="1"/>
              <a:t>factorOneFactorModel</a:t>
            </a:r>
            <a:r>
              <a:rPr lang="en-AU" sz="1000" dirty="0"/>
              <a:t>)</a:t>
            </a:r>
          </a:p>
          <a:p>
            <a:r>
              <a:rPr lang="en-AU" sz="1000" dirty="0"/>
              <a:t>summary(</a:t>
            </a:r>
            <a:r>
              <a:rPr lang="en-AU" sz="1000" dirty="0" err="1"/>
              <a:t>factorOneFactorModel</a:t>
            </a:r>
            <a:r>
              <a:rPr lang="en-AU" sz="1000" dirty="0"/>
              <a:t>)</a:t>
            </a:r>
          </a:p>
        </p:txBody>
      </p:sp>
    </p:spTree>
    <p:extLst>
      <p:ext uri="{BB962C8B-B14F-4D97-AF65-F5344CB8AC3E}">
        <p14:creationId xmlns:p14="http://schemas.microsoft.com/office/powerpoint/2010/main" val="606242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Plotting the path model diagram</a:t>
            </a:r>
          </a:p>
        </p:txBody>
      </p:sp>
      <p:sp>
        <p:nvSpPr>
          <p:cNvPr id="3" name="TextBox 2"/>
          <p:cNvSpPr txBox="1"/>
          <p:nvPr/>
        </p:nvSpPr>
        <p:spPr>
          <a:xfrm>
            <a:off x="457199" y="1803400"/>
            <a:ext cx="7810500" cy="923330"/>
          </a:xfrm>
          <a:prstGeom prst="rect">
            <a:avLst/>
          </a:prstGeom>
          <a:noFill/>
        </p:spPr>
        <p:txBody>
          <a:bodyPr wrap="square" rtlCol="0">
            <a:spAutoFit/>
          </a:bodyPr>
          <a:lstStyle/>
          <a:p>
            <a:r>
              <a:rPr lang="en-AU" b="1" dirty="0"/>
              <a:t>Using package ‘Onyx’ </a:t>
            </a:r>
          </a:p>
          <a:p>
            <a:endParaRPr lang="en-AU" dirty="0"/>
          </a:p>
          <a:p>
            <a:pPr marL="285750" indent="-285750">
              <a:buFont typeface="Arial" panose="020B0604020202020204" pitchFamily="34" charset="0"/>
              <a:buChar char="•"/>
            </a:pPr>
            <a:r>
              <a:rPr lang="en-AU" dirty="0"/>
              <a:t>Download self-standing app here: </a:t>
            </a:r>
            <a:r>
              <a:rPr lang="en-AU" dirty="0">
                <a:hlinkClick r:id="rId3"/>
              </a:rPr>
              <a:t>http://onyx.brandmaier.de/download</a:t>
            </a:r>
            <a:endParaRPr lang="en-AU" dirty="0"/>
          </a:p>
        </p:txBody>
      </p:sp>
      <p:sp>
        <p:nvSpPr>
          <p:cNvPr id="4" name="Rectangle 3"/>
          <p:cNvSpPr/>
          <p:nvPr/>
        </p:nvSpPr>
        <p:spPr>
          <a:xfrm>
            <a:off x="289773" y="3231844"/>
            <a:ext cx="8564451" cy="644697"/>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source('https://</a:t>
            </a:r>
            <a:r>
              <a:rPr lang="en-AU" dirty="0" err="1">
                <a:solidFill>
                  <a:srgbClr val="0000FF"/>
                </a:solidFill>
              </a:rPr>
              <a:t>raw.githubusercontent.com</a:t>
            </a:r>
            <a:r>
              <a:rPr lang="en-AU" dirty="0">
                <a:solidFill>
                  <a:srgbClr val="0000FF"/>
                </a:solidFill>
              </a:rPr>
              <a:t>/</a:t>
            </a:r>
            <a:r>
              <a:rPr lang="en-AU" dirty="0" err="1">
                <a:solidFill>
                  <a:srgbClr val="0000FF"/>
                </a:solidFill>
              </a:rPr>
              <a:t>brandmaier</a:t>
            </a:r>
            <a:r>
              <a:rPr lang="en-AU" dirty="0">
                <a:solidFill>
                  <a:srgbClr val="0000FF"/>
                </a:solidFill>
              </a:rPr>
              <a:t>/</a:t>
            </a:r>
            <a:r>
              <a:rPr lang="en-AU" dirty="0" err="1">
                <a:solidFill>
                  <a:srgbClr val="0000FF"/>
                </a:solidFill>
              </a:rPr>
              <a:t>onyxR</a:t>
            </a:r>
            <a:r>
              <a:rPr lang="en-AU" dirty="0">
                <a:solidFill>
                  <a:srgbClr val="0000FF"/>
                </a:solidFill>
              </a:rPr>
              <a:t>/master/tools/</a:t>
            </a:r>
            <a:r>
              <a:rPr lang="en-AU" dirty="0" err="1">
                <a:solidFill>
                  <a:srgbClr val="0000FF"/>
                </a:solidFill>
              </a:rPr>
              <a:t>install.R</a:t>
            </a:r>
            <a:r>
              <a:rPr lang="en-AU" dirty="0">
                <a:solidFill>
                  <a:srgbClr val="0000FF"/>
                </a:solidFill>
              </a:rPr>
              <a:t>’)</a:t>
            </a:r>
          </a:p>
        </p:txBody>
      </p:sp>
      <p:sp>
        <p:nvSpPr>
          <p:cNvPr id="5" name="Rectangle 4"/>
          <p:cNvSpPr/>
          <p:nvPr/>
        </p:nvSpPr>
        <p:spPr>
          <a:xfrm>
            <a:off x="457199" y="5094687"/>
            <a:ext cx="7832969" cy="646331"/>
          </a:xfrm>
          <a:prstGeom prst="rect">
            <a:avLst/>
          </a:prstGeom>
        </p:spPr>
        <p:txBody>
          <a:bodyPr wrap="square">
            <a:spAutoFit/>
          </a:bodyPr>
          <a:lstStyle/>
          <a:p>
            <a:endParaRPr lang="en-AU" dirty="0"/>
          </a:p>
          <a:p>
            <a:pPr marL="285750" indent="-285750">
              <a:buFont typeface="Arial"/>
              <a:buChar char="•"/>
            </a:pPr>
            <a:r>
              <a:rPr lang="en-AU" dirty="0"/>
              <a:t>then load the package (do this every time you run the analysis):</a:t>
            </a:r>
          </a:p>
        </p:txBody>
      </p:sp>
      <p:sp>
        <p:nvSpPr>
          <p:cNvPr id="6" name="Rectangle 5"/>
          <p:cNvSpPr/>
          <p:nvPr/>
        </p:nvSpPr>
        <p:spPr>
          <a:xfrm>
            <a:off x="457199" y="4218628"/>
            <a:ext cx="8229601" cy="646331"/>
          </a:xfrm>
          <a:prstGeom prst="rect">
            <a:avLst/>
          </a:prstGeom>
        </p:spPr>
        <p:txBody>
          <a:bodyPr wrap="square">
            <a:spAutoFit/>
          </a:bodyPr>
          <a:lstStyle/>
          <a:p>
            <a:pPr marL="285750" indent="-285750">
              <a:buFont typeface="Arial"/>
              <a:buChar char="•"/>
            </a:pPr>
            <a:r>
              <a:rPr lang="en-AU" dirty="0"/>
              <a:t>you might need to also install java development kit, here: </a:t>
            </a:r>
            <a:r>
              <a:rPr lang="en-AU" dirty="0">
                <a:hlinkClick r:id="rId4"/>
              </a:rPr>
              <a:t>www.oracle.com/technetwork/java/javase/downloads/jdk10-downloads</a:t>
            </a:r>
            <a:endParaRPr lang="en-AU" dirty="0"/>
          </a:p>
        </p:txBody>
      </p:sp>
      <p:sp>
        <p:nvSpPr>
          <p:cNvPr id="7" name="Rectangle 6"/>
          <p:cNvSpPr/>
          <p:nvPr/>
        </p:nvSpPr>
        <p:spPr>
          <a:xfrm>
            <a:off x="560391" y="5847008"/>
            <a:ext cx="7205579" cy="685800"/>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require(Onyx)</a:t>
            </a:r>
          </a:p>
        </p:txBody>
      </p:sp>
      <p:sp>
        <p:nvSpPr>
          <p:cNvPr id="8" name="Rectangle 7"/>
          <p:cNvSpPr/>
          <p:nvPr/>
        </p:nvSpPr>
        <p:spPr>
          <a:xfrm>
            <a:off x="457199" y="2825099"/>
            <a:ext cx="6259689" cy="369332"/>
          </a:xfrm>
          <a:prstGeom prst="rect">
            <a:avLst/>
          </a:prstGeom>
        </p:spPr>
        <p:txBody>
          <a:bodyPr wrap="square">
            <a:spAutoFit/>
          </a:bodyPr>
          <a:lstStyle/>
          <a:p>
            <a:pPr marL="285750" indent="-285750">
              <a:buFont typeface="Arial"/>
              <a:buChar char="•"/>
            </a:pPr>
            <a:r>
              <a:rPr lang="en-AU" dirty="0"/>
              <a:t>Then install the package in R (only need to do once):</a:t>
            </a:r>
          </a:p>
        </p:txBody>
      </p:sp>
    </p:spTree>
    <p:extLst>
      <p:ext uri="{BB962C8B-B14F-4D97-AF65-F5344CB8AC3E}">
        <p14:creationId xmlns:p14="http://schemas.microsoft.com/office/powerpoint/2010/main" val="2018920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Path model diagram</a:t>
            </a:r>
          </a:p>
        </p:txBody>
      </p:sp>
      <p:sp>
        <p:nvSpPr>
          <p:cNvPr id="5" name="Rectangle 4"/>
          <p:cNvSpPr/>
          <p:nvPr/>
        </p:nvSpPr>
        <p:spPr>
          <a:xfrm>
            <a:off x="196806" y="1622042"/>
            <a:ext cx="8489994" cy="901026"/>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onyx(</a:t>
            </a:r>
            <a:r>
              <a:rPr lang="en-AU" dirty="0" err="1">
                <a:solidFill>
                  <a:srgbClr val="0000FF"/>
                </a:solidFill>
              </a:rPr>
              <a:t>factorOneFactorModel</a:t>
            </a:r>
            <a:r>
              <a:rPr lang="en-AU" dirty="0">
                <a:solidFill>
                  <a:srgbClr val="0000FF"/>
                </a:solidFill>
              </a:rPr>
              <a:t>)</a:t>
            </a:r>
          </a:p>
        </p:txBody>
      </p:sp>
      <p:sp>
        <p:nvSpPr>
          <p:cNvPr id="9" name="TextBox 8"/>
          <p:cNvSpPr txBox="1"/>
          <p:nvPr/>
        </p:nvSpPr>
        <p:spPr>
          <a:xfrm>
            <a:off x="4961467" y="2862067"/>
            <a:ext cx="4182533" cy="3724097"/>
          </a:xfrm>
          <a:prstGeom prst="rect">
            <a:avLst/>
          </a:prstGeom>
          <a:noFill/>
        </p:spPr>
        <p:txBody>
          <a:bodyPr wrap="square" rtlCol="0">
            <a:spAutoFit/>
          </a:bodyPr>
          <a:lstStyle/>
          <a:p>
            <a:pPr marL="285750" indent="-285750">
              <a:buFont typeface="Arial"/>
              <a:buChar char="•"/>
            </a:pPr>
            <a:r>
              <a:rPr lang="en-AU" dirty="0"/>
              <a:t>Right click on model background, select</a:t>
            </a:r>
          </a:p>
          <a:p>
            <a:endParaRPr lang="en-AU" sz="1000" dirty="0"/>
          </a:p>
          <a:p>
            <a:r>
              <a:rPr lang="en-AU" dirty="0"/>
              <a:t>- Customise model &gt; change path style to ‘values only’ and </a:t>
            </a:r>
            <a:r>
              <a:rPr lang="en-AU" dirty="0" err="1"/>
              <a:t>untick</a:t>
            </a:r>
            <a:r>
              <a:rPr lang="en-AU" dirty="0"/>
              <a:t> the ‘hide unit values’</a:t>
            </a:r>
          </a:p>
          <a:p>
            <a:endParaRPr lang="en-AU" sz="1000" dirty="0"/>
          </a:p>
          <a:p>
            <a:r>
              <a:rPr lang="en-AU" dirty="0"/>
              <a:t>- Apply diagram style &gt; modern</a:t>
            </a:r>
          </a:p>
          <a:p>
            <a:endParaRPr lang="en-AU" dirty="0"/>
          </a:p>
          <a:p>
            <a:r>
              <a:rPr lang="en-AU" dirty="0"/>
              <a:t>- Change grid properties &gt; display grid, lock to grid and manually align model</a:t>
            </a:r>
          </a:p>
          <a:p>
            <a:endParaRPr lang="en-AU" dirty="0"/>
          </a:p>
          <a:p>
            <a:pPr marL="285750" indent="-285750">
              <a:buFont typeface="Arial"/>
              <a:buChar char="•"/>
            </a:pPr>
            <a:r>
              <a:rPr lang="en-AU" dirty="0"/>
              <a:t>Right click on paths, select:</a:t>
            </a:r>
          </a:p>
          <a:p>
            <a:r>
              <a:rPr lang="en-AU" dirty="0"/>
              <a:t>&gt; customise paths &gt; standardised estimates</a:t>
            </a:r>
          </a:p>
        </p:txBody>
      </p:sp>
      <p:pic>
        <p:nvPicPr>
          <p:cNvPr id="3" name="Picture 2" descr="OnyxOneFactor.png"/>
          <p:cNvPicPr>
            <a:picLocks noChangeAspect="1"/>
          </p:cNvPicPr>
          <p:nvPr/>
        </p:nvPicPr>
        <p:blipFill rotWithShape="1">
          <a:blip r:embed="rId3">
            <a:extLst>
              <a:ext uri="{28A0092B-C50C-407E-A947-70E740481C1C}">
                <a14:useLocalDpi xmlns:a14="http://schemas.microsoft.com/office/drawing/2010/main" val="0"/>
              </a:ext>
            </a:extLst>
          </a:blip>
          <a:srcRect l="2902" r="11173" b="4458"/>
          <a:stretch/>
        </p:blipFill>
        <p:spPr>
          <a:xfrm>
            <a:off x="130901" y="3045384"/>
            <a:ext cx="4559632" cy="2886233"/>
          </a:xfrm>
          <a:prstGeom prst="rect">
            <a:avLst/>
          </a:prstGeom>
        </p:spPr>
      </p:pic>
    </p:spTree>
    <p:extLst>
      <p:ext uri="{BB962C8B-B14F-4D97-AF65-F5344CB8AC3E}">
        <p14:creationId xmlns:p14="http://schemas.microsoft.com/office/powerpoint/2010/main" val="1643016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exampl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1294" y="4267194"/>
            <a:ext cx="2419371" cy="1939375"/>
          </a:xfrm>
          <a:prstGeom prst="rect">
            <a:avLst/>
          </a:prstGeom>
        </p:spPr>
      </p:pic>
      <p:pic>
        <p:nvPicPr>
          <p:cNvPr id="10" name="Picture 9" descr="example1.jpeg"/>
          <p:cNvPicPr>
            <a:picLocks noChangeAspect="1"/>
          </p:cNvPicPr>
          <p:nvPr/>
        </p:nvPicPr>
        <p:blipFill rotWithShape="1">
          <a:blip r:embed="rId4">
            <a:extLst>
              <a:ext uri="{28A0092B-C50C-407E-A947-70E740481C1C}">
                <a14:useLocalDpi xmlns:a14="http://schemas.microsoft.com/office/drawing/2010/main" val="0"/>
              </a:ext>
            </a:extLst>
          </a:blip>
          <a:srcRect l="6498" r="812"/>
          <a:stretch/>
        </p:blipFill>
        <p:spPr>
          <a:xfrm>
            <a:off x="7298267" y="4267194"/>
            <a:ext cx="1845733" cy="1862667"/>
          </a:xfrm>
          <a:prstGeom prst="rect">
            <a:avLst/>
          </a:prstGeom>
        </p:spPr>
      </p:pic>
      <p:sp>
        <p:nvSpPr>
          <p:cNvPr id="2" name="Title 1"/>
          <p:cNvSpPr>
            <a:spLocks noGrp="1"/>
          </p:cNvSpPr>
          <p:nvPr>
            <p:ph type="title"/>
          </p:nvPr>
        </p:nvSpPr>
        <p:spPr/>
        <p:txBody>
          <a:bodyPr/>
          <a:lstStyle/>
          <a:p>
            <a:r>
              <a:rPr lang="en-AU" dirty="0"/>
              <a:t>Path model diagram</a:t>
            </a:r>
          </a:p>
        </p:txBody>
      </p:sp>
      <p:sp>
        <p:nvSpPr>
          <p:cNvPr id="5" name="Rectangle 4"/>
          <p:cNvSpPr/>
          <p:nvPr/>
        </p:nvSpPr>
        <p:spPr>
          <a:xfrm>
            <a:off x="196806" y="1622042"/>
            <a:ext cx="8489994" cy="901026"/>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onyx(</a:t>
            </a:r>
            <a:r>
              <a:rPr lang="en-AU" dirty="0" err="1">
                <a:solidFill>
                  <a:srgbClr val="0000FF"/>
                </a:solidFill>
              </a:rPr>
              <a:t>factorOneFactorModel</a:t>
            </a:r>
            <a:r>
              <a:rPr lang="en-AU" dirty="0">
                <a:solidFill>
                  <a:srgbClr val="0000FF"/>
                </a:solidFill>
              </a:rPr>
              <a:t>)</a:t>
            </a:r>
          </a:p>
        </p:txBody>
      </p:sp>
      <p:sp>
        <p:nvSpPr>
          <p:cNvPr id="9" name="TextBox 8"/>
          <p:cNvSpPr txBox="1"/>
          <p:nvPr/>
        </p:nvSpPr>
        <p:spPr>
          <a:xfrm>
            <a:off x="5266268" y="3183461"/>
            <a:ext cx="3648054" cy="923330"/>
          </a:xfrm>
          <a:prstGeom prst="rect">
            <a:avLst/>
          </a:prstGeom>
          <a:noFill/>
        </p:spPr>
        <p:txBody>
          <a:bodyPr wrap="none" rtlCol="0">
            <a:spAutoFit/>
          </a:bodyPr>
          <a:lstStyle/>
          <a:p>
            <a:r>
              <a:rPr lang="en-AU" dirty="0"/>
              <a:t>For more examples and a user guide:</a:t>
            </a:r>
          </a:p>
          <a:p>
            <a:r>
              <a:rPr lang="en-AU" dirty="0"/>
              <a:t>http://</a:t>
            </a:r>
            <a:r>
              <a:rPr lang="en-AU" dirty="0" err="1"/>
              <a:t>onyx.brandmaier.de</a:t>
            </a:r>
            <a:r>
              <a:rPr lang="en-AU" dirty="0"/>
              <a:t>/</a:t>
            </a:r>
          </a:p>
          <a:p>
            <a:endParaRPr lang="en-AU" dirty="0"/>
          </a:p>
        </p:txBody>
      </p:sp>
      <p:pic>
        <p:nvPicPr>
          <p:cNvPr id="14" name="Picture 13" descr="OnyxOneFactor.png"/>
          <p:cNvPicPr>
            <a:picLocks noChangeAspect="1"/>
          </p:cNvPicPr>
          <p:nvPr/>
        </p:nvPicPr>
        <p:blipFill rotWithShape="1">
          <a:blip r:embed="rId5">
            <a:extLst>
              <a:ext uri="{28A0092B-C50C-407E-A947-70E740481C1C}">
                <a14:useLocalDpi xmlns:a14="http://schemas.microsoft.com/office/drawing/2010/main" val="0"/>
              </a:ext>
            </a:extLst>
          </a:blip>
          <a:srcRect l="2902" r="11173" b="4458"/>
          <a:stretch/>
        </p:blipFill>
        <p:spPr>
          <a:xfrm>
            <a:off x="367963" y="3045384"/>
            <a:ext cx="4559632" cy="2886233"/>
          </a:xfrm>
          <a:prstGeom prst="rect">
            <a:avLst/>
          </a:prstGeom>
        </p:spPr>
      </p:pic>
    </p:spTree>
    <p:extLst>
      <p:ext uri="{BB962C8B-B14F-4D97-AF65-F5344CB8AC3E}">
        <p14:creationId xmlns:p14="http://schemas.microsoft.com/office/powerpoint/2010/main" val="455865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C7A27-9E52-354B-A73D-F0504DD482B7}"/>
              </a:ext>
            </a:extLst>
          </p:cNvPr>
          <p:cNvSpPr>
            <a:spLocks noGrp="1"/>
          </p:cNvSpPr>
          <p:nvPr>
            <p:ph type="title"/>
          </p:nvPr>
        </p:nvSpPr>
        <p:spPr/>
        <p:txBody>
          <a:bodyPr/>
          <a:lstStyle/>
          <a:p>
            <a:r>
              <a:rPr lang="en-US" dirty="0" err="1"/>
              <a:t>Lavaan</a:t>
            </a:r>
            <a:endParaRPr lang="en-US" dirty="0"/>
          </a:p>
        </p:txBody>
      </p:sp>
      <p:sp>
        <p:nvSpPr>
          <p:cNvPr id="3" name="Rectangle 2">
            <a:extLst>
              <a:ext uri="{FF2B5EF4-FFF2-40B4-BE49-F238E27FC236}">
                <a16:creationId xmlns:a16="http://schemas.microsoft.com/office/drawing/2014/main" id="{4A7E1617-F9C1-C44C-B9C8-F31E5A71123A}"/>
              </a:ext>
            </a:extLst>
          </p:cNvPr>
          <p:cNvSpPr/>
          <p:nvPr/>
        </p:nvSpPr>
        <p:spPr>
          <a:xfrm>
            <a:off x="295507" y="1537075"/>
            <a:ext cx="8552986" cy="1477328"/>
          </a:xfrm>
          <a:prstGeom prst="rect">
            <a:avLst/>
          </a:prstGeom>
        </p:spPr>
        <p:txBody>
          <a:bodyPr wrap="square">
            <a:spAutoFit/>
          </a:bodyPr>
          <a:lstStyle/>
          <a:p>
            <a:pPr marL="342900" indent="-342900">
              <a:buFont typeface="Arial"/>
              <a:buChar char="•"/>
            </a:pPr>
            <a:r>
              <a:rPr lang="en-AU" dirty="0">
                <a:solidFill>
                  <a:srgbClr val="000000"/>
                </a:solidFill>
              </a:rPr>
              <a:t>We started with </a:t>
            </a:r>
            <a:r>
              <a:rPr lang="en-AU" dirty="0" err="1">
                <a:solidFill>
                  <a:srgbClr val="000000"/>
                </a:solidFill>
              </a:rPr>
              <a:t>OpenMx</a:t>
            </a:r>
            <a:r>
              <a:rPr lang="en-AU" dirty="0">
                <a:solidFill>
                  <a:srgbClr val="000000"/>
                </a:solidFill>
              </a:rPr>
              <a:t> because it tells you exactly what each step involves</a:t>
            </a:r>
          </a:p>
          <a:p>
            <a:pPr marL="342900" indent="-342900">
              <a:buFont typeface="Arial"/>
              <a:buChar char="•"/>
            </a:pPr>
            <a:endParaRPr lang="en-AU" dirty="0">
              <a:solidFill>
                <a:srgbClr val="000000"/>
              </a:solidFill>
            </a:endParaRPr>
          </a:p>
          <a:p>
            <a:pPr marL="342900" indent="-342900">
              <a:buFont typeface="Arial"/>
              <a:buChar char="•"/>
            </a:pPr>
            <a:r>
              <a:rPr lang="en-AU" dirty="0">
                <a:solidFill>
                  <a:srgbClr val="000000"/>
                </a:solidFill>
              </a:rPr>
              <a:t>But there </a:t>
            </a:r>
            <a:r>
              <a:rPr lang="en-AU" b="1" dirty="0">
                <a:solidFill>
                  <a:srgbClr val="000000"/>
                </a:solidFill>
              </a:rPr>
              <a:t>is alternative program called </a:t>
            </a:r>
            <a:r>
              <a:rPr lang="en-AU" b="1" dirty="0" err="1">
                <a:solidFill>
                  <a:srgbClr val="000000"/>
                </a:solidFill>
              </a:rPr>
              <a:t>Lavaan</a:t>
            </a:r>
            <a:r>
              <a:rPr lang="en-AU" b="1" dirty="0">
                <a:solidFill>
                  <a:srgbClr val="000000"/>
                </a:solidFill>
              </a:rPr>
              <a:t> </a:t>
            </a:r>
            <a:r>
              <a:rPr lang="en-AU" dirty="0">
                <a:solidFill>
                  <a:srgbClr val="000000"/>
                </a:solidFill>
              </a:rPr>
              <a:t>which is simpler to run than </a:t>
            </a:r>
            <a:r>
              <a:rPr lang="en-AU" dirty="0" err="1">
                <a:solidFill>
                  <a:srgbClr val="000000"/>
                </a:solidFill>
              </a:rPr>
              <a:t>OpenMx</a:t>
            </a:r>
            <a:r>
              <a:rPr lang="en-AU" dirty="0">
                <a:solidFill>
                  <a:srgbClr val="000000"/>
                </a:solidFill>
              </a:rPr>
              <a:t>: </a:t>
            </a:r>
            <a:r>
              <a:rPr lang="en-AU" dirty="0">
                <a:solidFill>
                  <a:srgbClr val="000000"/>
                </a:solidFill>
                <a:hlinkClick r:id="rId3"/>
              </a:rPr>
              <a:t>http://lavaan.ugent.be/</a:t>
            </a:r>
            <a:endParaRPr lang="en-AU" dirty="0">
              <a:solidFill>
                <a:srgbClr val="000000"/>
              </a:solidFill>
            </a:endParaRPr>
          </a:p>
          <a:p>
            <a:pPr marL="342900" indent="-342900">
              <a:buFont typeface="Arial"/>
              <a:buChar char="•"/>
            </a:pPr>
            <a:endParaRPr lang="en-AU" dirty="0">
              <a:solidFill>
                <a:srgbClr val="000000"/>
              </a:solidFill>
            </a:endParaRPr>
          </a:p>
        </p:txBody>
      </p:sp>
      <p:sp>
        <p:nvSpPr>
          <p:cNvPr id="5" name="Rectangle 4">
            <a:extLst>
              <a:ext uri="{FF2B5EF4-FFF2-40B4-BE49-F238E27FC236}">
                <a16:creationId xmlns:a16="http://schemas.microsoft.com/office/drawing/2014/main" id="{DFC30DCA-3B7D-8446-B7C8-B3CD88A05FCD}"/>
              </a:ext>
            </a:extLst>
          </p:cNvPr>
          <p:cNvSpPr/>
          <p:nvPr/>
        </p:nvSpPr>
        <p:spPr>
          <a:xfrm>
            <a:off x="536806" y="3632261"/>
            <a:ext cx="7205579" cy="829943"/>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install.packages</a:t>
            </a:r>
            <a:r>
              <a:rPr lang="en-AU" dirty="0">
                <a:solidFill>
                  <a:srgbClr val="0000FF"/>
                </a:solidFill>
              </a:rPr>
              <a:t>("</a:t>
            </a:r>
            <a:r>
              <a:rPr lang="en-AU" dirty="0" err="1">
                <a:solidFill>
                  <a:srgbClr val="0000FF"/>
                </a:solidFill>
              </a:rPr>
              <a:t>lavaan</a:t>
            </a:r>
            <a:r>
              <a:rPr lang="en-AU" dirty="0">
                <a:solidFill>
                  <a:srgbClr val="0000FF"/>
                </a:solidFill>
              </a:rPr>
              <a:t>")</a:t>
            </a:r>
          </a:p>
          <a:p>
            <a:r>
              <a:rPr lang="en-AU" dirty="0">
                <a:solidFill>
                  <a:srgbClr val="0000FF"/>
                </a:solidFill>
              </a:rPr>
              <a:t>&gt; </a:t>
            </a:r>
            <a:r>
              <a:rPr lang="en-AU" dirty="0" err="1">
                <a:solidFill>
                  <a:srgbClr val="0000FF"/>
                </a:solidFill>
              </a:rPr>
              <a:t>install.packages</a:t>
            </a:r>
            <a:r>
              <a:rPr lang="en-AU" dirty="0">
                <a:solidFill>
                  <a:srgbClr val="0000FF"/>
                </a:solidFill>
              </a:rPr>
              <a:t>("</a:t>
            </a:r>
            <a:r>
              <a:rPr lang="en-AU" dirty="0" err="1">
                <a:solidFill>
                  <a:srgbClr val="0000FF"/>
                </a:solidFill>
              </a:rPr>
              <a:t>semPlot</a:t>
            </a:r>
            <a:r>
              <a:rPr lang="en-AU" dirty="0">
                <a:solidFill>
                  <a:srgbClr val="0000FF"/>
                </a:solidFill>
              </a:rPr>
              <a:t>")</a:t>
            </a:r>
          </a:p>
        </p:txBody>
      </p:sp>
      <p:sp>
        <p:nvSpPr>
          <p:cNvPr id="6" name="Rectangle 5">
            <a:extLst>
              <a:ext uri="{FF2B5EF4-FFF2-40B4-BE49-F238E27FC236}">
                <a16:creationId xmlns:a16="http://schemas.microsoft.com/office/drawing/2014/main" id="{AA4BEF2C-E0CE-694B-9CD1-6C04CED7F8D9}"/>
              </a:ext>
            </a:extLst>
          </p:cNvPr>
          <p:cNvSpPr/>
          <p:nvPr/>
        </p:nvSpPr>
        <p:spPr>
          <a:xfrm>
            <a:off x="295507" y="4690111"/>
            <a:ext cx="7832969" cy="646331"/>
          </a:xfrm>
          <a:prstGeom prst="rect">
            <a:avLst/>
          </a:prstGeom>
        </p:spPr>
        <p:txBody>
          <a:bodyPr wrap="square">
            <a:spAutoFit/>
          </a:bodyPr>
          <a:lstStyle/>
          <a:p>
            <a:endParaRPr lang="en-AU" dirty="0"/>
          </a:p>
          <a:p>
            <a:pPr marL="285750" indent="-285750">
              <a:buFont typeface="Arial"/>
              <a:buChar char="•"/>
            </a:pPr>
            <a:r>
              <a:rPr lang="en-AU" dirty="0"/>
              <a:t>then load the packages (do this every time you run the analysis):</a:t>
            </a:r>
          </a:p>
        </p:txBody>
      </p:sp>
      <p:sp>
        <p:nvSpPr>
          <p:cNvPr id="7" name="Rectangle 6">
            <a:extLst>
              <a:ext uri="{FF2B5EF4-FFF2-40B4-BE49-F238E27FC236}">
                <a16:creationId xmlns:a16="http://schemas.microsoft.com/office/drawing/2014/main" id="{7122470D-760D-464A-AD87-96D80BDF6AD0}"/>
              </a:ext>
            </a:extLst>
          </p:cNvPr>
          <p:cNvSpPr/>
          <p:nvPr/>
        </p:nvSpPr>
        <p:spPr>
          <a:xfrm>
            <a:off x="548041" y="5360014"/>
            <a:ext cx="7205579" cy="800121"/>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require(</a:t>
            </a:r>
            <a:r>
              <a:rPr lang="en-AU" dirty="0" err="1">
                <a:solidFill>
                  <a:srgbClr val="0000FF"/>
                </a:solidFill>
              </a:rPr>
              <a:t>lavaan</a:t>
            </a:r>
            <a:r>
              <a:rPr lang="en-AU" dirty="0">
                <a:solidFill>
                  <a:srgbClr val="0000FF"/>
                </a:solidFill>
              </a:rPr>
              <a:t>)</a:t>
            </a:r>
          </a:p>
          <a:p>
            <a:r>
              <a:rPr lang="en-AU" dirty="0">
                <a:solidFill>
                  <a:srgbClr val="0000FF"/>
                </a:solidFill>
              </a:rPr>
              <a:t>&gt; require(</a:t>
            </a:r>
            <a:r>
              <a:rPr lang="en-AU" dirty="0" err="1">
                <a:solidFill>
                  <a:srgbClr val="0000FF"/>
                </a:solidFill>
              </a:rPr>
              <a:t>semPlot</a:t>
            </a:r>
            <a:r>
              <a:rPr lang="en-AU" dirty="0">
                <a:solidFill>
                  <a:srgbClr val="0000FF"/>
                </a:solidFill>
              </a:rPr>
              <a:t>)</a:t>
            </a:r>
          </a:p>
        </p:txBody>
      </p:sp>
      <p:sp>
        <p:nvSpPr>
          <p:cNvPr id="8" name="Rectangle 7">
            <a:extLst>
              <a:ext uri="{FF2B5EF4-FFF2-40B4-BE49-F238E27FC236}">
                <a16:creationId xmlns:a16="http://schemas.microsoft.com/office/drawing/2014/main" id="{14A30E8D-0B02-DF41-BF83-030037D5DA18}"/>
              </a:ext>
            </a:extLst>
          </p:cNvPr>
          <p:cNvSpPr/>
          <p:nvPr/>
        </p:nvSpPr>
        <p:spPr>
          <a:xfrm>
            <a:off x="295507" y="3275764"/>
            <a:ext cx="6259689" cy="369332"/>
          </a:xfrm>
          <a:prstGeom prst="rect">
            <a:avLst/>
          </a:prstGeom>
        </p:spPr>
        <p:txBody>
          <a:bodyPr wrap="square">
            <a:spAutoFit/>
          </a:bodyPr>
          <a:lstStyle/>
          <a:p>
            <a:pPr marL="285750" indent="-285750">
              <a:buFont typeface="Arial"/>
              <a:buChar char="•"/>
            </a:pPr>
            <a:r>
              <a:rPr lang="en-AU" dirty="0"/>
              <a:t>first install the packages (only need to do once):</a:t>
            </a:r>
          </a:p>
        </p:txBody>
      </p:sp>
    </p:spTree>
    <p:extLst>
      <p:ext uri="{BB962C8B-B14F-4D97-AF65-F5344CB8AC3E}">
        <p14:creationId xmlns:p14="http://schemas.microsoft.com/office/powerpoint/2010/main" val="3394355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Lavaan</a:t>
            </a:r>
            <a:endParaRPr lang="en-AU" dirty="0"/>
          </a:p>
        </p:txBody>
      </p:sp>
      <p:sp>
        <p:nvSpPr>
          <p:cNvPr id="5" name="Rectangle 4"/>
          <p:cNvSpPr/>
          <p:nvPr/>
        </p:nvSpPr>
        <p:spPr>
          <a:xfrm>
            <a:off x="434728" y="1417638"/>
            <a:ext cx="7832969" cy="646331"/>
          </a:xfrm>
          <a:prstGeom prst="rect">
            <a:avLst/>
          </a:prstGeom>
        </p:spPr>
        <p:txBody>
          <a:bodyPr wrap="square">
            <a:spAutoFit/>
          </a:bodyPr>
          <a:lstStyle/>
          <a:p>
            <a:endParaRPr lang="en-AU" dirty="0"/>
          </a:p>
          <a:p>
            <a:pPr marL="285750" indent="-285750">
              <a:buFont typeface="Arial"/>
              <a:buChar char="•"/>
            </a:pPr>
            <a:r>
              <a:rPr lang="en-AU" dirty="0"/>
              <a:t>Set the working directory (if need be)</a:t>
            </a:r>
          </a:p>
        </p:txBody>
      </p:sp>
      <p:sp>
        <p:nvSpPr>
          <p:cNvPr id="7" name="Rectangle 6"/>
          <p:cNvSpPr/>
          <p:nvPr/>
        </p:nvSpPr>
        <p:spPr>
          <a:xfrm>
            <a:off x="687262" y="2087542"/>
            <a:ext cx="7205579" cy="685964"/>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setwd</a:t>
            </a:r>
            <a:r>
              <a:rPr lang="en-AU" dirty="0">
                <a:solidFill>
                  <a:srgbClr val="0000FF"/>
                </a:solidFill>
              </a:rPr>
              <a:t>("REPLACE WITH YOUR FILEPATH")</a:t>
            </a:r>
          </a:p>
        </p:txBody>
      </p:sp>
      <p:sp>
        <p:nvSpPr>
          <p:cNvPr id="9" name="Rectangle 8">
            <a:extLst>
              <a:ext uri="{FF2B5EF4-FFF2-40B4-BE49-F238E27FC236}">
                <a16:creationId xmlns:a16="http://schemas.microsoft.com/office/drawing/2014/main" id="{C2B767B0-DD98-3443-BF01-805B3C9A453C}"/>
              </a:ext>
            </a:extLst>
          </p:cNvPr>
          <p:cNvSpPr/>
          <p:nvPr/>
        </p:nvSpPr>
        <p:spPr>
          <a:xfrm>
            <a:off x="687262" y="4130299"/>
            <a:ext cx="7205579" cy="542062"/>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model &lt;- 'g =~ Ravens + Vocab + </a:t>
            </a:r>
            <a:r>
              <a:rPr lang="en-AU" dirty="0" err="1">
                <a:solidFill>
                  <a:srgbClr val="0000FF"/>
                </a:solidFill>
              </a:rPr>
              <a:t>DSpan</a:t>
            </a:r>
            <a:r>
              <a:rPr lang="en-AU" dirty="0">
                <a:solidFill>
                  <a:srgbClr val="0000FF"/>
                </a:solidFill>
              </a:rPr>
              <a:t> + </a:t>
            </a:r>
            <a:r>
              <a:rPr lang="en-AU" dirty="0" err="1">
                <a:solidFill>
                  <a:srgbClr val="0000FF"/>
                </a:solidFill>
              </a:rPr>
              <a:t>Arith</a:t>
            </a:r>
            <a:r>
              <a:rPr lang="en-AU" dirty="0">
                <a:solidFill>
                  <a:srgbClr val="0000FF"/>
                </a:solidFill>
              </a:rPr>
              <a:t> + </a:t>
            </a:r>
            <a:r>
              <a:rPr lang="en-AU" dirty="0" err="1">
                <a:solidFill>
                  <a:srgbClr val="0000FF"/>
                </a:solidFill>
              </a:rPr>
              <a:t>WordSum</a:t>
            </a:r>
            <a:r>
              <a:rPr lang="en-AU" dirty="0">
                <a:solidFill>
                  <a:srgbClr val="0000FF"/>
                </a:solidFill>
              </a:rPr>
              <a:t>'</a:t>
            </a:r>
          </a:p>
        </p:txBody>
      </p:sp>
      <p:sp>
        <p:nvSpPr>
          <p:cNvPr id="10" name="Rectangle 9">
            <a:extLst>
              <a:ext uri="{FF2B5EF4-FFF2-40B4-BE49-F238E27FC236}">
                <a16:creationId xmlns:a16="http://schemas.microsoft.com/office/drawing/2014/main" id="{C8221EA4-0833-4E4B-A096-7F1F98B4CE67}"/>
              </a:ext>
            </a:extLst>
          </p:cNvPr>
          <p:cNvSpPr/>
          <p:nvPr/>
        </p:nvSpPr>
        <p:spPr>
          <a:xfrm>
            <a:off x="445965" y="3206969"/>
            <a:ext cx="7832969" cy="646331"/>
          </a:xfrm>
          <a:prstGeom prst="rect">
            <a:avLst/>
          </a:prstGeom>
        </p:spPr>
        <p:txBody>
          <a:bodyPr wrap="square">
            <a:spAutoFit/>
          </a:bodyPr>
          <a:lstStyle/>
          <a:p>
            <a:pPr marL="285750" indent="-285750">
              <a:buFont typeface="Arial"/>
              <a:buChar char="•"/>
            </a:pPr>
            <a:r>
              <a:rPr lang="en-AU" dirty="0"/>
              <a:t>specify the model (latent variable to left, measured variables to right, leftmost measured variable is set to 1)</a:t>
            </a:r>
          </a:p>
        </p:txBody>
      </p:sp>
      <p:sp>
        <p:nvSpPr>
          <p:cNvPr id="12" name="Rectangle 11">
            <a:extLst>
              <a:ext uri="{FF2B5EF4-FFF2-40B4-BE49-F238E27FC236}">
                <a16:creationId xmlns:a16="http://schemas.microsoft.com/office/drawing/2014/main" id="{6873BE1C-06C9-F14F-A8DB-897D3C00763E}"/>
              </a:ext>
            </a:extLst>
          </p:cNvPr>
          <p:cNvSpPr/>
          <p:nvPr/>
        </p:nvSpPr>
        <p:spPr>
          <a:xfrm>
            <a:off x="434728" y="5219323"/>
            <a:ext cx="8365601" cy="369332"/>
          </a:xfrm>
          <a:prstGeom prst="rect">
            <a:avLst/>
          </a:prstGeom>
        </p:spPr>
        <p:txBody>
          <a:bodyPr wrap="square">
            <a:spAutoFit/>
          </a:bodyPr>
          <a:lstStyle/>
          <a:p>
            <a:pPr marL="285750" indent="-285750">
              <a:buFont typeface="Arial"/>
              <a:buChar char="•"/>
            </a:pPr>
            <a:r>
              <a:rPr lang="en-AU" dirty="0"/>
              <a:t>load the data (pasted with variable names from spreadsheet into a text file </a:t>
            </a:r>
            <a:r>
              <a:rPr lang="en-AU" dirty="0" err="1"/>
              <a:t>data.txt</a:t>
            </a:r>
            <a:r>
              <a:rPr lang="en-AU" dirty="0"/>
              <a:t>)</a:t>
            </a:r>
          </a:p>
        </p:txBody>
      </p:sp>
      <p:sp>
        <p:nvSpPr>
          <p:cNvPr id="13" name="Rectangle 12">
            <a:extLst>
              <a:ext uri="{FF2B5EF4-FFF2-40B4-BE49-F238E27FC236}">
                <a16:creationId xmlns:a16="http://schemas.microsoft.com/office/drawing/2014/main" id="{A5E780DE-41D3-B746-BFC8-8229C79AFFC6}"/>
              </a:ext>
            </a:extLst>
          </p:cNvPr>
          <p:cNvSpPr/>
          <p:nvPr/>
        </p:nvSpPr>
        <p:spPr>
          <a:xfrm>
            <a:off x="664791" y="5823345"/>
            <a:ext cx="7205579" cy="543999"/>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a:t>
            </a:r>
            <a:r>
              <a:rPr lang="en-AU" dirty="0" err="1">
                <a:solidFill>
                  <a:srgbClr val="0000FF"/>
                </a:solidFill>
              </a:rPr>
              <a:t>read.table</a:t>
            </a:r>
            <a:r>
              <a:rPr lang="en-AU" dirty="0">
                <a:solidFill>
                  <a:srgbClr val="0000FF"/>
                </a:solidFill>
              </a:rPr>
              <a:t>("</a:t>
            </a:r>
            <a:r>
              <a:rPr lang="en-AU" dirty="0" err="1">
                <a:solidFill>
                  <a:srgbClr val="0000FF"/>
                </a:solidFill>
              </a:rPr>
              <a:t>data.txt</a:t>
            </a:r>
            <a:r>
              <a:rPr lang="en-AU" dirty="0">
                <a:solidFill>
                  <a:srgbClr val="0000FF"/>
                </a:solidFill>
              </a:rPr>
              <a:t>", </a:t>
            </a:r>
            <a:r>
              <a:rPr lang="en-AU" dirty="0" err="1">
                <a:solidFill>
                  <a:srgbClr val="0000FF"/>
                </a:solidFill>
              </a:rPr>
              <a:t>sep</a:t>
            </a:r>
            <a:r>
              <a:rPr lang="en-AU" dirty="0">
                <a:solidFill>
                  <a:srgbClr val="0000FF"/>
                </a:solidFill>
              </a:rPr>
              <a:t>='\t', header=T)</a:t>
            </a:r>
          </a:p>
        </p:txBody>
      </p:sp>
    </p:spTree>
    <p:extLst>
      <p:ext uri="{BB962C8B-B14F-4D97-AF65-F5344CB8AC3E}">
        <p14:creationId xmlns:p14="http://schemas.microsoft.com/office/powerpoint/2010/main" val="660758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842AFC-85E5-CE4E-9AEC-F39D43864EA0}"/>
              </a:ext>
            </a:extLst>
          </p:cNvPr>
          <p:cNvPicPr>
            <a:picLocks noChangeAspect="1"/>
          </p:cNvPicPr>
          <p:nvPr/>
        </p:nvPicPr>
        <p:blipFill rotWithShape="1">
          <a:blip r:embed="rId3"/>
          <a:srcRect l="10151" r="8308" b="10004"/>
          <a:stretch/>
        </p:blipFill>
        <p:spPr>
          <a:xfrm>
            <a:off x="4572000" y="2907980"/>
            <a:ext cx="4572771" cy="3647366"/>
          </a:xfrm>
          <a:prstGeom prst="rect">
            <a:avLst/>
          </a:prstGeom>
        </p:spPr>
      </p:pic>
      <p:sp>
        <p:nvSpPr>
          <p:cNvPr id="2" name="Title 1"/>
          <p:cNvSpPr>
            <a:spLocks noGrp="1"/>
          </p:cNvSpPr>
          <p:nvPr>
            <p:ph type="title"/>
          </p:nvPr>
        </p:nvSpPr>
        <p:spPr/>
        <p:txBody>
          <a:bodyPr/>
          <a:lstStyle/>
          <a:p>
            <a:r>
              <a:rPr lang="en-AU" dirty="0" err="1"/>
              <a:t>Lavaan</a:t>
            </a:r>
            <a:endParaRPr lang="en-AU" dirty="0"/>
          </a:p>
        </p:txBody>
      </p:sp>
      <p:sp>
        <p:nvSpPr>
          <p:cNvPr id="4" name="Rectangle 3"/>
          <p:cNvSpPr/>
          <p:nvPr/>
        </p:nvSpPr>
        <p:spPr>
          <a:xfrm>
            <a:off x="698492" y="2472921"/>
            <a:ext cx="7205579" cy="390783"/>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semPaths</a:t>
            </a:r>
            <a:r>
              <a:rPr lang="en-AU" dirty="0">
                <a:solidFill>
                  <a:srgbClr val="0000FF"/>
                </a:solidFill>
              </a:rPr>
              <a:t>(fit, "</a:t>
            </a:r>
            <a:r>
              <a:rPr lang="en-AU" dirty="0" err="1">
                <a:solidFill>
                  <a:srgbClr val="0000FF"/>
                </a:solidFill>
              </a:rPr>
              <a:t>std</a:t>
            </a:r>
            <a:r>
              <a:rPr lang="en-AU" dirty="0">
                <a:solidFill>
                  <a:srgbClr val="0000FF"/>
                </a:solidFill>
              </a:rPr>
              <a:t>", </a:t>
            </a:r>
            <a:r>
              <a:rPr lang="en-AU" dirty="0" err="1">
                <a:solidFill>
                  <a:srgbClr val="0000FF"/>
                </a:solidFill>
              </a:rPr>
              <a:t>edge.label.cex</a:t>
            </a:r>
            <a:r>
              <a:rPr lang="en-AU" dirty="0">
                <a:solidFill>
                  <a:srgbClr val="0000FF"/>
                </a:solidFill>
              </a:rPr>
              <a:t>=1, </a:t>
            </a:r>
            <a:r>
              <a:rPr lang="en-AU" dirty="0" err="1">
                <a:solidFill>
                  <a:srgbClr val="0000FF"/>
                </a:solidFill>
              </a:rPr>
              <a:t>curvePivot</a:t>
            </a:r>
            <a:r>
              <a:rPr lang="en-AU" dirty="0">
                <a:solidFill>
                  <a:srgbClr val="0000FF"/>
                </a:solidFill>
              </a:rPr>
              <a:t>=TRUE, layout="tree")</a:t>
            </a:r>
          </a:p>
        </p:txBody>
      </p:sp>
      <p:sp>
        <p:nvSpPr>
          <p:cNvPr id="5" name="Rectangle 4"/>
          <p:cNvSpPr/>
          <p:nvPr/>
        </p:nvSpPr>
        <p:spPr>
          <a:xfrm>
            <a:off x="457196" y="2788481"/>
            <a:ext cx="7832969" cy="646331"/>
          </a:xfrm>
          <a:prstGeom prst="rect">
            <a:avLst/>
          </a:prstGeom>
        </p:spPr>
        <p:txBody>
          <a:bodyPr wrap="square">
            <a:spAutoFit/>
          </a:bodyPr>
          <a:lstStyle/>
          <a:p>
            <a:endParaRPr lang="en-AU" dirty="0"/>
          </a:p>
          <a:p>
            <a:pPr marL="285750" indent="-285750">
              <a:buFont typeface="Arial"/>
              <a:buChar char="•"/>
            </a:pPr>
            <a:r>
              <a:rPr lang="en-AU" dirty="0"/>
              <a:t>print summary statistics</a:t>
            </a:r>
          </a:p>
        </p:txBody>
      </p:sp>
      <p:sp>
        <p:nvSpPr>
          <p:cNvPr id="7" name="Rectangle 6"/>
          <p:cNvSpPr/>
          <p:nvPr/>
        </p:nvSpPr>
        <p:spPr>
          <a:xfrm>
            <a:off x="698492" y="3434812"/>
            <a:ext cx="4243896" cy="418889"/>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summary(fit, standardized=TRUE, </a:t>
            </a:r>
            <a:r>
              <a:rPr lang="en-AU" dirty="0" err="1">
                <a:solidFill>
                  <a:srgbClr val="0000FF"/>
                </a:solidFill>
              </a:rPr>
              <a:t>rsq</a:t>
            </a:r>
            <a:r>
              <a:rPr lang="en-AU" dirty="0">
                <a:solidFill>
                  <a:srgbClr val="0000FF"/>
                </a:solidFill>
              </a:rPr>
              <a:t>=T)</a:t>
            </a:r>
          </a:p>
        </p:txBody>
      </p:sp>
      <p:sp>
        <p:nvSpPr>
          <p:cNvPr id="8" name="Rectangle 7"/>
          <p:cNvSpPr/>
          <p:nvPr/>
        </p:nvSpPr>
        <p:spPr>
          <a:xfrm>
            <a:off x="457193" y="2116424"/>
            <a:ext cx="6259689" cy="369332"/>
          </a:xfrm>
          <a:prstGeom prst="rect">
            <a:avLst/>
          </a:prstGeom>
        </p:spPr>
        <p:txBody>
          <a:bodyPr wrap="square">
            <a:spAutoFit/>
          </a:bodyPr>
          <a:lstStyle/>
          <a:p>
            <a:pPr marL="285750" indent="-285750">
              <a:buFont typeface="Arial"/>
              <a:buChar char="•"/>
            </a:pPr>
            <a:r>
              <a:rPr lang="en-AU" dirty="0"/>
              <a:t>plot a path diagram</a:t>
            </a:r>
          </a:p>
        </p:txBody>
      </p:sp>
      <p:sp>
        <p:nvSpPr>
          <p:cNvPr id="9" name="Rectangle 8">
            <a:extLst>
              <a:ext uri="{FF2B5EF4-FFF2-40B4-BE49-F238E27FC236}">
                <a16:creationId xmlns:a16="http://schemas.microsoft.com/office/drawing/2014/main" id="{C2B767B0-DD98-3443-BF01-805B3C9A453C}"/>
              </a:ext>
            </a:extLst>
          </p:cNvPr>
          <p:cNvSpPr/>
          <p:nvPr/>
        </p:nvSpPr>
        <p:spPr>
          <a:xfrm>
            <a:off x="698492" y="4490802"/>
            <a:ext cx="4243897" cy="445143"/>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a:t>
            </a:r>
            <a:r>
              <a:rPr lang="en-AU" dirty="0" err="1">
                <a:solidFill>
                  <a:srgbClr val="0000FF"/>
                </a:solidFill>
              </a:rPr>
              <a:t>fitMeasures</a:t>
            </a:r>
            <a:r>
              <a:rPr lang="en-AU" dirty="0">
                <a:solidFill>
                  <a:srgbClr val="0000FF"/>
                </a:solidFill>
              </a:rPr>
              <a:t>(fit)</a:t>
            </a:r>
          </a:p>
        </p:txBody>
      </p:sp>
      <p:sp>
        <p:nvSpPr>
          <p:cNvPr id="10" name="Rectangle 9">
            <a:extLst>
              <a:ext uri="{FF2B5EF4-FFF2-40B4-BE49-F238E27FC236}">
                <a16:creationId xmlns:a16="http://schemas.microsoft.com/office/drawing/2014/main" id="{C8221EA4-0833-4E4B-A096-7F1F98B4CE67}"/>
              </a:ext>
            </a:extLst>
          </p:cNvPr>
          <p:cNvSpPr/>
          <p:nvPr/>
        </p:nvSpPr>
        <p:spPr>
          <a:xfrm>
            <a:off x="457197" y="3844472"/>
            <a:ext cx="7832969" cy="646331"/>
          </a:xfrm>
          <a:prstGeom prst="rect">
            <a:avLst/>
          </a:prstGeom>
        </p:spPr>
        <p:txBody>
          <a:bodyPr wrap="square">
            <a:spAutoFit/>
          </a:bodyPr>
          <a:lstStyle/>
          <a:p>
            <a:endParaRPr lang="en-AU" dirty="0"/>
          </a:p>
          <a:p>
            <a:pPr marL="285750" indent="-285750">
              <a:buFont typeface="Arial"/>
              <a:buChar char="•"/>
            </a:pPr>
            <a:r>
              <a:rPr lang="en-AU" dirty="0"/>
              <a:t>print measures of goodness of fit</a:t>
            </a:r>
          </a:p>
        </p:txBody>
      </p:sp>
      <p:sp>
        <p:nvSpPr>
          <p:cNvPr id="11" name="Rectangle 10">
            <a:extLst>
              <a:ext uri="{FF2B5EF4-FFF2-40B4-BE49-F238E27FC236}">
                <a16:creationId xmlns:a16="http://schemas.microsoft.com/office/drawing/2014/main" id="{2B0C9D2B-C018-A04A-84E6-7B4BDED584FB}"/>
              </a:ext>
            </a:extLst>
          </p:cNvPr>
          <p:cNvSpPr/>
          <p:nvPr/>
        </p:nvSpPr>
        <p:spPr>
          <a:xfrm>
            <a:off x="698492" y="1550118"/>
            <a:ext cx="7205579" cy="433464"/>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fit = </a:t>
            </a:r>
            <a:r>
              <a:rPr lang="en-AU" dirty="0" err="1">
                <a:solidFill>
                  <a:srgbClr val="0000FF"/>
                </a:solidFill>
              </a:rPr>
              <a:t>sem</a:t>
            </a:r>
            <a:r>
              <a:rPr lang="en-AU" dirty="0">
                <a:solidFill>
                  <a:srgbClr val="0000FF"/>
                </a:solidFill>
              </a:rPr>
              <a:t>(model, data=a)</a:t>
            </a:r>
          </a:p>
        </p:txBody>
      </p:sp>
      <p:sp>
        <p:nvSpPr>
          <p:cNvPr id="12" name="Rectangle 11">
            <a:extLst>
              <a:ext uri="{FF2B5EF4-FFF2-40B4-BE49-F238E27FC236}">
                <a16:creationId xmlns:a16="http://schemas.microsoft.com/office/drawing/2014/main" id="{FF05DD5A-C1E8-DF41-BAE2-B42583673971}"/>
              </a:ext>
            </a:extLst>
          </p:cNvPr>
          <p:cNvSpPr/>
          <p:nvPr/>
        </p:nvSpPr>
        <p:spPr>
          <a:xfrm>
            <a:off x="457198" y="941033"/>
            <a:ext cx="8365601" cy="646331"/>
          </a:xfrm>
          <a:prstGeom prst="rect">
            <a:avLst/>
          </a:prstGeom>
        </p:spPr>
        <p:txBody>
          <a:bodyPr wrap="square">
            <a:spAutoFit/>
          </a:bodyPr>
          <a:lstStyle/>
          <a:p>
            <a:endParaRPr lang="en-AU" dirty="0"/>
          </a:p>
          <a:p>
            <a:pPr marL="285750" indent="-285750">
              <a:buFont typeface="Arial"/>
              <a:buChar char="•"/>
            </a:pPr>
            <a:r>
              <a:rPr lang="en-AU" dirty="0"/>
              <a:t>fit model named “model” to data in variable “a”</a:t>
            </a:r>
          </a:p>
        </p:txBody>
      </p:sp>
      <p:sp>
        <p:nvSpPr>
          <p:cNvPr id="13" name="Rectangle 12">
            <a:extLst>
              <a:ext uri="{FF2B5EF4-FFF2-40B4-BE49-F238E27FC236}">
                <a16:creationId xmlns:a16="http://schemas.microsoft.com/office/drawing/2014/main" id="{69D7E6FD-71F4-424B-BD26-520AF4B52042}"/>
              </a:ext>
            </a:extLst>
          </p:cNvPr>
          <p:cNvSpPr/>
          <p:nvPr/>
        </p:nvSpPr>
        <p:spPr>
          <a:xfrm>
            <a:off x="698493" y="5693410"/>
            <a:ext cx="3873507" cy="685686"/>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AU" dirty="0">
                <a:solidFill>
                  <a:srgbClr val="0000FF"/>
                </a:solidFill>
              </a:rPr>
              <a:t>&gt; library(</a:t>
            </a:r>
            <a:r>
              <a:rPr lang="en-AU" dirty="0" err="1">
                <a:solidFill>
                  <a:srgbClr val="0000FF"/>
                </a:solidFill>
              </a:rPr>
              <a:t>onyxR</a:t>
            </a:r>
            <a:r>
              <a:rPr lang="en-AU" dirty="0">
                <a:solidFill>
                  <a:srgbClr val="0000FF"/>
                </a:solidFill>
              </a:rPr>
              <a:t>)</a:t>
            </a:r>
          </a:p>
          <a:p>
            <a:r>
              <a:rPr lang="en-AU" dirty="0">
                <a:solidFill>
                  <a:srgbClr val="0000FF"/>
                </a:solidFill>
              </a:rPr>
              <a:t>&gt; onyx(fit)</a:t>
            </a:r>
          </a:p>
        </p:txBody>
      </p:sp>
      <p:sp>
        <p:nvSpPr>
          <p:cNvPr id="15" name="Rectangle 14">
            <a:extLst>
              <a:ext uri="{FF2B5EF4-FFF2-40B4-BE49-F238E27FC236}">
                <a16:creationId xmlns:a16="http://schemas.microsoft.com/office/drawing/2014/main" id="{5187E318-5996-E44B-85E0-E802E0A2B397}"/>
              </a:ext>
            </a:extLst>
          </p:cNvPr>
          <p:cNvSpPr/>
          <p:nvPr/>
        </p:nvSpPr>
        <p:spPr>
          <a:xfrm>
            <a:off x="457198" y="5026863"/>
            <a:ext cx="7832969" cy="646331"/>
          </a:xfrm>
          <a:prstGeom prst="rect">
            <a:avLst/>
          </a:prstGeom>
        </p:spPr>
        <p:txBody>
          <a:bodyPr wrap="square">
            <a:spAutoFit/>
          </a:bodyPr>
          <a:lstStyle/>
          <a:p>
            <a:endParaRPr lang="en-AU" dirty="0"/>
          </a:p>
          <a:p>
            <a:pPr marL="285750" indent="-285750">
              <a:buFont typeface="Arial"/>
              <a:buChar char="•"/>
            </a:pPr>
            <a:r>
              <a:rPr lang="en-AU" dirty="0"/>
              <a:t>display model in onyx (if onyx is installed)</a:t>
            </a:r>
          </a:p>
        </p:txBody>
      </p:sp>
    </p:spTree>
    <p:extLst>
      <p:ext uri="{BB962C8B-B14F-4D97-AF65-F5344CB8AC3E}">
        <p14:creationId xmlns:p14="http://schemas.microsoft.com/office/powerpoint/2010/main" val="230991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SEM?</a:t>
            </a:r>
          </a:p>
        </p:txBody>
      </p:sp>
      <p:sp>
        <p:nvSpPr>
          <p:cNvPr id="3" name="Content Placeholder 2"/>
          <p:cNvSpPr>
            <a:spLocks noGrp="1"/>
          </p:cNvSpPr>
          <p:nvPr>
            <p:ph idx="1"/>
          </p:nvPr>
        </p:nvSpPr>
        <p:spPr>
          <a:xfrm>
            <a:off x="457200" y="1600200"/>
            <a:ext cx="8229600" cy="4525963"/>
          </a:xfrm>
        </p:spPr>
        <p:txBody>
          <a:bodyPr>
            <a:normAutofit/>
          </a:bodyPr>
          <a:lstStyle/>
          <a:p>
            <a:r>
              <a:rPr lang="en-AU" sz="2000" i="1" dirty="0"/>
              <a:t>Structural equation </a:t>
            </a:r>
            <a:r>
              <a:rPr lang="en-AU" sz="2000" i="1" dirty="0" err="1"/>
              <a:t>modeling</a:t>
            </a:r>
            <a:r>
              <a:rPr lang="en-AU" sz="2000" i="1" dirty="0"/>
              <a:t> includes a diverse set of mathematical models, computer algorithms, and statistical methods that fit networks of constructs to data </a:t>
            </a:r>
            <a:r>
              <a:rPr lang="en-AU" sz="1600" dirty="0"/>
              <a:t>Wikipedia</a:t>
            </a:r>
          </a:p>
          <a:p>
            <a:endParaRPr lang="en-AU" sz="1100" dirty="0"/>
          </a:p>
          <a:p>
            <a:r>
              <a:rPr lang="en-AU" sz="2000" dirty="0"/>
              <a:t>Path analysis, confirmatory factor analysis, latent growth analysis, hybrid models, twin models</a:t>
            </a:r>
          </a:p>
        </p:txBody>
      </p:sp>
      <p:pic>
        <p:nvPicPr>
          <p:cNvPr id="6" name="Picture 5">
            <a:extLst>
              <a:ext uri="{FF2B5EF4-FFF2-40B4-BE49-F238E27FC236}">
                <a16:creationId xmlns:a16="http://schemas.microsoft.com/office/drawing/2014/main" id="{687B3840-E656-2C4A-BFFE-2EBBF44BBC91}"/>
              </a:ext>
            </a:extLst>
          </p:cNvPr>
          <p:cNvPicPr>
            <a:picLocks noChangeAspect="1"/>
          </p:cNvPicPr>
          <p:nvPr/>
        </p:nvPicPr>
        <p:blipFill rotWithShape="1">
          <a:blip r:embed="rId3"/>
          <a:srcRect l="15167" t="1743" r="18501" b="11297"/>
          <a:stretch/>
        </p:blipFill>
        <p:spPr>
          <a:xfrm>
            <a:off x="3512977" y="3942357"/>
            <a:ext cx="2666686" cy="2499041"/>
          </a:xfrm>
          <a:prstGeom prst="rect">
            <a:avLst/>
          </a:prstGeom>
        </p:spPr>
      </p:pic>
      <p:pic>
        <p:nvPicPr>
          <p:cNvPr id="9" name="Picture 8">
            <a:extLst>
              <a:ext uri="{FF2B5EF4-FFF2-40B4-BE49-F238E27FC236}">
                <a16:creationId xmlns:a16="http://schemas.microsoft.com/office/drawing/2014/main" id="{5B4BA251-607F-8F40-A708-8E43670D3520}"/>
              </a:ext>
            </a:extLst>
          </p:cNvPr>
          <p:cNvPicPr>
            <a:picLocks noChangeAspect="1"/>
          </p:cNvPicPr>
          <p:nvPr/>
        </p:nvPicPr>
        <p:blipFill rotWithShape="1">
          <a:blip r:embed="rId4"/>
          <a:srcRect l="11011" r="14624" b="7303"/>
          <a:stretch/>
        </p:blipFill>
        <p:spPr>
          <a:xfrm>
            <a:off x="349506" y="3942357"/>
            <a:ext cx="2651760" cy="2514600"/>
          </a:xfrm>
          <a:prstGeom prst="rect">
            <a:avLst/>
          </a:prstGeom>
        </p:spPr>
      </p:pic>
      <p:pic>
        <p:nvPicPr>
          <p:cNvPr id="11" name="Picture 10">
            <a:extLst>
              <a:ext uri="{FF2B5EF4-FFF2-40B4-BE49-F238E27FC236}">
                <a16:creationId xmlns:a16="http://schemas.microsoft.com/office/drawing/2014/main" id="{70F69CE6-109F-354C-A0EC-FEA66204EE09}"/>
              </a:ext>
            </a:extLst>
          </p:cNvPr>
          <p:cNvPicPr>
            <a:picLocks noChangeAspect="1"/>
          </p:cNvPicPr>
          <p:nvPr/>
        </p:nvPicPr>
        <p:blipFill rotWithShape="1">
          <a:blip r:embed="rId5"/>
          <a:srcRect l="8289" r="7366"/>
          <a:stretch/>
        </p:blipFill>
        <p:spPr>
          <a:xfrm>
            <a:off x="6751320" y="3942357"/>
            <a:ext cx="2200503" cy="2499360"/>
          </a:xfrm>
          <a:prstGeom prst="rect">
            <a:avLst/>
          </a:prstGeom>
        </p:spPr>
      </p:pic>
    </p:spTree>
    <p:extLst>
      <p:ext uri="{BB962C8B-B14F-4D97-AF65-F5344CB8AC3E}">
        <p14:creationId xmlns:p14="http://schemas.microsoft.com/office/powerpoint/2010/main" val="1689525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Further Reading </a:t>
            </a:r>
            <a:r>
              <a:rPr lang="mr-IN" dirty="0"/>
              <a:t>–</a:t>
            </a:r>
            <a:r>
              <a:rPr lang="en-AU" dirty="0"/>
              <a:t> SEM in R</a:t>
            </a:r>
          </a:p>
        </p:txBody>
      </p:sp>
      <p:sp>
        <p:nvSpPr>
          <p:cNvPr id="3" name="TextBox 2"/>
          <p:cNvSpPr txBox="1"/>
          <p:nvPr/>
        </p:nvSpPr>
        <p:spPr>
          <a:xfrm>
            <a:off x="457200" y="1994194"/>
            <a:ext cx="8065911" cy="3093154"/>
          </a:xfrm>
          <a:prstGeom prst="rect">
            <a:avLst/>
          </a:prstGeom>
          <a:noFill/>
        </p:spPr>
        <p:txBody>
          <a:bodyPr wrap="square" rtlCol="0">
            <a:spAutoFit/>
          </a:bodyPr>
          <a:lstStyle/>
          <a:p>
            <a:pPr marL="285750" indent="-285750">
              <a:buFont typeface="Arial"/>
              <a:buChar char="•"/>
            </a:pPr>
            <a:r>
              <a:rPr lang="en-AU" sz="2000" dirty="0">
                <a:solidFill>
                  <a:srgbClr val="000000"/>
                </a:solidFill>
              </a:rPr>
              <a:t>Scripts will be also made available at </a:t>
            </a:r>
            <a:r>
              <a:rPr lang="en-US" sz="2000" dirty="0">
                <a:solidFill>
                  <a:srgbClr val="0000FF"/>
                </a:solidFill>
                <a:hlinkClick r:id="rId2"/>
              </a:rPr>
              <a:t>https://github.com/ClareSutherland</a:t>
            </a:r>
            <a:endParaRPr lang="en-US" sz="2000" dirty="0">
              <a:solidFill>
                <a:srgbClr val="0000FF"/>
              </a:solidFill>
            </a:endParaRPr>
          </a:p>
          <a:p>
            <a:pPr marL="285750" indent="-285750">
              <a:buFont typeface="Arial"/>
              <a:buChar char="•"/>
            </a:pPr>
            <a:endParaRPr lang="en-US" sz="2000" dirty="0">
              <a:solidFill>
                <a:srgbClr val="0000FF"/>
              </a:solidFill>
            </a:endParaRPr>
          </a:p>
          <a:p>
            <a:pPr marL="285750" indent="-285750">
              <a:buFont typeface="Arial"/>
              <a:buChar char="•"/>
            </a:pPr>
            <a:endParaRPr lang="en-US" sz="2000" dirty="0">
              <a:solidFill>
                <a:srgbClr val="0000FF"/>
              </a:solidFill>
            </a:endParaRPr>
          </a:p>
          <a:p>
            <a:pPr marL="285750" indent="-285750">
              <a:buFont typeface="Arial"/>
              <a:buChar char="•"/>
            </a:pPr>
            <a:r>
              <a:rPr lang="en-US" sz="2000" dirty="0"/>
              <a:t>We covered the path </a:t>
            </a:r>
            <a:r>
              <a:rPr lang="en-US" sz="2000" dirty="0" err="1"/>
              <a:t>modelling</a:t>
            </a:r>
            <a:r>
              <a:rPr lang="en-US" sz="2000" dirty="0"/>
              <a:t> approach to SEM, you can also use the matrix algebra approach (see the </a:t>
            </a:r>
            <a:r>
              <a:rPr lang="en-US" sz="2000" dirty="0" err="1"/>
              <a:t>OpenMx</a:t>
            </a:r>
            <a:r>
              <a:rPr lang="en-US" sz="2000" dirty="0"/>
              <a:t> User Guide):</a:t>
            </a:r>
          </a:p>
          <a:p>
            <a:endParaRPr lang="en-US" sz="1500" dirty="0">
              <a:solidFill>
                <a:srgbClr val="000000"/>
              </a:solidFill>
            </a:endParaRPr>
          </a:p>
          <a:p>
            <a:r>
              <a:rPr lang="en-AU" sz="2000" u="sng" dirty="0">
                <a:hlinkClick r:id="rId3"/>
              </a:rPr>
              <a:t>https://vipbg.vcu.edu/vipbg/OpenMx2/docs//OpenMx/2.8.3/OpenMxUserGuide.pdf?q=docs/OpenMx/2.8.3/OpenMxUserGuide.pdf</a:t>
            </a:r>
            <a:endParaRPr lang="en-AU" sz="2000" u="sng" dirty="0"/>
          </a:p>
          <a:p>
            <a:endParaRPr lang="en-US" sz="2000" dirty="0">
              <a:solidFill>
                <a:srgbClr val="000000"/>
              </a:solidFill>
            </a:endParaRPr>
          </a:p>
          <a:p>
            <a:endParaRPr lang="en-AU" sz="2000" dirty="0">
              <a:solidFill>
                <a:srgbClr val="000000"/>
              </a:solidFill>
            </a:endParaRPr>
          </a:p>
        </p:txBody>
      </p:sp>
    </p:spTree>
    <p:extLst>
      <p:ext uri="{BB962C8B-B14F-4D97-AF65-F5344CB8AC3E}">
        <p14:creationId xmlns:p14="http://schemas.microsoft.com/office/powerpoint/2010/main" val="2231262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Further Reading </a:t>
            </a:r>
            <a:r>
              <a:rPr lang="mr-IN" dirty="0"/>
              <a:t>–</a:t>
            </a:r>
            <a:r>
              <a:rPr lang="en-AU" dirty="0"/>
              <a:t> SEM</a:t>
            </a:r>
          </a:p>
        </p:txBody>
      </p:sp>
      <p:sp>
        <p:nvSpPr>
          <p:cNvPr id="3" name="TextBox 2"/>
          <p:cNvSpPr txBox="1"/>
          <p:nvPr/>
        </p:nvSpPr>
        <p:spPr>
          <a:xfrm>
            <a:off x="457200" y="1994194"/>
            <a:ext cx="8065911" cy="4401205"/>
          </a:xfrm>
          <a:prstGeom prst="rect">
            <a:avLst/>
          </a:prstGeom>
          <a:noFill/>
        </p:spPr>
        <p:txBody>
          <a:bodyPr wrap="square" rtlCol="0">
            <a:spAutoFit/>
          </a:bodyPr>
          <a:lstStyle/>
          <a:p>
            <a:pPr marL="342900" indent="-342900">
              <a:buFont typeface="Arial"/>
              <a:buChar char="•"/>
            </a:pPr>
            <a:r>
              <a:rPr lang="en-AU" sz="2000" dirty="0">
                <a:solidFill>
                  <a:srgbClr val="000000"/>
                </a:solidFill>
              </a:rPr>
              <a:t>Harrington, D. (2008). Confirmatory Factor Analysis. Oxford University Press</a:t>
            </a:r>
          </a:p>
          <a:p>
            <a:pPr marL="342900" indent="-342900">
              <a:buFont typeface="Arial"/>
              <a:buChar char="•"/>
            </a:pPr>
            <a:endParaRPr lang="en-AU" sz="2000" dirty="0">
              <a:solidFill>
                <a:srgbClr val="000000"/>
              </a:solidFill>
            </a:endParaRPr>
          </a:p>
          <a:p>
            <a:pPr marL="342900" indent="-342900">
              <a:buFont typeface="Arial"/>
              <a:buChar char="•"/>
            </a:pPr>
            <a:r>
              <a:rPr lang="en-AU" sz="2000" dirty="0">
                <a:solidFill>
                  <a:srgbClr val="000000"/>
                </a:solidFill>
              </a:rPr>
              <a:t>Brown, T. (2006). Confirmatory Factor Analysis for applied research. New York: Guilford</a:t>
            </a:r>
          </a:p>
          <a:p>
            <a:pPr marL="342900" indent="-342900">
              <a:buFont typeface="Arial"/>
              <a:buChar char="•"/>
            </a:pPr>
            <a:endParaRPr lang="en-AU" sz="2000" dirty="0">
              <a:solidFill>
                <a:srgbClr val="000000"/>
              </a:solidFill>
            </a:endParaRPr>
          </a:p>
          <a:p>
            <a:pPr marL="342900" indent="-342900">
              <a:buFont typeface="Arial"/>
              <a:buChar char="•"/>
            </a:pPr>
            <a:r>
              <a:rPr lang="en-AU" sz="2000" dirty="0" err="1">
                <a:solidFill>
                  <a:srgbClr val="000000"/>
                </a:solidFill>
              </a:rPr>
              <a:t>Streiner</a:t>
            </a:r>
            <a:r>
              <a:rPr lang="en-AU" sz="2000" dirty="0">
                <a:solidFill>
                  <a:srgbClr val="000000"/>
                </a:solidFill>
              </a:rPr>
              <a:t>, D. (2006). Building a Better Model: An Introduction to Structural Equation Modelling. Research Methods in Psychiatry</a:t>
            </a:r>
          </a:p>
          <a:p>
            <a:pPr marL="342900" indent="-342900">
              <a:buFont typeface="Arial"/>
              <a:buChar char="•"/>
            </a:pPr>
            <a:endParaRPr lang="en-AU" sz="2000" dirty="0">
              <a:solidFill>
                <a:srgbClr val="000000"/>
              </a:solidFill>
            </a:endParaRPr>
          </a:p>
          <a:p>
            <a:pPr marL="342900" indent="-342900">
              <a:buFont typeface="Arial"/>
              <a:buChar char="•"/>
            </a:pPr>
            <a:r>
              <a:rPr lang="en-AU" sz="2000" dirty="0">
                <a:solidFill>
                  <a:srgbClr val="000000"/>
                </a:solidFill>
              </a:rPr>
              <a:t>Kline, R. (2011). Principles and Practice of Structural Equation </a:t>
            </a:r>
            <a:r>
              <a:rPr lang="en-AU" sz="2000" dirty="0" err="1">
                <a:solidFill>
                  <a:srgbClr val="000000"/>
                </a:solidFill>
              </a:rPr>
              <a:t>Modeling</a:t>
            </a:r>
            <a:r>
              <a:rPr lang="en-AU" sz="2000" dirty="0">
                <a:solidFill>
                  <a:srgbClr val="000000"/>
                </a:solidFill>
              </a:rPr>
              <a:t>. </a:t>
            </a:r>
            <a:r>
              <a:rPr lang="en-AU" sz="2000" dirty="0"/>
              <a:t>The Guilford Press</a:t>
            </a:r>
          </a:p>
          <a:p>
            <a:pPr marL="342900" indent="-342900">
              <a:buFont typeface="Arial"/>
              <a:buChar char="•"/>
            </a:pPr>
            <a:endParaRPr lang="en-AU" sz="2000" dirty="0">
              <a:solidFill>
                <a:srgbClr val="000000"/>
              </a:solidFill>
            </a:endParaRPr>
          </a:p>
          <a:p>
            <a:pPr marL="342900" indent="-342900">
              <a:buFont typeface="Arial"/>
              <a:buChar char="•"/>
            </a:pPr>
            <a:r>
              <a:rPr lang="en-AU" sz="2000" dirty="0">
                <a:solidFill>
                  <a:srgbClr val="000000"/>
                </a:solidFill>
                <a:hlinkClick r:id="rId2"/>
              </a:rPr>
              <a:t>http://www2.gsu.edu/~mkteer/semnet.html</a:t>
            </a:r>
            <a:r>
              <a:rPr lang="en-AU" sz="2000" dirty="0">
                <a:solidFill>
                  <a:srgbClr val="000000"/>
                </a:solidFill>
              </a:rPr>
              <a:t> </a:t>
            </a:r>
            <a:r>
              <a:rPr lang="en-AU" sz="2000" dirty="0" err="1">
                <a:solidFill>
                  <a:srgbClr val="000000"/>
                </a:solidFill>
              </a:rPr>
              <a:t>SEMnet</a:t>
            </a:r>
            <a:r>
              <a:rPr lang="en-AU" sz="2000" dirty="0">
                <a:solidFill>
                  <a:srgbClr val="000000"/>
                </a:solidFill>
              </a:rPr>
              <a:t> - email list for help with SEM</a:t>
            </a:r>
          </a:p>
        </p:txBody>
      </p:sp>
    </p:spTree>
    <p:extLst>
      <p:ext uri="{BB962C8B-B14F-4D97-AF65-F5344CB8AC3E}">
        <p14:creationId xmlns:p14="http://schemas.microsoft.com/office/powerpoint/2010/main" val="3118747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Citations</a:t>
            </a:r>
          </a:p>
        </p:txBody>
      </p:sp>
      <p:sp>
        <p:nvSpPr>
          <p:cNvPr id="3" name="Rectangle 2"/>
          <p:cNvSpPr/>
          <p:nvPr/>
        </p:nvSpPr>
        <p:spPr>
          <a:xfrm>
            <a:off x="457200" y="1417638"/>
            <a:ext cx="8094133" cy="5355312"/>
          </a:xfrm>
          <a:prstGeom prst="rect">
            <a:avLst/>
          </a:prstGeom>
        </p:spPr>
        <p:txBody>
          <a:bodyPr wrap="square">
            <a:spAutoFit/>
          </a:bodyPr>
          <a:lstStyle/>
          <a:p>
            <a:pPr marL="285750" indent="-285750">
              <a:buFont typeface="Arial"/>
              <a:buChar char="•"/>
            </a:pPr>
            <a:r>
              <a:rPr lang="en-AU" dirty="0">
                <a:solidFill>
                  <a:srgbClr val="0000FF"/>
                </a:solidFill>
              </a:rPr>
              <a:t>If you use these packages, PLEASE cite the developers. They have spent all this time setting it up for you, and it will really help them!</a:t>
            </a:r>
          </a:p>
          <a:p>
            <a:pPr marL="285750" indent="-285750">
              <a:buFont typeface="Arial"/>
              <a:buChar char="•"/>
            </a:pPr>
            <a:endParaRPr lang="en-AU" dirty="0"/>
          </a:p>
          <a:p>
            <a:pPr marL="285750" indent="-285750">
              <a:buFont typeface="Arial"/>
              <a:buChar char="•"/>
            </a:pPr>
            <a:r>
              <a:rPr lang="en-AU" b="1" dirty="0" err="1"/>
              <a:t>OpenMx</a:t>
            </a:r>
            <a:r>
              <a:rPr lang="en-AU" b="1" dirty="0"/>
              <a:t>: </a:t>
            </a:r>
            <a:r>
              <a:rPr lang="en-AU" dirty="0"/>
              <a:t>Michael C. Neale, Michael D. Hunter, Joshua N. </a:t>
            </a:r>
            <a:r>
              <a:rPr lang="en-AU" dirty="0" err="1"/>
              <a:t>Pritikin</a:t>
            </a:r>
            <a:r>
              <a:rPr lang="en-AU" dirty="0"/>
              <a:t>, </a:t>
            </a:r>
            <a:r>
              <a:rPr lang="en-AU" dirty="0" err="1"/>
              <a:t>Mahsa</a:t>
            </a:r>
            <a:r>
              <a:rPr lang="en-AU" dirty="0"/>
              <a:t> </a:t>
            </a:r>
            <a:r>
              <a:rPr lang="en-AU" dirty="0" err="1"/>
              <a:t>Zahery</a:t>
            </a:r>
            <a:r>
              <a:rPr lang="en-AU" dirty="0"/>
              <a:t>, Timothy R. Brick Robert M. Kirkpatrick, </a:t>
            </a:r>
            <a:r>
              <a:rPr lang="en-AU" dirty="0" err="1"/>
              <a:t>Ryne</a:t>
            </a:r>
            <a:r>
              <a:rPr lang="en-AU" dirty="0"/>
              <a:t> </a:t>
            </a:r>
            <a:r>
              <a:rPr lang="en-AU" dirty="0" err="1"/>
              <a:t>Estabrook</a:t>
            </a:r>
            <a:r>
              <a:rPr lang="en-AU" dirty="0"/>
              <a:t>, Timothy C. Bates, </a:t>
            </a:r>
            <a:r>
              <a:rPr lang="en-AU" dirty="0" err="1"/>
              <a:t>Hermine</a:t>
            </a:r>
            <a:r>
              <a:rPr lang="en-AU" dirty="0"/>
              <a:t> H. </a:t>
            </a:r>
            <a:r>
              <a:rPr lang="en-AU" dirty="0" err="1"/>
              <a:t>Maes</a:t>
            </a:r>
            <a:r>
              <a:rPr lang="en-AU" dirty="0"/>
              <a:t>, Steven M. </a:t>
            </a:r>
            <a:r>
              <a:rPr lang="en-AU" dirty="0" err="1"/>
              <a:t>Boker</a:t>
            </a:r>
            <a:r>
              <a:rPr lang="en-AU" dirty="0"/>
              <a:t>. (2016). </a:t>
            </a:r>
            <a:r>
              <a:rPr lang="en-AU" dirty="0" err="1"/>
              <a:t>OpenMx</a:t>
            </a:r>
            <a:r>
              <a:rPr lang="en-AU" dirty="0"/>
              <a:t> 2.0: Extended structural equation and statistical </a:t>
            </a:r>
            <a:r>
              <a:rPr lang="en-AU" dirty="0" err="1"/>
              <a:t>modeling</a:t>
            </a:r>
            <a:r>
              <a:rPr lang="en-AU" dirty="0"/>
              <a:t>. </a:t>
            </a:r>
            <a:r>
              <a:rPr lang="en-AU" dirty="0" err="1"/>
              <a:t>Psychometrika</a:t>
            </a:r>
            <a:r>
              <a:rPr lang="en-AU" dirty="0"/>
              <a:t>, 81(2), 535-549. doi:10.1007/s11336-014-9435-8</a:t>
            </a:r>
          </a:p>
          <a:p>
            <a:pPr marL="285750" indent="-285750">
              <a:buFont typeface="Arial"/>
              <a:buChar char="•"/>
            </a:pPr>
            <a:endParaRPr lang="en-AU" dirty="0"/>
          </a:p>
          <a:p>
            <a:pPr marL="285750" indent="-285750">
              <a:buFont typeface="Arial"/>
              <a:buChar char="•"/>
            </a:pPr>
            <a:r>
              <a:rPr lang="en-AU" b="1" dirty="0"/>
              <a:t>Onyx: </a:t>
            </a:r>
            <a:r>
              <a:rPr lang="en-AU" dirty="0"/>
              <a:t>von </a:t>
            </a:r>
            <a:r>
              <a:rPr lang="en-AU" dirty="0" err="1"/>
              <a:t>Oertzen</a:t>
            </a:r>
            <a:r>
              <a:rPr lang="en-AU" dirty="0"/>
              <a:t>, T., </a:t>
            </a:r>
            <a:r>
              <a:rPr lang="en-AU" dirty="0" err="1"/>
              <a:t>Brandmaier</a:t>
            </a:r>
            <a:r>
              <a:rPr lang="en-AU" dirty="0"/>
              <a:t>, A. M., &amp; Tsang, S. (2015). Structural equation </a:t>
            </a:r>
            <a:r>
              <a:rPr lang="en-AU" dirty="0" err="1"/>
              <a:t>modeling</a:t>
            </a:r>
            <a:r>
              <a:rPr lang="en-AU" dirty="0"/>
              <a:t> with </a:t>
            </a:r>
            <a:r>
              <a:rPr lang="en-AU" dirty="0" err="1"/>
              <a:t>Ωnyx</a:t>
            </a:r>
            <a:r>
              <a:rPr lang="en-AU" dirty="0"/>
              <a:t>. </a:t>
            </a:r>
            <a:r>
              <a:rPr lang="en-AU" i="1" dirty="0"/>
              <a:t>Structural Equation </a:t>
            </a:r>
            <a:r>
              <a:rPr lang="en-AU" i="1" dirty="0" err="1"/>
              <a:t>Modeling</a:t>
            </a:r>
            <a:r>
              <a:rPr lang="en-AU" dirty="0"/>
              <a:t>, </a:t>
            </a:r>
            <a:r>
              <a:rPr lang="en-AU" i="1" dirty="0"/>
              <a:t>22</a:t>
            </a:r>
            <a:r>
              <a:rPr lang="en-AU" dirty="0"/>
              <a:t>, 148-161. doi:10.1080/10705511.2014.935842</a:t>
            </a:r>
          </a:p>
          <a:p>
            <a:pPr marL="285750" indent="-285750">
              <a:buFont typeface="Arial"/>
              <a:buChar char="•"/>
            </a:pPr>
            <a:endParaRPr lang="en-AU" dirty="0"/>
          </a:p>
          <a:p>
            <a:pPr marL="285750" indent="-285750">
              <a:buFont typeface="Arial"/>
              <a:buChar char="•"/>
            </a:pPr>
            <a:r>
              <a:rPr lang="en-AU" b="1" dirty="0" err="1"/>
              <a:t>Lavaan</a:t>
            </a:r>
            <a:r>
              <a:rPr lang="en-AU" b="1" dirty="0"/>
              <a:t>: </a:t>
            </a:r>
            <a:r>
              <a:rPr lang="en-AU" dirty="0" err="1"/>
              <a:t>Rosseel</a:t>
            </a:r>
            <a:r>
              <a:rPr lang="en-AU" dirty="0"/>
              <a:t>, Y. (2012). </a:t>
            </a:r>
            <a:r>
              <a:rPr lang="en-AU" dirty="0" err="1"/>
              <a:t>lavaan</a:t>
            </a:r>
            <a:r>
              <a:rPr lang="en-AU" dirty="0"/>
              <a:t>: An R Package for Structural Equation </a:t>
            </a:r>
            <a:r>
              <a:rPr lang="en-AU" dirty="0" err="1"/>
              <a:t>Modeling</a:t>
            </a:r>
            <a:r>
              <a:rPr lang="en-AU" dirty="0"/>
              <a:t>. Journal of Statistical Software, 48(2), 1-36. </a:t>
            </a:r>
            <a:r>
              <a:rPr lang="en-AU" dirty="0">
                <a:hlinkClick r:id="rId2"/>
              </a:rPr>
              <a:t>http://www.jstatsoft.org/v48/i02/</a:t>
            </a:r>
            <a:endParaRPr lang="en-AU" dirty="0"/>
          </a:p>
          <a:p>
            <a:pPr marL="285750" indent="-285750">
              <a:buFont typeface="Arial"/>
              <a:buChar char="•"/>
            </a:pPr>
            <a:endParaRPr lang="en-AU" b="1" dirty="0"/>
          </a:p>
          <a:p>
            <a:pPr marL="285750" indent="-285750">
              <a:buFont typeface="Arial"/>
              <a:buChar char="•"/>
            </a:pPr>
            <a:r>
              <a:rPr lang="en-AU" b="1" dirty="0" err="1"/>
              <a:t>SemPlot</a:t>
            </a:r>
            <a:r>
              <a:rPr lang="en-AU" b="1" dirty="0"/>
              <a:t>: </a:t>
            </a:r>
            <a:r>
              <a:rPr lang="en-AU" dirty="0" err="1"/>
              <a:t>Epskamp</a:t>
            </a:r>
            <a:r>
              <a:rPr lang="en-AU" dirty="0"/>
              <a:t>, S. (2015). </a:t>
            </a:r>
            <a:r>
              <a:rPr lang="en-AU" dirty="0" err="1"/>
              <a:t>semPlot</a:t>
            </a:r>
            <a:r>
              <a:rPr lang="en-AU" dirty="0"/>
              <a:t>: Unified visualizations of structural equation models. </a:t>
            </a:r>
            <a:r>
              <a:rPr lang="en-AU" i="1" dirty="0"/>
              <a:t>Structural Equation </a:t>
            </a:r>
            <a:r>
              <a:rPr lang="en-AU" i="1" dirty="0" err="1"/>
              <a:t>Modeling</a:t>
            </a:r>
            <a:r>
              <a:rPr lang="en-AU" i="1" dirty="0"/>
              <a:t>: a multidisciplinary journal</a:t>
            </a:r>
            <a:r>
              <a:rPr lang="en-AU" dirty="0"/>
              <a:t>, </a:t>
            </a:r>
            <a:r>
              <a:rPr lang="en-AU" i="1" dirty="0"/>
              <a:t>22</a:t>
            </a:r>
            <a:r>
              <a:rPr lang="en-AU" dirty="0"/>
              <a:t>(3), 474-483. </a:t>
            </a:r>
            <a:r>
              <a:rPr lang="en-AU" dirty="0" err="1"/>
              <a:t>doi</a:t>
            </a:r>
            <a:r>
              <a:rPr lang="en-AU" dirty="0"/>
              <a:t>=10.1080/10705511.2014.937847</a:t>
            </a:r>
            <a:endParaRPr lang="en-AU" b="1" dirty="0"/>
          </a:p>
        </p:txBody>
      </p:sp>
    </p:spTree>
    <p:extLst>
      <p:ext uri="{BB962C8B-B14F-4D97-AF65-F5344CB8AC3E}">
        <p14:creationId xmlns:p14="http://schemas.microsoft.com/office/powerpoint/2010/main" val="1512344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Simple structural equation model in AMOS</a:t>
            </a:r>
          </a:p>
        </p:txBody>
      </p:sp>
      <p:pic>
        <p:nvPicPr>
          <p:cNvPr id="4" name="Picture 3" descr="SEMexampleModelG2.png"/>
          <p:cNvPicPr>
            <a:picLocks noChangeAspect="1"/>
          </p:cNvPicPr>
          <p:nvPr/>
        </p:nvPicPr>
        <p:blipFill rotWithShape="1">
          <a:blip r:embed="rId3">
            <a:extLst>
              <a:ext uri="{28A0092B-C50C-407E-A947-70E740481C1C}">
                <a14:useLocalDpi xmlns:a14="http://schemas.microsoft.com/office/drawing/2010/main" val="0"/>
              </a:ext>
            </a:extLst>
          </a:blip>
          <a:srcRect l="6392" t="8884" r="7643" b="5997"/>
          <a:stretch/>
        </p:blipFill>
        <p:spPr>
          <a:xfrm>
            <a:off x="1405467" y="1896532"/>
            <a:ext cx="5808133" cy="4588935"/>
          </a:xfrm>
          <a:prstGeom prst="rect">
            <a:avLst/>
          </a:prstGeom>
        </p:spPr>
      </p:pic>
    </p:spTree>
    <p:extLst>
      <p:ext uri="{BB962C8B-B14F-4D97-AF65-F5344CB8AC3E}">
        <p14:creationId xmlns:p14="http://schemas.microsoft.com/office/powerpoint/2010/main" val="364879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EAF5-225D-AC4B-B64B-AC6B1AA3A68A}"/>
              </a:ext>
            </a:extLst>
          </p:cNvPr>
          <p:cNvSpPr>
            <a:spLocks noGrp="1"/>
          </p:cNvSpPr>
          <p:nvPr>
            <p:ph type="title"/>
          </p:nvPr>
        </p:nvSpPr>
        <p:spPr/>
        <p:txBody>
          <a:bodyPr/>
          <a:lstStyle/>
          <a:p>
            <a:r>
              <a:rPr lang="en-US" dirty="0"/>
              <a:t>Model identification</a:t>
            </a:r>
          </a:p>
        </p:txBody>
      </p:sp>
      <p:sp>
        <p:nvSpPr>
          <p:cNvPr id="3" name="Content Placeholder 2">
            <a:extLst>
              <a:ext uri="{FF2B5EF4-FFF2-40B4-BE49-F238E27FC236}">
                <a16:creationId xmlns:a16="http://schemas.microsoft.com/office/drawing/2014/main" id="{C75FBC24-FDBD-8F4A-B889-65C43A86C425}"/>
              </a:ext>
            </a:extLst>
          </p:cNvPr>
          <p:cNvSpPr>
            <a:spLocks noGrp="1"/>
          </p:cNvSpPr>
          <p:nvPr>
            <p:ph idx="1"/>
          </p:nvPr>
        </p:nvSpPr>
        <p:spPr/>
        <p:txBody>
          <a:bodyPr>
            <a:normAutofit fontScale="92500" lnSpcReduction="20000"/>
          </a:bodyPr>
          <a:lstStyle/>
          <a:p>
            <a:r>
              <a:rPr lang="en-US" sz="2000" dirty="0"/>
              <a:t>To test the model, it needs to be identified i.e. theoretically possible for the computer to fit an unique estimate of every model parameter</a:t>
            </a:r>
          </a:p>
          <a:p>
            <a:endParaRPr lang="en-US" sz="2000" dirty="0"/>
          </a:p>
          <a:p>
            <a:r>
              <a:rPr lang="en-US" sz="2000" dirty="0"/>
              <a:t>For a CFA model, every factor needs to have a scale, PLUS observations &gt;  parameters. Then, model is over-identified and can be tested</a:t>
            </a:r>
          </a:p>
          <a:p>
            <a:endParaRPr lang="en-US" sz="2000" dirty="0"/>
          </a:p>
          <a:p>
            <a:r>
              <a:rPr lang="en-US" sz="2000" dirty="0"/>
              <a:t>If observations = parameters then the model is just-identified</a:t>
            </a:r>
          </a:p>
          <a:p>
            <a:endParaRPr lang="en-US" sz="2000" dirty="0"/>
          </a:p>
          <a:p>
            <a:r>
              <a:rPr lang="en-US" sz="2000" dirty="0"/>
              <a:t>If observations &lt; parameters then the model is under-identified</a:t>
            </a:r>
          </a:p>
          <a:p>
            <a:endParaRPr lang="en-US" sz="2000" dirty="0"/>
          </a:p>
          <a:p>
            <a:r>
              <a:rPr lang="en-US" sz="2000" dirty="0"/>
              <a:t>Even if these conditions are met, model can still be empirically            unidentified given problems in the data e.g. </a:t>
            </a:r>
            <a:r>
              <a:rPr lang="en-US" sz="2000" dirty="0" err="1"/>
              <a:t>multicollinarity</a:t>
            </a:r>
            <a:endParaRPr lang="en-US" sz="2000" dirty="0"/>
          </a:p>
          <a:p>
            <a:endParaRPr lang="en-US" sz="2000" dirty="0"/>
          </a:p>
          <a:p>
            <a:r>
              <a:rPr lang="en-US" sz="2000" i="1" dirty="0"/>
              <a:t>If a standard unidimensional CFA model with 1 factor has 3 or more indictors, it is identified </a:t>
            </a:r>
            <a:r>
              <a:rPr lang="en-US" sz="1900" dirty="0"/>
              <a:t>Kline p205</a:t>
            </a:r>
          </a:p>
          <a:p>
            <a:endParaRPr lang="en-US" sz="2500" dirty="0"/>
          </a:p>
        </p:txBody>
      </p:sp>
      <p:pic>
        <p:nvPicPr>
          <p:cNvPr id="4" name="Picture 3">
            <a:extLst>
              <a:ext uri="{FF2B5EF4-FFF2-40B4-BE49-F238E27FC236}">
                <a16:creationId xmlns:a16="http://schemas.microsoft.com/office/drawing/2014/main" id="{CD920374-618E-6141-B81D-EDDBE67ACADA}"/>
              </a:ext>
            </a:extLst>
          </p:cNvPr>
          <p:cNvPicPr>
            <a:picLocks noChangeAspect="1"/>
          </p:cNvPicPr>
          <p:nvPr/>
        </p:nvPicPr>
        <p:blipFill>
          <a:blip r:embed="rId3"/>
          <a:stretch>
            <a:fillRect/>
          </a:stretch>
        </p:blipFill>
        <p:spPr>
          <a:xfrm>
            <a:off x="7395321" y="3016301"/>
            <a:ext cx="1483209" cy="2133600"/>
          </a:xfrm>
          <a:prstGeom prst="rect">
            <a:avLst/>
          </a:prstGeom>
        </p:spPr>
      </p:pic>
    </p:spTree>
    <p:extLst>
      <p:ext uri="{BB962C8B-B14F-4D97-AF65-F5344CB8AC3E}">
        <p14:creationId xmlns:p14="http://schemas.microsoft.com/office/powerpoint/2010/main" val="98805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Manifest variables</a:t>
            </a:r>
          </a:p>
        </p:txBody>
      </p:sp>
      <p:grpSp>
        <p:nvGrpSpPr>
          <p:cNvPr id="3" name="Group 2"/>
          <p:cNvGrpSpPr/>
          <p:nvPr/>
        </p:nvGrpSpPr>
        <p:grpSpPr>
          <a:xfrm>
            <a:off x="220138" y="1688566"/>
            <a:ext cx="5909731" cy="4588935"/>
            <a:chOff x="220138" y="1688566"/>
            <a:chExt cx="5909731" cy="4588935"/>
          </a:xfrm>
        </p:grpSpPr>
        <p:pic>
          <p:nvPicPr>
            <p:cNvPr id="6" name="Picture 5" descr="SEMexampleModelG2.png"/>
            <p:cNvPicPr>
              <a:picLocks noChangeAspect="1"/>
            </p:cNvPicPr>
            <p:nvPr/>
          </p:nvPicPr>
          <p:blipFill rotWithShape="1">
            <a:blip r:embed="rId3">
              <a:extLst>
                <a:ext uri="{28A0092B-C50C-407E-A947-70E740481C1C}">
                  <a14:useLocalDpi xmlns:a14="http://schemas.microsoft.com/office/drawing/2010/main" val="0"/>
                </a:ext>
              </a:extLst>
            </a:blip>
            <a:srcRect l="6392" t="8884" r="7643" b="5997"/>
            <a:stretch/>
          </p:blipFill>
          <p:spPr>
            <a:xfrm>
              <a:off x="220138" y="1688566"/>
              <a:ext cx="5808133" cy="4588935"/>
            </a:xfrm>
            <a:prstGeom prst="rect">
              <a:avLst/>
            </a:prstGeom>
          </p:spPr>
        </p:pic>
        <p:sp>
          <p:nvSpPr>
            <p:cNvPr id="4" name="Frame 3"/>
            <p:cNvSpPr/>
            <p:nvPr/>
          </p:nvSpPr>
          <p:spPr>
            <a:xfrm rot="5400000">
              <a:off x="2695494" y="1417784"/>
              <a:ext cx="975952" cy="5892798"/>
            </a:xfrm>
            <a:prstGeom prst="frame">
              <a:avLst>
                <a:gd name="adj1" fmla="val 674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solidFill>
                  <a:schemeClr val="tx1"/>
                </a:solidFill>
              </a:endParaRPr>
            </a:p>
          </p:txBody>
        </p:sp>
      </p:grpSp>
      <p:sp>
        <p:nvSpPr>
          <p:cNvPr id="5" name="TextBox 4"/>
          <p:cNvSpPr txBox="1"/>
          <p:nvPr/>
        </p:nvSpPr>
        <p:spPr>
          <a:xfrm>
            <a:off x="6212191" y="2167500"/>
            <a:ext cx="2474609" cy="2585323"/>
          </a:xfrm>
          <a:prstGeom prst="rect">
            <a:avLst/>
          </a:prstGeom>
          <a:noFill/>
        </p:spPr>
        <p:txBody>
          <a:bodyPr wrap="square" rtlCol="0">
            <a:spAutoFit/>
          </a:bodyPr>
          <a:lstStyle/>
          <a:p>
            <a:pPr marL="285750" indent="-285750">
              <a:buFont typeface="Arial"/>
              <a:buChar char="•"/>
            </a:pPr>
            <a:r>
              <a:rPr lang="en-AU" dirty="0"/>
              <a:t>Observed, measured OR manifest variables</a:t>
            </a:r>
          </a:p>
          <a:p>
            <a:pPr marL="285750" indent="-285750">
              <a:buFont typeface="Arial"/>
              <a:buChar char="•"/>
            </a:pPr>
            <a:endParaRPr lang="en-AU" dirty="0"/>
          </a:p>
          <a:p>
            <a:pPr marL="285750" indent="-285750">
              <a:buFont typeface="Arial"/>
              <a:buChar char="•"/>
            </a:pPr>
            <a:r>
              <a:rPr lang="en-AU" dirty="0"/>
              <a:t>Variables that you measure and have data on</a:t>
            </a:r>
          </a:p>
          <a:p>
            <a:pPr marL="285750" indent="-285750">
              <a:buFont typeface="Arial"/>
              <a:buChar char="•"/>
            </a:pPr>
            <a:endParaRPr lang="en-AU" dirty="0"/>
          </a:p>
          <a:p>
            <a:pPr marL="285750" indent="-285750">
              <a:buFont typeface="Arial"/>
              <a:buChar char="•"/>
            </a:pPr>
            <a:r>
              <a:rPr lang="en-AU" dirty="0"/>
              <a:t>Appear in square box</a:t>
            </a:r>
          </a:p>
        </p:txBody>
      </p:sp>
    </p:spTree>
    <p:extLst>
      <p:ext uri="{BB962C8B-B14F-4D97-AF65-F5344CB8AC3E}">
        <p14:creationId xmlns:p14="http://schemas.microsoft.com/office/powerpoint/2010/main" val="69529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Latent variables</a:t>
            </a:r>
          </a:p>
        </p:txBody>
      </p:sp>
      <p:grpSp>
        <p:nvGrpSpPr>
          <p:cNvPr id="3" name="Group 2"/>
          <p:cNvGrpSpPr/>
          <p:nvPr/>
        </p:nvGrpSpPr>
        <p:grpSpPr>
          <a:xfrm>
            <a:off x="220138" y="1635740"/>
            <a:ext cx="5808133" cy="4641761"/>
            <a:chOff x="220138" y="1635740"/>
            <a:chExt cx="5808133" cy="4641761"/>
          </a:xfrm>
        </p:grpSpPr>
        <p:pic>
          <p:nvPicPr>
            <p:cNvPr id="8" name="Picture 7" descr="SEMexampleModelG2.png"/>
            <p:cNvPicPr>
              <a:picLocks noChangeAspect="1"/>
            </p:cNvPicPr>
            <p:nvPr/>
          </p:nvPicPr>
          <p:blipFill rotWithShape="1">
            <a:blip r:embed="rId3">
              <a:extLst>
                <a:ext uri="{28A0092B-C50C-407E-A947-70E740481C1C}">
                  <a14:useLocalDpi xmlns:a14="http://schemas.microsoft.com/office/drawing/2010/main" val="0"/>
                </a:ext>
              </a:extLst>
            </a:blip>
            <a:srcRect l="6392" t="8884" r="7643" b="5997"/>
            <a:stretch/>
          </p:blipFill>
          <p:spPr>
            <a:xfrm>
              <a:off x="220138" y="1688566"/>
              <a:ext cx="5808133" cy="4588935"/>
            </a:xfrm>
            <a:prstGeom prst="rect">
              <a:avLst/>
            </a:prstGeom>
          </p:spPr>
        </p:pic>
        <p:sp>
          <p:nvSpPr>
            <p:cNvPr id="4" name="Frame 3"/>
            <p:cNvSpPr/>
            <p:nvPr/>
          </p:nvSpPr>
          <p:spPr>
            <a:xfrm rot="5400000">
              <a:off x="2263389" y="1126421"/>
              <a:ext cx="1954130" cy="2972768"/>
            </a:xfrm>
            <a:prstGeom prst="frame">
              <a:avLst>
                <a:gd name="adj1" fmla="val 67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grpSp>
      <p:sp>
        <p:nvSpPr>
          <p:cNvPr id="5" name="TextBox 4"/>
          <p:cNvSpPr txBox="1"/>
          <p:nvPr/>
        </p:nvSpPr>
        <p:spPr>
          <a:xfrm>
            <a:off x="6212191" y="2167500"/>
            <a:ext cx="2474609" cy="3693319"/>
          </a:xfrm>
          <a:prstGeom prst="rect">
            <a:avLst/>
          </a:prstGeom>
          <a:noFill/>
        </p:spPr>
        <p:txBody>
          <a:bodyPr wrap="square" rtlCol="0">
            <a:spAutoFit/>
          </a:bodyPr>
          <a:lstStyle/>
          <a:p>
            <a:pPr marL="285750" indent="-285750">
              <a:buFont typeface="Arial"/>
              <a:buChar char="•"/>
            </a:pPr>
            <a:r>
              <a:rPr lang="en-AU" dirty="0"/>
              <a:t>Hypothesised variables that are not themselves measurable (sometimes also called factors).</a:t>
            </a:r>
          </a:p>
          <a:p>
            <a:pPr marL="285750" indent="-285750">
              <a:buFont typeface="Arial"/>
              <a:buChar char="•"/>
            </a:pPr>
            <a:endParaRPr lang="en-AU" dirty="0"/>
          </a:p>
          <a:p>
            <a:pPr marL="285750" indent="-285750">
              <a:buFont typeface="Arial"/>
              <a:buChar char="•"/>
            </a:pPr>
            <a:r>
              <a:rPr lang="en-AU" dirty="0"/>
              <a:t>Measured by the manifest (observed) variables.</a:t>
            </a:r>
          </a:p>
          <a:p>
            <a:pPr marL="285750" indent="-285750">
              <a:buFont typeface="Arial"/>
              <a:buChar char="•"/>
            </a:pPr>
            <a:endParaRPr lang="en-AU" dirty="0"/>
          </a:p>
          <a:p>
            <a:pPr marL="285750" indent="-285750">
              <a:buFont typeface="Arial"/>
              <a:buChar char="•"/>
            </a:pPr>
            <a:r>
              <a:rPr lang="en-AU" dirty="0"/>
              <a:t>Appear in circles/ellipses</a:t>
            </a:r>
          </a:p>
        </p:txBody>
      </p:sp>
    </p:spTree>
    <p:extLst>
      <p:ext uri="{BB962C8B-B14F-4D97-AF65-F5344CB8AC3E}">
        <p14:creationId xmlns:p14="http://schemas.microsoft.com/office/powerpoint/2010/main" val="283120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Paths </a:t>
            </a:r>
            <a:r>
              <a:rPr lang="mr-IN" dirty="0"/>
              <a:t>–</a:t>
            </a:r>
            <a:r>
              <a:rPr lang="en-AU" dirty="0"/>
              <a:t> latent to manifest</a:t>
            </a:r>
          </a:p>
        </p:txBody>
      </p:sp>
      <p:sp>
        <p:nvSpPr>
          <p:cNvPr id="5" name="TextBox 4"/>
          <p:cNvSpPr txBox="1"/>
          <p:nvPr/>
        </p:nvSpPr>
        <p:spPr>
          <a:xfrm>
            <a:off x="5977508" y="1785596"/>
            <a:ext cx="2789973" cy="4801314"/>
          </a:xfrm>
          <a:prstGeom prst="rect">
            <a:avLst/>
          </a:prstGeom>
          <a:noFill/>
        </p:spPr>
        <p:txBody>
          <a:bodyPr wrap="square" rtlCol="0">
            <a:spAutoFit/>
          </a:bodyPr>
          <a:lstStyle/>
          <a:p>
            <a:pPr marL="285750" indent="-285750">
              <a:buFont typeface="Arial"/>
              <a:buChar char="•"/>
            </a:pPr>
            <a:r>
              <a:rPr lang="en-AU" dirty="0"/>
              <a:t>Casual, unidirectional paths are shown from latent to manifest (observed) variables</a:t>
            </a:r>
          </a:p>
          <a:p>
            <a:pPr marL="285750" indent="-285750">
              <a:buFont typeface="Arial"/>
              <a:buChar char="•"/>
            </a:pPr>
            <a:endParaRPr lang="en-AU" dirty="0"/>
          </a:p>
          <a:p>
            <a:pPr marL="285750" indent="-285750">
              <a:buFont typeface="Arial"/>
              <a:buChar char="•"/>
            </a:pPr>
            <a:r>
              <a:rPr lang="en-AU" dirty="0"/>
              <a:t>Can be free or fixed (here, free)</a:t>
            </a:r>
          </a:p>
          <a:p>
            <a:pPr marL="285750" indent="-285750">
              <a:buFont typeface="Arial"/>
              <a:buChar char="•"/>
            </a:pPr>
            <a:endParaRPr lang="en-AU" dirty="0"/>
          </a:p>
          <a:p>
            <a:pPr marL="285750" indent="-285750">
              <a:buFont typeface="Arial"/>
              <a:buChar char="•"/>
            </a:pPr>
            <a:r>
              <a:rPr lang="en-AU" dirty="0"/>
              <a:t>Can be unidirectional (causal, shown here) as in a latent variable model</a:t>
            </a:r>
          </a:p>
          <a:p>
            <a:pPr marL="285750" indent="-285750">
              <a:buFont typeface="Arial"/>
              <a:buChar char="•"/>
            </a:pPr>
            <a:endParaRPr lang="en-AU" dirty="0"/>
          </a:p>
          <a:p>
            <a:pPr marL="285750" indent="-285750">
              <a:buFont typeface="Arial"/>
              <a:buChar char="•"/>
            </a:pPr>
            <a:r>
              <a:rPr lang="en-AU" dirty="0"/>
              <a:t>If bidirectional (double-headed arrow, correlational, not shown here)</a:t>
            </a:r>
          </a:p>
        </p:txBody>
      </p:sp>
      <p:grpSp>
        <p:nvGrpSpPr>
          <p:cNvPr id="3" name="Group 2"/>
          <p:cNvGrpSpPr/>
          <p:nvPr/>
        </p:nvGrpSpPr>
        <p:grpSpPr>
          <a:xfrm>
            <a:off x="220138" y="1688566"/>
            <a:ext cx="5808133" cy="4588935"/>
            <a:chOff x="220138" y="1688566"/>
            <a:chExt cx="5808133" cy="4588935"/>
          </a:xfrm>
        </p:grpSpPr>
        <p:pic>
          <p:nvPicPr>
            <p:cNvPr id="14" name="Picture 13" descr="SEMexampleModelG2.png"/>
            <p:cNvPicPr>
              <a:picLocks noChangeAspect="1"/>
            </p:cNvPicPr>
            <p:nvPr/>
          </p:nvPicPr>
          <p:blipFill rotWithShape="1">
            <a:blip r:embed="rId3">
              <a:extLst>
                <a:ext uri="{28A0092B-C50C-407E-A947-70E740481C1C}">
                  <a14:useLocalDpi xmlns:a14="http://schemas.microsoft.com/office/drawing/2010/main" val="0"/>
                </a:ext>
              </a:extLst>
            </a:blip>
            <a:srcRect l="6392" t="8884" r="7643" b="5997"/>
            <a:stretch/>
          </p:blipFill>
          <p:spPr>
            <a:xfrm>
              <a:off x="220138" y="1688566"/>
              <a:ext cx="5808133" cy="4588935"/>
            </a:xfrm>
            <a:prstGeom prst="rect">
              <a:avLst/>
            </a:prstGeom>
          </p:spPr>
        </p:pic>
        <p:sp>
          <p:nvSpPr>
            <p:cNvPr id="12" name="Right Arrow 11"/>
            <p:cNvSpPr/>
            <p:nvPr/>
          </p:nvSpPr>
          <p:spPr>
            <a:xfrm rot="8640594">
              <a:off x="687656" y="3324273"/>
              <a:ext cx="1840915" cy="348711"/>
            </a:xfrm>
            <a:prstGeom prst="rightArrow">
              <a:avLst>
                <a:gd name="adj1" fmla="val 18537"/>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15" name="Right Arrow 14"/>
            <p:cNvSpPr/>
            <p:nvPr/>
          </p:nvSpPr>
          <p:spPr>
            <a:xfrm rot="2100216">
              <a:off x="3735656" y="3289586"/>
              <a:ext cx="1840915" cy="348711"/>
            </a:xfrm>
            <a:prstGeom prst="rightArrow">
              <a:avLst>
                <a:gd name="adj1" fmla="val 18537"/>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16" name="Right Arrow 15"/>
            <p:cNvSpPr/>
            <p:nvPr/>
          </p:nvSpPr>
          <p:spPr>
            <a:xfrm rot="5400000">
              <a:off x="2777181" y="3482577"/>
              <a:ext cx="709865" cy="348712"/>
            </a:xfrm>
            <a:prstGeom prst="rightArrow">
              <a:avLst>
                <a:gd name="adj1" fmla="val 18537"/>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17" name="Right Arrow 16"/>
            <p:cNvSpPr/>
            <p:nvPr/>
          </p:nvSpPr>
          <p:spPr>
            <a:xfrm rot="3025483">
              <a:off x="3434201" y="3373591"/>
              <a:ext cx="1095429" cy="438938"/>
            </a:xfrm>
            <a:prstGeom prst="rightArrow">
              <a:avLst>
                <a:gd name="adj1" fmla="val 18537"/>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18" name="Right Arrow 17"/>
            <p:cNvSpPr/>
            <p:nvPr/>
          </p:nvSpPr>
          <p:spPr>
            <a:xfrm rot="7195855">
              <a:off x="1749230" y="3347619"/>
              <a:ext cx="1095429" cy="438938"/>
            </a:xfrm>
            <a:prstGeom prst="rightArrow">
              <a:avLst>
                <a:gd name="adj1" fmla="val 18537"/>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51207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Error terms</a:t>
            </a:r>
          </a:p>
        </p:txBody>
      </p:sp>
      <p:grpSp>
        <p:nvGrpSpPr>
          <p:cNvPr id="3" name="Group 2"/>
          <p:cNvGrpSpPr/>
          <p:nvPr/>
        </p:nvGrpSpPr>
        <p:grpSpPr>
          <a:xfrm>
            <a:off x="220138" y="1688566"/>
            <a:ext cx="5808133" cy="4665249"/>
            <a:chOff x="220138" y="1688566"/>
            <a:chExt cx="5808133" cy="4665249"/>
          </a:xfrm>
        </p:grpSpPr>
        <p:pic>
          <p:nvPicPr>
            <p:cNvPr id="6" name="Picture 5" descr="SEMexampleModelG2.png"/>
            <p:cNvPicPr>
              <a:picLocks noChangeAspect="1"/>
            </p:cNvPicPr>
            <p:nvPr/>
          </p:nvPicPr>
          <p:blipFill rotWithShape="1">
            <a:blip r:embed="rId3">
              <a:extLst>
                <a:ext uri="{28A0092B-C50C-407E-A947-70E740481C1C}">
                  <a14:useLocalDpi xmlns:a14="http://schemas.microsoft.com/office/drawing/2010/main" val="0"/>
                </a:ext>
              </a:extLst>
            </a:blip>
            <a:srcRect l="6392" t="8884" r="7643" b="5997"/>
            <a:stretch/>
          </p:blipFill>
          <p:spPr>
            <a:xfrm>
              <a:off x="220138" y="1688566"/>
              <a:ext cx="5808133" cy="4588935"/>
            </a:xfrm>
            <a:prstGeom prst="rect">
              <a:avLst/>
            </a:prstGeom>
          </p:spPr>
        </p:pic>
        <p:sp>
          <p:nvSpPr>
            <p:cNvPr id="4" name="Frame 3"/>
            <p:cNvSpPr/>
            <p:nvPr/>
          </p:nvSpPr>
          <p:spPr>
            <a:xfrm rot="16200000">
              <a:off x="2460479" y="2870472"/>
              <a:ext cx="1361534" cy="5605151"/>
            </a:xfrm>
            <a:prstGeom prst="frame">
              <a:avLst>
                <a:gd name="adj1" fmla="val 674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AU">
                <a:solidFill>
                  <a:srgbClr val="008000"/>
                </a:solidFill>
              </a:endParaRPr>
            </a:p>
          </p:txBody>
        </p:sp>
      </p:grpSp>
      <p:sp>
        <p:nvSpPr>
          <p:cNvPr id="5" name="TextBox 4"/>
          <p:cNvSpPr txBox="1"/>
          <p:nvPr/>
        </p:nvSpPr>
        <p:spPr>
          <a:xfrm>
            <a:off x="6212191" y="1547768"/>
            <a:ext cx="2607344" cy="4524315"/>
          </a:xfrm>
          <a:prstGeom prst="rect">
            <a:avLst/>
          </a:prstGeom>
          <a:noFill/>
        </p:spPr>
        <p:txBody>
          <a:bodyPr wrap="square" rtlCol="0">
            <a:spAutoFit/>
          </a:bodyPr>
          <a:lstStyle/>
          <a:p>
            <a:pPr marL="285750" indent="-285750">
              <a:buFont typeface="Arial"/>
              <a:buChar char="•"/>
            </a:pPr>
            <a:r>
              <a:rPr lang="en-AU" dirty="0"/>
              <a:t>Residuals</a:t>
            </a:r>
          </a:p>
          <a:p>
            <a:pPr marL="285750" indent="-285750">
              <a:buFont typeface="Arial"/>
              <a:buChar char="•"/>
            </a:pPr>
            <a:endParaRPr lang="en-AU" dirty="0"/>
          </a:p>
          <a:p>
            <a:pPr marL="285750" indent="-285750">
              <a:buFont typeface="Arial"/>
              <a:buChar char="•"/>
            </a:pPr>
            <a:r>
              <a:rPr lang="en-AU" dirty="0"/>
              <a:t>Attached to each manifest variable</a:t>
            </a:r>
          </a:p>
          <a:p>
            <a:pPr marL="285750" indent="-285750">
              <a:buFont typeface="Arial"/>
              <a:buChar char="•"/>
            </a:pPr>
            <a:endParaRPr lang="en-AU" dirty="0"/>
          </a:p>
          <a:p>
            <a:pPr marL="285750" indent="-285750">
              <a:buFont typeface="Arial"/>
              <a:buChar char="•"/>
            </a:pPr>
            <a:r>
              <a:rPr lang="en-AU" dirty="0"/>
              <a:t>Appear in circle</a:t>
            </a:r>
          </a:p>
          <a:p>
            <a:pPr marL="285750" indent="-285750">
              <a:buFont typeface="Arial"/>
              <a:buChar char="•"/>
            </a:pPr>
            <a:endParaRPr lang="en-AU" dirty="0"/>
          </a:p>
          <a:p>
            <a:pPr marL="285750" indent="-285750">
              <a:buFont typeface="Arial"/>
              <a:buChar char="•"/>
            </a:pPr>
            <a:r>
              <a:rPr lang="en-AU" dirty="0"/>
              <a:t>If you’re predicting variance in a variable, you need to have an associated residual </a:t>
            </a:r>
          </a:p>
          <a:p>
            <a:pPr marL="285750" indent="-285750">
              <a:buFont typeface="Arial"/>
              <a:buChar char="•"/>
            </a:pPr>
            <a:endParaRPr lang="en-AU" dirty="0"/>
          </a:p>
          <a:p>
            <a:pPr marL="285750" indent="-285750">
              <a:buFont typeface="Arial"/>
              <a:buChar char="•"/>
            </a:pPr>
            <a:r>
              <a:rPr lang="en-AU" dirty="0"/>
              <a:t>Why? models unexplained variance like error or any other unobserved effect</a:t>
            </a:r>
          </a:p>
        </p:txBody>
      </p:sp>
    </p:spTree>
    <p:extLst>
      <p:ext uri="{BB962C8B-B14F-4D97-AF65-F5344CB8AC3E}">
        <p14:creationId xmlns:p14="http://schemas.microsoft.com/office/powerpoint/2010/main" val="2888892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1187</TotalTime>
  <Words>3864</Words>
  <Application>Microsoft Macintosh PowerPoint</Application>
  <PresentationFormat>On-screen Show (4:3)</PresentationFormat>
  <Paragraphs>425</Paragraphs>
  <Slides>32</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Helvetica-Light</vt:lpstr>
      <vt:lpstr>Mangal</vt:lpstr>
      <vt:lpstr>Symbol</vt:lpstr>
      <vt:lpstr>Wingdings</vt:lpstr>
      <vt:lpstr>Office Theme</vt:lpstr>
      <vt:lpstr>Structural equation modelling in R</vt:lpstr>
      <vt:lpstr>New to R?</vt:lpstr>
      <vt:lpstr>What is SEM?</vt:lpstr>
      <vt:lpstr>Simple structural equation model in AMOS</vt:lpstr>
      <vt:lpstr>Model identification</vt:lpstr>
      <vt:lpstr>Manifest variables</vt:lpstr>
      <vt:lpstr>Latent variables</vt:lpstr>
      <vt:lpstr>Paths – latent to manifest</vt:lpstr>
      <vt:lpstr>Error terms</vt:lpstr>
      <vt:lpstr>Paths – error to manifest</vt:lpstr>
      <vt:lpstr>Variance of latent variable</vt:lpstr>
      <vt:lpstr>Putting it together</vt:lpstr>
      <vt:lpstr>Structural equation modelling in R</vt:lpstr>
      <vt:lpstr>Loading data into R</vt:lpstr>
      <vt:lpstr>Dataset</vt:lpstr>
      <vt:lpstr>1 &amp; 2 Create variables</vt:lpstr>
      <vt:lpstr>3. Set paths</vt:lpstr>
      <vt:lpstr>4. Set residuals</vt:lpstr>
      <vt:lpstr>5. Set variance</vt:lpstr>
      <vt:lpstr>Build model</vt:lpstr>
      <vt:lpstr>Run model</vt:lpstr>
      <vt:lpstr>Output</vt:lpstr>
      <vt:lpstr>Final Script</vt:lpstr>
      <vt:lpstr>Plotting the path model diagram</vt:lpstr>
      <vt:lpstr>Path model diagram</vt:lpstr>
      <vt:lpstr>Path model diagram</vt:lpstr>
      <vt:lpstr>Lavaan</vt:lpstr>
      <vt:lpstr>Lavaan</vt:lpstr>
      <vt:lpstr>Lavaan</vt:lpstr>
      <vt:lpstr>Further Reading – SEM in R</vt:lpstr>
      <vt:lpstr>Further Reading – SEM</vt:lpstr>
      <vt:lpstr>Citations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Clare Sutherland</dc:creator>
  <cp:lastModifiedBy>Microsoft Office User</cp:lastModifiedBy>
  <cp:revision>857</cp:revision>
  <dcterms:created xsi:type="dcterms:W3CDTF">2018-05-31T20:19:26Z</dcterms:created>
  <dcterms:modified xsi:type="dcterms:W3CDTF">2018-09-06T06:48:30Z</dcterms:modified>
</cp:coreProperties>
</file>