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sldIdLst>
    <p:sldId id="256" r:id="rId2"/>
    <p:sldId id="326" r:id="rId3"/>
    <p:sldId id="322" r:id="rId4"/>
    <p:sldId id="258" r:id="rId5"/>
    <p:sldId id="286" r:id="rId6"/>
    <p:sldId id="305" r:id="rId7"/>
    <p:sldId id="327" r:id="rId8"/>
    <p:sldId id="323" r:id="rId9"/>
    <p:sldId id="324" r:id="rId10"/>
    <p:sldId id="257" r:id="rId11"/>
    <p:sldId id="259" r:id="rId12"/>
    <p:sldId id="284" r:id="rId13"/>
    <p:sldId id="285" r:id="rId14"/>
    <p:sldId id="283" r:id="rId15"/>
    <p:sldId id="296" r:id="rId16"/>
    <p:sldId id="299" r:id="rId17"/>
    <p:sldId id="287" r:id="rId18"/>
    <p:sldId id="291" r:id="rId19"/>
    <p:sldId id="288" r:id="rId20"/>
    <p:sldId id="289" r:id="rId21"/>
    <p:sldId id="295" r:id="rId22"/>
    <p:sldId id="298" r:id="rId23"/>
    <p:sldId id="293" r:id="rId24"/>
    <p:sldId id="302" r:id="rId25"/>
    <p:sldId id="303" r:id="rId26"/>
    <p:sldId id="328" r:id="rId27"/>
    <p:sldId id="268" r:id="rId28"/>
    <p:sldId id="325" r:id="rId29"/>
    <p:sldId id="272" r:id="rId30"/>
    <p:sldId id="307" r:id="rId31"/>
    <p:sldId id="273" r:id="rId32"/>
    <p:sldId id="275" r:id="rId33"/>
    <p:sldId id="309" r:id="rId34"/>
    <p:sldId id="308" r:id="rId35"/>
    <p:sldId id="310" r:id="rId36"/>
    <p:sldId id="311" r:id="rId37"/>
    <p:sldId id="312" r:id="rId38"/>
    <p:sldId id="313" r:id="rId39"/>
    <p:sldId id="314" r:id="rId40"/>
    <p:sldId id="276" r:id="rId41"/>
    <p:sldId id="277" r:id="rId42"/>
    <p:sldId id="315" r:id="rId43"/>
    <p:sldId id="316" r:id="rId44"/>
    <p:sldId id="304" r:id="rId45"/>
    <p:sldId id="317" r:id="rId46"/>
    <p:sldId id="318" r:id="rId47"/>
    <p:sldId id="319" r:id="rId48"/>
    <p:sldId id="306" r:id="rId49"/>
    <p:sldId id="320" r:id="rId50"/>
    <p:sldId id="321" r:id="rId51"/>
    <p:sldId id="280" r:id="rId52"/>
    <p:sldId id="279" r:id="rId53"/>
    <p:sldId id="282" r:id="rId54"/>
    <p:sldId id="270" r:id="rId55"/>
    <p:sldId id="281"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07" autoAdjust="0"/>
    <p:restoredTop sz="75516" autoAdjust="0"/>
  </p:normalViewPr>
  <p:slideViewPr>
    <p:cSldViewPr snapToGrid="0" snapToObjects="1">
      <p:cViewPr varScale="1">
        <p:scale>
          <a:sx n="96" d="100"/>
          <a:sy n="96" d="100"/>
        </p:scale>
        <p:origin x="792"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3" d="100"/>
          <a:sy n="93" d="100"/>
        </p:scale>
        <p:origin x="-2552"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12A51-610C-E54D-AA6C-CF1F3C3340B1}" type="datetimeFigureOut">
              <a:rPr lang="en-US" smtClean="0"/>
              <a:t>9/7/18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ED49D-7F28-A048-BE13-C3810C2FCE52}" type="slidenum">
              <a:rPr lang="en-AU" smtClean="0"/>
              <a:t>‹#›</a:t>
            </a:fld>
            <a:endParaRPr lang="en-AU"/>
          </a:p>
        </p:txBody>
      </p:sp>
    </p:spTree>
    <p:extLst>
      <p:ext uri="{BB962C8B-B14F-4D97-AF65-F5344CB8AC3E}">
        <p14:creationId xmlns:p14="http://schemas.microsoft.com/office/powerpoint/2010/main" val="22177696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a:t>
            </a:fld>
            <a:endParaRPr lang="en-AU"/>
          </a:p>
        </p:txBody>
      </p:sp>
    </p:spTree>
    <p:extLst>
      <p:ext uri="{BB962C8B-B14F-4D97-AF65-F5344CB8AC3E}">
        <p14:creationId xmlns:p14="http://schemas.microsoft.com/office/powerpoint/2010/main" val="4215323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this model is essentially a</a:t>
            </a:r>
            <a:r>
              <a:rPr lang="en-AU" baseline="0" dirty="0"/>
              <a:t> mirror image, where half of the model relates to Twin 1 and the other half relates </a:t>
            </a:r>
            <a:r>
              <a:rPr lang="en-AU" baseline="0"/>
              <a:t>to Twin 2</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12</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this model is essentially a</a:t>
            </a:r>
            <a:r>
              <a:rPr lang="en-AU" baseline="0" dirty="0"/>
              <a:t> mirror image, where half of the model relates to Twin 1 and the other half relates to Twin 2</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13</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see the structural equation modelling workshop</a:t>
            </a:r>
            <a:r>
              <a:rPr lang="en-AU" baseline="0" dirty="0"/>
              <a:t> for more info on path notation</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14</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see the structural equation modelling workshop</a:t>
            </a:r>
            <a:r>
              <a:rPr lang="en-AU" baseline="0" dirty="0"/>
              <a:t> for more info on path notation</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15</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see the structural equation modelling workshop</a:t>
            </a:r>
            <a:r>
              <a:rPr lang="en-AU" baseline="0" dirty="0"/>
              <a:t> for more info on path notation</a:t>
            </a:r>
          </a:p>
          <a:p>
            <a:endParaRPr lang="en-AU" baseline="0" dirty="0"/>
          </a:p>
          <a:p>
            <a:r>
              <a:rPr lang="en-AU" baseline="0" dirty="0"/>
              <a:t>you can think of the </a:t>
            </a:r>
            <a:r>
              <a:rPr lang="en-AU" baseline="0" dirty="0" err="1"/>
              <a:t>sqrt</a:t>
            </a:r>
            <a:r>
              <a:rPr lang="en-AU" baseline="0" dirty="0"/>
              <a:t> as changing the variance (like R2) into correlation (i.e. r)</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16</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see the structural equation modelling workshop</a:t>
            </a:r>
            <a:r>
              <a:rPr lang="en-AU" baseline="0" dirty="0"/>
              <a:t> for more info on path notation</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17</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see the structural equation modelling workshop</a:t>
            </a:r>
            <a:r>
              <a:rPr lang="en-AU" baseline="0" dirty="0"/>
              <a:t> for more info on path notation</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18</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 is, not</a:t>
            </a:r>
            <a:r>
              <a:rPr lang="en-AU" baseline="0" dirty="0"/>
              <a:t> that twin 1 predicts twin 2 or vice versa; assignment to twin 1 or 2 is essentially random across twins I THINK</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19</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see the structural equation modelling workshop</a:t>
            </a:r>
            <a:r>
              <a:rPr lang="en-AU" baseline="0" dirty="0"/>
              <a:t> for more info on path notation</a:t>
            </a:r>
          </a:p>
          <a:p>
            <a:endParaRPr lang="en-AU" baseline="0" dirty="0"/>
          </a:p>
          <a:p>
            <a:r>
              <a:rPr lang="en-AU" baseline="0" dirty="0"/>
              <a:t>note that no path here = constrained to 0 </a:t>
            </a:r>
            <a:r>
              <a:rPr lang="mr-IN" baseline="0" dirty="0"/>
              <a:t>–</a:t>
            </a:r>
            <a:r>
              <a:rPr lang="en-AU" baseline="0" dirty="0"/>
              <a:t> you can check if you like but specifying this relationship and fixing it to 0 gives you the same model</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20</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hence why</a:t>
            </a:r>
            <a:r>
              <a:rPr lang="en-AU" baseline="0" dirty="0"/>
              <a:t> we need to make sure we use the best possible tests of dependent measures</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21</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at heart the twin model is REALLY simple. you measure how similar pairs of</a:t>
            </a:r>
            <a:r>
              <a:rPr lang="en-AU" baseline="0" dirty="0"/>
              <a:t> twins are, e.g. on BMI (body mass index)</a:t>
            </a:r>
          </a:p>
          <a:p>
            <a:endParaRPr lang="en-AU" baseline="0" dirty="0"/>
          </a:p>
          <a:p>
            <a:r>
              <a:rPr lang="en-AU" dirty="0"/>
              <a:t>so for example,</a:t>
            </a:r>
            <a:r>
              <a:rPr lang="en-AU" baseline="0" dirty="0"/>
              <a:t> these identical, MZ twin pairs look like they have really similar BMI scores </a:t>
            </a:r>
            <a:r>
              <a:rPr lang="mr-IN" baseline="0" dirty="0"/>
              <a:t>–</a:t>
            </a:r>
            <a:r>
              <a:rPr lang="en-AU" baseline="0" dirty="0"/>
              <a:t> when one twin has a high BMI, the other twin tends to as well.</a:t>
            </a:r>
          </a:p>
          <a:p>
            <a:endParaRPr lang="en-AU" baseline="0" dirty="0"/>
          </a:p>
          <a:p>
            <a:r>
              <a:rPr lang="en-AU" baseline="0" dirty="0"/>
              <a:t>OK so how does this tell us about genetics? well, MZ twins share 100% of the same genes. BUT there are also NON identical twins, who share 50% of the same genes.</a:t>
            </a:r>
          </a:p>
          <a:p>
            <a:endParaRPr lang="en-AU" dirty="0"/>
          </a:p>
          <a:p>
            <a:r>
              <a:rPr lang="en-AU" dirty="0"/>
              <a:t>you can then compare the difference between identical and non identical twins</a:t>
            </a:r>
            <a:r>
              <a:rPr lang="en-AU" baseline="0" dirty="0"/>
              <a:t>. </a:t>
            </a:r>
            <a:r>
              <a:rPr lang="en-AU" dirty="0"/>
              <a:t>why</a:t>
            </a:r>
            <a:r>
              <a:rPr lang="en-AU" baseline="0" dirty="0"/>
              <a:t>? In this example, you can see that non identical twins are much LESS related than the identical twins. That suggests that genetics might be involved because the main difference between identical and non identical twins are their percentage shared genes</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a:t>
            </a:fld>
            <a:endParaRPr lang="en-AU"/>
          </a:p>
        </p:txBody>
      </p:sp>
    </p:spTree>
    <p:extLst>
      <p:ext uri="{BB962C8B-B14F-4D97-AF65-F5344CB8AC3E}">
        <p14:creationId xmlns:p14="http://schemas.microsoft.com/office/powerpoint/2010/main" val="3967852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people also often check</a:t>
            </a:r>
            <a:r>
              <a:rPr lang="en-AU" baseline="0" dirty="0"/>
              <a:t> that the means hold across birth order too</a:t>
            </a:r>
          </a:p>
          <a:p>
            <a:endParaRPr lang="en-AU" baseline="0" dirty="0"/>
          </a:p>
          <a:p>
            <a:r>
              <a:rPr lang="en-AU" baseline="0" dirty="0"/>
              <a:t>for those of you at the structural equation modelling class, we didn’t include a mean then because we used </a:t>
            </a:r>
            <a:r>
              <a:rPr lang="en-AU" baseline="0" dirty="0" err="1"/>
              <a:t>covariation</a:t>
            </a:r>
            <a:r>
              <a:rPr lang="en-AU" baseline="0" dirty="0"/>
              <a:t>, where the means are constrained to be 0, but sometimes this assumption is too restrictive (e.g. like here, where we have raw data, that DO have an observed mean)</a:t>
            </a:r>
          </a:p>
          <a:p>
            <a:endParaRPr lang="en-AU" baseline="0" dirty="0"/>
          </a:p>
          <a:p>
            <a:r>
              <a:rPr lang="en-AU" baseline="0" dirty="0"/>
              <a:t>basically long story short, the likelihood modelling needs the mean to know if the paths are realistic or not. See:</a:t>
            </a:r>
          </a:p>
          <a:p>
            <a:endParaRPr lang="en-AU" baseline="0" dirty="0"/>
          </a:p>
          <a:p>
            <a:r>
              <a:rPr lang="en-AU" dirty="0" err="1"/>
              <a:t>Boker</a:t>
            </a:r>
            <a:r>
              <a:rPr lang="en-AU" dirty="0"/>
              <a:t>, S., Neale, M., </a:t>
            </a:r>
            <a:r>
              <a:rPr lang="en-AU" dirty="0" err="1"/>
              <a:t>Maes</a:t>
            </a:r>
            <a:r>
              <a:rPr lang="en-AU" dirty="0"/>
              <a:t>, H., Wilde, M., Spiegel, M., Brick, T., ... &amp; Mehta, P. (2011). </a:t>
            </a:r>
            <a:r>
              <a:rPr lang="en-AU" dirty="0" err="1"/>
              <a:t>OpenMx</a:t>
            </a:r>
            <a:r>
              <a:rPr lang="en-AU" dirty="0"/>
              <a:t>: an open source extended structural equation </a:t>
            </a:r>
            <a:r>
              <a:rPr lang="en-AU" dirty="0" err="1"/>
              <a:t>modeling</a:t>
            </a:r>
            <a:r>
              <a:rPr lang="en-AU" dirty="0"/>
              <a:t> framework. </a:t>
            </a:r>
            <a:r>
              <a:rPr lang="en-AU" i="1" dirty="0" err="1"/>
              <a:t>Psychometrika</a:t>
            </a:r>
            <a:r>
              <a:rPr lang="en-AU" dirty="0"/>
              <a:t>, </a:t>
            </a:r>
            <a:r>
              <a:rPr lang="en-AU" i="1" dirty="0"/>
              <a:t>76</a:t>
            </a:r>
            <a:r>
              <a:rPr lang="en-AU" dirty="0"/>
              <a:t>(2), 306-317.</a:t>
            </a:r>
          </a:p>
        </p:txBody>
      </p:sp>
      <p:sp>
        <p:nvSpPr>
          <p:cNvPr id="4" name="Slide Number Placeholder 3"/>
          <p:cNvSpPr>
            <a:spLocks noGrp="1"/>
          </p:cNvSpPr>
          <p:nvPr>
            <p:ph type="sldNum" sz="quarter" idx="10"/>
          </p:nvPr>
        </p:nvSpPr>
        <p:spPr/>
        <p:txBody>
          <a:bodyPr/>
          <a:lstStyle/>
          <a:p>
            <a:fld id="{E68ED49D-7F28-A048-BE13-C3810C2FCE52}" type="slidenum">
              <a:rPr lang="en-AU" smtClean="0"/>
              <a:t>22</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see the structural equation modelling workshop</a:t>
            </a:r>
            <a:r>
              <a:rPr lang="en-AU" baseline="0" dirty="0"/>
              <a:t> for more info on path notation</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23</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24</a:t>
            </a:fld>
            <a:endParaRPr lang="en-AU"/>
          </a:p>
        </p:txBody>
      </p:sp>
    </p:spTree>
    <p:extLst>
      <p:ext uri="{BB962C8B-B14F-4D97-AF65-F5344CB8AC3E}">
        <p14:creationId xmlns:p14="http://schemas.microsoft.com/office/powerpoint/2010/main" val="1234352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25</a:t>
            </a:fld>
            <a:endParaRPr lang="en-AU"/>
          </a:p>
        </p:txBody>
      </p:sp>
    </p:spTree>
    <p:extLst>
      <p:ext uri="{BB962C8B-B14F-4D97-AF65-F5344CB8AC3E}">
        <p14:creationId xmlns:p14="http://schemas.microsoft.com/office/powerpoint/2010/main" val="1234352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a:p>
            <a:r>
              <a:rPr lang="en-AU" dirty="0"/>
              <a:t>Dataset</a:t>
            </a:r>
            <a:r>
              <a:rPr lang="en-AU" baseline="0" dirty="0"/>
              <a:t> donated by Jeremy Wilmer, thank you!</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27</a:t>
            </a:fld>
            <a:endParaRPr lang="en-AU"/>
          </a:p>
        </p:txBody>
      </p:sp>
    </p:spTree>
    <p:extLst>
      <p:ext uri="{BB962C8B-B14F-4D97-AF65-F5344CB8AC3E}">
        <p14:creationId xmlns:p14="http://schemas.microsoft.com/office/powerpoint/2010/main" val="1342422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29</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remember</a:t>
            </a:r>
            <a:r>
              <a:rPr lang="en-AU" baseline="0" dirty="0"/>
              <a:t> we created </a:t>
            </a:r>
            <a:r>
              <a:rPr lang="en-AU" baseline="0" dirty="0" err="1"/>
              <a:t>selVars</a:t>
            </a:r>
            <a:r>
              <a:rPr lang="en-AU" baseline="0" dirty="0"/>
              <a:t> in the last step</a:t>
            </a:r>
          </a:p>
          <a:p>
            <a:endParaRPr lang="en-AU" baseline="0" dirty="0"/>
          </a:p>
          <a:p>
            <a:r>
              <a:rPr lang="en-AU" baseline="0" dirty="0"/>
              <a:t>also remember that we don’t need to select out the ACE variables because these are latent i.e. not actually observed in our data</a:t>
            </a:r>
          </a:p>
          <a:p>
            <a:endParaRPr lang="en-AU" baseline="0" dirty="0"/>
          </a:p>
          <a:p>
            <a:r>
              <a:rPr lang="en-AU" baseline="0" dirty="0"/>
              <a:t>We use </a:t>
            </a:r>
            <a:r>
              <a:rPr lang="en-AU" baseline="0" dirty="0" err="1"/>
              <a:t>zygosity</a:t>
            </a:r>
            <a:r>
              <a:rPr lang="en-AU" baseline="0" dirty="0"/>
              <a:t> variable here to subset which has both MZ and DZ info, plus gender (FF means both twin 1 and 2 are female). The example data frame is pretty big so note that there are other ways to subset the data.</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30</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Although the means and the variances are freely estimated, we need some plausible start values</a:t>
            </a:r>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31</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only set ‘from’ </a:t>
            </a:r>
            <a:r>
              <a:rPr lang="en-AU" dirty="0" err="1"/>
              <a:t>latents</a:t>
            </a:r>
            <a:r>
              <a:rPr lang="en-AU" dirty="0"/>
              <a:t>, no ‘to’ option</a:t>
            </a:r>
          </a:p>
          <a:p>
            <a:endParaRPr lang="en-AU" dirty="0"/>
          </a:p>
          <a:p>
            <a:r>
              <a:rPr lang="en-AU" dirty="0"/>
              <a:t>Remember,</a:t>
            </a:r>
          </a:p>
          <a:p>
            <a:r>
              <a:rPr lang="en-AU" dirty="0"/>
              <a:t>Arrows = 1 means unidirectional,</a:t>
            </a:r>
          </a:p>
          <a:p>
            <a:r>
              <a:rPr lang="en-AU" dirty="0"/>
              <a:t>Arrows</a:t>
            </a:r>
            <a:r>
              <a:rPr lang="en-AU" baseline="0" dirty="0"/>
              <a:t> = 2 means bidirectional</a:t>
            </a:r>
          </a:p>
          <a:p>
            <a:endParaRPr lang="en-AU" baseline="0"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32</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means in the path notation</a:t>
            </a:r>
            <a:r>
              <a:rPr lang="en-AU" baseline="0" dirty="0"/>
              <a:t> is represented by a path</a:t>
            </a:r>
            <a:r>
              <a:rPr lang="en-AU" dirty="0"/>
              <a:t> “from = “one”</a:t>
            </a:r>
          </a:p>
          <a:p>
            <a:endParaRPr lang="en-AU" dirty="0"/>
          </a:p>
          <a:p>
            <a:r>
              <a:rPr lang="en-AU" dirty="0"/>
              <a:t>to here, the manifest variable which you saved earlier</a:t>
            </a:r>
            <a:r>
              <a:rPr lang="en-AU" baseline="0" dirty="0"/>
              <a:t> under </a:t>
            </a:r>
            <a:r>
              <a:rPr lang="en-AU" baseline="0" dirty="0" err="1"/>
              <a:t>selVars</a:t>
            </a:r>
            <a:endParaRPr lang="en-AU" baseline="0" dirty="0"/>
          </a:p>
          <a:p>
            <a:endParaRPr lang="en-AU" baseline="0" dirty="0"/>
          </a:p>
          <a:p>
            <a:r>
              <a:rPr lang="en-AU" baseline="0" dirty="0"/>
              <a:t>Giving paths the same label in a path model means that they’re constrained to be the same path</a:t>
            </a:r>
          </a:p>
          <a:p>
            <a:endParaRPr lang="en-AU" baseline="0" dirty="0"/>
          </a:p>
          <a:p>
            <a:r>
              <a:rPr lang="en-AU" baseline="0" dirty="0"/>
              <a:t>NOTE if the means AREN’T he same, you can remove this constraint</a:t>
            </a:r>
            <a:endParaRPr lang="en-AU"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33</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We will build the classic twin model, shown here</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I KNOW it looks complicated but its actually not that hard</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we’ll go through it</a:t>
            </a:r>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a:t>
            </a:fld>
            <a:endParaRPr lang="en-AU"/>
          </a:p>
        </p:txBody>
      </p:sp>
    </p:spTree>
    <p:extLst>
      <p:ext uri="{BB962C8B-B14F-4D97-AF65-F5344CB8AC3E}">
        <p14:creationId xmlns:p14="http://schemas.microsoft.com/office/powerpoint/2010/main" val="2057007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means in the path notation</a:t>
            </a:r>
            <a:r>
              <a:rPr lang="en-AU" baseline="0" dirty="0"/>
              <a:t> is represented by a path</a:t>
            </a:r>
            <a:r>
              <a:rPr lang="en-AU" dirty="0"/>
              <a:t> “from = “one”</a:t>
            </a:r>
          </a:p>
          <a:p>
            <a:endParaRPr lang="en-AU" dirty="0"/>
          </a:p>
          <a:p>
            <a:r>
              <a:rPr lang="en-AU" dirty="0"/>
              <a:t>to here, the </a:t>
            </a:r>
            <a:r>
              <a:rPr lang="en-AU" dirty="0" err="1"/>
              <a:t>latents</a:t>
            </a:r>
            <a:r>
              <a:rPr lang="en-AU" dirty="0"/>
              <a:t> which you saved earlier</a:t>
            </a:r>
            <a:r>
              <a:rPr lang="en-AU" baseline="0" dirty="0"/>
              <a:t> under </a:t>
            </a:r>
            <a:r>
              <a:rPr lang="en-AU" baseline="0" dirty="0" err="1"/>
              <a:t>aceVars</a:t>
            </a:r>
            <a:endParaRPr lang="en-AU" baseline="0" dirty="0"/>
          </a:p>
          <a:p>
            <a:endParaRPr lang="en-AU" baseline="0" dirty="0"/>
          </a:p>
          <a:p>
            <a:r>
              <a:rPr lang="en-AU" baseline="0" dirty="0"/>
              <a:t>for some reason you have to tell it to constrain the mean to 0 here, but when you’re modelling </a:t>
            </a:r>
            <a:r>
              <a:rPr lang="en-AU" baseline="0" dirty="0" err="1"/>
              <a:t>covariation</a:t>
            </a:r>
            <a:r>
              <a:rPr lang="en-AU" baseline="0" dirty="0"/>
              <a:t> e.g. between E1 and E2 (also 0) by not drawing it, you specify it’s zero</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34</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the code assumes that the data</a:t>
            </a:r>
            <a:r>
              <a:rPr lang="en-AU" baseline="0" dirty="0"/>
              <a:t> for twin 1 are held before the data for twin 2 in the </a:t>
            </a:r>
            <a:r>
              <a:rPr lang="en-AU" baseline="0" dirty="0" err="1"/>
              <a:t>selVars</a:t>
            </a:r>
            <a:r>
              <a:rPr lang="en-AU" baseline="0" dirty="0"/>
              <a:t> variable</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35</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36</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a:t>
            </a:r>
            <a:r>
              <a:rPr lang="en-AU" baseline="0" dirty="0"/>
              <a:t> that no path is set for unshared environmental variation, left free to vary (represents everything left over, environment and error, and you measure how much this predicts)</a:t>
            </a:r>
          </a:p>
        </p:txBody>
      </p:sp>
      <p:sp>
        <p:nvSpPr>
          <p:cNvPr id="4" name="Slide Number Placeholder 3"/>
          <p:cNvSpPr>
            <a:spLocks noGrp="1"/>
          </p:cNvSpPr>
          <p:nvPr>
            <p:ph type="sldNum" sz="quarter" idx="10"/>
          </p:nvPr>
        </p:nvSpPr>
        <p:spPr/>
        <p:txBody>
          <a:bodyPr/>
          <a:lstStyle/>
          <a:p>
            <a:fld id="{E68ED49D-7F28-A048-BE13-C3810C2FCE52}" type="slidenum">
              <a:rPr lang="en-AU" smtClean="0"/>
              <a:t>37</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a:t>
            </a:r>
            <a:r>
              <a:rPr lang="en-AU" baseline="0" dirty="0"/>
              <a:t> that you can use LISREL too if you like instead of RAM</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38</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39</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AU" baseline="0"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40</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a:t>you can use this output to report the -2</a:t>
            </a:r>
            <a:r>
              <a:rPr lang="en-AU" baseline="0" dirty="0"/>
              <a:t> </a:t>
            </a:r>
            <a:r>
              <a:rPr lang="en-AU" baseline="0" dirty="0" err="1"/>
              <a:t>loglikihood</a:t>
            </a:r>
            <a:r>
              <a:rPr lang="en-AU" baseline="0" dirty="0"/>
              <a:t> (fit) of the model, plus the no. of parameters</a:t>
            </a:r>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r>
              <a:rPr lang="en-AU" dirty="0"/>
              <a:t>this</a:t>
            </a:r>
            <a:r>
              <a:rPr lang="en-AU" baseline="0" dirty="0"/>
              <a:t> is useful up to a point, but note that the free parameter estimates are </a:t>
            </a:r>
            <a:r>
              <a:rPr lang="en-AU" baseline="0" dirty="0" err="1"/>
              <a:t>unstandardised</a:t>
            </a:r>
            <a:r>
              <a:rPr lang="en-AU" baseline="0" dirty="0"/>
              <a:t> so don’t add up to 1 i.e. and we usually want to report the prop of variance explained</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41</a:t>
            </a:fld>
            <a:endParaRPr lang="en-AU"/>
          </a:p>
        </p:txBody>
      </p:sp>
    </p:spTree>
    <p:extLst>
      <p:ext uri="{BB962C8B-B14F-4D97-AF65-F5344CB8AC3E}">
        <p14:creationId xmlns:p14="http://schemas.microsoft.com/office/powerpoint/2010/main" val="1462167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it’s a bit tedious</a:t>
            </a:r>
            <a:r>
              <a:rPr lang="en-AU" baseline="0" dirty="0"/>
              <a:t> in </a:t>
            </a:r>
            <a:r>
              <a:rPr lang="en-AU" baseline="0" dirty="0" err="1"/>
              <a:t>OpenMx</a:t>
            </a:r>
            <a:r>
              <a:rPr lang="en-AU" baseline="0" dirty="0"/>
              <a:t> to get the proportion of variance explained</a:t>
            </a:r>
          </a:p>
        </p:txBody>
      </p:sp>
      <p:sp>
        <p:nvSpPr>
          <p:cNvPr id="4" name="Slide Number Placeholder 3"/>
          <p:cNvSpPr>
            <a:spLocks noGrp="1"/>
          </p:cNvSpPr>
          <p:nvPr>
            <p:ph type="sldNum" sz="quarter" idx="10"/>
          </p:nvPr>
        </p:nvSpPr>
        <p:spPr/>
        <p:txBody>
          <a:bodyPr/>
          <a:lstStyle/>
          <a:p>
            <a:fld id="{E68ED49D-7F28-A048-BE13-C3810C2FCE52}" type="slidenum">
              <a:rPr lang="en-AU" smtClean="0"/>
              <a:t>42</a:t>
            </a:fld>
            <a:endParaRPr lang="en-AU"/>
          </a:p>
        </p:txBody>
      </p:sp>
    </p:spTree>
    <p:extLst>
      <p:ext uri="{BB962C8B-B14F-4D97-AF65-F5344CB8AC3E}">
        <p14:creationId xmlns:p14="http://schemas.microsoft.com/office/powerpoint/2010/main" val="2384075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a:t>double </a:t>
            </a:r>
            <a:r>
              <a:rPr lang="en-AU" baseline="0" dirty="0"/>
              <a:t>check scientific notation i.e. not formatted that nicely</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43</a:t>
            </a:fld>
            <a:endParaRPr lang="en-AU"/>
          </a:p>
        </p:txBody>
      </p:sp>
    </p:spTree>
    <p:extLst>
      <p:ext uri="{BB962C8B-B14F-4D97-AF65-F5344CB8AC3E}">
        <p14:creationId xmlns:p14="http://schemas.microsoft.com/office/powerpoint/2010/main" val="238407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Falconer’s idea is that </a:t>
            </a:r>
            <a:r>
              <a:rPr lang="en-AU" dirty="0"/>
              <a:t>any difference between identical twins must be environmental (i.e. not genetic), while the difference between </a:t>
            </a:r>
            <a:r>
              <a:rPr lang="en-AU" dirty="0" err="1"/>
              <a:t>dizgotic</a:t>
            </a:r>
            <a:r>
              <a:rPr lang="en-AU" dirty="0"/>
              <a:t> twins is half genetic and half environmental, so the difference between the two is half genetic</a:t>
            </a:r>
          </a:p>
        </p:txBody>
      </p:sp>
      <p:sp>
        <p:nvSpPr>
          <p:cNvPr id="4" name="Slide Number Placeholder 3"/>
          <p:cNvSpPr>
            <a:spLocks noGrp="1"/>
          </p:cNvSpPr>
          <p:nvPr>
            <p:ph type="sldNum" sz="quarter" idx="10"/>
          </p:nvPr>
        </p:nvSpPr>
        <p:spPr/>
        <p:txBody>
          <a:bodyPr/>
          <a:lstStyle/>
          <a:p>
            <a:fld id="{E68ED49D-7F28-A048-BE13-C3810C2FCE52}" type="slidenum">
              <a:rPr lang="en-AU" smtClean="0"/>
              <a:t>6</a:t>
            </a:fld>
            <a:endParaRPr lang="en-AU"/>
          </a:p>
        </p:txBody>
      </p:sp>
    </p:spTree>
    <p:extLst>
      <p:ext uri="{BB962C8B-B14F-4D97-AF65-F5344CB8AC3E}">
        <p14:creationId xmlns:p14="http://schemas.microsoft.com/office/powerpoint/2010/main" val="3990281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44</a:t>
            </a:fld>
            <a:endParaRPr lang="en-AU"/>
          </a:p>
        </p:txBody>
      </p:sp>
    </p:spTree>
    <p:extLst>
      <p:ext uri="{BB962C8B-B14F-4D97-AF65-F5344CB8AC3E}">
        <p14:creationId xmlns:p14="http://schemas.microsoft.com/office/powerpoint/2010/main" val="1234352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happily this is really simple, we just</a:t>
            </a:r>
            <a:r>
              <a:rPr lang="en-AU" baseline="0" dirty="0"/>
              <a:t> duplicate the model but update one parameter using </a:t>
            </a:r>
            <a:r>
              <a:rPr lang="en-AU" dirty="0" err="1">
                <a:solidFill>
                  <a:srgbClr val="0000FF"/>
                </a:solidFill>
              </a:rPr>
              <a:t>omxSetParameters</a:t>
            </a:r>
            <a:endParaRPr lang="en-AU" dirty="0">
              <a:solidFill>
                <a:srgbClr val="0000FF"/>
              </a:solidFill>
            </a:endParaRPr>
          </a:p>
          <a:p>
            <a:endParaRPr lang="en-AU" dirty="0">
              <a:solidFill>
                <a:srgbClr val="0000FF"/>
              </a:solidFill>
            </a:endParaRPr>
          </a:p>
          <a:p>
            <a:r>
              <a:rPr lang="en-AU" dirty="0">
                <a:solidFill>
                  <a:srgbClr val="0000FF"/>
                </a:solidFill>
              </a:rPr>
              <a:t>remember ‘c’ was the label given to our common environmental</a:t>
            </a:r>
            <a:r>
              <a:rPr lang="en-AU" baseline="0" dirty="0">
                <a:solidFill>
                  <a:srgbClr val="0000FF"/>
                </a:solidFill>
              </a:rPr>
              <a:t> variance path</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45</a:t>
            </a:fld>
            <a:endParaRPr lang="en-AU"/>
          </a:p>
        </p:txBody>
      </p:sp>
    </p:spTree>
    <p:extLst>
      <p:ext uri="{BB962C8B-B14F-4D97-AF65-F5344CB8AC3E}">
        <p14:creationId xmlns:p14="http://schemas.microsoft.com/office/powerpoint/2010/main" val="2384075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happily this is really simple, we just</a:t>
            </a:r>
            <a:r>
              <a:rPr lang="en-AU" baseline="0" dirty="0"/>
              <a:t> duplicate the model but update one parameter using </a:t>
            </a:r>
            <a:r>
              <a:rPr lang="en-AU" dirty="0" err="1">
                <a:solidFill>
                  <a:srgbClr val="0000FF"/>
                </a:solidFill>
              </a:rPr>
              <a:t>omxSetParameters</a:t>
            </a:r>
            <a:endParaRPr lang="en-AU" dirty="0">
              <a:solidFill>
                <a:srgbClr val="0000FF"/>
              </a:solidFill>
            </a:endParaRPr>
          </a:p>
          <a:p>
            <a:endParaRPr lang="en-AU" dirty="0">
              <a:solidFill>
                <a:srgbClr val="0000FF"/>
              </a:solidFill>
            </a:endParaRPr>
          </a:p>
          <a:p>
            <a:r>
              <a:rPr lang="en-AU" dirty="0">
                <a:solidFill>
                  <a:srgbClr val="0000FF"/>
                </a:solidFill>
              </a:rPr>
              <a:t>remember ‘c’ was the label given to our common environmental</a:t>
            </a:r>
            <a:r>
              <a:rPr lang="en-AU" baseline="0" dirty="0">
                <a:solidFill>
                  <a:srgbClr val="0000FF"/>
                </a:solidFill>
              </a:rPr>
              <a:t> variance path</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46</a:t>
            </a:fld>
            <a:endParaRPr lang="en-AU"/>
          </a:p>
        </p:txBody>
      </p:sp>
    </p:spTree>
    <p:extLst>
      <p:ext uri="{BB962C8B-B14F-4D97-AF65-F5344CB8AC3E}">
        <p14:creationId xmlns:p14="http://schemas.microsoft.com/office/powerpoint/2010/main" val="23840752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code is all the same as the model estimates for the ACE model</a:t>
            </a:r>
          </a:p>
          <a:p>
            <a:endParaRPr lang="en-AU" dirty="0"/>
          </a:p>
          <a:p>
            <a:r>
              <a:rPr lang="en-AU" dirty="0"/>
              <a:t>remember,</a:t>
            </a:r>
            <a:r>
              <a:rPr lang="en-AU" baseline="0" dirty="0"/>
              <a:t> double check scientific notation i.e. not formatted that nicely</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47</a:t>
            </a:fld>
            <a:endParaRPr lang="en-AU"/>
          </a:p>
        </p:txBody>
      </p:sp>
    </p:spTree>
    <p:extLst>
      <p:ext uri="{BB962C8B-B14F-4D97-AF65-F5344CB8AC3E}">
        <p14:creationId xmlns:p14="http://schemas.microsoft.com/office/powerpoint/2010/main" val="2384075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48</a:t>
            </a:fld>
            <a:endParaRPr lang="en-AU"/>
          </a:p>
        </p:txBody>
      </p:sp>
    </p:spTree>
    <p:extLst>
      <p:ext uri="{BB962C8B-B14F-4D97-AF65-F5344CB8AC3E}">
        <p14:creationId xmlns:p14="http://schemas.microsoft.com/office/powerpoint/2010/main" val="2506919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49</a:t>
            </a:fld>
            <a:endParaRPr lang="en-AU"/>
          </a:p>
        </p:txBody>
      </p:sp>
    </p:spTree>
    <p:extLst>
      <p:ext uri="{BB962C8B-B14F-4D97-AF65-F5344CB8AC3E}">
        <p14:creationId xmlns:p14="http://schemas.microsoft.com/office/powerpoint/2010/main" val="2506919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Because there is essentially no difference in the models, the AE model is better fit</a:t>
            </a:r>
          </a:p>
        </p:txBody>
      </p:sp>
      <p:sp>
        <p:nvSpPr>
          <p:cNvPr id="4" name="Slide Number Placeholder 3"/>
          <p:cNvSpPr>
            <a:spLocks noGrp="1"/>
          </p:cNvSpPr>
          <p:nvPr>
            <p:ph type="sldNum" sz="quarter" idx="10"/>
          </p:nvPr>
        </p:nvSpPr>
        <p:spPr/>
        <p:txBody>
          <a:bodyPr/>
          <a:lstStyle/>
          <a:p>
            <a:fld id="{E68ED49D-7F28-A048-BE13-C3810C2FCE52}" type="slidenum">
              <a:rPr lang="en-AU" smtClean="0"/>
              <a:t>50</a:t>
            </a:fld>
            <a:endParaRPr lang="en-AU"/>
          </a:p>
        </p:txBody>
      </p:sp>
    </p:spTree>
    <p:extLst>
      <p:ext uri="{BB962C8B-B14F-4D97-AF65-F5344CB8AC3E}">
        <p14:creationId xmlns:p14="http://schemas.microsoft.com/office/powerpoint/2010/main" val="25069190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downloading Onyx might not work, in which case you’ll need access to the internet when you run the models</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51</a:t>
            </a:fld>
            <a:endParaRPr lang="en-AU"/>
          </a:p>
        </p:txBody>
      </p:sp>
    </p:spTree>
    <p:extLst>
      <p:ext uri="{BB962C8B-B14F-4D97-AF65-F5344CB8AC3E}">
        <p14:creationId xmlns:p14="http://schemas.microsoft.com/office/powerpoint/2010/main" val="17023865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Onyx</a:t>
            </a:r>
            <a:r>
              <a:rPr lang="en-AU" baseline="0" dirty="0"/>
              <a:t> provides p</a:t>
            </a:r>
            <a:r>
              <a:rPr lang="en-AU" dirty="0"/>
              <a:t>ublication friendly,</a:t>
            </a:r>
            <a:r>
              <a:rPr lang="en-AU" baseline="0" dirty="0"/>
              <a:t> high res PDFS</a:t>
            </a:r>
          </a:p>
          <a:p>
            <a:endParaRPr lang="en-AU" dirty="0"/>
          </a:p>
          <a:p>
            <a:r>
              <a:rPr lang="en-AU" dirty="0"/>
              <a:t>It’s nice</a:t>
            </a:r>
            <a:r>
              <a:rPr lang="en-AU" baseline="0" dirty="0"/>
              <a:t> to see the model laid out as a double check that you’ve done the right thing (should show start values)</a:t>
            </a:r>
          </a:p>
          <a:p>
            <a:endParaRPr lang="en-AU" baseline="0" dirty="0"/>
          </a:p>
          <a:p>
            <a:r>
              <a:rPr lang="en-AU" baseline="0" dirty="0"/>
              <a:t>You can also use Onyx to run the path model and estimate the data </a:t>
            </a:r>
            <a:r>
              <a:rPr lang="mr-IN" baseline="0" dirty="0"/>
              <a:t>–</a:t>
            </a:r>
            <a:r>
              <a:rPr lang="en-AU" baseline="0" dirty="0"/>
              <a:t> go to the Onyx tab on the left hand panel, “load data” load the data, then drag the BMI values over to the model. You also need to set the groups to the right </a:t>
            </a:r>
            <a:r>
              <a:rPr lang="en-AU" baseline="0" dirty="0" err="1"/>
              <a:t>zygosities</a:t>
            </a:r>
            <a:r>
              <a:rPr lang="en-AU" baseline="0" dirty="0"/>
              <a:t>, also dragging over the </a:t>
            </a:r>
            <a:r>
              <a:rPr lang="en-AU" baseline="0" dirty="0" err="1"/>
              <a:t>zygosity</a:t>
            </a:r>
            <a:r>
              <a:rPr lang="en-AU" baseline="0" dirty="0"/>
              <a:t> info but now to the little diamond icons on the edge of the observed variables.</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52</a:t>
            </a:fld>
            <a:endParaRPr lang="en-AU"/>
          </a:p>
        </p:txBody>
      </p:sp>
    </p:spTree>
    <p:extLst>
      <p:ext uri="{BB962C8B-B14F-4D97-AF65-F5344CB8AC3E}">
        <p14:creationId xmlns:p14="http://schemas.microsoft.com/office/powerpoint/2010/main" val="826552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Or, you can build and run the fitted model directly in Onyx.</a:t>
            </a:r>
          </a:p>
        </p:txBody>
      </p:sp>
      <p:sp>
        <p:nvSpPr>
          <p:cNvPr id="4" name="Slide Number Placeholder 3"/>
          <p:cNvSpPr>
            <a:spLocks noGrp="1"/>
          </p:cNvSpPr>
          <p:nvPr>
            <p:ph type="sldNum" sz="quarter" idx="10"/>
          </p:nvPr>
        </p:nvSpPr>
        <p:spPr/>
        <p:txBody>
          <a:bodyPr/>
          <a:lstStyle/>
          <a:p>
            <a:fld id="{E68ED49D-7F28-A048-BE13-C3810C2FCE52}" type="slidenum">
              <a:rPr lang="en-AU" smtClean="0"/>
              <a:t>53</a:t>
            </a:fld>
            <a:endParaRPr lang="en-AU"/>
          </a:p>
        </p:txBody>
      </p:sp>
    </p:spTree>
    <p:extLst>
      <p:ext uri="{BB962C8B-B14F-4D97-AF65-F5344CB8AC3E}">
        <p14:creationId xmlns:p14="http://schemas.microsoft.com/office/powerpoint/2010/main" val="82655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p:txBody>
      </p:sp>
      <p:sp>
        <p:nvSpPr>
          <p:cNvPr id="4" name="Slide Number Placeholder 3"/>
          <p:cNvSpPr>
            <a:spLocks noGrp="1"/>
          </p:cNvSpPr>
          <p:nvPr>
            <p:ph type="sldNum" sz="quarter" idx="10"/>
          </p:nvPr>
        </p:nvSpPr>
        <p:spPr/>
        <p:txBody>
          <a:bodyPr/>
          <a:lstStyle/>
          <a:p>
            <a:fld id="{E68ED49D-7F28-A048-BE13-C3810C2FCE52}" type="slidenum">
              <a:rPr lang="en-AU" smtClean="0"/>
              <a:t>7</a:t>
            </a:fld>
            <a:endParaRPr lang="en-AU"/>
          </a:p>
        </p:txBody>
      </p:sp>
    </p:spTree>
    <p:extLst>
      <p:ext uri="{BB962C8B-B14F-4D97-AF65-F5344CB8AC3E}">
        <p14:creationId xmlns:p14="http://schemas.microsoft.com/office/powerpoint/2010/main" val="879476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r>
              <a:rPr lang="en-AU" baseline="0" dirty="0"/>
              <a:t>intraclass correlation coefficient is used, not Pearson’s r, because the twin 1 and twin 2 pairs are interchangeable i.e. </a:t>
            </a:r>
            <a:r>
              <a:rPr lang="en-AU" baseline="0" dirty="0" err="1"/>
              <a:t>Nichola</a:t>
            </a:r>
            <a:r>
              <a:rPr lang="en-AU" baseline="0" dirty="0"/>
              <a:t> could be twin 1 or twin 2 (vice versa for her sister), and that</a:t>
            </a:r>
            <a:r>
              <a:rPr lang="mr-IN" baseline="0" dirty="0"/>
              <a:t>’</a:t>
            </a:r>
            <a:r>
              <a:rPr lang="en-AU" baseline="0" dirty="0"/>
              <a:t>s true as you move down a column of twin data for all twins</a:t>
            </a:r>
          </a:p>
          <a:p>
            <a:endParaRPr lang="en-AU" baseline="0" dirty="0"/>
          </a:p>
          <a:p>
            <a:r>
              <a:rPr lang="en-AU" baseline="0" dirty="0"/>
              <a:t>ICC can be found in SPSS under Scale&gt;Reliability&gt;Options select </a:t>
            </a:r>
            <a:r>
              <a:rPr lang="en-AU" baseline="0" dirty="0" err="1"/>
              <a:t>Intraclass</a:t>
            </a:r>
            <a:r>
              <a:rPr lang="en-AU" baseline="0" dirty="0"/>
              <a:t> Correlation Coefficient, select one-way random and keep the 95% and 0 default values, and look at the single measures</a:t>
            </a:r>
          </a:p>
        </p:txBody>
      </p:sp>
      <p:sp>
        <p:nvSpPr>
          <p:cNvPr id="4" name="Slide Number Placeholder 3"/>
          <p:cNvSpPr>
            <a:spLocks noGrp="1"/>
          </p:cNvSpPr>
          <p:nvPr>
            <p:ph type="sldNum" sz="quarter" idx="10"/>
          </p:nvPr>
        </p:nvSpPr>
        <p:spPr/>
        <p:txBody>
          <a:bodyPr/>
          <a:lstStyle/>
          <a:p>
            <a:fld id="{E68ED49D-7F28-A048-BE13-C3810C2FCE52}" type="slidenum">
              <a:rPr lang="en-AU" smtClean="0"/>
              <a:t>8</a:t>
            </a:fld>
            <a:endParaRPr lang="en-AU"/>
          </a:p>
        </p:txBody>
      </p:sp>
    </p:spTree>
    <p:extLst>
      <p:ext uri="{BB962C8B-B14F-4D97-AF65-F5344CB8AC3E}">
        <p14:creationId xmlns:p14="http://schemas.microsoft.com/office/powerpoint/2010/main" val="3990281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a:t>
            </a:r>
            <a:r>
              <a:rPr lang="en-AU" baseline="0" dirty="0"/>
              <a:t> only same sex twins are valid to use in this formula because MZ same sex twins are always more related than DZ twins of opposite sex, so looks artificially like genetic variation</a:t>
            </a:r>
          </a:p>
          <a:p>
            <a:endParaRPr lang="en-AU" baseline="0" dirty="0"/>
          </a:p>
          <a:p>
            <a:r>
              <a:rPr lang="en-AU" baseline="0" dirty="0"/>
              <a:t>I have left an excel calculator that calculates these aspects for you</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9</a:t>
            </a:fld>
            <a:endParaRPr lang="en-AU"/>
          </a:p>
        </p:txBody>
      </p:sp>
    </p:spTree>
    <p:extLst>
      <p:ext uri="{BB962C8B-B14F-4D97-AF65-F5344CB8AC3E}">
        <p14:creationId xmlns:p14="http://schemas.microsoft.com/office/powerpoint/2010/main" val="3990281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you might have also come across library(</a:t>
            </a:r>
            <a:r>
              <a:rPr lang="en-AU" dirty="0" err="1"/>
              <a:t>OpenMx</a:t>
            </a:r>
            <a:r>
              <a:rPr lang="en-AU" dirty="0"/>
              <a:t>)</a:t>
            </a:r>
            <a:r>
              <a:rPr lang="en-AU" baseline="0" dirty="0"/>
              <a:t> </a:t>
            </a:r>
            <a:r>
              <a:rPr lang="mr-IN" baseline="0" dirty="0"/>
              <a:t>–</a:t>
            </a:r>
            <a:r>
              <a:rPr lang="en-AU" baseline="0" dirty="0"/>
              <a:t> this will also load the </a:t>
            </a:r>
            <a:r>
              <a:rPr lang="en-AU" baseline="0" dirty="0" err="1"/>
              <a:t>OpenMx</a:t>
            </a:r>
            <a:r>
              <a:rPr lang="en-AU" baseline="0" dirty="0"/>
              <a:t> program</a:t>
            </a:r>
          </a:p>
          <a:p>
            <a:r>
              <a:rPr lang="en-AU" baseline="0" dirty="0"/>
              <a:t>BUT library won’t give informative errors inside functions so it’s better in this instance to use require</a:t>
            </a:r>
          </a:p>
          <a:p>
            <a:endParaRPr lang="en-AU" baseline="0" dirty="0"/>
          </a:p>
          <a:p>
            <a:r>
              <a:rPr lang="en-AU" baseline="0" dirty="0"/>
              <a:t>NB require won’t work unless </a:t>
            </a:r>
            <a:r>
              <a:rPr lang="en-AU" baseline="0" dirty="0" err="1"/>
              <a:t>OpenMx</a:t>
            </a:r>
            <a:r>
              <a:rPr lang="en-AU" baseline="0" dirty="0"/>
              <a:t> is installed</a:t>
            </a:r>
          </a:p>
          <a:p>
            <a:endParaRPr lang="en-AU" baseline="0" dirty="0"/>
          </a:p>
          <a:p>
            <a:r>
              <a:rPr lang="en-AU" baseline="0" dirty="0"/>
              <a:t>When installing </a:t>
            </a:r>
            <a:r>
              <a:rPr lang="en-AU" baseline="0" dirty="0" err="1"/>
              <a:t>OpenMx</a:t>
            </a:r>
            <a:r>
              <a:rPr lang="en-AU" baseline="0" dirty="0"/>
              <a:t>, if you’re asked to download from source (y/n), try selecting ‘y’, if it gives you an error, rerun ‘install packages’ and this time select ‘n’</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10</a:t>
            </a:fld>
            <a:endParaRPr lang="en-AU"/>
          </a:p>
        </p:txBody>
      </p:sp>
    </p:spTree>
    <p:extLst>
      <p:ext uri="{BB962C8B-B14F-4D97-AF65-F5344CB8AC3E}">
        <p14:creationId xmlns:p14="http://schemas.microsoft.com/office/powerpoint/2010/main" val="170238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this model is essentially a</a:t>
            </a:r>
            <a:r>
              <a:rPr lang="en-AU" baseline="0" dirty="0"/>
              <a:t> mirror image, where half of the model relates to Twin 1 and the other half relates to Twin 2</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11</a:t>
            </a:fld>
            <a:endParaRPr lang="en-AU"/>
          </a:p>
        </p:txBody>
      </p:sp>
    </p:spTree>
    <p:extLst>
      <p:ext uri="{BB962C8B-B14F-4D97-AF65-F5344CB8AC3E}">
        <p14:creationId xmlns:p14="http://schemas.microsoft.com/office/powerpoint/2010/main" val="380045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AU"/>
          </a:p>
        </p:txBody>
      </p:sp>
      <p:sp>
        <p:nvSpPr>
          <p:cNvPr id="4" name="Date Placeholder 3"/>
          <p:cNvSpPr>
            <a:spLocks noGrp="1"/>
          </p:cNvSpPr>
          <p:nvPr>
            <p:ph type="dt" sz="half" idx="10"/>
          </p:nvPr>
        </p:nvSpPr>
        <p:spPr/>
        <p:txBody>
          <a:bodyPr/>
          <a:lstStyle/>
          <a:p>
            <a:fld id="{4FAB3364-5107-C941-8964-C6C17F1AF130}" type="datetimeFigureOut">
              <a:rPr lang="en-US" smtClean="0"/>
              <a:t>9/7/18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76AC092-824E-AB41-8857-2F4142F333FE}" type="slidenum">
              <a:rPr lang="en-AU" smtClean="0"/>
              <a:t>‹#›</a:t>
            </a:fld>
            <a:endParaRPr lang="en-AU"/>
          </a:p>
        </p:txBody>
      </p:sp>
    </p:spTree>
    <p:extLst>
      <p:ext uri="{BB962C8B-B14F-4D97-AF65-F5344CB8AC3E}">
        <p14:creationId xmlns:p14="http://schemas.microsoft.com/office/powerpoint/2010/main" val="289429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p:cNvSpPr>
            <a:spLocks noGrp="1"/>
          </p:cNvSpPr>
          <p:nvPr>
            <p:ph type="dt" sz="half" idx="10"/>
          </p:nvPr>
        </p:nvSpPr>
        <p:spPr/>
        <p:txBody>
          <a:bodyPr/>
          <a:lstStyle/>
          <a:p>
            <a:fld id="{82DC905C-C436-DF4F-84E2-A2953F8F7EA3}" type="datetimeFigureOut">
              <a:rPr lang="en-US" smtClean="0"/>
              <a:t>9/7/18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336755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p:cNvSpPr>
            <a:spLocks noGrp="1"/>
          </p:cNvSpPr>
          <p:nvPr>
            <p:ph type="dt" sz="half" idx="10"/>
          </p:nvPr>
        </p:nvSpPr>
        <p:spPr/>
        <p:txBody>
          <a:bodyPr/>
          <a:lstStyle/>
          <a:p>
            <a:fld id="{82DC905C-C436-DF4F-84E2-A2953F8F7EA3}" type="datetimeFigureOut">
              <a:rPr lang="en-US" smtClean="0"/>
              <a:t>9/7/18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380335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AU"/>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p:cNvSpPr>
            <a:spLocks noGrp="1"/>
          </p:cNvSpPr>
          <p:nvPr>
            <p:ph type="dt" sz="half" idx="10"/>
          </p:nvPr>
        </p:nvSpPr>
        <p:spPr/>
        <p:txBody>
          <a:bodyPr/>
          <a:lstStyle/>
          <a:p>
            <a:fld id="{82DC905C-C436-DF4F-84E2-A2953F8F7EA3}" type="datetimeFigureOut">
              <a:rPr lang="en-US" smtClean="0"/>
              <a:t>9/7/18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83129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2DC905C-C436-DF4F-84E2-A2953F8F7EA3}" type="datetimeFigureOut">
              <a:rPr lang="en-US" smtClean="0"/>
              <a:t>9/7/18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259874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p:cNvSpPr>
            <a:spLocks noGrp="1"/>
          </p:cNvSpPr>
          <p:nvPr>
            <p:ph type="dt" sz="half" idx="10"/>
          </p:nvPr>
        </p:nvSpPr>
        <p:spPr/>
        <p:txBody>
          <a:bodyPr/>
          <a:lstStyle/>
          <a:p>
            <a:fld id="{82DC905C-C436-DF4F-84E2-A2953F8F7EA3}" type="datetimeFigureOut">
              <a:rPr lang="en-US" smtClean="0"/>
              <a:t>9/7/18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116371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p:cNvSpPr>
            <a:spLocks noGrp="1"/>
          </p:cNvSpPr>
          <p:nvPr>
            <p:ph type="dt" sz="half" idx="10"/>
          </p:nvPr>
        </p:nvSpPr>
        <p:spPr/>
        <p:txBody>
          <a:bodyPr/>
          <a:lstStyle/>
          <a:p>
            <a:fld id="{82DC905C-C436-DF4F-84E2-A2953F8F7EA3}" type="datetimeFigureOut">
              <a:rPr lang="en-US" smtClean="0"/>
              <a:t>9/7/18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156123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AU"/>
          </a:p>
        </p:txBody>
      </p:sp>
      <p:sp>
        <p:nvSpPr>
          <p:cNvPr id="3" name="Date Placeholder 2"/>
          <p:cNvSpPr>
            <a:spLocks noGrp="1"/>
          </p:cNvSpPr>
          <p:nvPr>
            <p:ph type="dt" sz="half" idx="10"/>
          </p:nvPr>
        </p:nvSpPr>
        <p:spPr/>
        <p:txBody>
          <a:bodyPr/>
          <a:lstStyle/>
          <a:p>
            <a:fld id="{82DC905C-C436-DF4F-84E2-A2953F8F7EA3}" type="datetimeFigureOut">
              <a:rPr lang="en-US" smtClean="0"/>
              <a:t>9/7/18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381030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C905C-C436-DF4F-84E2-A2953F8F7EA3}" type="datetimeFigureOut">
              <a:rPr lang="en-US" smtClean="0"/>
              <a:t>9/7/18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180860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2DC905C-C436-DF4F-84E2-A2953F8F7EA3}" type="datetimeFigureOut">
              <a:rPr lang="en-US" smtClean="0"/>
              <a:t>9/7/18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261378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2DC905C-C436-DF4F-84E2-A2953F8F7EA3}" type="datetimeFigureOut">
              <a:rPr lang="en-US" smtClean="0"/>
              <a:t>9/7/18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199596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C905C-C436-DF4F-84E2-A2953F8F7EA3}" type="datetimeFigureOut">
              <a:rPr lang="en-US" smtClean="0"/>
              <a:t>9/7/18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7F207-9A67-AD47-8587-2305B003DA08}" type="slidenum">
              <a:rPr lang="en-AU" smtClean="0"/>
              <a:t>‹#›</a:t>
            </a:fld>
            <a:endParaRPr lang="en-AU"/>
          </a:p>
        </p:txBody>
      </p:sp>
    </p:spTree>
    <p:extLst>
      <p:ext uri="{BB962C8B-B14F-4D97-AF65-F5344CB8AC3E}">
        <p14:creationId xmlns:p14="http://schemas.microsoft.com/office/powerpoint/2010/main" val="5330933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t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hyperlink" Target="http://onyx.brandmaier.de/" TargetMode="External"/><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hyperlink" Target="https://vipbg.vcu.edu/vipbg/OpenMx2/docs/OpenMx/2.8.3/OpenMxUserGuide.pdf?q=docs/OpenMx/2.8.3/OpenMxUserGuide.pdf" TargetMode="External"/><Relationship Id="rId2" Type="http://schemas.openxmlformats.org/officeDocument/2006/relationships/hyperlink" Target="https://github.com/ClareSutherland" TargetMode="External"/><Relationship Id="rId1" Type="http://schemas.openxmlformats.org/officeDocument/2006/relationships/slideLayout" Target="../slideLayouts/slideLayout6.xml"/><Relationship Id="rId5" Type="http://schemas.openxmlformats.org/officeDocument/2006/relationships/hyperlink" Target="http://onyx.brandmaier.de/" TargetMode="External"/><Relationship Id="rId4" Type="http://schemas.openxmlformats.org/officeDocument/2006/relationships/hyperlink" Target="https://tbates.github.io/"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130425"/>
            <a:ext cx="7086600" cy="1470025"/>
          </a:xfrm>
        </p:spPr>
        <p:txBody>
          <a:bodyPr/>
          <a:lstStyle/>
          <a:p>
            <a:r>
              <a:rPr lang="en-AU" dirty="0"/>
              <a:t>Twin analyses in R</a:t>
            </a:r>
          </a:p>
        </p:txBody>
      </p:sp>
      <p:sp>
        <p:nvSpPr>
          <p:cNvPr id="3" name="Subtitle 2"/>
          <p:cNvSpPr>
            <a:spLocks noGrp="1"/>
          </p:cNvSpPr>
          <p:nvPr>
            <p:ph type="subTitle" idx="1"/>
          </p:nvPr>
        </p:nvSpPr>
        <p:spPr/>
        <p:txBody>
          <a:bodyPr/>
          <a:lstStyle/>
          <a:p>
            <a:r>
              <a:rPr lang="en-AU" dirty="0"/>
              <a:t>Clare Sutherland &amp; Jeremy Wilmer</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79" y="5739161"/>
            <a:ext cx="1710241" cy="881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ARC_stacked.t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023" y="5716113"/>
            <a:ext cx="1585366" cy="986666"/>
          </a:xfrm>
          <a:prstGeom prst="rect">
            <a:avLst/>
          </a:prstGeom>
        </p:spPr>
      </p:pic>
      <p:pic>
        <p:nvPicPr>
          <p:cNvPr id="6" name="Picture 5" descr="UW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8352" y="5904025"/>
            <a:ext cx="2224368" cy="716322"/>
          </a:xfrm>
          <a:prstGeom prst="rect">
            <a:avLst/>
          </a:prstGeom>
        </p:spPr>
      </p:pic>
      <p:sp>
        <p:nvSpPr>
          <p:cNvPr id="7" name="Rectangle 6"/>
          <p:cNvSpPr/>
          <p:nvPr/>
        </p:nvSpPr>
        <p:spPr>
          <a:xfrm>
            <a:off x="7078904" y="6083133"/>
            <a:ext cx="2088092" cy="369332"/>
          </a:xfrm>
          <a:prstGeom prst="rect">
            <a:avLst/>
          </a:prstGeom>
        </p:spPr>
        <p:txBody>
          <a:bodyPr wrap="none">
            <a:spAutoFit/>
          </a:bodyPr>
          <a:lstStyle/>
          <a:p>
            <a:r>
              <a:rPr lang="en-GB" dirty="0">
                <a:solidFill>
                  <a:schemeClr val="accent1"/>
                </a:solidFill>
                <a:latin typeface="Helvetica-Light"/>
                <a:cs typeface="Arial" panose="020B0604020202020204" pitchFamily="34" charset="0"/>
              </a:rPr>
              <a:t>@</a:t>
            </a:r>
            <a:r>
              <a:rPr lang="en-GB" dirty="0" err="1">
                <a:solidFill>
                  <a:schemeClr val="accent1"/>
                </a:solidFill>
                <a:latin typeface="Helvetica-Light"/>
                <a:cs typeface="Arial" panose="020B0604020202020204" pitchFamily="34" charset="0"/>
              </a:rPr>
              <a:t>C_AMsutherland</a:t>
            </a:r>
            <a:r>
              <a:rPr lang="en-GB" dirty="0">
                <a:solidFill>
                  <a:schemeClr val="accent1"/>
                </a:solidFill>
                <a:latin typeface="Helvetica-Light"/>
                <a:cs typeface="Arial" panose="020B0604020202020204" pitchFamily="34" charset="0"/>
              </a:rPr>
              <a:t> </a:t>
            </a:r>
            <a:endParaRPr lang="en-US" dirty="0">
              <a:solidFill>
                <a:schemeClr val="accent1"/>
              </a:solidFill>
            </a:endParaRPr>
          </a:p>
        </p:txBody>
      </p:sp>
      <p:pic>
        <p:nvPicPr>
          <p:cNvPr id="8" name="Picture 7" descr="twitter.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6404" y="5986549"/>
            <a:ext cx="562500" cy="562500"/>
          </a:xfrm>
          <a:prstGeom prst="rect">
            <a:avLst/>
          </a:prstGeom>
        </p:spPr>
      </p:pic>
    </p:spTree>
    <p:extLst>
      <p:ext uri="{BB962C8B-B14F-4D97-AF65-F5344CB8AC3E}">
        <p14:creationId xmlns:p14="http://schemas.microsoft.com/office/powerpoint/2010/main" val="254672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Classic twin model in R</a:t>
            </a:r>
          </a:p>
        </p:txBody>
      </p:sp>
      <p:sp>
        <p:nvSpPr>
          <p:cNvPr id="3" name="TextBox 2"/>
          <p:cNvSpPr txBox="1"/>
          <p:nvPr/>
        </p:nvSpPr>
        <p:spPr>
          <a:xfrm>
            <a:off x="457200" y="1803400"/>
            <a:ext cx="7810500" cy="369332"/>
          </a:xfrm>
          <a:prstGeom prst="rect">
            <a:avLst/>
          </a:prstGeom>
          <a:noFill/>
        </p:spPr>
        <p:txBody>
          <a:bodyPr wrap="square" rtlCol="0">
            <a:spAutoFit/>
          </a:bodyPr>
          <a:lstStyle/>
          <a:p>
            <a:pPr marL="285750" indent="-285750">
              <a:buFont typeface="Arial"/>
              <a:buChar char="•"/>
            </a:pPr>
            <a:r>
              <a:rPr lang="en-AU" b="1" dirty="0"/>
              <a:t>Using package ‘</a:t>
            </a:r>
            <a:r>
              <a:rPr lang="en-AU" b="1" dirty="0" err="1"/>
              <a:t>OpenMx</a:t>
            </a:r>
            <a:r>
              <a:rPr lang="en-AU" b="1" dirty="0"/>
              <a:t>’</a:t>
            </a:r>
            <a:endParaRPr lang="en-AU" dirty="0"/>
          </a:p>
        </p:txBody>
      </p:sp>
      <p:sp>
        <p:nvSpPr>
          <p:cNvPr id="4" name="Rectangle 3"/>
          <p:cNvSpPr/>
          <p:nvPr/>
        </p:nvSpPr>
        <p:spPr>
          <a:xfrm>
            <a:off x="698500" y="3373061"/>
            <a:ext cx="7205579" cy="78966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install.packages</a:t>
            </a:r>
            <a:r>
              <a:rPr lang="en-AU" dirty="0">
                <a:solidFill>
                  <a:srgbClr val="0000FF"/>
                </a:solidFill>
              </a:rPr>
              <a:t>(“</a:t>
            </a:r>
            <a:r>
              <a:rPr lang="en-AU" dirty="0" err="1">
                <a:solidFill>
                  <a:srgbClr val="0000FF"/>
                </a:solidFill>
              </a:rPr>
              <a:t>OpenMx</a:t>
            </a:r>
            <a:r>
              <a:rPr lang="en-AU" dirty="0">
                <a:solidFill>
                  <a:srgbClr val="0000FF"/>
                </a:solidFill>
              </a:rPr>
              <a:t>”)</a:t>
            </a:r>
          </a:p>
        </p:txBody>
      </p:sp>
      <p:sp>
        <p:nvSpPr>
          <p:cNvPr id="5" name="Rectangle 4"/>
          <p:cNvSpPr/>
          <p:nvPr/>
        </p:nvSpPr>
        <p:spPr>
          <a:xfrm>
            <a:off x="560390" y="4556497"/>
            <a:ext cx="7832969" cy="646331"/>
          </a:xfrm>
          <a:prstGeom prst="rect">
            <a:avLst/>
          </a:prstGeom>
        </p:spPr>
        <p:txBody>
          <a:bodyPr wrap="square">
            <a:spAutoFit/>
          </a:bodyPr>
          <a:lstStyle/>
          <a:p>
            <a:endParaRPr lang="en-AU" dirty="0"/>
          </a:p>
          <a:p>
            <a:pPr marL="285750" indent="-285750">
              <a:buFont typeface="Arial"/>
              <a:buChar char="•"/>
            </a:pPr>
            <a:r>
              <a:rPr lang="en-AU" dirty="0"/>
              <a:t>then load the package (do this every time you run the analysis):</a:t>
            </a:r>
          </a:p>
        </p:txBody>
      </p:sp>
      <p:sp>
        <p:nvSpPr>
          <p:cNvPr id="6" name="Rectangle 5"/>
          <p:cNvSpPr/>
          <p:nvPr/>
        </p:nvSpPr>
        <p:spPr>
          <a:xfrm>
            <a:off x="457199" y="2449731"/>
            <a:ext cx="6259689" cy="923330"/>
          </a:xfrm>
          <a:prstGeom prst="rect">
            <a:avLst/>
          </a:prstGeom>
        </p:spPr>
        <p:txBody>
          <a:bodyPr wrap="square">
            <a:spAutoFit/>
          </a:bodyPr>
          <a:lstStyle/>
          <a:p>
            <a:pPr marL="285750" indent="-285750">
              <a:buFont typeface="Arial"/>
              <a:buChar char="•"/>
            </a:pPr>
            <a:r>
              <a:rPr lang="en-AU" dirty="0"/>
              <a:t>first install the package (only need to do once; if it asks you to download from source, try ‘y’, if that doesn’t work, try ‘n’):</a:t>
            </a:r>
          </a:p>
          <a:p>
            <a:r>
              <a:rPr lang="en-AU" dirty="0"/>
              <a:t>     </a:t>
            </a:r>
          </a:p>
        </p:txBody>
      </p:sp>
      <p:sp>
        <p:nvSpPr>
          <p:cNvPr id="7" name="Rectangle 6"/>
          <p:cNvSpPr/>
          <p:nvPr/>
        </p:nvSpPr>
        <p:spPr>
          <a:xfrm>
            <a:off x="560390" y="5475109"/>
            <a:ext cx="7205579" cy="80012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require(</a:t>
            </a:r>
            <a:r>
              <a:rPr lang="en-AU" dirty="0" err="1">
                <a:solidFill>
                  <a:srgbClr val="0000FF"/>
                </a:solidFill>
              </a:rPr>
              <a:t>OpenMx</a:t>
            </a:r>
            <a:r>
              <a:rPr lang="en-AU" dirty="0">
                <a:solidFill>
                  <a:srgbClr val="0000FF"/>
                </a:solidFill>
              </a:rPr>
              <a:t>)</a:t>
            </a:r>
          </a:p>
        </p:txBody>
      </p:sp>
    </p:spTree>
    <p:extLst>
      <p:ext uri="{BB962C8B-B14F-4D97-AF65-F5344CB8AC3E}">
        <p14:creationId xmlns:p14="http://schemas.microsoft.com/office/powerpoint/2010/main" val="74542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88526" y="2488842"/>
            <a:ext cx="3007895" cy="2862323"/>
          </a:xfrm>
          <a:prstGeom prst="rect">
            <a:avLst/>
          </a:prstGeom>
          <a:noFill/>
        </p:spPr>
        <p:txBody>
          <a:bodyPr wrap="square" rtlCol="0">
            <a:spAutoFit/>
          </a:bodyPr>
          <a:lstStyle/>
          <a:p>
            <a:pPr marL="285750" indent="-285750">
              <a:buFont typeface="Arial"/>
              <a:buChar char="•"/>
            </a:pPr>
            <a:r>
              <a:rPr lang="en-AU" dirty="0"/>
              <a:t>We’re actually going to build two models, one for </a:t>
            </a:r>
            <a:r>
              <a:rPr lang="en-AU" b="1" dirty="0"/>
              <a:t>monozygotic </a:t>
            </a:r>
            <a:r>
              <a:rPr lang="en-AU" dirty="0"/>
              <a:t>(identical) twins</a:t>
            </a:r>
          </a:p>
          <a:p>
            <a:pPr marL="285750" indent="-285750">
              <a:buFont typeface="Arial"/>
              <a:buChar char="•"/>
            </a:pPr>
            <a:endParaRPr lang="en-AU" dirty="0"/>
          </a:p>
          <a:p>
            <a:pPr marL="285750" indent="-285750">
              <a:buFont typeface="Arial"/>
              <a:buChar char="•"/>
            </a:pPr>
            <a:r>
              <a:rPr lang="en-AU" dirty="0"/>
              <a:t>And one for dizygotic (non-identical twins)</a:t>
            </a:r>
          </a:p>
          <a:p>
            <a:pPr marL="285750" indent="-285750">
              <a:buFont typeface="Arial"/>
              <a:buChar char="•"/>
            </a:pPr>
            <a:endParaRPr lang="en-AU" dirty="0"/>
          </a:p>
          <a:p>
            <a:pPr marL="285750" indent="-285750">
              <a:buFont typeface="Arial"/>
              <a:buChar char="•"/>
            </a:pPr>
            <a:r>
              <a:rPr lang="en-AU" dirty="0"/>
              <a:t>We’ll cover the identical twin model first</a:t>
            </a:r>
          </a:p>
        </p:txBody>
      </p:sp>
      <p:sp>
        <p:nvSpPr>
          <p:cNvPr id="2" name="Title 1"/>
          <p:cNvSpPr>
            <a:spLocks noGrp="1"/>
          </p:cNvSpPr>
          <p:nvPr>
            <p:ph type="title"/>
          </p:nvPr>
        </p:nvSpPr>
        <p:spPr/>
        <p:txBody>
          <a:bodyPr/>
          <a:lstStyle/>
          <a:p>
            <a:r>
              <a:rPr lang="en-AU" dirty="0"/>
              <a:t>Identical twins model</a:t>
            </a:r>
          </a:p>
        </p:txBody>
      </p:sp>
      <p:sp>
        <p:nvSpPr>
          <p:cNvPr id="13" name="TextBox 12"/>
          <p:cNvSpPr txBox="1"/>
          <p:nvPr/>
        </p:nvSpPr>
        <p:spPr>
          <a:xfrm>
            <a:off x="283410" y="6262870"/>
            <a:ext cx="5068778" cy="369332"/>
          </a:xfrm>
          <a:prstGeom prst="rect">
            <a:avLst/>
          </a:prstGeom>
          <a:noFill/>
        </p:spPr>
        <p:txBody>
          <a:bodyPr wrap="none" rtlCol="0">
            <a:spAutoFit/>
          </a:bodyPr>
          <a:lstStyle/>
          <a:p>
            <a:r>
              <a:rPr lang="en-AU" b="1" dirty="0"/>
              <a:t>Monozygotic twins </a:t>
            </a:r>
            <a:r>
              <a:rPr lang="en-AU" dirty="0"/>
              <a:t>= share 100% genetic variance</a:t>
            </a:r>
          </a:p>
        </p:txBody>
      </p:sp>
      <p:pic>
        <p:nvPicPr>
          <p:cNvPr id="6" name="Picture 5"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Tree>
    <p:extLst>
      <p:ext uri="{BB962C8B-B14F-4D97-AF65-F5344CB8AC3E}">
        <p14:creationId xmlns:p14="http://schemas.microsoft.com/office/powerpoint/2010/main" val="69529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
        <p:nvSpPr>
          <p:cNvPr id="4" name="Frame 3"/>
          <p:cNvSpPr/>
          <p:nvPr/>
        </p:nvSpPr>
        <p:spPr>
          <a:xfrm>
            <a:off x="31967" y="2214995"/>
            <a:ext cx="2748665" cy="3406016"/>
          </a:xfrm>
          <a:prstGeom prst="frame">
            <a:avLst>
              <a:gd name="adj1" fmla="val 798"/>
            </a:avLst>
          </a:prstGeom>
          <a:ln w="9525" cmpd="sng">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
        <p:nvSpPr>
          <p:cNvPr id="13" name="Frame 12"/>
          <p:cNvSpPr/>
          <p:nvPr/>
        </p:nvSpPr>
        <p:spPr>
          <a:xfrm>
            <a:off x="2959653" y="2214995"/>
            <a:ext cx="2748665" cy="3406016"/>
          </a:xfrm>
          <a:prstGeom prst="frame">
            <a:avLst>
              <a:gd name="adj1" fmla="val 798"/>
            </a:avLst>
          </a:prstGeom>
          <a:ln w="9525" cmpd="sng">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
        <p:nvSpPr>
          <p:cNvPr id="10" name="TextBox 9"/>
          <p:cNvSpPr txBox="1"/>
          <p:nvPr/>
        </p:nvSpPr>
        <p:spPr>
          <a:xfrm>
            <a:off x="5788526" y="1764932"/>
            <a:ext cx="3168316" cy="3970318"/>
          </a:xfrm>
          <a:prstGeom prst="rect">
            <a:avLst/>
          </a:prstGeom>
          <a:noFill/>
        </p:spPr>
        <p:txBody>
          <a:bodyPr wrap="square" rtlCol="0">
            <a:spAutoFit/>
          </a:bodyPr>
          <a:lstStyle/>
          <a:p>
            <a:pPr marL="285750" indent="-285750">
              <a:buFont typeface="Arial"/>
              <a:buChar char="•"/>
            </a:pPr>
            <a:r>
              <a:rPr lang="en-AU" dirty="0"/>
              <a:t>The whole model is mirrored</a:t>
            </a:r>
          </a:p>
          <a:p>
            <a:pPr marL="285750" indent="-285750">
              <a:buFont typeface="Arial"/>
              <a:buChar char="•"/>
            </a:pPr>
            <a:endParaRPr lang="en-AU" dirty="0"/>
          </a:p>
          <a:p>
            <a:pPr marL="285750" indent="-285750">
              <a:buFont typeface="Arial"/>
              <a:buChar char="•"/>
            </a:pPr>
            <a:r>
              <a:rPr lang="en-AU" dirty="0"/>
              <a:t>One side reflects Twin 1 (e.g. </a:t>
            </a:r>
            <a:r>
              <a:rPr lang="en-AU" dirty="0" err="1"/>
              <a:t>Nichola</a:t>
            </a:r>
            <a:r>
              <a:rPr lang="en-AU" dirty="0"/>
              <a:t>)</a:t>
            </a:r>
          </a:p>
          <a:p>
            <a:pPr marL="285750" indent="-285750">
              <a:buFont typeface="Arial"/>
              <a:buChar char="•"/>
            </a:pPr>
            <a:endParaRPr lang="en-AU" dirty="0"/>
          </a:p>
          <a:p>
            <a:pPr marL="285750" indent="-285750">
              <a:buFont typeface="Arial"/>
              <a:buChar char="•"/>
            </a:pPr>
            <a:r>
              <a:rPr lang="en-AU" dirty="0"/>
              <a:t>The other side reflects Twin 2 (e.g. her sister)</a:t>
            </a:r>
          </a:p>
          <a:p>
            <a:pPr marL="285750" indent="-285750">
              <a:buFont typeface="Arial"/>
              <a:buChar char="•"/>
            </a:pPr>
            <a:endParaRPr lang="en-AU" dirty="0"/>
          </a:p>
          <a:p>
            <a:pPr marL="285750" indent="-285750">
              <a:buFont typeface="Arial"/>
              <a:buChar char="•"/>
            </a:pPr>
            <a:r>
              <a:rPr lang="en-AU" dirty="0"/>
              <a:t>Essentially, it’s arbitrary whether </a:t>
            </a:r>
            <a:r>
              <a:rPr lang="en-AU" dirty="0" err="1"/>
              <a:t>Nichola</a:t>
            </a:r>
            <a:r>
              <a:rPr lang="en-AU" dirty="0"/>
              <a:t> or her twin are designated Twin 1 or 2</a:t>
            </a:r>
          </a:p>
          <a:p>
            <a:endParaRPr lang="en-AU" dirty="0"/>
          </a:p>
          <a:p>
            <a:pPr marL="285750" indent="-285750">
              <a:buFont typeface="Arial"/>
              <a:buChar char="•"/>
            </a:pPr>
            <a:r>
              <a:rPr lang="en-AU" dirty="0"/>
              <a:t>Note that there is only one triangle (more on this later!)</a:t>
            </a:r>
          </a:p>
        </p:txBody>
      </p:sp>
      <p:sp>
        <p:nvSpPr>
          <p:cNvPr id="2" name="Title 1"/>
          <p:cNvSpPr>
            <a:spLocks noGrp="1"/>
          </p:cNvSpPr>
          <p:nvPr>
            <p:ph type="title"/>
          </p:nvPr>
        </p:nvSpPr>
        <p:spPr/>
        <p:txBody>
          <a:bodyPr/>
          <a:lstStyle/>
          <a:p>
            <a:r>
              <a:rPr lang="en-AU" dirty="0"/>
              <a:t>Twin 1 and twin 2</a:t>
            </a:r>
          </a:p>
        </p:txBody>
      </p:sp>
      <p:sp>
        <p:nvSpPr>
          <p:cNvPr id="3" name="TextBox 2"/>
          <p:cNvSpPr txBox="1"/>
          <p:nvPr/>
        </p:nvSpPr>
        <p:spPr>
          <a:xfrm>
            <a:off x="1016000" y="1764932"/>
            <a:ext cx="805592" cy="369332"/>
          </a:xfrm>
          <a:prstGeom prst="rect">
            <a:avLst/>
          </a:prstGeom>
          <a:noFill/>
        </p:spPr>
        <p:txBody>
          <a:bodyPr wrap="none" rtlCol="0">
            <a:spAutoFit/>
          </a:bodyPr>
          <a:lstStyle/>
          <a:p>
            <a:r>
              <a:rPr lang="en-AU" dirty="0"/>
              <a:t>Twin 1</a:t>
            </a:r>
          </a:p>
        </p:txBody>
      </p:sp>
      <p:sp>
        <p:nvSpPr>
          <p:cNvPr id="9" name="TextBox 8"/>
          <p:cNvSpPr txBox="1"/>
          <p:nvPr/>
        </p:nvSpPr>
        <p:spPr>
          <a:xfrm>
            <a:off x="3868821" y="1764932"/>
            <a:ext cx="805592" cy="369332"/>
          </a:xfrm>
          <a:prstGeom prst="rect">
            <a:avLst/>
          </a:prstGeom>
          <a:noFill/>
        </p:spPr>
        <p:txBody>
          <a:bodyPr wrap="none" rtlCol="0">
            <a:spAutoFit/>
          </a:bodyPr>
          <a:lstStyle/>
          <a:p>
            <a:r>
              <a:rPr lang="en-AU" dirty="0"/>
              <a:t>Twin 2</a:t>
            </a:r>
          </a:p>
        </p:txBody>
      </p:sp>
      <p:sp>
        <p:nvSpPr>
          <p:cNvPr id="11" name="TextBox 10">
            <a:extLst>
              <a:ext uri="{FF2B5EF4-FFF2-40B4-BE49-F238E27FC236}">
                <a16:creationId xmlns:a16="http://schemas.microsoft.com/office/drawing/2014/main" id="{0265CE35-C787-314E-A0DC-80AA5B254D9F}"/>
              </a:ext>
            </a:extLst>
          </p:cNvPr>
          <p:cNvSpPr txBox="1"/>
          <p:nvPr/>
        </p:nvSpPr>
        <p:spPr>
          <a:xfrm>
            <a:off x="283410" y="6262870"/>
            <a:ext cx="5068778" cy="369332"/>
          </a:xfrm>
          <a:prstGeom prst="rect">
            <a:avLst/>
          </a:prstGeom>
          <a:noFill/>
        </p:spPr>
        <p:txBody>
          <a:bodyPr wrap="none" rtlCol="0">
            <a:spAutoFit/>
          </a:bodyPr>
          <a:lstStyle/>
          <a:p>
            <a:r>
              <a:rPr lang="en-AU" b="1" dirty="0"/>
              <a:t>Monozygotic twins </a:t>
            </a:r>
            <a:r>
              <a:rPr lang="en-AU" dirty="0"/>
              <a:t>= share 100% genetic variance</a:t>
            </a:r>
          </a:p>
        </p:txBody>
      </p:sp>
    </p:spTree>
    <p:extLst>
      <p:ext uri="{BB962C8B-B14F-4D97-AF65-F5344CB8AC3E}">
        <p14:creationId xmlns:p14="http://schemas.microsoft.com/office/powerpoint/2010/main" val="349073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
        <p:nvSpPr>
          <p:cNvPr id="4" name="Frame 3"/>
          <p:cNvSpPr/>
          <p:nvPr/>
        </p:nvSpPr>
        <p:spPr>
          <a:xfrm>
            <a:off x="1844841" y="4087394"/>
            <a:ext cx="2005263" cy="755317"/>
          </a:xfrm>
          <a:prstGeom prst="frame">
            <a:avLst>
              <a:gd name="adj1" fmla="val 674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10" name="TextBox 9"/>
          <p:cNvSpPr txBox="1"/>
          <p:nvPr/>
        </p:nvSpPr>
        <p:spPr>
          <a:xfrm>
            <a:off x="5788526" y="1686736"/>
            <a:ext cx="3168316" cy="4247317"/>
          </a:xfrm>
          <a:prstGeom prst="rect">
            <a:avLst/>
          </a:prstGeom>
          <a:noFill/>
        </p:spPr>
        <p:txBody>
          <a:bodyPr wrap="square" rtlCol="0">
            <a:spAutoFit/>
          </a:bodyPr>
          <a:lstStyle/>
          <a:p>
            <a:pPr marL="285750" indent="-285750">
              <a:buFont typeface="Arial"/>
              <a:buChar char="•"/>
            </a:pPr>
            <a:r>
              <a:rPr lang="en-AU" dirty="0"/>
              <a:t>bmi1 and bmi2 squares represent the dependent variable for each twin</a:t>
            </a:r>
          </a:p>
          <a:p>
            <a:pPr marL="285750" indent="-285750">
              <a:buFont typeface="Arial"/>
              <a:buChar char="•"/>
            </a:pPr>
            <a:endParaRPr lang="en-AU" dirty="0"/>
          </a:p>
          <a:p>
            <a:pPr marL="285750" indent="-285750">
              <a:buFont typeface="Arial"/>
              <a:buChar char="•"/>
            </a:pPr>
            <a:r>
              <a:rPr lang="en-AU" dirty="0"/>
              <a:t>E.g. BMI, height, scores on a test</a:t>
            </a:r>
            <a:r>
              <a:rPr lang="mr-IN" dirty="0"/>
              <a:t>…</a:t>
            </a:r>
            <a:r>
              <a:rPr lang="en-AU" dirty="0"/>
              <a:t> etc.</a:t>
            </a:r>
          </a:p>
          <a:p>
            <a:pPr marL="285750" indent="-285750">
              <a:buFont typeface="Arial"/>
              <a:buChar char="•"/>
            </a:pPr>
            <a:endParaRPr lang="en-AU" dirty="0"/>
          </a:p>
          <a:p>
            <a:pPr marL="285750" indent="-285750">
              <a:buFont typeface="Arial"/>
              <a:buChar char="•"/>
            </a:pPr>
            <a:r>
              <a:rPr lang="en-AU" dirty="0"/>
              <a:t>Square variables in path diagrams represent manifest (observed or measured) variables</a:t>
            </a:r>
          </a:p>
          <a:p>
            <a:pPr marL="285750" indent="-285750">
              <a:buFont typeface="Arial"/>
              <a:buChar char="•"/>
            </a:pPr>
            <a:endParaRPr lang="en-AU" dirty="0"/>
          </a:p>
          <a:p>
            <a:pPr marL="285750" indent="-285750">
              <a:buFont typeface="Arial"/>
              <a:buChar char="•"/>
            </a:pPr>
            <a:r>
              <a:rPr lang="en-AU" dirty="0"/>
              <a:t>The DV is a manifest variable because we have measured actual data (here, BMI)</a:t>
            </a:r>
          </a:p>
        </p:txBody>
      </p:sp>
      <p:sp>
        <p:nvSpPr>
          <p:cNvPr id="2" name="Title 1"/>
          <p:cNvSpPr>
            <a:spLocks noGrp="1"/>
          </p:cNvSpPr>
          <p:nvPr>
            <p:ph type="title"/>
          </p:nvPr>
        </p:nvSpPr>
        <p:spPr/>
        <p:txBody>
          <a:bodyPr/>
          <a:lstStyle/>
          <a:p>
            <a:r>
              <a:rPr lang="en-AU" dirty="0"/>
              <a:t>Manifest variables</a:t>
            </a:r>
          </a:p>
        </p:txBody>
      </p:sp>
      <p:sp>
        <p:nvSpPr>
          <p:cNvPr id="6" name="TextBox 5"/>
          <p:cNvSpPr txBox="1"/>
          <p:nvPr/>
        </p:nvSpPr>
        <p:spPr>
          <a:xfrm>
            <a:off x="283410" y="6249502"/>
            <a:ext cx="4849217" cy="369332"/>
          </a:xfrm>
          <a:prstGeom prst="rect">
            <a:avLst/>
          </a:prstGeom>
          <a:noFill/>
        </p:spPr>
        <p:txBody>
          <a:bodyPr wrap="none" rtlCol="0">
            <a:spAutoFit/>
          </a:bodyPr>
          <a:lstStyle/>
          <a:p>
            <a:r>
              <a:rPr lang="en-AU" dirty="0"/>
              <a:t>Monozygotic twins = share 100% genetic variance</a:t>
            </a:r>
          </a:p>
        </p:txBody>
      </p:sp>
    </p:spTree>
    <p:extLst>
      <p:ext uri="{BB962C8B-B14F-4D97-AF65-F5344CB8AC3E}">
        <p14:creationId xmlns:p14="http://schemas.microsoft.com/office/powerpoint/2010/main" val="206980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
        <p:nvSpPr>
          <p:cNvPr id="10" name="TextBox 9"/>
          <p:cNvSpPr txBox="1"/>
          <p:nvPr/>
        </p:nvSpPr>
        <p:spPr>
          <a:xfrm>
            <a:off x="5788526" y="1590562"/>
            <a:ext cx="3168316" cy="5078314"/>
          </a:xfrm>
          <a:prstGeom prst="rect">
            <a:avLst/>
          </a:prstGeom>
          <a:noFill/>
        </p:spPr>
        <p:txBody>
          <a:bodyPr wrap="square" rtlCol="0">
            <a:spAutoFit/>
          </a:bodyPr>
          <a:lstStyle/>
          <a:p>
            <a:pPr marL="285750" indent="-285750">
              <a:buFont typeface="Arial"/>
              <a:buChar char="•"/>
            </a:pPr>
            <a:r>
              <a:rPr lang="en-AU" dirty="0"/>
              <a:t>Each twin also has an circle for each ACE component:</a:t>
            </a:r>
          </a:p>
          <a:p>
            <a:pPr marL="285750" indent="-285750">
              <a:buFont typeface="Arial"/>
              <a:buChar char="•"/>
            </a:pPr>
            <a:endParaRPr lang="en-AU" dirty="0"/>
          </a:p>
          <a:p>
            <a:pPr marL="285750" indent="-285750">
              <a:buFont typeface="Arial"/>
              <a:buChar char="•"/>
            </a:pPr>
            <a:r>
              <a:rPr lang="en-AU" b="1" dirty="0"/>
              <a:t>A = a</a:t>
            </a:r>
            <a:r>
              <a:rPr lang="en-AU" dirty="0"/>
              <a:t>dditive genetic </a:t>
            </a:r>
          </a:p>
          <a:p>
            <a:pPr marL="285750" indent="-285750">
              <a:buFont typeface="Arial"/>
              <a:buChar char="•"/>
            </a:pPr>
            <a:r>
              <a:rPr lang="en-AU" b="1" dirty="0"/>
              <a:t>C = c</a:t>
            </a:r>
            <a:r>
              <a:rPr lang="en-AU" dirty="0"/>
              <a:t>ommon environment</a:t>
            </a:r>
          </a:p>
          <a:p>
            <a:pPr marL="285750" indent="-285750">
              <a:buFont typeface="Arial"/>
              <a:buChar char="•"/>
            </a:pPr>
            <a:r>
              <a:rPr lang="en-AU" b="1" dirty="0"/>
              <a:t>E = </a:t>
            </a:r>
            <a:r>
              <a:rPr lang="en-AU" dirty="0"/>
              <a:t>unshared </a:t>
            </a:r>
            <a:r>
              <a:rPr lang="en-AU" b="1" dirty="0"/>
              <a:t>e</a:t>
            </a:r>
            <a:r>
              <a:rPr lang="en-AU" dirty="0"/>
              <a:t>nvironment</a:t>
            </a:r>
          </a:p>
          <a:p>
            <a:endParaRPr lang="en-AU" dirty="0"/>
          </a:p>
          <a:p>
            <a:pPr marL="285750" indent="-285750">
              <a:buFont typeface="Arial"/>
              <a:buChar char="•"/>
            </a:pPr>
            <a:r>
              <a:rPr lang="en-AU" dirty="0"/>
              <a:t>Circles in path diagrams represent latent (hypothesised or construct) variables</a:t>
            </a:r>
          </a:p>
          <a:p>
            <a:pPr marL="285750" indent="-285750">
              <a:buFont typeface="Arial"/>
              <a:buChar char="•"/>
            </a:pPr>
            <a:endParaRPr lang="en-AU" dirty="0"/>
          </a:p>
          <a:p>
            <a:pPr marL="285750" indent="-285750">
              <a:buFont typeface="Arial"/>
              <a:buChar char="•"/>
            </a:pPr>
            <a:r>
              <a:rPr lang="en-AU" dirty="0"/>
              <a:t>These ACE components are all </a:t>
            </a:r>
            <a:r>
              <a:rPr lang="en-AU" b="1" dirty="0"/>
              <a:t>latent variables</a:t>
            </a:r>
            <a:r>
              <a:rPr lang="en-AU" dirty="0"/>
              <a:t>, because we don’t directly measure them (they’re hypothesised constructs)</a:t>
            </a:r>
          </a:p>
          <a:p>
            <a:pPr marL="285750" indent="-285750">
              <a:buFont typeface="Arial"/>
              <a:buChar char="•"/>
            </a:pPr>
            <a:endParaRPr lang="en-AU" dirty="0"/>
          </a:p>
        </p:txBody>
      </p:sp>
      <p:sp>
        <p:nvSpPr>
          <p:cNvPr id="7" name="Frame 6"/>
          <p:cNvSpPr/>
          <p:nvPr/>
        </p:nvSpPr>
        <p:spPr>
          <a:xfrm>
            <a:off x="45334" y="2112211"/>
            <a:ext cx="5743191" cy="1724526"/>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2" name="Title 1"/>
          <p:cNvSpPr>
            <a:spLocks noGrp="1"/>
          </p:cNvSpPr>
          <p:nvPr>
            <p:ph type="title"/>
          </p:nvPr>
        </p:nvSpPr>
        <p:spPr/>
        <p:txBody>
          <a:bodyPr/>
          <a:lstStyle/>
          <a:p>
            <a:r>
              <a:rPr lang="en-AU" dirty="0"/>
              <a:t>Latent variables (ACE)</a:t>
            </a:r>
          </a:p>
        </p:txBody>
      </p:sp>
      <p:sp>
        <p:nvSpPr>
          <p:cNvPr id="12" name="TextBox 11"/>
          <p:cNvSpPr txBox="1"/>
          <p:nvPr/>
        </p:nvSpPr>
        <p:spPr>
          <a:xfrm>
            <a:off x="283410" y="6262870"/>
            <a:ext cx="5068778" cy="369332"/>
          </a:xfrm>
          <a:prstGeom prst="rect">
            <a:avLst/>
          </a:prstGeom>
          <a:noFill/>
        </p:spPr>
        <p:txBody>
          <a:bodyPr wrap="none" rtlCol="0">
            <a:spAutoFit/>
          </a:bodyPr>
          <a:lstStyle/>
          <a:p>
            <a:r>
              <a:rPr lang="en-AU" b="1" dirty="0"/>
              <a:t>Monozygotic twins </a:t>
            </a:r>
            <a:r>
              <a:rPr lang="en-AU" dirty="0"/>
              <a:t>= share 100% genetic variance</a:t>
            </a:r>
          </a:p>
        </p:txBody>
      </p:sp>
    </p:spTree>
    <p:extLst>
      <p:ext uri="{BB962C8B-B14F-4D97-AF65-F5344CB8AC3E}">
        <p14:creationId xmlns:p14="http://schemas.microsoft.com/office/powerpoint/2010/main" val="19856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88526" y="1590562"/>
            <a:ext cx="3168316" cy="5078313"/>
          </a:xfrm>
          <a:prstGeom prst="rect">
            <a:avLst/>
          </a:prstGeom>
          <a:noFill/>
        </p:spPr>
        <p:txBody>
          <a:bodyPr wrap="square" rtlCol="0">
            <a:spAutoFit/>
          </a:bodyPr>
          <a:lstStyle/>
          <a:p>
            <a:endParaRPr lang="en-AU" dirty="0"/>
          </a:p>
          <a:p>
            <a:pPr marL="285750" indent="-285750">
              <a:buFont typeface="Arial"/>
              <a:buChar char="•"/>
            </a:pPr>
            <a:r>
              <a:rPr lang="en-AU" dirty="0"/>
              <a:t>Each ACE latent variable is assumed to have a casual relationship to the manifest variables (i.e. genes and environment predict the observed variable – here, BMI)</a:t>
            </a:r>
          </a:p>
          <a:p>
            <a:pPr marL="285750" indent="-285750">
              <a:buFont typeface="Arial"/>
              <a:buChar char="•"/>
            </a:pPr>
            <a:endParaRPr lang="en-AU" dirty="0"/>
          </a:p>
          <a:p>
            <a:pPr marL="285750" indent="-285750">
              <a:buFont typeface="Arial"/>
              <a:buChar char="•"/>
            </a:pPr>
            <a:r>
              <a:rPr lang="en-AU" dirty="0"/>
              <a:t>This idea is shown by unidirectional paths from each ACE latent variable to the manifest variable</a:t>
            </a:r>
          </a:p>
          <a:p>
            <a:pPr marL="285750" indent="-285750">
              <a:buFont typeface="Arial"/>
              <a:buChar char="•"/>
            </a:pPr>
            <a:endParaRPr lang="en-AU" dirty="0"/>
          </a:p>
          <a:p>
            <a:pPr marL="285750" indent="-285750">
              <a:buFont typeface="Arial"/>
              <a:buChar char="•"/>
            </a:pPr>
            <a:r>
              <a:rPr lang="en-AU" dirty="0"/>
              <a:t>The paths are left free to vary, although plausible starting values are used</a:t>
            </a:r>
          </a:p>
          <a:p>
            <a:pPr marL="285750" indent="-285750">
              <a:buFont typeface="Arial"/>
              <a:buChar char="•"/>
            </a:pPr>
            <a:endParaRPr lang="en-AU" dirty="0"/>
          </a:p>
        </p:txBody>
      </p:sp>
      <p:sp>
        <p:nvSpPr>
          <p:cNvPr id="2" name="Title 1"/>
          <p:cNvSpPr>
            <a:spLocks noGrp="1"/>
          </p:cNvSpPr>
          <p:nvPr>
            <p:ph type="title"/>
          </p:nvPr>
        </p:nvSpPr>
        <p:spPr/>
        <p:txBody>
          <a:bodyPr>
            <a:normAutofit fontScale="90000"/>
          </a:bodyPr>
          <a:lstStyle/>
          <a:p>
            <a:r>
              <a:rPr lang="en-AU" dirty="0"/>
              <a:t>Paths </a:t>
            </a:r>
            <a:r>
              <a:rPr lang="mr-IN" dirty="0"/>
              <a:t>–</a:t>
            </a:r>
            <a:r>
              <a:rPr lang="en-AU" dirty="0"/>
              <a:t> ACE (latent) to DV (manifest)</a:t>
            </a:r>
          </a:p>
        </p:txBody>
      </p:sp>
      <p:sp>
        <p:nvSpPr>
          <p:cNvPr id="12" name="TextBox 11"/>
          <p:cNvSpPr txBox="1"/>
          <p:nvPr/>
        </p:nvSpPr>
        <p:spPr>
          <a:xfrm>
            <a:off x="283410" y="6262870"/>
            <a:ext cx="5068778" cy="369332"/>
          </a:xfrm>
          <a:prstGeom prst="rect">
            <a:avLst/>
          </a:prstGeom>
          <a:noFill/>
        </p:spPr>
        <p:txBody>
          <a:bodyPr wrap="none" rtlCol="0">
            <a:spAutoFit/>
          </a:bodyPr>
          <a:lstStyle/>
          <a:p>
            <a:r>
              <a:rPr lang="en-AU" b="1" dirty="0"/>
              <a:t>Monozygotic twins </a:t>
            </a:r>
            <a:r>
              <a:rPr lang="en-AU" dirty="0"/>
              <a:t>= share 100% genetic variance</a:t>
            </a:r>
          </a:p>
        </p:txBody>
      </p:sp>
      <p:grpSp>
        <p:nvGrpSpPr>
          <p:cNvPr id="24" name="Group 23"/>
          <p:cNvGrpSpPr/>
          <p:nvPr/>
        </p:nvGrpSpPr>
        <p:grpSpPr>
          <a:xfrm>
            <a:off x="106966" y="2272631"/>
            <a:ext cx="5488442" cy="3348380"/>
            <a:chOff x="106966" y="2272631"/>
            <a:chExt cx="5488442" cy="3348380"/>
          </a:xfrm>
        </p:grpSpPr>
        <p:pic>
          <p:nvPicPr>
            <p:cNvPr id="15" name="Picture 14"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cxnSp>
          <p:nvCxnSpPr>
            <p:cNvPr id="8" name="Straight Arrow Connector 7"/>
            <p:cNvCxnSpPr/>
            <p:nvPr/>
          </p:nvCxnSpPr>
          <p:spPr>
            <a:xfrm>
              <a:off x="2366210" y="3742267"/>
              <a:ext cx="0" cy="451207"/>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flipH="1">
              <a:off x="3602974" y="3146908"/>
              <a:ext cx="1501180" cy="112151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p:nvPr/>
          </p:nvCxnSpPr>
          <p:spPr>
            <a:xfrm>
              <a:off x="608388" y="3149732"/>
              <a:ext cx="1494499" cy="1118694"/>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1529644" y="3227048"/>
              <a:ext cx="654754" cy="96642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26" name="Straight Arrow Connector 25"/>
            <p:cNvCxnSpPr/>
            <p:nvPr/>
          </p:nvCxnSpPr>
          <p:spPr>
            <a:xfrm flipH="1">
              <a:off x="3514652" y="3227048"/>
              <a:ext cx="655674" cy="975419"/>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p:nvPr/>
          </p:nvCxnSpPr>
          <p:spPr>
            <a:xfrm>
              <a:off x="3342699" y="3742267"/>
              <a:ext cx="0" cy="451207"/>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7770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88526" y="1590562"/>
            <a:ext cx="3355474" cy="6463309"/>
          </a:xfrm>
          <a:prstGeom prst="rect">
            <a:avLst/>
          </a:prstGeom>
          <a:noFill/>
        </p:spPr>
        <p:txBody>
          <a:bodyPr wrap="square" rtlCol="0">
            <a:spAutoFit/>
          </a:bodyPr>
          <a:lstStyle/>
          <a:p>
            <a:pPr marL="285750" indent="-285750">
              <a:buFont typeface="Arial"/>
              <a:buChar char="•"/>
            </a:pPr>
            <a:r>
              <a:rPr lang="en-AU" dirty="0"/>
              <a:t>A good plausible starting value is the variation in the manifest (DV) variable so to scale the latent to the variable </a:t>
            </a:r>
          </a:p>
          <a:p>
            <a:endParaRPr lang="en-AU" dirty="0"/>
          </a:p>
          <a:p>
            <a:pPr marL="285750" indent="-285750">
              <a:buFont typeface="Arial"/>
              <a:buChar char="•"/>
            </a:pPr>
            <a:r>
              <a:rPr lang="en-AU" dirty="0"/>
              <a:t>You need to divide the variance by 3 (because 3 paths per Twin i.e. each ACE path), and we want to be unbiased</a:t>
            </a:r>
          </a:p>
          <a:p>
            <a:pPr marL="285750" indent="-285750">
              <a:buFont typeface="Arial"/>
              <a:buChar char="•"/>
            </a:pPr>
            <a:endParaRPr lang="en-AU" dirty="0"/>
          </a:p>
          <a:p>
            <a:pPr marL="285750" indent="-285750">
              <a:buFont typeface="Arial"/>
              <a:buChar char="•"/>
            </a:pPr>
            <a:r>
              <a:rPr lang="en-AU" dirty="0"/>
              <a:t>Then take the square root of that value </a:t>
            </a:r>
            <a:r>
              <a:rPr lang="en-AU" dirty="0">
                <a:solidFill>
                  <a:srgbClr val="000000"/>
                </a:solidFill>
              </a:rPr>
              <a:t>(so in SD units i.e. standardised). For BMI, it’s 0.56</a:t>
            </a:r>
          </a:p>
          <a:p>
            <a:pPr marL="285750" indent="-285750">
              <a:buFont typeface="Arial"/>
              <a:buChar char="•"/>
            </a:pPr>
            <a:endParaRPr lang="en-AU" dirty="0">
              <a:solidFill>
                <a:srgbClr val="000000"/>
              </a:solidFill>
            </a:endParaRPr>
          </a:p>
          <a:p>
            <a:pPr marL="285750" indent="-285750">
              <a:buFont typeface="Arial"/>
              <a:buChar char="•"/>
            </a:pPr>
            <a:r>
              <a:rPr lang="en-AU" dirty="0">
                <a:solidFill>
                  <a:srgbClr val="000000"/>
                </a:solidFill>
              </a:rPr>
              <a:t>Note variance assumed to be the same across twin 1 and 2, </a:t>
            </a:r>
            <a:r>
              <a:rPr lang="en-AU" dirty="0" err="1">
                <a:solidFill>
                  <a:srgbClr val="000000"/>
                </a:solidFill>
              </a:rPr>
              <a:t>dz</a:t>
            </a:r>
            <a:r>
              <a:rPr lang="en-AU" dirty="0">
                <a:solidFill>
                  <a:srgbClr val="000000"/>
                </a:solidFill>
              </a:rPr>
              <a:t> and </a:t>
            </a:r>
            <a:r>
              <a:rPr lang="en-AU" dirty="0" err="1">
                <a:solidFill>
                  <a:srgbClr val="000000"/>
                </a:solidFill>
              </a:rPr>
              <a:t>mz</a:t>
            </a:r>
            <a:r>
              <a:rPr lang="en-AU" dirty="0">
                <a:solidFill>
                  <a:srgbClr val="000000"/>
                </a:solidFill>
              </a:rPr>
              <a:t> twins (check!)</a:t>
            </a:r>
          </a:p>
          <a:p>
            <a:endParaRPr lang="en-AU" dirty="0">
              <a:solidFill>
                <a:srgbClr val="FF0000"/>
              </a:solidFill>
            </a:endParaRPr>
          </a:p>
          <a:p>
            <a:pPr marL="285750" indent="-285750">
              <a:buFont typeface="Arial"/>
              <a:buChar char="•"/>
            </a:pPr>
            <a:endParaRPr lang="en-AU" dirty="0"/>
          </a:p>
          <a:p>
            <a:pPr marL="285750" indent="-285750">
              <a:buFont typeface="Arial"/>
              <a:buChar char="•"/>
            </a:pPr>
            <a:endParaRPr lang="en-AU" dirty="0"/>
          </a:p>
          <a:p>
            <a:pPr marL="285750" indent="-285750">
              <a:buFont typeface="Arial"/>
              <a:buChar char="•"/>
            </a:pPr>
            <a:endParaRPr lang="en-AU" dirty="0"/>
          </a:p>
          <a:p>
            <a:pPr marL="285750" indent="-285750">
              <a:buFont typeface="Arial"/>
              <a:buChar char="•"/>
            </a:pPr>
            <a:endParaRPr lang="en-AU" dirty="0"/>
          </a:p>
        </p:txBody>
      </p:sp>
      <p:sp>
        <p:nvSpPr>
          <p:cNvPr id="2" name="Title 1"/>
          <p:cNvSpPr>
            <a:spLocks noGrp="1"/>
          </p:cNvSpPr>
          <p:nvPr>
            <p:ph type="title"/>
          </p:nvPr>
        </p:nvSpPr>
        <p:spPr/>
        <p:txBody>
          <a:bodyPr>
            <a:normAutofit/>
          </a:bodyPr>
          <a:lstStyle/>
          <a:p>
            <a:r>
              <a:rPr lang="en-AU" dirty="0"/>
              <a:t>Paths </a:t>
            </a:r>
            <a:r>
              <a:rPr lang="mr-IN" dirty="0"/>
              <a:t>–</a:t>
            </a:r>
            <a:r>
              <a:rPr lang="en-AU" dirty="0"/>
              <a:t> ACE starting values</a:t>
            </a:r>
          </a:p>
        </p:txBody>
      </p:sp>
      <p:sp>
        <p:nvSpPr>
          <p:cNvPr id="12" name="TextBox 11"/>
          <p:cNvSpPr txBox="1"/>
          <p:nvPr/>
        </p:nvSpPr>
        <p:spPr>
          <a:xfrm>
            <a:off x="283410" y="6262870"/>
            <a:ext cx="5068778" cy="369332"/>
          </a:xfrm>
          <a:prstGeom prst="rect">
            <a:avLst/>
          </a:prstGeom>
          <a:noFill/>
        </p:spPr>
        <p:txBody>
          <a:bodyPr wrap="none" rtlCol="0">
            <a:spAutoFit/>
          </a:bodyPr>
          <a:lstStyle/>
          <a:p>
            <a:r>
              <a:rPr lang="en-AU" b="1" dirty="0"/>
              <a:t>Monozygotic twins </a:t>
            </a:r>
            <a:r>
              <a:rPr lang="en-AU" dirty="0"/>
              <a:t>= share 100% genetic variance</a:t>
            </a:r>
          </a:p>
        </p:txBody>
      </p:sp>
      <p:grpSp>
        <p:nvGrpSpPr>
          <p:cNvPr id="15" name="Group 14"/>
          <p:cNvGrpSpPr/>
          <p:nvPr/>
        </p:nvGrpSpPr>
        <p:grpSpPr>
          <a:xfrm>
            <a:off x="106966" y="2272631"/>
            <a:ext cx="5488442" cy="3348380"/>
            <a:chOff x="106966" y="2272631"/>
            <a:chExt cx="5488442" cy="3348380"/>
          </a:xfrm>
        </p:grpSpPr>
        <p:pic>
          <p:nvPicPr>
            <p:cNvPr id="16" name="Picture 15"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cxnSp>
          <p:nvCxnSpPr>
            <p:cNvPr id="17" name="Straight Arrow Connector 16"/>
            <p:cNvCxnSpPr/>
            <p:nvPr/>
          </p:nvCxnSpPr>
          <p:spPr>
            <a:xfrm>
              <a:off x="2366210" y="3742267"/>
              <a:ext cx="0" cy="451207"/>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8" name="Straight Arrow Connector 17"/>
            <p:cNvCxnSpPr/>
            <p:nvPr/>
          </p:nvCxnSpPr>
          <p:spPr>
            <a:xfrm flipH="1">
              <a:off x="3602974" y="3146908"/>
              <a:ext cx="1501180" cy="112151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p:nvPr/>
          </p:nvCxnSpPr>
          <p:spPr>
            <a:xfrm>
              <a:off x="608388" y="3149732"/>
              <a:ext cx="1494499" cy="1118694"/>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a:off x="1529644" y="3227048"/>
              <a:ext cx="654754" cy="96642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H="1">
              <a:off x="3514652" y="3227048"/>
              <a:ext cx="655674" cy="975419"/>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24" name="Straight Arrow Connector 23"/>
            <p:cNvCxnSpPr/>
            <p:nvPr/>
          </p:nvCxnSpPr>
          <p:spPr>
            <a:xfrm>
              <a:off x="3342699" y="3742267"/>
              <a:ext cx="0" cy="451207"/>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18864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79" y="3026247"/>
            <a:ext cx="387685" cy="317834"/>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grpSp>
        <p:nvGrpSpPr>
          <p:cNvPr id="14" name="Group 13"/>
          <p:cNvGrpSpPr/>
          <p:nvPr/>
        </p:nvGrpSpPr>
        <p:grpSpPr>
          <a:xfrm>
            <a:off x="106966" y="2272631"/>
            <a:ext cx="5488442" cy="3348380"/>
            <a:chOff x="106966" y="2272631"/>
            <a:chExt cx="5488442" cy="3348380"/>
          </a:xfrm>
        </p:grpSpPr>
        <p:pic>
          <p:nvPicPr>
            <p:cNvPr id="13" name="Picture 12"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
          <p:nvSpPr>
            <p:cNvPr id="7" name="Frame 6"/>
            <p:cNvSpPr/>
            <p:nvPr/>
          </p:nvSpPr>
          <p:spPr>
            <a:xfrm>
              <a:off x="1983755" y="2807368"/>
              <a:ext cx="1799508" cy="1176420"/>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cxnSp>
          <p:nvCxnSpPr>
            <p:cNvPr id="4" name="Straight Arrow Connector 3"/>
            <p:cNvCxnSpPr/>
            <p:nvPr/>
          </p:nvCxnSpPr>
          <p:spPr>
            <a:xfrm>
              <a:off x="2633579" y="3474705"/>
              <a:ext cx="447697"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5" name="TextBox 4"/>
            <p:cNvSpPr txBox="1"/>
            <p:nvPr/>
          </p:nvSpPr>
          <p:spPr>
            <a:xfrm>
              <a:off x="2604350" y="3039245"/>
              <a:ext cx="47692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AU" dirty="0"/>
                <a:t>1.0</a:t>
              </a:r>
            </a:p>
          </p:txBody>
        </p:sp>
      </p:grpSp>
      <p:sp>
        <p:nvSpPr>
          <p:cNvPr id="10" name="TextBox 9"/>
          <p:cNvSpPr txBox="1"/>
          <p:nvPr/>
        </p:nvSpPr>
        <p:spPr>
          <a:xfrm>
            <a:off x="5788526" y="1553888"/>
            <a:ext cx="3168316" cy="5355313"/>
          </a:xfrm>
          <a:prstGeom prst="rect">
            <a:avLst/>
          </a:prstGeom>
          <a:noFill/>
        </p:spPr>
        <p:txBody>
          <a:bodyPr wrap="square" rtlCol="0">
            <a:spAutoFit/>
          </a:bodyPr>
          <a:lstStyle/>
          <a:p>
            <a:pPr marL="285750" indent="-285750">
              <a:buFont typeface="Arial"/>
              <a:buChar char="•"/>
            </a:pPr>
            <a:r>
              <a:rPr lang="en-GB" dirty="0"/>
              <a:t>A1 represents Twin 1’s genetics</a:t>
            </a:r>
          </a:p>
          <a:p>
            <a:pPr marL="285750" indent="-285750">
              <a:buFont typeface="Arial"/>
              <a:buChar char="•"/>
            </a:pPr>
            <a:endParaRPr lang="en-GB" dirty="0"/>
          </a:p>
          <a:p>
            <a:pPr marL="285750" indent="-285750">
              <a:buFont typeface="Arial"/>
              <a:buChar char="•"/>
            </a:pPr>
            <a:r>
              <a:rPr lang="en-GB" dirty="0"/>
              <a:t>A2 represents Twin 2’s genetics</a:t>
            </a:r>
          </a:p>
          <a:p>
            <a:endParaRPr lang="en-GB" dirty="0"/>
          </a:p>
          <a:p>
            <a:pPr marL="285750" indent="-285750">
              <a:buFont typeface="Arial"/>
              <a:buChar char="•"/>
            </a:pPr>
            <a:r>
              <a:rPr lang="en-GB" dirty="0"/>
              <a:t>In path diagrams, fixing a path to 1 means the two variables are equal</a:t>
            </a:r>
          </a:p>
          <a:p>
            <a:endParaRPr lang="en-GB" dirty="0"/>
          </a:p>
          <a:p>
            <a:pPr marL="285750" indent="-285750">
              <a:buFont typeface="Arial"/>
              <a:buChar char="•"/>
            </a:pPr>
            <a:r>
              <a:rPr lang="en-GB" u="sng" dirty="0"/>
              <a:t>The path between A1 and A2 is fixed at 1 for identical (monozygotic) twins because they share 100% (the same) genes</a:t>
            </a:r>
          </a:p>
          <a:p>
            <a:pPr marL="285750" indent="-285750">
              <a:buFont typeface="Arial"/>
              <a:buChar char="•"/>
            </a:pPr>
            <a:endParaRPr lang="en-GB" u="sng" dirty="0"/>
          </a:p>
          <a:p>
            <a:pPr marL="285750" indent="-285750">
              <a:buFont typeface="Arial"/>
              <a:buChar char="•"/>
            </a:pPr>
            <a:r>
              <a:rPr lang="en-GB" dirty="0"/>
              <a:t>It’s bidirectional, because Twin 1 and Twin 2 </a:t>
            </a:r>
            <a:r>
              <a:rPr lang="en-GB" dirty="0" err="1"/>
              <a:t>covary</a:t>
            </a:r>
            <a:endParaRPr lang="en-GB" dirty="0"/>
          </a:p>
          <a:p>
            <a:pPr marL="285750" indent="-285750">
              <a:buFont typeface="Arial"/>
              <a:buChar char="•"/>
            </a:pPr>
            <a:endParaRPr lang="en-AU" dirty="0"/>
          </a:p>
        </p:txBody>
      </p:sp>
      <p:sp>
        <p:nvSpPr>
          <p:cNvPr id="2" name="Title 1"/>
          <p:cNvSpPr>
            <a:spLocks noGrp="1"/>
          </p:cNvSpPr>
          <p:nvPr>
            <p:ph type="title"/>
          </p:nvPr>
        </p:nvSpPr>
        <p:spPr/>
        <p:txBody>
          <a:bodyPr/>
          <a:lstStyle/>
          <a:p>
            <a:r>
              <a:rPr lang="en-AU" dirty="0"/>
              <a:t>A = additive genetic variation</a:t>
            </a:r>
          </a:p>
        </p:txBody>
      </p:sp>
      <p:sp>
        <p:nvSpPr>
          <p:cNvPr id="12" name="TextBox 11"/>
          <p:cNvSpPr txBox="1"/>
          <p:nvPr/>
        </p:nvSpPr>
        <p:spPr>
          <a:xfrm>
            <a:off x="283410" y="6262870"/>
            <a:ext cx="5068778" cy="369332"/>
          </a:xfrm>
          <a:prstGeom prst="rect">
            <a:avLst/>
          </a:prstGeom>
          <a:noFill/>
        </p:spPr>
        <p:txBody>
          <a:bodyPr wrap="none" rtlCol="0">
            <a:spAutoFit/>
          </a:bodyPr>
          <a:lstStyle/>
          <a:p>
            <a:r>
              <a:rPr lang="en-AU" b="1" dirty="0"/>
              <a:t>Monozygotic twins </a:t>
            </a:r>
            <a:r>
              <a:rPr lang="en-AU" dirty="0"/>
              <a:t>= share 100% genetic variance</a:t>
            </a:r>
          </a:p>
        </p:txBody>
      </p:sp>
    </p:spTree>
    <p:extLst>
      <p:ext uri="{BB962C8B-B14F-4D97-AF65-F5344CB8AC3E}">
        <p14:creationId xmlns:p14="http://schemas.microsoft.com/office/powerpoint/2010/main" val="49536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 additive genetic variation</a:t>
            </a:r>
          </a:p>
        </p:txBody>
      </p:sp>
      <p:sp>
        <p:nvSpPr>
          <p:cNvPr id="12" name="TextBox 11"/>
          <p:cNvSpPr txBox="1"/>
          <p:nvPr/>
        </p:nvSpPr>
        <p:spPr>
          <a:xfrm>
            <a:off x="283410" y="6262870"/>
            <a:ext cx="4522241" cy="369332"/>
          </a:xfrm>
          <a:prstGeom prst="rect">
            <a:avLst/>
          </a:prstGeom>
          <a:noFill/>
        </p:spPr>
        <p:txBody>
          <a:bodyPr wrap="none" rtlCol="0">
            <a:spAutoFit/>
          </a:bodyPr>
          <a:lstStyle/>
          <a:p>
            <a:r>
              <a:rPr lang="en-AU" b="1" dirty="0"/>
              <a:t>Dizygotic twins </a:t>
            </a:r>
            <a:r>
              <a:rPr lang="en-AU" dirty="0"/>
              <a:t>= share 100% genetic variance</a:t>
            </a:r>
          </a:p>
        </p:txBody>
      </p:sp>
      <p:sp>
        <p:nvSpPr>
          <p:cNvPr id="13" name="TextBox 12"/>
          <p:cNvSpPr txBox="1"/>
          <p:nvPr/>
        </p:nvSpPr>
        <p:spPr>
          <a:xfrm>
            <a:off x="5788526" y="1553888"/>
            <a:ext cx="3168316" cy="5355313"/>
          </a:xfrm>
          <a:prstGeom prst="rect">
            <a:avLst/>
          </a:prstGeom>
          <a:noFill/>
        </p:spPr>
        <p:txBody>
          <a:bodyPr wrap="square" rtlCol="0">
            <a:spAutoFit/>
          </a:bodyPr>
          <a:lstStyle/>
          <a:p>
            <a:pPr marL="285750" indent="-285750">
              <a:buFont typeface="Arial"/>
              <a:buChar char="•"/>
            </a:pPr>
            <a:r>
              <a:rPr lang="en-GB" dirty="0"/>
              <a:t>A1 represents Twin 1’s genetics</a:t>
            </a:r>
          </a:p>
          <a:p>
            <a:pPr marL="285750" indent="-285750">
              <a:buFont typeface="Arial"/>
              <a:buChar char="•"/>
            </a:pPr>
            <a:endParaRPr lang="en-GB" dirty="0"/>
          </a:p>
          <a:p>
            <a:pPr marL="285750" indent="-285750">
              <a:buFont typeface="Arial"/>
              <a:buChar char="•"/>
            </a:pPr>
            <a:r>
              <a:rPr lang="en-GB" dirty="0"/>
              <a:t>A2 represents Twin 2’s genetics</a:t>
            </a:r>
          </a:p>
          <a:p>
            <a:endParaRPr lang="en-GB" dirty="0"/>
          </a:p>
          <a:p>
            <a:pPr marL="285750" indent="-285750">
              <a:buFont typeface="Arial"/>
              <a:buChar char="•"/>
            </a:pPr>
            <a:r>
              <a:rPr lang="en-GB" dirty="0"/>
              <a:t>In path diagrams, fixing a path to 0.5 means the two variables are 50% equal</a:t>
            </a:r>
          </a:p>
          <a:p>
            <a:endParaRPr lang="en-GB" dirty="0"/>
          </a:p>
          <a:p>
            <a:pPr marL="285750" indent="-285750">
              <a:buFont typeface="Arial"/>
              <a:buChar char="•"/>
            </a:pPr>
            <a:r>
              <a:rPr lang="en-GB" u="sng" dirty="0"/>
              <a:t>The path between A1 and A2 is fixed at 0.5 for non- identical (dizygotic) twins because they share 50% (the same) genes</a:t>
            </a:r>
          </a:p>
          <a:p>
            <a:pPr marL="285750" indent="-285750">
              <a:buFont typeface="Arial"/>
              <a:buChar char="•"/>
            </a:pPr>
            <a:endParaRPr lang="en-GB" u="sng" dirty="0"/>
          </a:p>
          <a:p>
            <a:pPr marL="285750" indent="-285750">
              <a:buFont typeface="Arial"/>
              <a:buChar char="•"/>
            </a:pPr>
            <a:r>
              <a:rPr lang="en-GB" dirty="0"/>
              <a:t>It’s bidirectional, because Twin 1 and Twin 2 </a:t>
            </a:r>
            <a:r>
              <a:rPr lang="en-GB" dirty="0" err="1"/>
              <a:t>covary</a:t>
            </a:r>
            <a:endParaRPr lang="en-GB" dirty="0"/>
          </a:p>
          <a:p>
            <a:pPr marL="285750" indent="-285750">
              <a:buFont typeface="Arial"/>
              <a:buChar char="•"/>
            </a:pPr>
            <a:endParaRPr lang="en-AU" dirty="0"/>
          </a:p>
        </p:txBody>
      </p:sp>
      <p:grpSp>
        <p:nvGrpSpPr>
          <p:cNvPr id="8" name="Group 7"/>
          <p:cNvGrpSpPr/>
          <p:nvPr/>
        </p:nvGrpSpPr>
        <p:grpSpPr>
          <a:xfrm>
            <a:off x="106966" y="2272631"/>
            <a:ext cx="5488442" cy="3348380"/>
            <a:chOff x="106966" y="2272631"/>
            <a:chExt cx="5488442" cy="3348380"/>
          </a:xfrm>
        </p:grpSpPr>
        <p:pic>
          <p:nvPicPr>
            <p:cNvPr id="17" name="Picture 16"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
          <p:nvSpPr>
            <p:cNvPr id="10" name="Frame 9"/>
            <p:cNvSpPr/>
            <p:nvPr/>
          </p:nvSpPr>
          <p:spPr>
            <a:xfrm>
              <a:off x="1983755" y="2807368"/>
              <a:ext cx="1799508" cy="1176420"/>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15" name="TextBox 14"/>
            <p:cNvSpPr txBox="1"/>
            <p:nvPr/>
          </p:nvSpPr>
          <p:spPr>
            <a:xfrm>
              <a:off x="2604350" y="3039245"/>
              <a:ext cx="47692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AU" dirty="0"/>
                <a:t>0.5</a:t>
              </a:r>
            </a:p>
          </p:txBody>
        </p:sp>
        <p:cxnSp>
          <p:nvCxnSpPr>
            <p:cNvPr id="18" name="Straight Arrow Connector 17"/>
            <p:cNvCxnSpPr/>
            <p:nvPr/>
          </p:nvCxnSpPr>
          <p:spPr>
            <a:xfrm>
              <a:off x="2633579" y="3474705"/>
              <a:ext cx="447697"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16686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88526" y="1903299"/>
            <a:ext cx="3168316" cy="4801315"/>
          </a:xfrm>
          <a:prstGeom prst="rect">
            <a:avLst/>
          </a:prstGeom>
          <a:noFill/>
        </p:spPr>
        <p:txBody>
          <a:bodyPr wrap="square" rtlCol="0">
            <a:spAutoFit/>
          </a:bodyPr>
          <a:lstStyle/>
          <a:p>
            <a:pPr marL="285750" indent="-285750">
              <a:buFont typeface="Arial"/>
              <a:buChar char="•"/>
            </a:pPr>
            <a:r>
              <a:rPr lang="en-GB" dirty="0"/>
              <a:t>C1 represents Twin 1’s genetics</a:t>
            </a:r>
          </a:p>
          <a:p>
            <a:pPr marL="285750" indent="-285750">
              <a:buFont typeface="Arial"/>
              <a:buChar char="•"/>
            </a:pPr>
            <a:endParaRPr lang="en-GB" dirty="0"/>
          </a:p>
          <a:p>
            <a:pPr marL="285750" indent="-285750">
              <a:buFont typeface="Arial"/>
              <a:buChar char="•"/>
            </a:pPr>
            <a:r>
              <a:rPr lang="en-GB" dirty="0"/>
              <a:t>C2 represents Twin 2’s genetics</a:t>
            </a:r>
          </a:p>
          <a:p>
            <a:endParaRPr lang="en-GB" dirty="0"/>
          </a:p>
          <a:p>
            <a:pPr marL="285750" indent="-285750">
              <a:buFont typeface="Arial"/>
              <a:buChar char="•"/>
            </a:pPr>
            <a:r>
              <a:rPr lang="en-GB" dirty="0"/>
              <a:t>Remember, fixing a path to 1 means the two variables are constrained to be equal</a:t>
            </a:r>
          </a:p>
          <a:p>
            <a:endParaRPr lang="en-GB" dirty="0"/>
          </a:p>
          <a:p>
            <a:pPr marL="285750" indent="-285750">
              <a:buFont typeface="Arial"/>
              <a:buChar char="•"/>
            </a:pPr>
            <a:r>
              <a:rPr lang="en-GB" dirty="0"/>
              <a:t>The path between C1 and C2 is fixed at 1 (due to the equal environments assumption)</a:t>
            </a:r>
          </a:p>
          <a:p>
            <a:pPr marL="285750" indent="-285750">
              <a:buFont typeface="Arial"/>
              <a:buChar char="•"/>
            </a:pPr>
            <a:endParaRPr lang="en-GB" dirty="0"/>
          </a:p>
          <a:p>
            <a:pPr marL="285750" indent="-285750">
              <a:buFont typeface="Arial"/>
              <a:buChar char="•"/>
            </a:pPr>
            <a:r>
              <a:rPr lang="en-GB" dirty="0"/>
              <a:t>It’s bidirectional because Twin 1 and 2 </a:t>
            </a:r>
            <a:r>
              <a:rPr lang="en-GB" dirty="0" err="1"/>
              <a:t>covary</a:t>
            </a:r>
            <a:r>
              <a:rPr lang="en-GB" dirty="0"/>
              <a:t> </a:t>
            </a:r>
            <a:endParaRPr lang="en-AU" dirty="0"/>
          </a:p>
        </p:txBody>
      </p:sp>
      <p:sp>
        <p:nvSpPr>
          <p:cNvPr id="2" name="Title 1"/>
          <p:cNvSpPr>
            <a:spLocks noGrp="1"/>
          </p:cNvSpPr>
          <p:nvPr>
            <p:ph type="title"/>
          </p:nvPr>
        </p:nvSpPr>
        <p:spPr/>
        <p:txBody>
          <a:bodyPr/>
          <a:lstStyle/>
          <a:p>
            <a:r>
              <a:rPr lang="en-AU" dirty="0"/>
              <a:t>C = common environment</a:t>
            </a:r>
          </a:p>
        </p:txBody>
      </p:sp>
      <p:grpSp>
        <p:nvGrpSpPr>
          <p:cNvPr id="3" name="Group 2"/>
          <p:cNvGrpSpPr/>
          <p:nvPr/>
        </p:nvGrpSpPr>
        <p:grpSpPr>
          <a:xfrm>
            <a:off x="106966" y="1940902"/>
            <a:ext cx="5488442" cy="3680109"/>
            <a:chOff x="106966" y="1940902"/>
            <a:chExt cx="5488442" cy="3680109"/>
          </a:xfrm>
        </p:grpSpPr>
        <p:pic>
          <p:nvPicPr>
            <p:cNvPr id="9" name="Picture 8"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
          <p:nvSpPr>
            <p:cNvPr id="6" name="Rectangle 5"/>
            <p:cNvSpPr/>
            <p:nvPr/>
          </p:nvSpPr>
          <p:spPr>
            <a:xfrm>
              <a:off x="2693591" y="2253790"/>
              <a:ext cx="387685" cy="317834"/>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5" name="TextBox 4"/>
            <p:cNvSpPr txBox="1"/>
            <p:nvPr/>
          </p:nvSpPr>
          <p:spPr>
            <a:xfrm>
              <a:off x="2604350" y="1940902"/>
              <a:ext cx="47692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AU" dirty="0"/>
                <a:t>1.0</a:t>
              </a:r>
            </a:p>
          </p:txBody>
        </p:sp>
        <p:sp>
          <p:nvSpPr>
            <p:cNvPr id="7" name="Frame 6"/>
            <p:cNvSpPr/>
            <p:nvPr/>
          </p:nvSpPr>
          <p:spPr>
            <a:xfrm>
              <a:off x="1084000" y="2409815"/>
              <a:ext cx="3671443" cy="951996"/>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cxnSp>
          <p:nvCxnSpPr>
            <p:cNvPr id="14" name="Straight Arrow Connector 13"/>
            <p:cNvCxnSpPr/>
            <p:nvPr/>
          </p:nvCxnSpPr>
          <p:spPr>
            <a:xfrm>
              <a:off x="1548248" y="2806674"/>
              <a:ext cx="2542489"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161442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New to R?</a:t>
            </a:r>
          </a:p>
        </p:txBody>
      </p:sp>
      <p:sp>
        <p:nvSpPr>
          <p:cNvPr id="3" name="Content Placeholder 2"/>
          <p:cNvSpPr>
            <a:spLocks noGrp="1"/>
          </p:cNvSpPr>
          <p:nvPr>
            <p:ph idx="1"/>
          </p:nvPr>
        </p:nvSpPr>
        <p:spPr>
          <a:xfrm>
            <a:off x="457200" y="1600200"/>
            <a:ext cx="8686800" cy="4525963"/>
          </a:xfrm>
        </p:spPr>
        <p:txBody>
          <a:bodyPr>
            <a:normAutofit fontScale="92500"/>
          </a:bodyPr>
          <a:lstStyle/>
          <a:p>
            <a:r>
              <a:rPr lang="en-AU" dirty="0"/>
              <a:t>This workshop assumes basic knowledge of R and </a:t>
            </a:r>
            <a:r>
              <a:rPr lang="en-AU" dirty="0" err="1"/>
              <a:t>RStudio</a:t>
            </a:r>
            <a:endParaRPr lang="en-AU" dirty="0"/>
          </a:p>
          <a:p>
            <a:endParaRPr lang="en-AU" dirty="0"/>
          </a:p>
          <a:p>
            <a:r>
              <a:rPr lang="en-AU" dirty="0"/>
              <a:t>If you’re new to R, try working through some basics:</a:t>
            </a:r>
          </a:p>
          <a:p>
            <a:endParaRPr lang="en-AU" dirty="0"/>
          </a:p>
          <a:p>
            <a:pPr marL="0" indent="0">
              <a:buNone/>
            </a:pPr>
            <a:r>
              <a:rPr lang="en-US" dirty="0">
                <a:solidFill>
                  <a:srgbClr val="3366FF"/>
                </a:solidFill>
              </a:rPr>
              <a:t>https://</a:t>
            </a:r>
            <a:r>
              <a:rPr lang="en-US" dirty="0" err="1">
                <a:solidFill>
                  <a:srgbClr val="3366FF"/>
                </a:solidFill>
              </a:rPr>
              <a:t>github.com</a:t>
            </a:r>
            <a:r>
              <a:rPr lang="en-US" dirty="0">
                <a:solidFill>
                  <a:srgbClr val="3366FF"/>
                </a:solidFill>
              </a:rPr>
              <a:t>/</a:t>
            </a:r>
            <a:r>
              <a:rPr lang="en-US" dirty="0" err="1">
                <a:solidFill>
                  <a:srgbClr val="3366FF"/>
                </a:solidFill>
              </a:rPr>
              <a:t>ClareSutherland</a:t>
            </a:r>
            <a:r>
              <a:rPr lang="en-US" dirty="0">
                <a:solidFill>
                  <a:srgbClr val="3366FF"/>
                </a:solidFill>
              </a:rPr>
              <a:t>/</a:t>
            </a:r>
            <a:r>
              <a:rPr lang="en-US" dirty="0" err="1">
                <a:solidFill>
                  <a:srgbClr val="3366FF"/>
                </a:solidFill>
              </a:rPr>
              <a:t>BasicR</a:t>
            </a:r>
            <a:endParaRPr lang="en-US" dirty="0"/>
          </a:p>
          <a:p>
            <a:endParaRPr lang="en-AU" dirty="0"/>
          </a:p>
          <a:p>
            <a:r>
              <a:rPr lang="en-AU" dirty="0"/>
              <a:t>Good textbooks on R:</a:t>
            </a:r>
          </a:p>
        </p:txBody>
      </p:sp>
      <p:pic>
        <p:nvPicPr>
          <p:cNvPr id="5" name="Picture 4">
            <a:extLst>
              <a:ext uri="{FF2B5EF4-FFF2-40B4-BE49-F238E27FC236}">
                <a16:creationId xmlns:a16="http://schemas.microsoft.com/office/drawing/2014/main" id="{E010197D-3FB2-8C44-AEBA-C74A14A5B873}"/>
              </a:ext>
            </a:extLst>
          </p:cNvPr>
          <p:cNvPicPr>
            <a:picLocks noChangeAspect="1"/>
          </p:cNvPicPr>
          <p:nvPr/>
        </p:nvPicPr>
        <p:blipFill>
          <a:blip r:embed="rId2"/>
          <a:stretch>
            <a:fillRect/>
          </a:stretch>
        </p:blipFill>
        <p:spPr>
          <a:xfrm>
            <a:off x="4905681" y="5084688"/>
            <a:ext cx="977469" cy="1468875"/>
          </a:xfrm>
          <a:prstGeom prst="rect">
            <a:avLst/>
          </a:prstGeom>
        </p:spPr>
      </p:pic>
      <p:pic>
        <p:nvPicPr>
          <p:cNvPr id="7" name="Picture 6">
            <a:extLst>
              <a:ext uri="{FF2B5EF4-FFF2-40B4-BE49-F238E27FC236}">
                <a16:creationId xmlns:a16="http://schemas.microsoft.com/office/drawing/2014/main" id="{5F406495-80A8-5242-A780-0C03EAAB9536}"/>
              </a:ext>
            </a:extLst>
          </p:cNvPr>
          <p:cNvPicPr>
            <a:picLocks noChangeAspect="1"/>
          </p:cNvPicPr>
          <p:nvPr/>
        </p:nvPicPr>
        <p:blipFill>
          <a:blip r:embed="rId3"/>
          <a:stretch>
            <a:fillRect/>
          </a:stretch>
        </p:blipFill>
        <p:spPr>
          <a:xfrm>
            <a:off x="6389349" y="5084688"/>
            <a:ext cx="1083258" cy="1468875"/>
          </a:xfrm>
          <a:prstGeom prst="rect">
            <a:avLst/>
          </a:prstGeom>
        </p:spPr>
      </p:pic>
    </p:spTree>
    <p:extLst>
      <p:ext uri="{BB962C8B-B14F-4D97-AF65-F5344CB8AC3E}">
        <p14:creationId xmlns:p14="http://schemas.microsoft.com/office/powerpoint/2010/main" val="1406284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88526" y="1903299"/>
            <a:ext cx="3168316" cy="3693319"/>
          </a:xfrm>
          <a:prstGeom prst="rect">
            <a:avLst/>
          </a:prstGeom>
          <a:noFill/>
        </p:spPr>
        <p:txBody>
          <a:bodyPr wrap="square" rtlCol="0">
            <a:spAutoFit/>
          </a:bodyPr>
          <a:lstStyle/>
          <a:p>
            <a:pPr marL="285750" indent="-285750">
              <a:buFont typeface="Arial"/>
              <a:buChar char="•"/>
            </a:pPr>
            <a:r>
              <a:rPr lang="en-GB" dirty="0"/>
              <a:t>E1 represents Twin 1’s genetics</a:t>
            </a:r>
          </a:p>
          <a:p>
            <a:pPr marL="285750" indent="-285750">
              <a:buFont typeface="Arial"/>
              <a:buChar char="•"/>
            </a:pPr>
            <a:endParaRPr lang="en-GB" dirty="0"/>
          </a:p>
          <a:p>
            <a:pPr marL="285750" indent="-285750">
              <a:buFont typeface="Arial"/>
              <a:buChar char="•"/>
            </a:pPr>
            <a:r>
              <a:rPr lang="en-GB" dirty="0"/>
              <a:t>E2 represents Twin 2’s genetics</a:t>
            </a:r>
          </a:p>
          <a:p>
            <a:endParaRPr lang="en-GB" dirty="0"/>
          </a:p>
          <a:p>
            <a:pPr marL="285750" indent="-285750">
              <a:buFont typeface="Arial"/>
              <a:buChar char="•"/>
            </a:pPr>
            <a:r>
              <a:rPr lang="en-GB" dirty="0"/>
              <a:t>E1 and E2 aren’t connected by a path at all because these latent variable inherently </a:t>
            </a:r>
            <a:r>
              <a:rPr lang="en-AU" dirty="0"/>
              <a:t>reflects unshared (uncorrelated) environments i.e. they don’t have a relationship</a:t>
            </a:r>
          </a:p>
        </p:txBody>
      </p:sp>
      <p:sp>
        <p:nvSpPr>
          <p:cNvPr id="2" name="Title 1"/>
          <p:cNvSpPr>
            <a:spLocks noGrp="1"/>
          </p:cNvSpPr>
          <p:nvPr>
            <p:ph type="title"/>
          </p:nvPr>
        </p:nvSpPr>
        <p:spPr/>
        <p:txBody>
          <a:bodyPr/>
          <a:lstStyle/>
          <a:p>
            <a:r>
              <a:rPr lang="en-AU" dirty="0"/>
              <a:t>E = unshared Environment</a:t>
            </a:r>
          </a:p>
        </p:txBody>
      </p:sp>
      <p:pic>
        <p:nvPicPr>
          <p:cNvPr id="13" name="Picture 12"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58520"/>
            <a:ext cx="5488442" cy="3348380"/>
          </a:xfrm>
          <a:prstGeom prst="rect">
            <a:avLst/>
          </a:prstGeom>
        </p:spPr>
      </p:pic>
      <p:pic>
        <p:nvPicPr>
          <p:cNvPr id="14" name="Picture 13"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44409"/>
            <a:ext cx="5488442" cy="3348380"/>
          </a:xfrm>
          <a:prstGeom prst="rect">
            <a:avLst/>
          </a:prstGeom>
        </p:spPr>
      </p:pic>
      <p:sp>
        <p:nvSpPr>
          <p:cNvPr id="15" name="Frame 14"/>
          <p:cNvSpPr/>
          <p:nvPr/>
        </p:nvSpPr>
        <p:spPr>
          <a:xfrm>
            <a:off x="45336" y="2211457"/>
            <a:ext cx="930560" cy="1112082"/>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16" name="Frame 15"/>
          <p:cNvSpPr/>
          <p:nvPr/>
        </p:nvSpPr>
        <p:spPr>
          <a:xfrm>
            <a:off x="4791125" y="2211457"/>
            <a:ext cx="930560" cy="1112082"/>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10645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88526" y="1903299"/>
            <a:ext cx="3168316" cy="4524316"/>
          </a:xfrm>
          <a:prstGeom prst="rect">
            <a:avLst/>
          </a:prstGeom>
          <a:noFill/>
        </p:spPr>
        <p:txBody>
          <a:bodyPr wrap="square" rtlCol="0">
            <a:spAutoFit/>
          </a:bodyPr>
          <a:lstStyle/>
          <a:p>
            <a:pPr marL="285750" indent="-285750">
              <a:buFont typeface="Arial"/>
              <a:buChar char="•"/>
            </a:pPr>
            <a:r>
              <a:rPr lang="en-GB" dirty="0"/>
              <a:t>Actually, E1 and E2 </a:t>
            </a:r>
            <a:r>
              <a:rPr lang="en-GB" u="sng" dirty="0"/>
              <a:t>are </a:t>
            </a:r>
            <a:r>
              <a:rPr lang="en-GB" dirty="0"/>
              <a:t>the error or residual variables</a:t>
            </a:r>
          </a:p>
          <a:p>
            <a:pPr marL="285750" indent="-285750">
              <a:buFont typeface="Arial"/>
              <a:buChar char="•"/>
            </a:pPr>
            <a:endParaRPr lang="en-GB" dirty="0"/>
          </a:p>
          <a:p>
            <a:pPr marL="285750" indent="-285750">
              <a:buFont typeface="Arial"/>
              <a:buChar char="•"/>
            </a:pPr>
            <a:r>
              <a:rPr lang="en-GB" dirty="0"/>
              <a:t>They represent everything that varies between twin pairs</a:t>
            </a:r>
          </a:p>
          <a:p>
            <a:pPr marL="285750" indent="-285750">
              <a:buFont typeface="Arial"/>
              <a:buChar char="•"/>
            </a:pPr>
            <a:endParaRPr lang="en-GB" dirty="0"/>
          </a:p>
          <a:p>
            <a:pPr marL="285750" indent="-285750">
              <a:buFont typeface="Arial"/>
              <a:buChar char="•"/>
            </a:pPr>
            <a:r>
              <a:rPr lang="en-GB" dirty="0"/>
              <a:t>So, variance not accounted for by common environments and genetics (which would make twins similar)</a:t>
            </a:r>
          </a:p>
          <a:p>
            <a:pPr marL="285750" indent="-285750">
              <a:buFont typeface="Arial"/>
              <a:buChar char="•"/>
            </a:pPr>
            <a:endParaRPr lang="en-GB" dirty="0"/>
          </a:p>
          <a:p>
            <a:pPr marL="285750" indent="-285750">
              <a:buFont typeface="Arial"/>
              <a:buChar char="•"/>
            </a:pPr>
            <a:r>
              <a:rPr lang="en-GB" dirty="0"/>
              <a:t>Thus, E1 and E2 represent unshared environments AND error (a potential confound)</a:t>
            </a:r>
          </a:p>
        </p:txBody>
      </p:sp>
      <p:sp>
        <p:nvSpPr>
          <p:cNvPr id="2" name="Title 1"/>
          <p:cNvSpPr>
            <a:spLocks noGrp="1"/>
          </p:cNvSpPr>
          <p:nvPr>
            <p:ph type="title"/>
          </p:nvPr>
        </p:nvSpPr>
        <p:spPr/>
        <p:txBody>
          <a:bodyPr/>
          <a:lstStyle/>
          <a:p>
            <a:r>
              <a:rPr lang="en-AU" dirty="0"/>
              <a:t>Why no error variables?</a:t>
            </a:r>
          </a:p>
        </p:txBody>
      </p:sp>
      <p:grpSp>
        <p:nvGrpSpPr>
          <p:cNvPr id="3" name="Group 2"/>
          <p:cNvGrpSpPr/>
          <p:nvPr/>
        </p:nvGrpSpPr>
        <p:grpSpPr>
          <a:xfrm>
            <a:off x="0" y="2264931"/>
            <a:ext cx="5735051" cy="3356080"/>
            <a:chOff x="0" y="2264931"/>
            <a:chExt cx="5735051" cy="3356080"/>
          </a:xfrm>
        </p:grpSpPr>
        <p:pic>
          <p:nvPicPr>
            <p:cNvPr id="7" name="Picture 6"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
          <p:nvSpPr>
            <p:cNvPr id="17" name="Frame 16"/>
            <p:cNvSpPr/>
            <p:nvPr/>
          </p:nvSpPr>
          <p:spPr>
            <a:xfrm>
              <a:off x="4839367" y="2264931"/>
              <a:ext cx="895684" cy="1019246"/>
            </a:xfrm>
            <a:prstGeom prst="frame">
              <a:avLst>
                <a:gd name="adj1" fmla="val 674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a:solidFill>
                  <a:srgbClr val="008000"/>
                </a:solidFill>
              </a:endParaRPr>
            </a:p>
          </p:txBody>
        </p:sp>
        <p:sp>
          <p:nvSpPr>
            <p:cNvPr id="19" name="Frame 18"/>
            <p:cNvSpPr/>
            <p:nvPr/>
          </p:nvSpPr>
          <p:spPr>
            <a:xfrm>
              <a:off x="0" y="2264931"/>
              <a:ext cx="895684" cy="1019246"/>
            </a:xfrm>
            <a:prstGeom prst="frame">
              <a:avLst>
                <a:gd name="adj1" fmla="val 674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a:solidFill>
                  <a:srgbClr val="008000"/>
                </a:solidFill>
              </a:endParaRPr>
            </a:p>
          </p:txBody>
        </p:sp>
      </p:grpSp>
    </p:spTree>
    <p:extLst>
      <p:ext uri="{BB962C8B-B14F-4D97-AF65-F5344CB8AC3E}">
        <p14:creationId xmlns:p14="http://schemas.microsoft.com/office/powerpoint/2010/main" val="269498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88526" y="1417638"/>
            <a:ext cx="3168316" cy="5355313"/>
          </a:xfrm>
          <a:prstGeom prst="rect">
            <a:avLst/>
          </a:prstGeom>
          <a:noFill/>
        </p:spPr>
        <p:txBody>
          <a:bodyPr wrap="square" rtlCol="0">
            <a:spAutoFit/>
          </a:bodyPr>
          <a:lstStyle/>
          <a:p>
            <a:pPr marL="285750" indent="-285750">
              <a:buFont typeface="Arial"/>
              <a:buChar char="•"/>
            </a:pPr>
            <a:r>
              <a:rPr lang="en-AU" dirty="0"/>
              <a:t>Triangle depicts means in the model. E.g. the mean of the observed scores across twins. This mean is left free to vary, although a plausible starting value is used</a:t>
            </a:r>
          </a:p>
          <a:p>
            <a:pPr marL="285750" indent="-285750">
              <a:buFont typeface="Arial"/>
              <a:buChar char="•"/>
            </a:pPr>
            <a:endParaRPr lang="en-AU" dirty="0"/>
          </a:p>
          <a:p>
            <a:pPr marL="285750" indent="-285750">
              <a:buFont typeface="Arial"/>
              <a:buChar char="•"/>
            </a:pPr>
            <a:r>
              <a:rPr lang="en-AU" dirty="0"/>
              <a:t>A good plausible starting value is the mean of the manifest (observed) data (here, </a:t>
            </a:r>
            <a:r>
              <a:rPr lang="nb-NO" dirty="0"/>
              <a:t>21.6)</a:t>
            </a:r>
            <a:r>
              <a:rPr lang="en-AU" dirty="0"/>
              <a:t>.</a:t>
            </a:r>
          </a:p>
          <a:p>
            <a:pPr marL="285750" indent="-285750">
              <a:buFont typeface="Arial"/>
              <a:buChar char="•"/>
            </a:pPr>
            <a:endParaRPr lang="en-AU" dirty="0"/>
          </a:p>
          <a:p>
            <a:pPr marL="285750" indent="-285750">
              <a:buFont typeface="Arial"/>
              <a:buChar char="•"/>
            </a:pPr>
            <a:r>
              <a:rPr lang="en-AU" dirty="0"/>
              <a:t>Mean is usually assumed to be the same for </a:t>
            </a:r>
            <a:r>
              <a:rPr lang="en-AU" dirty="0" err="1"/>
              <a:t>mz</a:t>
            </a:r>
            <a:r>
              <a:rPr lang="en-AU" dirty="0"/>
              <a:t> and </a:t>
            </a:r>
            <a:r>
              <a:rPr lang="en-AU" dirty="0" err="1"/>
              <a:t>dz</a:t>
            </a:r>
            <a:r>
              <a:rPr lang="en-AU" dirty="0"/>
              <a:t> twins 1 and 2, so you need to check the means are similar across these four groups, or remove this assumption</a:t>
            </a:r>
            <a:endParaRPr lang="en-GB" dirty="0"/>
          </a:p>
        </p:txBody>
      </p:sp>
      <p:sp>
        <p:nvSpPr>
          <p:cNvPr id="2" name="Title 1"/>
          <p:cNvSpPr>
            <a:spLocks noGrp="1"/>
          </p:cNvSpPr>
          <p:nvPr>
            <p:ph type="title"/>
          </p:nvPr>
        </p:nvSpPr>
        <p:spPr/>
        <p:txBody>
          <a:bodyPr/>
          <a:lstStyle/>
          <a:p>
            <a:r>
              <a:rPr lang="en-AU" dirty="0"/>
              <a:t>Observed (manifest) mean</a:t>
            </a:r>
          </a:p>
        </p:txBody>
      </p:sp>
      <p:grpSp>
        <p:nvGrpSpPr>
          <p:cNvPr id="12" name="Group 11"/>
          <p:cNvGrpSpPr/>
          <p:nvPr/>
        </p:nvGrpSpPr>
        <p:grpSpPr>
          <a:xfrm>
            <a:off x="106966" y="2272631"/>
            <a:ext cx="5488442" cy="3348380"/>
            <a:chOff x="106966" y="2272631"/>
            <a:chExt cx="5488442" cy="3348380"/>
          </a:xfrm>
        </p:grpSpPr>
        <p:pic>
          <p:nvPicPr>
            <p:cNvPr id="13" name="Picture 12"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
          <p:nvSpPr>
            <p:cNvPr id="14" name="Frame 13"/>
            <p:cNvSpPr/>
            <p:nvPr/>
          </p:nvSpPr>
          <p:spPr>
            <a:xfrm>
              <a:off x="2433052" y="4600222"/>
              <a:ext cx="895684" cy="1020789"/>
            </a:xfrm>
            <a:prstGeom prst="frame">
              <a:avLst>
                <a:gd name="adj1" fmla="val 67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solidFill>
                  <a:srgbClr val="008000"/>
                </a:solidFill>
              </a:endParaRPr>
            </a:p>
          </p:txBody>
        </p:sp>
      </p:grpSp>
    </p:spTree>
    <p:extLst>
      <p:ext uri="{BB962C8B-B14F-4D97-AF65-F5344CB8AC3E}">
        <p14:creationId xmlns:p14="http://schemas.microsoft.com/office/powerpoint/2010/main" val="5268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88526" y="1903299"/>
            <a:ext cx="3355474" cy="3139321"/>
          </a:xfrm>
          <a:prstGeom prst="rect">
            <a:avLst/>
          </a:prstGeom>
          <a:noFill/>
        </p:spPr>
        <p:txBody>
          <a:bodyPr wrap="square" rtlCol="0">
            <a:spAutoFit/>
          </a:bodyPr>
          <a:lstStyle/>
          <a:p>
            <a:pPr marL="285750" indent="-285750">
              <a:buFont typeface="Arial"/>
              <a:buChar char="•"/>
            </a:pPr>
            <a:r>
              <a:rPr lang="en-GB" dirty="0"/>
              <a:t>Each of the latent variables has variance constrained to 1</a:t>
            </a:r>
          </a:p>
          <a:p>
            <a:pPr marL="285750" indent="-285750">
              <a:buFont typeface="Arial"/>
              <a:buChar char="•"/>
            </a:pPr>
            <a:endParaRPr lang="en-GB" dirty="0"/>
          </a:p>
          <a:p>
            <a:pPr marL="285750" indent="-285750">
              <a:buFont typeface="Arial"/>
              <a:buChar char="•"/>
            </a:pPr>
            <a:r>
              <a:rPr lang="en-GB" dirty="0"/>
              <a:t>Also a mean of 0 (you can’t see it on the path because it’s zero i.e. constrained not to be there)</a:t>
            </a:r>
          </a:p>
          <a:p>
            <a:pPr marL="285750" indent="-285750">
              <a:buFont typeface="Arial"/>
              <a:buChar char="•"/>
            </a:pPr>
            <a:endParaRPr lang="en-GB" dirty="0"/>
          </a:p>
          <a:p>
            <a:pPr marL="285750" indent="-285750">
              <a:buFont typeface="Arial"/>
              <a:buChar char="•"/>
            </a:pPr>
            <a:r>
              <a:rPr lang="en-GB" dirty="0"/>
              <a:t>These constraints reflect the latent variables being standardised variables</a:t>
            </a:r>
          </a:p>
        </p:txBody>
      </p:sp>
      <p:sp>
        <p:nvSpPr>
          <p:cNvPr id="2" name="Title 1"/>
          <p:cNvSpPr>
            <a:spLocks noGrp="1"/>
          </p:cNvSpPr>
          <p:nvPr>
            <p:ph type="title"/>
          </p:nvPr>
        </p:nvSpPr>
        <p:spPr/>
        <p:txBody>
          <a:bodyPr/>
          <a:lstStyle/>
          <a:p>
            <a:r>
              <a:rPr lang="en-AU" dirty="0"/>
              <a:t>Latent means and variance</a:t>
            </a:r>
          </a:p>
        </p:txBody>
      </p:sp>
      <p:grpSp>
        <p:nvGrpSpPr>
          <p:cNvPr id="3" name="Group 2"/>
          <p:cNvGrpSpPr/>
          <p:nvPr/>
        </p:nvGrpSpPr>
        <p:grpSpPr>
          <a:xfrm>
            <a:off x="106966" y="2181429"/>
            <a:ext cx="5488442" cy="3439582"/>
            <a:chOff x="106966" y="2181429"/>
            <a:chExt cx="5488442" cy="3439582"/>
          </a:xfrm>
        </p:grpSpPr>
        <p:pic>
          <p:nvPicPr>
            <p:cNvPr id="12" name="Picture 11"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sp>
          <p:nvSpPr>
            <p:cNvPr id="8" name="Frame 7"/>
            <p:cNvSpPr/>
            <p:nvPr/>
          </p:nvSpPr>
          <p:spPr>
            <a:xfrm>
              <a:off x="205751" y="2202076"/>
              <a:ext cx="411865" cy="365852"/>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13" name="Frame 12"/>
            <p:cNvSpPr/>
            <p:nvPr/>
          </p:nvSpPr>
          <p:spPr>
            <a:xfrm>
              <a:off x="1160256" y="2181429"/>
              <a:ext cx="411865" cy="365852"/>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14" name="Frame 13"/>
            <p:cNvSpPr/>
            <p:nvPr/>
          </p:nvSpPr>
          <p:spPr>
            <a:xfrm>
              <a:off x="2178468" y="2666857"/>
              <a:ext cx="411865" cy="365852"/>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15" name="Frame 14"/>
            <p:cNvSpPr/>
            <p:nvPr/>
          </p:nvSpPr>
          <p:spPr>
            <a:xfrm>
              <a:off x="4125377" y="2194060"/>
              <a:ext cx="411865" cy="365852"/>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16" name="Frame 15"/>
            <p:cNvSpPr/>
            <p:nvPr/>
          </p:nvSpPr>
          <p:spPr>
            <a:xfrm>
              <a:off x="5111503" y="2210401"/>
              <a:ext cx="411865" cy="365852"/>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18" name="Frame 17"/>
            <p:cNvSpPr/>
            <p:nvPr/>
          </p:nvSpPr>
          <p:spPr>
            <a:xfrm>
              <a:off x="3159710" y="2678664"/>
              <a:ext cx="411865" cy="365852"/>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grpSp>
      <p:sp>
        <p:nvSpPr>
          <p:cNvPr id="17" name="Frame 16"/>
          <p:cNvSpPr/>
          <p:nvPr/>
        </p:nvSpPr>
        <p:spPr>
          <a:xfrm>
            <a:off x="2433052" y="4600222"/>
            <a:ext cx="895684" cy="1020789"/>
          </a:xfrm>
          <a:prstGeom prst="frame">
            <a:avLst>
              <a:gd name="adj1" fmla="val 67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solidFill>
                <a:srgbClr val="008000"/>
              </a:solidFill>
            </a:endParaRPr>
          </a:p>
        </p:txBody>
      </p:sp>
    </p:spTree>
    <p:extLst>
      <p:ext uri="{BB962C8B-B14F-4D97-AF65-F5344CB8AC3E}">
        <p14:creationId xmlns:p14="http://schemas.microsoft.com/office/powerpoint/2010/main" val="72582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Putting it all together</a:t>
            </a:r>
          </a:p>
        </p:txBody>
      </p:sp>
      <p:grpSp>
        <p:nvGrpSpPr>
          <p:cNvPr id="6" name="Group 5"/>
          <p:cNvGrpSpPr/>
          <p:nvPr/>
        </p:nvGrpSpPr>
        <p:grpSpPr>
          <a:xfrm>
            <a:off x="149299" y="2224824"/>
            <a:ext cx="4300962" cy="2623924"/>
            <a:chOff x="149299" y="2159743"/>
            <a:chExt cx="4300962" cy="2623924"/>
          </a:xfrm>
        </p:grpSpPr>
        <p:pic>
          <p:nvPicPr>
            <p:cNvPr id="12" name="Picture 11"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49299" y="2159743"/>
              <a:ext cx="4300962" cy="2623924"/>
            </a:xfrm>
            <a:prstGeom prst="rect">
              <a:avLst/>
            </a:prstGeom>
          </p:spPr>
        </p:pic>
        <p:sp>
          <p:nvSpPr>
            <p:cNvPr id="4" name="Rounded Rectangle 3"/>
            <p:cNvSpPr/>
            <p:nvPr/>
          </p:nvSpPr>
          <p:spPr>
            <a:xfrm>
              <a:off x="2100790" y="2795282"/>
              <a:ext cx="402163" cy="2487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1.0</a:t>
              </a:r>
            </a:p>
          </p:txBody>
        </p:sp>
      </p:grpSp>
      <p:sp>
        <p:nvSpPr>
          <p:cNvPr id="5" name="TextBox 4"/>
          <p:cNvSpPr txBox="1"/>
          <p:nvPr/>
        </p:nvSpPr>
        <p:spPr>
          <a:xfrm>
            <a:off x="203200" y="5106959"/>
            <a:ext cx="8192911" cy="1477328"/>
          </a:xfrm>
          <a:prstGeom prst="rect">
            <a:avLst/>
          </a:prstGeom>
          <a:noFill/>
        </p:spPr>
        <p:txBody>
          <a:bodyPr wrap="square" rtlCol="0">
            <a:spAutoFit/>
          </a:bodyPr>
          <a:lstStyle/>
          <a:p>
            <a:pPr algn="ctr"/>
            <a:r>
              <a:rPr lang="en-AU" dirty="0"/>
              <a:t>In ACE modelling, there is literally only </a:t>
            </a:r>
            <a:r>
              <a:rPr lang="en-AU" u="sng" dirty="0"/>
              <a:t>one difference </a:t>
            </a:r>
            <a:r>
              <a:rPr lang="en-AU" dirty="0"/>
              <a:t>across monozygotic and dizygotic twin models:</a:t>
            </a:r>
          </a:p>
          <a:p>
            <a:pPr algn="ctr"/>
            <a:r>
              <a:rPr lang="en-AU" dirty="0"/>
              <a:t>the co-variation between Twin 1 and Twin 2 additive genetics </a:t>
            </a:r>
          </a:p>
          <a:p>
            <a:pPr algn="ctr"/>
            <a:r>
              <a:rPr lang="en-AU" dirty="0"/>
              <a:t>=  1 for monozygotic twins </a:t>
            </a:r>
          </a:p>
          <a:p>
            <a:pPr algn="ctr"/>
            <a:r>
              <a:rPr lang="en-AU" dirty="0"/>
              <a:t>= 0.5 for dizygotic twins </a:t>
            </a:r>
          </a:p>
        </p:txBody>
      </p:sp>
      <p:sp>
        <p:nvSpPr>
          <p:cNvPr id="9" name="TextBox 8"/>
          <p:cNvSpPr txBox="1"/>
          <p:nvPr/>
        </p:nvSpPr>
        <p:spPr>
          <a:xfrm>
            <a:off x="863600" y="1727202"/>
            <a:ext cx="3023860" cy="369332"/>
          </a:xfrm>
          <a:prstGeom prst="rect">
            <a:avLst/>
          </a:prstGeom>
          <a:noFill/>
        </p:spPr>
        <p:txBody>
          <a:bodyPr wrap="none" rtlCol="0">
            <a:spAutoFit/>
          </a:bodyPr>
          <a:lstStyle/>
          <a:p>
            <a:r>
              <a:rPr lang="en-AU" b="1" dirty="0"/>
              <a:t>Monozygotic twins (identical)</a:t>
            </a:r>
          </a:p>
        </p:txBody>
      </p:sp>
      <p:sp>
        <p:nvSpPr>
          <p:cNvPr id="10" name="Rectangle 9"/>
          <p:cNvSpPr/>
          <p:nvPr/>
        </p:nvSpPr>
        <p:spPr>
          <a:xfrm>
            <a:off x="5584323" y="1727202"/>
            <a:ext cx="3094755" cy="369332"/>
          </a:xfrm>
          <a:prstGeom prst="rect">
            <a:avLst/>
          </a:prstGeom>
        </p:spPr>
        <p:txBody>
          <a:bodyPr wrap="none">
            <a:spAutoFit/>
          </a:bodyPr>
          <a:lstStyle/>
          <a:p>
            <a:r>
              <a:rPr lang="en-AU" b="1" dirty="0"/>
              <a:t>Dizygotic twins (non-identical)</a:t>
            </a:r>
          </a:p>
        </p:txBody>
      </p:sp>
      <p:grpSp>
        <p:nvGrpSpPr>
          <p:cNvPr id="17" name="Group 16"/>
          <p:cNvGrpSpPr/>
          <p:nvPr/>
        </p:nvGrpSpPr>
        <p:grpSpPr>
          <a:xfrm>
            <a:off x="4704365" y="2224824"/>
            <a:ext cx="4300962" cy="2623924"/>
            <a:chOff x="4704365" y="2289905"/>
            <a:chExt cx="4300962" cy="2623924"/>
          </a:xfrm>
        </p:grpSpPr>
        <p:pic>
          <p:nvPicPr>
            <p:cNvPr id="15" name="Picture 14"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4704365" y="2289905"/>
              <a:ext cx="4300962" cy="2623924"/>
            </a:xfrm>
            <a:prstGeom prst="rect">
              <a:avLst/>
            </a:prstGeom>
          </p:spPr>
        </p:pic>
        <p:sp>
          <p:nvSpPr>
            <p:cNvPr id="16" name="Rounded Rectangle 15"/>
            <p:cNvSpPr/>
            <p:nvPr/>
          </p:nvSpPr>
          <p:spPr>
            <a:xfrm>
              <a:off x="6655856" y="2925444"/>
              <a:ext cx="402163" cy="2487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0.5</a:t>
              </a:r>
            </a:p>
          </p:txBody>
        </p:sp>
      </p:grpSp>
    </p:spTree>
    <p:extLst>
      <p:ext uri="{BB962C8B-B14F-4D97-AF65-F5344CB8AC3E}">
        <p14:creationId xmlns:p14="http://schemas.microsoft.com/office/powerpoint/2010/main" val="358240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Comparing MZ and DZ twin models</a:t>
            </a:r>
          </a:p>
        </p:txBody>
      </p:sp>
      <p:sp>
        <p:nvSpPr>
          <p:cNvPr id="5" name="TextBox 4"/>
          <p:cNvSpPr txBox="1"/>
          <p:nvPr/>
        </p:nvSpPr>
        <p:spPr>
          <a:xfrm>
            <a:off x="203200" y="4885391"/>
            <a:ext cx="8940800" cy="1754327"/>
          </a:xfrm>
          <a:prstGeom prst="rect">
            <a:avLst/>
          </a:prstGeom>
          <a:noFill/>
        </p:spPr>
        <p:txBody>
          <a:bodyPr wrap="square" rtlCol="0">
            <a:spAutoFit/>
          </a:bodyPr>
          <a:lstStyle/>
          <a:p>
            <a:pPr marL="285750" indent="-285750" algn="ctr">
              <a:buFont typeface="Arial"/>
              <a:buChar char="•"/>
            </a:pPr>
            <a:r>
              <a:rPr lang="en-AU" dirty="0"/>
              <a:t>So, you build both models, then compare them. </a:t>
            </a:r>
          </a:p>
          <a:p>
            <a:pPr marL="285750" indent="-285750" algn="ctr">
              <a:buFont typeface="Arial"/>
              <a:buChar char="•"/>
            </a:pPr>
            <a:r>
              <a:rPr lang="en-AU" dirty="0"/>
              <a:t>Each model has a -2*</a:t>
            </a:r>
            <a:r>
              <a:rPr lang="en-AU" dirty="0" err="1"/>
              <a:t>loglikelihood</a:t>
            </a:r>
            <a:r>
              <a:rPr lang="en-AU" dirty="0"/>
              <a:t> value which demonstrates overall fit. </a:t>
            </a:r>
          </a:p>
          <a:p>
            <a:pPr marL="285750" indent="-285750" algn="ctr">
              <a:buFont typeface="Arial"/>
              <a:buChar char="•"/>
            </a:pPr>
            <a:r>
              <a:rPr lang="en-AU" dirty="0"/>
              <a:t>You take the difference between these two -2*</a:t>
            </a:r>
            <a:r>
              <a:rPr lang="en-AU" dirty="0" err="1"/>
              <a:t>loglikelihood</a:t>
            </a:r>
            <a:r>
              <a:rPr lang="en-AU" dirty="0"/>
              <a:t> values, which difference so happens to fit the chi2 distribution, meaning it has an associated significance value (NICE!)</a:t>
            </a:r>
          </a:p>
          <a:p>
            <a:pPr marL="285750" indent="-285750" algn="ctr">
              <a:buFont typeface="Arial"/>
              <a:buChar char="•"/>
            </a:pPr>
            <a:r>
              <a:rPr lang="en-AU" dirty="0"/>
              <a:t>If this test is significant, it tells you that genetics do contribute</a:t>
            </a:r>
          </a:p>
          <a:p>
            <a:pPr marL="285750" indent="-285750" algn="ctr">
              <a:buFont typeface="Arial"/>
              <a:buChar char="•"/>
            </a:pPr>
            <a:r>
              <a:rPr lang="en-AU" dirty="0"/>
              <a:t>If this test is not significant, it tells you that genetics don’t contribute that much</a:t>
            </a:r>
          </a:p>
        </p:txBody>
      </p:sp>
      <p:sp>
        <p:nvSpPr>
          <p:cNvPr id="11" name="TextBox 10"/>
          <p:cNvSpPr txBox="1"/>
          <p:nvPr/>
        </p:nvSpPr>
        <p:spPr>
          <a:xfrm>
            <a:off x="863600" y="1727202"/>
            <a:ext cx="3023860" cy="369332"/>
          </a:xfrm>
          <a:prstGeom prst="rect">
            <a:avLst/>
          </a:prstGeom>
          <a:noFill/>
        </p:spPr>
        <p:txBody>
          <a:bodyPr wrap="none" rtlCol="0">
            <a:spAutoFit/>
          </a:bodyPr>
          <a:lstStyle/>
          <a:p>
            <a:r>
              <a:rPr lang="en-AU" b="1" dirty="0"/>
              <a:t>Monozygotic twins (identical)</a:t>
            </a:r>
          </a:p>
        </p:txBody>
      </p:sp>
      <p:sp>
        <p:nvSpPr>
          <p:cNvPr id="12" name="Rectangle 11"/>
          <p:cNvSpPr/>
          <p:nvPr/>
        </p:nvSpPr>
        <p:spPr>
          <a:xfrm>
            <a:off x="5584323" y="1727202"/>
            <a:ext cx="3094755" cy="369332"/>
          </a:xfrm>
          <a:prstGeom prst="rect">
            <a:avLst/>
          </a:prstGeom>
        </p:spPr>
        <p:txBody>
          <a:bodyPr wrap="none">
            <a:spAutoFit/>
          </a:bodyPr>
          <a:lstStyle/>
          <a:p>
            <a:r>
              <a:rPr lang="en-AU" b="1" dirty="0"/>
              <a:t>Dizygotic twins (non-identical)</a:t>
            </a:r>
          </a:p>
        </p:txBody>
      </p:sp>
      <p:grpSp>
        <p:nvGrpSpPr>
          <p:cNvPr id="10" name="Group 9"/>
          <p:cNvGrpSpPr/>
          <p:nvPr/>
        </p:nvGrpSpPr>
        <p:grpSpPr>
          <a:xfrm>
            <a:off x="149299" y="2224824"/>
            <a:ext cx="4300962" cy="2623924"/>
            <a:chOff x="149299" y="2159743"/>
            <a:chExt cx="4300962" cy="2623924"/>
          </a:xfrm>
        </p:grpSpPr>
        <p:pic>
          <p:nvPicPr>
            <p:cNvPr id="17" name="Picture 16"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49299" y="2159743"/>
              <a:ext cx="4300962" cy="2623924"/>
            </a:xfrm>
            <a:prstGeom prst="rect">
              <a:avLst/>
            </a:prstGeom>
          </p:spPr>
        </p:pic>
        <p:sp>
          <p:nvSpPr>
            <p:cNvPr id="18" name="Rounded Rectangle 17"/>
            <p:cNvSpPr/>
            <p:nvPr/>
          </p:nvSpPr>
          <p:spPr>
            <a:xfrm>
              <a:off x="2100790" y="2795282"/>
              <a:ext cx="402163" cy="2487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1.0</a:t>
              </a:r>
            </a:p>
          </p:txBody>
        </p:sp>
      </p:grpSp>
      <p:grpSp>
        <p:nvGrpSpPr>
          <p:cNvPr id="19" name="Group 18"/>
          <p:cNvGrpSpPr/>
          <p:nvPr/>
        </p:nvGrpSpPr>
        <p:grpSpPr>
          <a:xfrm>
            <a:off x="4704365" y="2224824"/>
            <a:ext cx="4300962" cy="2623924"/>
            <a:chOff x="4704365" y="2289905"/>
            <a:chExt cx="4300962" cy="2623924"/>
          </a:xfrm>
        </p:grpSpPr>
        <p:pic>
          <p:nvPicPr>
            <p:cNvPr id="20" name="Picture 19"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4704365" y="2289905"/>
              <a:ext cx="4300962" cy="2623924"/>
            </a:xfrm>
            <a:prstGeom prst="rect">
              <a:avLst/>
            </a:prstGeom>
          </p:spPr>
        </p:pic>
        <p:sp>
          <p:nvSpPr>
            <p:cNvPr id="21" name="Rounded Rectangle 20"/>
            <p:cNvSpPr/>
            <p:nvPr/>
          </p:nvSpPr>
          <p:spPr>
            <a:xfrm>
              <a:off x="6655856" y="2925444"/>
              <a:ext cx="402163" cy="2487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0.5</a:t>
              </a:r>
            </a:p>
          </p:txBody>
        </p:sp>
      </p:grpSp>
    </p:spTree>
    <p:extLst>
      <p:ext uri="{BB962C8B-B14F-4D97-AF65-F5344CB8AC3E}">
        <p14:creationId xmlns:p14="http://schemas.microsoft.com/office/powerpoint/2010/main" val="164368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E5F0-1E69-8A4D-B067-566EB175154A}"/>
              </a:ext>
            </a:extLst>
          </p:cNvPr>
          <p:cNvSpPr>
            <a:spLocks noGrp="1"/>
          </p:cNvSpPr>
          <p:nvPr>
            <p:ph type="title"/>
          </p:nvPr>
        </p:nvSpPr>
        <p:spPr/>
        <p:txBody>
          <a:bodyPr/>
          <a:lstStyle/>
          <a:p>
            <a:r>
              <a:rPr lang="en-US" dirty="0"/>
              <a:t>Questions?</a:t>
            </a:r>
          </a:p>
        </p:txBody>
      </p:sp>
      <p:pic>
        <p:nvPicPr>
          <p:cNvPr id="4" name="Picture 3">
            <a:extLst>
              <a:ext uri="{FF2B5EF4-FFF2-40B4-BE49-F238E27FC236}">
                <a16:creationId xmlns:a16="http://schemas.microsoft.com/office/drawing/2014/main" id="{A76AE562-28AF-504D-95DE-85E5F57A6EBC}"/>
              </a:ext>
            </a:extLst>
          </p:cNvPr>
          <p:cNvPicPr>
            <a:picLocks noChangeAspect="1"/>
          </p:cNvPicPr>
          <p:nvPr/>
        </p:nvPicPr>
        <p:blipFill rotWithShape="1">
          <a:blip r:embed="rId2"/>
          <a:srcRect l="26177" b="38458"/>
          <a:stretch/>
        </p:blipFill>
        <p:spPr>
          <a:xfrm>
            <a:off x="1720516" y="2239713"/>
            <a:ext cx="5702967" cy="3565691"/>
          </a:xfrm>
          <a:prstGeom prst="rect">
            <a:avLst/>
          </a:prstGeom>
        </p:spPr>
      </p:pic>
    </p:spTree>
    <p:extLst>
      <p:ext uri="{BB962C8B-B14F-4D97-AF65-F5344CB8AC3E}">
        <p14:creationId xmlns:p14="http://schemas.microsoft.com/office/powerpoint/2010/main" val="2979155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Loading data into R</a:t>
            </a:r>
          </a:p>
        </p:txBody>
      </p:sp>
      <p:sp>
        <p:nvSpPr>
          <p:cNvPr id="4" name="Rectangle 3"/>
          <p:cNvSpPr/>
          <p:nvPr/>
        </p:nvSpPr>
        <p:spPr>
          <a:xfrm>
            <a:off x="698500" y="1683844"/>
            <a:ext cx="7529202" cy="1477328"/>
          </a:xfrm>
          <a:prstGeom prst="rect">
            <a:avLst/>
          </a:prstGeom>
        </p:spPr>
        <p:txBody>
          <a:bodyPr wrap="square">
            <a:spAutoFit/>
          </a:bodyPr>
          <a:lstStyle/>
          <a:p>
            <a:pPr marL="285750" indent="-285750">
              <a:buFont typeface="Arial"/>
              <a:buChar char="•"/>
            </a:pPr>
            <a:r>
              <a:rPr lang="en-AU" dirty="0"/>
              <a:t>We are going to use some example (real) twin data that come with </a:t>
            </a:r>
            <a:r>
              <a:rPr lang="en-AU" dirty="0" err="1"/>
              <a:t>OpenMx</a:t>
            </a:r>
            <a:endParaRPr lang="en-AU" dirty="0"/>
          </a:p>
          <a:p>
            <a:pPr marL="285750" indent="-285750">
              <a:buFont typeface="Arial"/>
              <a:buChar char="•"/>
            </a:pPr>
            <a:endParaRPr lang="en-AU" dirty="0"/>
          </a:p>
          <a:p>
            <a:pPr marL="285750" indent="-285750">
              <a:buFont typeface="Arial"/>
              <a:buChar char="•"/>
            </a:pPr>
            <a:r>
              <a:rPr lang="en-AU" dirty="0"/>
              <a:t>Data represent body mass index (BMI). </a:t>
            </a:r>
          </a:p>
          <a:p>
            <a:pPr marL="285750" indent="-285750">
              <a:buFont typeface="Arial"/>
              <a:buChar char="•"/>
            </a:pPr>
            <a:endParaRPr lang="en-AU" dirty="0"/>
          </a:p>
          <a:p>
            <a:pPr marL="285750" indent="-285750">
              <a:buFont typeface="Arial"/>
              <a:buChar char="•"/>
            </a:pPr>
            <a:r>
              <a:rPr lang="en-AU" dirty="0"/>
              <a:t>How heritable is BMI in women?</a:t>
            </a:r>
          </a:p>
        </p:txBody>
      </p:sp>
      <p:sp>
        <p:nvSpPr>
          <p:cNvPr id="6" name="Rectangle 5"/>
          <p:cNvSpPr/>
          <p:nvPr/>
        </p:nvSpPr>
        <p:spPr>
          <a:xfrm>
            <a:off x="698500" y="4268561"/>
            <a:ext cx="7205579" cy="126441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data(</a:t>
            </a:r>
            <a:r>
              <a:rPr lang="en-AU" dirty="0" err="1">
                <a:solidFill>
                  <a:srgbClr val="0000FF"/>
                </a:solidFill>
              </a:rPr>
              <a:t>twinData</a:t>
            </a:r>
            <a:r>
              <a:rPr lang="en-AU" dirty="0">
                <a:solidFill>
                  <a:srgbClr val="0000FF"/>
                </a:solidFill>
              </a:rPr>
              <a:t>)</a:t>
            </a:r>
          </a:p>
          <a:p>
            <a:r>
              <a:rPr lang="en-AU" dirty="0">
                <a:solidFill>
                  <a:srgbClr val="0000FF"/>
                </a:solidFill>
              </a:rPr>
              <a:t>&gt; View(</a:t>
            </a:r>
            <a:r>
              <a:rPr lang="en-AU" dirty="0" err="1">
                <a:solidFill>
                  <a:srgbClr val="0000FF"/>
                </a:solidFill>
              </a:rPr>
              <a:t>twinData</a:t>
            </a:r>
            <a:r>
              <a:rPr lang="en-AU" dirty="0">
                <a:solidFill>
                  <a:srgbClr val="0000FF"/>
                </a:solidFill>
              </a:rPr>
              <a:t>)</a:t>
            </a:r>
          </a:p>
        </p:txBody>
      </p:sp>
      <p:sp>
        <p:nvSpPr>
          <p:cNvPr id="7" name="Rectangle 6"/>
          <p:cNvSpPr/>
          <p:nvPr/>
        </p:nvSpPr>
        <p:spPr>
          <a:xfrm>
            <a:off x="698500" y="3675895"/>
            <a:ext cx="7529202" cy="369332"/>
          </a:xfrm>
          <a:prstGeom prst="rect">
            <a:avLst/>
          </a:prstGeom>
        </p:spPr>
        <p:txBody>
          <a:bodyPr wrap="square">
            <a:spAutoFit/>
          </a:bodyPr>
          <a:lstStyle/>
          <a:p>
            <a:pPr marL="285750" indent="-285750">
              <a:buFont typeface="Arial"/>
              <a:buChar char="•"/>
            </a:pPr>
            <a:r>
              <a:rPr lang="en-AU" dirty="0"/>
              <a:t>Load and view your dataset:</a:t>
            </a:r>
          </a:p>
        </p:txBody>
      </p:sp>
    </p:spTree>
    <p:extLst>
      <p:ext uri="{BB962C8B-B14F-4D97-AF65-F5344CB8AC3E}">
        <p14:creationId xmlns:p14="http://schemas.microsoft.com/office/powerpoint/2010/main" val="2717899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View data</a:t>
            </a:r>
          </a:p>
        </p:txBody>
      </p:sp>
      <p:pic>
        <p:nvPicPr>
          <p:cNvPr id="3" name="Picture 2" descr="view 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4942703"/>
          </a:xfrm>
          <a:prstGeom prst="rect">
            <a:avLst/>
          </a:prstGeom>
        </p:spPr>
      </p:pic>
      <p:sp>
        <p:nvSpPr>
          <p:cNvPr id="4" name="Frame 3"/>
          <p:cNvSpPr/>
          <p:nvPr/>
        </p:nvSpPr>
        <p:spPr>
          <a:xfrm>
            <a:off x="6145408" y="2073571"/>
            <a:ext cx="1419085" cy="4166454"/>
          </a:xfrm>
          <a:prstGeom prst="frame">
            <a:avLst>
              <a:gd name="adj1" fmla="val 674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5" name="TextBox 4"/>
          <p:cNvSpPr txBox="1"/>
          <p:nvPr/>
        </p:nvSpPr>
        <p:spPr>
          <a:xfrm>
            <a:off x="3408948" y="6378695"/>
            <a:ext cx="3218174" cy="369332"/>
          </a:xfrm>
          <a:prstGeom prst="rect">
            <a:avLst/>
          </a:prstGeom>
          <a:noFill/>
        </p:spPr>
        <p:txBody>
          <a:bodyPr wrap="none" rtlCol="0">
            <a:spAutoFit/>
          </a:bodyPr>
          <a:lstStyle/>
          <a:p>
            <a:r>
              <a:rPr lang="en-AU" dirty="0">
                <a:solidFill>
                  <a:srgbClr val="FF0000"/>
                </a:solidFill>
              </a:rPr>
              <a:t>BMI values for twin 1 and twin 2</a:t>
            </a:r>
          </a:p>
        </p:txBody>
      </p:sp>
      <p:sp>
        <p:nvSpPr>
          <p:cNvPr id="6" name="Frame 5"/>
          <p:cNvSpPr/>
          <p:nvPr/>
        </p:nvSpPr>
        <p:spPr>
          <a:xfrm>
            <a:off x="8194842" y="2073571"/>
            <a:ext cx="941136" cy="4166454"/>
          </a:xfrm>
          <a:prstGeom prst="frame">
            <a:avLst>
              <a:gd name="adj1" fmla="val 67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solidFill>
                <a:schemeClr val="tx1"/>
              </a:solidFill>
            </a:endParaRPr>
          </a:p>
        </p:txBody>
      </p:sp>
      <p:sp>
        <p:nvSpPr>
          <p:cNvPr id="7" name="TextBox 6"/>
          <p:cNvSpPr txBox="1"/>
          <p:nvPr/>
        </p:nvSpPr>
        <p:spPr>
          <a:xfrm>
            <a:off x="6196848" y="1048306"/>
            <a:ext cx="2745239" cy="369332"/>
          </a:xfrm>
          <a:prstGeom prst="rect">
            <a:avLst/>
          </a:prstGeom>
          <a:noFill/>
        </p:spPr>
        <p:txBody>
          <a:bodyPr wrap="none" rtlCol="0">
            <a:spAutoFit/>
          </a:bodyPr>
          <a:lstStyle/>
          <a:p>
            <a:r>
              <a:rPr lang="en-AU" dirty="0">
                <a:solidFill>
                  <a:schemeClr val="accent5"/>
                </a:solidFill>
              </a:rPr>
              <a:t>zygosity i.e. identical or not</a:t>
            </a:r>
          </a:p>
        </p:txBody>
      </p:sp>
    </p:spTree>
    <p:extLst>
      <p:ext uri="{BB962C8B-B14F-4D97-AF65-F5344CB8AC3E}">
        <p14:creationId xmlns:p14="http://schemas.microsoft.com/office/powerpoint/2010/main" val="3882885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Create manifest and latent variables</a:t>
            </a:r>
          </a:p>
        </p:txBody>
      </p:sp>
      <p:grpSp>
        <p:nvGrpSpPr>
          <p:cNvPr id="5" name="Group 4"/>
          <p:cNvGrpSpPr/>
          <p:nvPr/>
        </p:nvGrpSpPr>
        <p:grpSpPr>
          <a:xfrm>
            <a:off x="2044096" y="1429733"/>
            <a:ext cx="4850190" cy="2623924"/>
            <a:chOff x="2044096" y="1429733"/>
            <a:chExt cx="4850190" cy="2623924"/>
          </a:xfrm>
        </p:grpSpPr>
        <p:pic>
          <p:nvPicPr>
            <p:cNvPr id="12" name="Picture 11"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2318710" y="1429733"/>
              <a:ext cx="4300962" cy="2623924"/>
            </a:xfrm>
            <a:prstGeom prst="rect">
              <a:avLst/>
            </a:prstGeom>
          </p:spPr>
        </p:pic>
        <p:sp>
          <p:nvSpPr>
            <p:cNvPr id="6" name="Frame 5"/>
            <p:cNvSpPr/>
            <p:nvPr/>
          </p:nvSpPr>
          <p:spPr>
            <a:xfrm>
              <a:off x="3366809" y="2819738"/>
              <a:ext cx="2204764" cy="625851"/>
            </a:xfrm>
            <a:prstGeom prst="frame">
              <a:avLst>
                <a:gd name="adj1" fmla="val 674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8" name="Frame 7"/>
            <p:cNvSpPr/>
            <p:nvPr/>
          </p:nvSpPr>
          <p:spPr>
            <a:xfrm>
              <a:off x="2044096" y="1502303"/>
              <a:ext cx="4850190" cy="1173162"/>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grpSp>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4" name="Rectangle 3"/>
          <p:cNvSpPr/>
          <p:nvPr/>
        </p:nvSpPr>
        <p:spPr>
          <a:xfrm>
            <a:off x="331317" y="5190957"/>
            <a:ext cx="8355483" cy="911179"/>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00FF"/>
                </a:solidFill>
                <a:latin typeface="Calibri"/>
                <a:cs typeface="Calibri"/>
              </a:rPr>
              <a:t>&gt; </a:t>
            </a:r>
            <a:r>
              <a:rPr lang="mr-IN" dirty="0">
                <a:solidFill>
                  <a:srgbClr val="0000FF"/>
                </a:solidFill>
                <a:latin typeface="Calibri"/>
                <a:cs typeface="Calibri"/>
              </a:rPr>
              <a:t>selVars &lt;- c('bmi1','bmi2')</a:t>
            </a:r>
          </a:p>
          <a:p>
            <a:r>
              <a:rPr lang="en-GB" dirty="0">
                <a:solidFill>
                  <a:srgbClr val="0000FF"/>
                </a:solidFill>
                <a:latin typeface="Calibri"/>
                <a:cs typeface="Calibri"/>
              </a:rPr>
              <a:t>&gt; </a:t>
            </a:r>
            <a:r>
              <a:rPr lang="mr-IN" dirty="0">
                <a:solidFill>
                  <a:srgbClr val="0000FF"/>
                </a:solidFill>
                <a:latin typeface="Calibri"/>
                <a:cs typeface="Calibri"/>
              </a:rPr>
              <a:t>aceVars &lt;- c("A1","C1","E1","A2","C2","E2")</a:t>
            </a:r>
            <a:endParaRPr lang="en-AU" dirty="0">
              <a:solidFill>
                <a:srgbClr val="0000FF"/>
              </a:solidFill>
              <a:latin typeface="Calibri"/>
              <a:cs typeface="Calibri"/>
            </a:endParaRPr>
          </a:p>
        </p:txBody>
      </p:sp>
      <p:sp>
        <p:nvSpPr>
          <p:cNvPr id="11" name="TextBox 10"/>
          <p:cNvSpPr txBox="1"/>
          <p:nvPr/>
        </p:nvSpPr>
        <p:spPr>
          <a:xfrm>
            <a:off x="290294" y="4045081"/>
            <a:ext cx="8853706" cy="923330"/>
          </a:xfrm>
          <a:prstGeom prst="rect">
            <a:avLst/>
          </a:prstGeom>
          <a:noFill/>
        </p:spPr>
        <p:txBody>
          <a:bodyPr wrap="none" rtlCol="0">
            <a:spAutoFit/>
          </a:bodyPr>
          <a:lstStyle/>
          <a:p>
            <a:pPr marL="285750" indent="-285750">
              <a:buFont typeface="Arial"/>
              <a:buChar char="•"/>
            </a:pPr>
            <a:r>
              <a:rPr lang="en-AU" dirty="0"/>
              <a:t>Create variables that contain lists of your manifest and latent variables (you will use later)</a:t>
            </a:r>
          </a:p>
          <a:p>
            <a:pPr marL="285750" indent="-285750">
              <a:buFont typeface="Arial"/>
              <a:buChar char="•"/>
            </a:pPr>
            <a:r>
              <a:rPr lang="en-AU" dirty="0"/>
              <a:t>Remember, there is one manifest variable (BMI) per twin: bmi1, bmi2</a:t>
            </a:r>
          </a:p>
          <a:p>
            <a:pPr marL="285750" indent="-285750">
              <a:buFont typeface="Arial"/>
              <a:buChar char="•"/>
            </a:pPr>
            <a:r>
              <a:rPr lang="en-AU" dirty="0"/>
              <a:t>There are three latent variables per twin: A1, A2, C1, C2, E1, E2</a:t>
            </a:r>
          </a:p>
        </p:txBody>
      </p:sp>
    </p:spTree>
    <p:extLst>
      <p:ext uri="{BB962C8B-B14F-4D97-AF65-F5344CB8AC3E}">
        <p14:creationId xmlns:p14="http://schemas.microsoft.com/office/powerpoint/2010/main" val="143642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4231" y="1727202"/>
            <a:ext cx="3023860" cy="369332"/>
          </a:xfrm>
          <a:prstGeom prst="rect">
            <a:avLst/>
          </a:prstGeom>
          <a:noFill/>
        </p:spPr>
        <p:txBody>
          <a:bodyPr wrap="none" rtlCol="0">
            <a:spAutoFit/>
          </a:bodyPr>
          <a:lstStyle/>
          <a:p>
            <a:r>
              <a:rPr lang="en-AU" b="1" dirty="0"/>
              <a:t>Monozygotic twins (identical)</a:t>
            </a:r>
          </a:p>
        </p:txBody>
      </p:sp>
      <p:sp>
        <p:nvSpPr>
          <p:cNvPr id="7" name="Rectangle 6"/>
          <p:cNvSpPr/>
          <p:nvPr/>
        </p:nvSpPr>
        <p:spPr>
          <a:xfrm>
            <a:off x="5752466" y="1727202"/>
            <a:ext cx="3094755" cy="369332"/>
          </a:xfrm>
          <a:prstGeom prst="rect">
            <a:avLst/>
          </a:prstGeom>
        </p:spPr>
        <p:txBody>
          <a:bodyPr wrap="none">
            <a:spAutoFit/>
          </a:bodyPr>
          <a:lstStyle/>
          <a:p>
            <a:r>
              <a:rPr lang="en-AU" b="1" dirty="0"/>
              <a:t>Dizygotic twins (non-identical)</a:t>
            </a:r>
          </a:p>
        </p:txBody>
      </p:sp>
      <p:grpSp>
        <p:nvGrpSpPr>
          <p:cNvPr id="14" name="Group 13"/>
          <p:cNvGrpSpPr/>
          <p:nvPr/>
        </p:nvGrpSpPr>
        <p:grpSpPr>
          <a:xfrm>
            <a:off x="4572002" y="1580147"/>
            <a:ext cx="4668433" cy="4756666"/>
            <a:chOff x="4572002" y="1580147"/>
            <a:chExt cx="4668433" cy="4756666"/>
          </a:xfrm>
        </p:grpSpPr>
        <p:pic>
          <p:nvPicPr>
            <p:cNvPr id="5" name="Picture 4" descr="dzTwinsCor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435" y="1580147"/>
              <a:ext cx="4572000" cy="4572000"/>
            </a:xfrm>
            <a:prstGeom prst="rect">
              <a:avLst/>
            </a:prstGeom>
          </p:spPr>
        </p:pic>
        <p:sp>
          <p:nvSpPr>
            <p:cNvPr id="9" name="TextBox 8"/>
            <p:cNvSpPr txBox="1"/>
            <p:nvPr/>
          </p:nvSpPr>
          <p:spPr>
            <a:xfrm>
              <a:off x="6355347" y="5967481"/>
              <a:ext cx="1238853" cy="369332"/>
            </a:xfrm>
            <a:prstGeom prst="rect">
              <a:avLst/>
            </a:prstGeom>
            <a:noFill/>
          </p:spPr>
          <p:txBody>
            <a:bodyPr wrap="none" rtlCol="0">
              <a:spAutoFit/>
            </a:bodyPr>
            <a:lstStyle/>
            <a:p>
              <a:r>
                <a:rPr lang="en-AU" dirty="0"/>
                <a:t>Twin 1 BMI</a:t>
              </a:r>
            </a:p>
          </p:txBody>
        </p:sp>
        <p:sp>
          <p:nvSpPr>
            <p:cNvPr id="10" name="TextBox 9"/>
            <p:cNvSpPr txBox="1"/>
            <p:nvPr/>
          </p:nvSpPr>
          <p:spPr>
            <a:xfrm rot="16200000">
              <a:off x="4137241" y="3673460"/>
              <a:ext cx="1238853" cy="369332"/>
            </a:xfrm>
            <a:prstGeom prst="rect">
              <a:avLst/>
            </a:prstGeom>
            <a:noFill/>
          </p:spPr>
          <p:txBody>
            <a:bodyPr wrap="none" rtlCol="0">
              <a:spAutoFit/>
            </a:bodyPr>
            <a:lstStyle/>
            <a:p>
              <a:r>
                <a:rPr lang="en-AU" dirty="0"/>
                <a:t>Twin 2 BMI</a:t>
              </a:r>
            </a:p>
          </p:txBody>
        </p:sp>
      </p:grpSp>
      <p:grpSp>
        <p:nvGrpSpPr>
          <p:cNvPr id="3" name="Group 2"/>
          <p:cNvGrpSpPr/>
          <p:nvPr/>
        </p:nvGrpSpPr>
        <p:grpSpPr>
          <a:xfrm>
            <a:off x="87868" y="1580147"/>
            <a:ext cx="4668799" cy="4756666"/>
            <a:chOff x="87868" y="1580147"/>
            <a:chExt cx="4668799" cy="4756666"/>
          </a:xfrm>
        </p:grpSpPr>
        <p:pic>
          <p:nvPicPr>
            <p:cNvPr id="4" name="Picture 3" descr="mzTwinsCor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667" y="1580147"/>
              <a:ext cx="4572000" cy="4572000"/>
            </a:xfrm>
            <a:prstGeom prst="rect">
              <a:avLst/>
            </a:prstGeom>
          </p:spPr>
        </p:pic>
        <p:sp>
          <p:nvSpPr>
            <p:cNvPr id="8" name="TextBox 7"/>
            <p:cNvSpPr txBox="1"/>
            <p:nvPr/>
          </p:nvSpPr>
          <p:spPr>
            <a:xfrm>
              <a:off x="1844843" y="5967481"/>
              <a:ext cx="1238853" cy="369332"/>
            </a:xfrm>
            <a:prstGeom prst="rect">
              <a:avLst/>
            </a:prstGeom>
            <a:noFill/>
          </p:spPr>
          <p:txBody>
            <a:bodyPr wrap="none" rtlCol="0">
              <a:spAutoFit/>
            </a:bodyPr>
            <a:lstStyle/>
            <a:p>
              <a:r>
                <a:rPr lang="en-AU" dirty="0"/>
                <a:t>Twin 1 BMI</a:t>
              </a:r>
            </a:p>
          </p:txBody>
        </p:sp>
        <p:sp>
          <p:nvSpPr>
            <p:cNvPr id="11" name="TextBox 10"/>
            <p:cNvSpPr txBox="1"/>
            <p:nvPr/>
          </p:nvSpPr>
          <p:spPr>
            <a:xfrm rot="16200000">
              <a:off x="-346893" y="3673460"/>
              <a:ext cx="1238853" cy="369332"/>
            </a:xfrm>
            <a:prstGeom prst="rect">
              <a:avLst/>
            </a:prstGeom>
            <a:noFill/>
          </p:spPr>
          <p:txBody>
            <a:bodyPr wrap="none" rtlCol="0">
              <a:spAutoFit/>
            </a:bodyPr>
            <a:lstStyle/>
            <a:p>
              <a:r>
                <a:rPr lang="en-AU" dirty="0"/>
                <a:t>Twin 2 BMI</a:t>
              </a:r>
            </a:p>
          </p:txBody>
        </p:sp>
      </p:grpSp>
      <p:sp>
        <p:nvSpPr>
          <p:cNvPr id="12" name="TextBox 11"/>
          <p:cNvSpPr txBox="1"/>
          <p:nvPr/>
        </p:nvSpPr>
        <p:spPr>
          <a:xfrm>
            <a:off x="1780936" y="6435435"/>
            <a:ext cx="1302760" cy="369332"/>
          </a:xfrm>
          <a:prstGeom prst="rect">
            <a:avLst/>
          </a:prstGeom>
          <a:noFill/>
        </p:spPr>
        <p:txBody>
          <a:bodyPr wrap="none" rtlCol="0">
            <a:spAutoFit/>
          </a:bodyPr>
          <a:lstStyle/>
          <a:p>
            <a:r>
              <a:rPr lang="en-AU" dirty="0">
                <a:solidFill>
                  <a:srgbClr val="660066"/>
                </a:solidFill>
              </a:rPr>
              <a:t>100% genes</a:t>
            </a:r>
          </a:p>
        </p:txBody>
      </p:sp>
      <p:sp>
        <p:nvSpPr>
          <p:cNvPr id="13" name="TextBox 12"/>
          <p:cNvSpPr txBox="1"/>
          <p:nvPr/>
        </p:nvSpPr>
        <p:spPr>
          <a:xfrm>
            <a:off x="6381890" y="6488668"/>
            <a:ext cx="1185766" cy="369332"/>
          </a:xfrm>
          <a:prstGeom prst="rect">
            <a:avLst/>
          </a:prstGeom>
          <a:noFill/>
        </p:spPr>
        <p:txBody>
          <a:bodyPr wrap="none" rtlCol="0">
            <a:spAutoFit/>
          </a:bodyPr>
          <a:lstStyle/>
          <a:p>
            <a:r>
              <a:rPr lang="en-AU" dirty="0">
                <a:solidFill>
                  <a:srgbClr val="660066"/>
                </a:solidFill>
              </a:rPr>
              <a:t>50% genes</a:t>
            </a:r>
          </a:p>
        </p:txBody>
      </p:sp>
      <p:sp>
        <p:nvSpPr>
          <p:cNvPr id="16" name="Rectangle 15">
            <a:extLst>
              <a:ext uri="{FF2B5EF4-FFF2-40B4-BE49-F238E27FC236}">
                <a16:creationId xmlns:a16="http://schemas.microsoft.com/office/drawing/2014/main" id="{DE85A187-E1BE-694A-93B9-2519A48C6174}"/>
              </a:ext>
            </a:extLst>
          </p:cNvPr>
          <p:cNvSpPr/>
          <p:nvPr/>
        </p:nvSpPr>
        <p:spPr>
          <a:xfrm>
            <a:off x="1068144" y="2290716"/>
            <a:ext cx="894797" cy="369332"/>
          </a:xfrm>
          <a:prstGeom prst="rect">
            <a:avLst/>
          </a:prstGeom>
        </p:spPr>
        <p:txBody>
          <a:bodyPr wrap="none">
            <a:spAutoFit/>
          </a:bodyPr>
          <a:lstStyle/>
          <a:p>
            <a:r>
              <a:rPr lang="en-AU" dirty="0">
                <a:solidFill>
                  <a:srgbClr val="7030A0"/>
                </a:solidFill>
              </a:rPr>
              <a:t>r = .745</a:t>
            </a:r>
            <a:endParaRPr lang="en-US" dirty="0">
              <a:solidFill>
                <a:srgbClr val="7030A0"/>
              </a:solidFill>
            </a:endParaRPr>
          </a:p>
        </p:txBody>
      </p:sp>
      <p:sp>
        <p:nvSpPr>
          <p:cNvPr id="17" name="Rectangle 16">
            <a:extLst>
              <a:ext uri="{FF2B5EF4-FFF2-40B4-BE49-F238E27FC236}">
                <a16:creationId xmlns:a16="http://schemas.microsoft.com/office/drawing/2014/main" id="{B67CAE1D-DA67-3B41-80BA-B1B2484A9B16}"/>
              </a:ext>
            </a:extLst>
          </p:cNvPr>
          <p:cNvSpPr/>
          <p:nvPr/>
        </p:nvSpPr>
        <p:spPr>
          <a:xfrm>
            <a:off x="5339714" y="2290716"/>
            <a:ext cx="894797" cy="369332"/>
          </a:xfrm>
          <a:prstGeom prst="rect">
            <a:avLst/>
          </a:prstGeom>
        </p:spPr>
        <p:txBody>
          <a:bodyPr wrap="none">
            <a:spAutoFit/>
          </a:bodyPr>
          <a:lstStyle/>
          <a:p>
            <a:r>
              <a:rPr lang="en-AU" dirty="0">
                <a:solidFill>
                  <a:srgbClr val="7030A0"/>
                </a:solidFill>
              </a:rPr>
              <a:t>r = .340</a:t>
            </a:r>
            <a:endParaRPr lang="en-US" dirty="0">
              <a:solidFill>
                <a:srgbClr val="7030A0"/>
              </a:solidFill>
            </a:endParaRPr>
          </a:p>
        </p:txBody>
      </p:sp>
      <p:sp>
        <p:nvSpPr>
          <p:cNvPr id="15" name="Rectangle 14">
            <a:extLst>
              <a:ext uri="{FF2B5EF4-FFF2-40B4-BE49-F238E27FC236}">
                <a16:creationId xmlns:a16="http://schemas.microsoft.com/office/drawing/2014/main" id="{09B7CCE4-02CA-F046-84C0-B8D6CDFAE39D}"/>
              </a:ext>
            </a:extLst>
          </p:cNvPr>
          <p:cNvSpPr/>
          <p:nvPr/>
        </p:nvSpPr>
        <p:spPr>
          <a:xfrm>
            <a:off x="4572001" y="1727202"/>
            <a:ext cx="4571999" cy="50775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AU" dirty="0"/>
              <a:t>Classic twin studies</a:t>
            </a:r>
          </a:p>
        </p:txBody>
      </p:sp>
    </p:spTree>
    <p:extLst>
      <p:ext uri="{BB962C8B-B14F-4D97-AF65-F5344CB8AC3E}">
        <p14:creationId xmlns:p14="http://schemas.microsoft.com/office/powerpoint/2010/main" val="12313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Set MZ and DZ twin data</a:t>
            </a:r>
          </a:p>
        </p:txBody>
      </p:sp>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4" name="Rectangle 3"/>
          <p:cNvSpPr/>
          <p:nvPr/>
        </p:nvSpPr>
        <p:spPr>
          <a:xfrm>
            <a:off x="332450" y="5360263"/>
            <a:ext cx="8355483" cy="911179"/>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0000FF"/>
                </a:solidFill>
                <a:cs typeface="Calibri (body)"/>
              </a:rPr>
              <a:t>&gt; </a:t>
            </a:r>
            <a:r>
              <a:rPr lang="en-US" dirty="0" err="1">
                <a:solidFill>
                  <a:srgbClr val="0000FF"/>
                </a:solidFill>
                <a:cs typeface="Calibri (body)"/>
              </a:rPr>
              <a:t>mzData</a:t>
            </a:r>
            <a:r>
              <a:rPr lang="en-US" dirty="0">
                <a:solidFill>
                  <a:srgbClr val="0000FF"/>
                </a:solidFill>
                <a:cs typeface="Calibri (body)"/>
              </a:rPr>
              <a:t> &lt;- subset(</a:t>
            </a:r>
            <a:r>
              <a:rPr lang="en-US" dirty="0" err="1">
                <a:solidFill>
                  <a:srgbClr val="0000FF"/>
                </a:solidFill>
                <a:cs typeface="Calibri (body)"/>
              </a:rPr>
              <a:t>twinData</a:t>
            </a:r>
            <a:r>
              <a:rPr lang="en-US" dirty="0">
                <a:solidFill>
                  <a:srgbClr val="0000FF"/>
                </a:solidFill>
                <a:cs typeface="Calibri (body)"/>
              </a:rPr>
              <a:t>, </a:t>
            </a:r>
            <a:r>
              <a:rPr lang="en-US" dirty="0" err="1">
                <a:solidFill>
                  <a:srgbClr val="0000FF"/>
                </a:solidFill>
                <a:cs typeface="Calibri (body)"/>
              </a:rPr>
              <a:t>zygosity</a:t>
            </a:r>
            <a:r>
              <a:rPr lang="en-US" dirty="0">
                <a:solidFill>
                  <a:srgbClr val="0000FF"/>
                </a:solidFill>
                <a:cs typeface="Calibri (body)"/>
              </a:rPr>
              <a:t>=="MZFF", </a:t>
            </a:r>
            <a:r>
              <a:rPr lang="en-US" dirty="0" err="1">
                <a:solidFill>
                  <a:srgbClr val="0000FF"/>
                </a:solidFill>
                <a:cs typeface="Calibri (body)"/>
              </a:rPr>
              <a:t>selVars</a:t>
            </a:r>
            <a:r>
              <a:rPr lang="en-US" dirty="0">
                <a:solidFill>
                  <a:srgbClr val="0000FF"/>
                </a:solidFill>
                <a:cs typeface="Calibri (body)"/>
              </a:rPr>
              <a:t>)</a:t>
            </a:r>
          </a:p>
          <a:p>
            <a:r>
              <a:rPr lang="en-US" dirty="0">
                <a:solidFill>
                  <a:srgbClr val="0000FF"/>
                </a:solidFill>
                <a:cs typeface="Calibri (body)"/>
              </a:rPr>
              <a:t>&gt; </a:t>
            </a:r>
            <a:r>
              <a:rPr lang="en-US" dirty="0" err="1">
                <a:solidFill>
                  <a:srgbClr val="0000FF"/>
                </a:solidFill>
                <a:cs typeface="Calibri (body)"/>
              </a:rPr>
              <a:t>dzData</a:t>
            </a:r>
            <a:r>
              <a:rPr lang="en-US" dirty="0">
                <a:solidFill>
                  <a:srgbClr val="0000FF"/>
                </a:solidFill>
                <a:cs typeface="Calibri (body)"/>
              </a:rPr>
              <a:t> &lt;- subset(</a:t>
            </a:r>
            <a:r>
              <a:rPr lang="en-US" dirty="0" err="1">
                <a:solidFill>
                  <a:srgbClr val="0000FF"/>
                </a:solidFill>
                <a:cs typeface="Calibri (body)"/>
              </a:rPr>
              <a:t>twinData</a:t>
            </a:r>
            <a:r>
              <a:rPr lang="en-US" dirty="0">
                <a:solidFill>
                  <a:srgbClr val="0000FF"/>
                </a:solidFill>
                <a:cs typeface="Calibri (body)"/>
              </a:rPr>
              <a:t>, </a:t>
            </a:r>
            <a:r>
              <a:rPr lang="en-US" dirty="0" err="1">
                <a:solidFill>
                  <a:srgbClr val="0000FF"/>
                </a:solidFill>
                <a:cs typeface="Calibri (body)"/>
              </a:rPr>
              <a:t>zygosity</a:t>
            </a:r>
            <a:r>
              <a:rPr lang="en-US" dirty="0">
                <a:solidFill>
                  <a:srgbClr val="0000FF"/>
                </a:solidFill>
                <a:cs typeface="Calibri (body)"/>
              </a:rPr>
              <a:t>=="DZFF", </a:t>
            </a:r>
            <a:r>
              <a:rPr lang="en-US" dirty="0" err="1">
                <a:solidFill>
                  <a:srgbClr val="0000FF"/>
                </a:solidFill>
                <a:cs typeface="Calibri (body)"/>
              </a:rPr>
              <a:t>selVars</a:t>
            </a:r>
            <a:r>
              <a:rPr lang="en-US" dirty="0">
                <a:solidFill>
                  <a:srgbClr val="0000FF"/>
                </a:solidFill>
                <a:cs typeface="Calibri (body)"/>
              </a:rPr>
              <a:t>)</a:t>
            </a:r>
            <a:endParaRPr lang="en-AU" dirty="0">
              <a:solidFill>
                <a:srgbClr val="0000FF"/>
              </a:solidFill>
              <a:cs typeface="Calibri (body)"/>
            </a:endParaRPr>
          </a:p>
        </p:txBody>
      </p:sp>
      <p:sp>
        <p:nvSpPr>
          <p:cNvPr id="11" name="TextBox 10"/>
          <p:cNvSpPr txBox="1"/>
          <p:nvPr/>
        </p:nvSpPr>
        <p:spPr>
          <a:xfrm>
            <a:off x="204991" y="3721639"/>
            <a:ext cx="8481809" cy="1477328"/>
          </a:xfrm>
          <a:prstGeom prst="rect">
            <a:avLst/>
          </a:prstGeom>
          <a:noFill/>
        </p:spPr>
        <p:txBody>
          <a:bodyPr wrap="none" rtlCol="0">
            <a:spAutoFit/>
          </a:bodyPr>
          <a:lstStyle/>
          <a:p>
            <a:pPr marL="285750" indent="-285750">
              <a:buFont typeface="Arial"/>
              <a:buChar char="•"/>
            </a:pPr>
            <a:r>
              <a:rPr lang="en-AU" dirty="0"/>
              <a:t>Remember we are just looking at women, so we need to subset just the female data</a:t>
            </a:r>
          </a:p>
          <a:p>
            <a:endParaRPr lang="en-AU" dirty="0"/>
          </a:p>
          <a:p>
            <a:pPr marL="285750" indent="-285750">
              <a:buFont typeface="Arial"/>
              <a:buChar char="•"/>
            </a:pPr>
            <a:r>
              <a:rPr lang="en-AU" dirty="0"/>
              <a:t>And, we need to tell R which are the identical (MZ) twins and non-identical (DZ) twins</a:t>
            </a:r>
          </a:p>
          <a:p>
            <a:pPr marL="285750" indent="-285750">
              <a:buFont typeface="Arial"/>
              <a:buChar char="•"/>
            </a:pPr>
            <a:endParaRPr lang="en-AU" dirty="0"/>
          </a:p>
          <a:p>
            <a:pPr marL="285750" indent="-285750">
              <a:buFont typeface="Arial"/>
              <a:buChar char="•"/>
            </a:pPr>
            <a:r>
              <a:rPr lang="en-AU" dirty="0"/>
              <a:t>And, only select the manifest variable we care about (saved under </a:t>
            </a:r>
            <a:r>
              <a:rPr lang="en-AU" dirty="0" err="1"/>
              <a:t>selVars</a:t>
            </a:r>
            <a:r>
              <a:rPr lang="en-AU" dirty="0"/>
              <a:t>)</a:t>
            </a:r>
          </a:p>
        </p:txBody>
      </p:sp>
      <p:grpSp>
        <p:nvGrpSpPr>
          <p:cNvPr id="19" name="Group 18"/>
          <p:cNvGrpSpPr/>
          <p:nvPr/>
        </p:nvGrpSpPr>
        <p:grpSpPr>
          <a:xfrm>
            <a:off x="323599" y="1421982"/>
            <a:ext cx="3551716" cy="2138362"/>
            <a:chOff x="149299" y="2159743"/>
            <a:chExt cx="4300962" cy="2623924"/>
          </a:xfrm>
        </p:grpSpPr>
        <p:pic>
          <p:nvPicPr>
            <p:cNvPr id="20" name="Picture 19"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49299" y="2159743"/>
              <a:ext cx="4300962" cy="2623924"/>
            </a:xfrm>
            <a:prstGeom prst="rect">
              <a:avLst/>
            </a:prstGeom>
          </p:spPr>
        </p:pic>
        <p:sp>
          <p:nvSpPr>
            <p:cNvPr id="21" name="Rounded Rectangle 20"/>
            <p:cNvSpPr/>
            <p:nvPr/>
          </p:nvSpPr>
          <p:spPr>
            <a:xfrm>
              <a:off x="2100790" y="2810123"/>
              <a:ext cx="402162" cy="248708"/>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800" dirty="0"/>
                <a:t>1.0</a:t>
              </a:r>
            </a:p>
          </p:txBody>
        </p:sp>
      </p:grpSp>
      <p:grpSp>
        <p:nvGrpSpPr>
          <p:cNvPr id="22" name="Group 21"/>
          <p:cNvGrpSpPr/>
          <p:nvPr/>
        </p:nvGrpSpPr>
        <p:grpSpPr>
          <a:xfrm>
            <a:off x="4878665" y="1421982"/>
            <a:ext cx="3551716" cy="2138362"/>
            <a:chOff x="4704365" y="2289905"/>
            <a:chExt cx="4300962" cy="2623924"/>
          </a:xfrm>
        </p:grpSpPr>
        <p:pic>
          <p:nvPicPr>
            <p:cNvPr id="23" name="Picture 22"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4704365" y="2289905"/>
              <a:ext cx="4300962" cy="2623924"/>
            </a:xfrm>
            <a:prstGeom prst="rect">
              <a:avLst/>
            </a:prstGeom>
          </p:spPr>
        </p:pic>
        <p:sp>
          <p:nvSpPr>
            <p:cNvPr id="24" name="Rounded Rectangle 23"/>
            <p:cNvSpPr/>
            <p:nvPr/>
          </p:nvSpPr>
          <p:spPr>
            <a:xfrm>
              <a:off x="6655856" y="2940285"/>
              <a:ext cx="402162" cy="248708"/>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800" dirty="0"/>
                <a:t>0.5</a:t>
              </a:r>
            </a:p>
          </p:txBody>
        </p:sp>
      </p:grpSp>
    </p:spTree>
    <p:extLst>
      <p:ext uri="{BB962C8B-B14F-4D97-AF65-F5344CB8AC3E}">
        <p14:creationId xmlns:p14="http://schemas.microsoft.com/office/powerpoint/2010/main" val="2210297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Set starting values</a:t>
            </a:r>
          </a:p>
        </p:txBody>
      </p:sp>
      <p:sp>
        <p:nvSpPr>
          <p:cNvPr id="4" name="Rectangle 3"/>
          <p:cNvSpPr/>
          <p:nvPr/>
        </p:nvSpPr>
        <p:spPr>
          <a:xfrm>
            <a:off x="331317" y="3049352"/>
            <a:ext cx="8489994" cy="64932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MeanStartValue</a:t>
            </a:r>
            <a:r>
              <a:rPr lang="en-AU" dirty="0">
                <a:solidFill>
                  <a:srgbClr val="0000FF"/>
                </a:solidFill>
              </a:rPr>
              <a:t> &lt;- mean(</a:t>
            </a:r>
            <a:r>
              <a:rPr lang="en-AU" dirty="0" err="1">
                <a:solidFill>
                  <a:srgbClr val="0000FF"/>
                </a:solidFill>
              </a:rPr>
              <a:t>colMeans</a:t>
            </a:r>
            <a:r>
              <a:rPr lang="en-AU" dirty="0">
                <a:solidFill>
                  <a:srgbClr val="0000FF"/>
                </a:solidFill>
              </a:rPr>
              <a:t>(</a:t>
            </a:r>
            <a:r>
              <a:rPr lang="en-AU" dirty="0" err="1">
                <a:solidFill>
                  <a:srgbClr val="0000FF"/>
                </a:solidFill>
              </a:rPr>
              <a:t>rbind</a:t>
            </a:r>
            <a:r>
              <a:rPr lang="en-AU" dirty="0">
                <a:solidFill>
                  <a:srgbClr val="0000FF"/>
                </a:solidFill>
              </a:rPr>
              <a:t>(</a:t>
            </a:r>
            <a:r>
              <a:rPr lang="en-AU" dirty="0" err="1">
                <a:solidFill>
                  <a:srgbClr val="0000FF"/>
                </a:solidFill>
              </a:rPr>
              <a:t>mzData,dzData</a:t>
            </a:r>
            <a:r>
              <a:rPr lang="en-AU" dirty="0">
                <a:solidFill>
                  <a:srgbClr val="0000FF"/>
                </a:solidFill>
              </a:rPr>
              <a:t>), </a:t>
            </a:r>
            <a:r>
              <a:rPr lang="en-AU" dirty="0" err="1">
                <a:solidFill>
                  <a:srgbClr val="0000FF"/>
                </a:solidFill>
              </a:rPr>
              <a:t>na.rm</a:t>
            </a:r>
            <a:r>
              <a:rPr lang="en-AU" dirty="0">
                <a:solidFill>
                  <a:srgbClr val="0000FF"/>
                </a:solidFill>
              </a:rPr>
              <a:t> = T), </a:t>
            </a:r>
            <a:r>
              <a:rPr lang="en-AU" dirty="0" err="1">
                <a:solidFill>
                  <a:srgbClr val="0000FF"/>
                </a:solidFill>
              </a:rPr>
              <a:t>na.rm</a:t>
            </a:r>
            <a:r>
              <a:rPr lang="en-AU" dirty="0">
                <a:solidFill>
                  <a:srgbClr val="0000FF"/>
                </a:solidFill>
              </a:rPr>
              <a:t> = T)</a:t>
            </a:r>
          </a:p>
        </p:txBody>
      </p:sp>
      <p:sp>
        <p:nvSpPr>
          <p:cNvPr id="7" name="Rectangle 6"/>
          <p:cNvSpPr/>
          <p:nvPr/>
        </p:nvSpPr>
        <p:spPr>
          <a:xfrm>
            <a:off x="331317" y="1688607"/>
            <a:ext cx="8710872" cy="1200329"/>
          </a:xfrm>
          <a:prstGeom prst="rect">
            <a:avLst/>
          </a:prstGeom>
        </p:spPr>
        <p:txBody>
          <a:bodyPr wrap="square">
            <a:spAutoFit/>
          </a:bodyPr>
          <a:lstStyle/>
          <a:p>
            <a:pPr marL="285750" indent="-285750">
              <a:buFont typeface="Arial"/>
              <a:buChar char="•"/>
            </a:pPr>
            <a:r>
              <a:rPr lang="en-AU" dirty="0"/>
              <a:t>We need plausible starting values for the observed (manifest) mean and ACE paths</a:t>
            </a:r>
          </a:p>
          <a:p>
            <a:endParaRPr lang="en-AU" dirty="0"/>
          </a:p>
          <a:p>
            <a:pPr marL="285750" indent="-285750">
              <a:buFont typeface="Arial"/>
              <a:buChar char="•"/>
            </a:pPr>
            <a:r>
              <a:rPr lang="en-AU" dirty="0"/>
              <a:t>For the mean, we take the grand mean observed for the manifest variable across all four twin groups</a:t>
            </a:r>
          </a:p>
        </p:txBody>
      </p:sp>
      <p:sp>
        <p:nvSpPr>
          <p:cNvPr id="12" name="Rectangle 11"/>
          <p:cNvSpPr/>
          <p:nvPr/>
        </p:nvSpPr>
        <p:spPr>
          <a:xfrm>
            <a:off x="331317" y="4989981"/>
            <a:ext cx="8489994" cy="1337733"/>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varMz</a:t>
            </a:r>
            <a:r>
              <a:rPr lang="en-AU" dirty="0">
                <a:solidFill>
                  <a:srgbClr val="0000FF"/>
                </a:solidFill>
              </a:rPr>
              <a:t> &lt;- </a:t>
            </a:r>
            <a:r>
              <a:rPr lang="en-AU" dirty="0" err="1">
                <a:solidFill>
                  <a:srgbClr val="0000FF"/>
                </a:solidFill>
              </a:rPr>
              <a:t>cov</a:t>
            </a:r>
            <a:r>
              <a:rPr lang="en-AU" dirty="0">
                <a:solidFill>
                  <a:srgbClr val="0000FF"/>
                </a:solidFill>
              </a:rPr>
              <a:t>(</a:t>
            </a:r>
            <a:r>
              <a:rPr lang="en-AU" dirty="0" err="1">
                <a:solidFill>
                  <a:srgbClr val="0000FF"/>
                </a:solidFill>
              </a:rPr>
              <a:t>mzData,use</a:t>
            </a:r>
            <a:r>
              <a:rPr lang="en-AU" dirty="0">
                <a:solidFill>
                  <a:srgbClr val="0000FF"/>
                </a:solidFill>
              </a:rPr>
              <a:t>="complete")</a:t>
            </a:r>
          </a:p>
          <a:p>
            <a:r>
              <a:rPr lang="en-AU" dirty="0">
                <a:solidFill>
                  <a:srgbClr val="0000FF"/>
                </a:solidFill>
              </a:rPr>
              <a:t>&gt; </a:t>
            </a:r>
            <a:r>
              <a:rPr lang="en-AU" dirty="0" err="1">
                <a:solidFill>
                  <a:srgbClr val="0000FF"/>
                </a:solidFill>
              </a:rPr>
              <a:t>varDz</a:t>
            </a:r>
            <a:r>
              <a:rPr lang="en-AU" dirty="0">
                <a:solidFill>
                  <a:srgbClr val="0000FF"/>
                </a:solidFill>
              </a:rPr>
              <a:t> &lt;- </a:t>
            </a:r>
            <a:r>
              <a:rPr lang="en-AU" dirty="0" err="1">
                <a:solidFill>
                  <a:srgbClr val="0000FF"/>
                </a:solidFill>
              </a:rPr>
              <a:t>cov</a:t>
            </a:r>
            <a:r>
              <a:rPr lang="en-AU" dirty="0">
                <a:solidFill>
                  <a:srgbClr val="0000FF"/>
                </a:solidFill>
              </a:rPr>
              <a:t>(</a:t>
            </a:r>
            <a:r>
              <a:rPr lang="en-AU" dirty="0" err="1">
                <a:solidFill>
                  <a:srgbClr val="0000FF"/>
                </a:solidFill>
              </a:rPr>
              <a:t>dzData,use</a:t>
            </a:r>
            <a:r>
              <a:rPr lang="en-AU" dirty="0">
                <a:solidFill>
                  <a:srgbClr val="0000FF"/>
                </a:solidFill>
              </a:rPr>
              <a:t>="complete")</a:t>
            </a:r>
          </a:p>
          <a:p>
            <a:r>
              <a:rPr lang="en-AU" dirty="0">
                <a:solidFill>
                  <a:srgbClr val="0000FF"/>
                </a:solidFill>
              </a:rPr>
              <a:t>&gt; </a:t>
            </a:r>
            <a:r>
              <a:rPr lang="en-AU" dirty="0" err="1">
                <a:solidFill>
                  <a:srgbClr val="0000FF"/>
                </a:solidFill>
              </a:rPr>
              <a:t>VarStartValue</a:t>
            </a:r>
            <a:r>
              <a:rPr lang="en-AU" dirty="0">
                <a:solidFill>
                  <a:srgbClr val="0000FF"/>
                </a:solidFill>
              </a:rPr>
              <a:t> &lt;- </a:t>
            </a:r>
            <a:r>
              <a:rPr lang="en-AU" dirty="0" err="1">
                <a:solidFill>
                  <a:srgbClr val="0000FF"/>
                </a:solidFill>
              </a:rPr>
              <a:t>sqrt</a:t>
            </a:r>
            <a:r>
              <a:rPr lang="en-AU" dirty="0">
                <a:solidFill>
                  <a:srgbClr val="0000FF"/>
                </a:solidFill>
              </a:rPr>
              <a:t>((mean(c(</a:t>
            </a:r>
            <a:r>
              <a:rPr lang="en-AU" dirty="0" err="1">
                <a:solidFill>
                  <a:srgbClr val="0000FF"/>
                </a:solidFill>
              </a:rPr>
              <a:t>varMz</a:t>
            </a:r>
            <a:r>
              <a:rPr lang="en-AU" dirty="0">
                <a:solidFill>
                  <a:srgbClr val="0000FF"/>
                </a:solidFill>
              </a:rPr>
              <a:t>[1],</a:t>
            </a:r>
            <a:r>
              <a:rPr lang="en-AU" dirty="0" err="1">
                <a:solidFill>
                  <a:srgbClr val="0000FF"/>
                </a:solidFill>
              </a:rPr>
              <a:t>varMz</a:t>
            </a:r>
            <a:r>
              <a:rPr lang="en-AU" dirty="0">
                <a:solidFill>
                  <a:srgbClr val="0000FF"/>
                </a:solidFill>
              </a:rPr>
              <a:t>[4],</a:t>
            </a:r>
            <a:r>
              <a:rPr lang="en-AU" dirty="0" err="1">
                <a:solidFill>
                  <a:srgbClr val="0000FF"/>
                </a:solidFill>
              </a:rPr>
              <a:t>varDz</a:t>
            </a:r>
            <a:r>
              <a:rPr lang="en-AU" dirty="0">
                <a:solidFill>
                  <a:srgbClr val="0000FF"/>
                </a:solidFill>
              </a:rPr>
              <a:t>[1],</a:t>
            </a:r>
            <a:r>
              <a:rPr lang="en-AU" dirty="0" err="1">
                <a:solidFill>
                  <a:srgbClr val="0000FF"/>
                </a:solidFill>
              </a:rPr>
              <a:t>varDz</a:t>
            </a:r>
            <a:r>
              <a:rPr lang="en-AU" dirty="0">
                <a:solidFill>
                  <a:srgbClr val="0000FF"/>
                </a:solidFill>
              </a:rPr>
              <a:t>[4]), </a:t>
            </a:r>
            <a:r>
              <a:rPr lang="en-AU" dirty="0" err="1">
                <a:solidFill>
                  <a:srgbClr val="0000FF"/>
                </a:solidFill>
              </a:rPr>
              <a:t>na.rm</a:t>
            </a:r>
            <a:r>
              <a:rPr lang="en-AU" dirty="0">
                <a:solidFill>
                  <a:srgbClr val="0000FF"/>
                </a:solidFill>
              </a:rPr>
              <a:t> = T))/3)</a:t>
            </a:r>
          </a:p>
        </p:txBody>
      </p:sp>
      <p:sp>
        <p:nvSpPr>
          <p:cNvPr id="5" name="Rectangle 4"/>
          <p:cNvSpPr/>
          <p:nvPr/>
        </p:nvSpPr>
        <p:spPr>
          <a:xfrm>
            <a:off x="457199" y="4090029"/>
            <a:ext cx="8686801" cy="646331"/>
          </a:xfrm>
          <a:prstGeom prst="rect">
            <a:avLst/>
          </a:prstGeom>
        </p:spPr>
        <p:txBody>
          <a:bodyPr wrap="square">
            <a:spAutoFit/>
          </a:bodyPr>
          <a:lstStyle/>
          <a:p>
            <a:pPr marL="285750" indent="-285750">
              <a:buFont typeface="Arial"/>
              <a:buChar char="•"/>
            </a:pPr>
            <a:r>
              <a:rPr lang="en-AU" dirty="0"/>
              <a:t>For the ACE paths, we take the mean variance across all four twin groups, divided by 3 (because 3 ACE components) and </a:t>
            </a:r>
            <a:r>
              <a:rPr lang="en-AU" dirty="0" err="1"/>
              <a:t>sqrt</a:t>
            </a:r>
            <a:r>
              <a:rPr lang="en-AU" dirty="0"/>
              <a:t> that value</a:t>
            </a:r>
          </a:p>
        </p:txBody>
      </p:sp>
    </p:spTree>
    <p:extLst>
      <p:ext uri="{BB962C8B-B14F-4D97-AF65-F5344CB8AC3E}">
        <p14:creationId xmlns:p14="http://schemas.microsoft.com/office/powerpoint/2010/main" val="127599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Constrain latent variance</a:t>
            </a:r>
          </a:p>
        </p:txBody>
      </p:sp>
      <p:sp>
        <p:nvSpPr>
          <p:cNvPr id="4" name="Rectangle 3"/>
          <p:cNvSpPr/>
          <p:nvPr/>
        </p:nvSpPr>
        <p:spPr>
          <a:xfrm>
            <a:off x="331317" y="5428517"/>
            <a:ext cx="8489994" cy="81882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latVariances</a:t>
            </a:r>
            <a:r>
              <a:rPr lang="en-AU" dirty="0">
                <a:solidFill>
                  <a:srgbClr val="0000FF"/>
                </a:solidFill>
              </a:rPr>
              <a:t> &lt;- </a:t>
            </a:r>
            <a:r>
              <a:rPr lang="en-AU" dirty="0" err="1">
                <a:solidFill>
                  <a:srgbClr val="0000FF"/>
                </a:solidFill>
              </a:rPr>
              <a:t>mxPath</a:t>
            </a:r>
            <a:r>
              <a:rPr lang="en-AU" dirty="0">
                <a:solidFill>
                  <a:srgbClr val="0000FF"/>
                </a:solidFill>
              </a:rPr>
              <a:t>(from=</a:t>
            </a:r>
            <a:r>
              <a:rPr lang="en-AU" dirty="0" err="1">
                <a:solidFill>
                  <a:srgbClr val="0000FF"/>
                </a:solidFill>
              </a:rPr>
              <a:t>aceVars</a:t>
            </a:r>
            <a:r>
              <a:rPr lang="en-AU" dirty="0">
                <a:solidFill>
                  <a:srgbClr val="0000FF"/>
                </a:solidFill>
              </a:rPr>
              <a:t>, arrows=2, free=FALSE, values=1)</a:t>
            </a:r>
          </a:p>
        </p:txBody>
      </p:sp>
      <p:sp>
        <p:nvSpPr>
          <p:cNvPr id="7" name="Rectangle 6"/>
          <p:cNvSpPr/>
          <p:nvPr/>
        </p:nvSpPr>
        <p:spPr>
          <a:xfrm>
            <a:off x="331317" y="4363673"/>
            <a:ext cx="8710872" cy="923330"/>
          </a:xfrm>
          <a:prstGeom prst="rect">
            <a:avLst/>
          </a:prstGeom>
        </p:spPr>
        <p:txBody>
          <a:bodyPr wrap="square">
            <a:spAutoFit/>
          </a:bodyPr>
          <a:lstStyle/>
          <a:p>
            <a:pPr marL="285750" indent="-285750">
              <a:buFont typeface="Arial"/>
              <a:buChar char="•"/>
            </a:pPr>
            <a:r>
              <a:rPr lang="en-AU" dirty="0"/>
              <a:t>Include latent variance (for all latent variables, i.e. </a:t>
            </a:r>
            <a:r>
              <a:rPr lang="en-AU" dirty="0" err="1"/>
              <a:t>ACEVars</a:t>
            </a:r>
            <a:r>
              <a:rPr lang="en-AU" dirty="0"/>
              <a:t>)</a:t>
            </a:r>
          </a:p>
          <a:p>
            <a:pPr marL="285750" indent="-285750">
              <a:buFont typeface="Arial"/>
              <a:buChar char="•"/>
            </a:pPr>
            <a:r>
              <a:rPr lang="en-AU" dirty="0"/>
              <a:t>Path is variance so should be bidirectional (arrows = 2)</a:t>
            </a:r>
          </a:p>
          <a:p>
            <a:pPr marL="285750" indent="-285750">
              <a:buFont typeface="Arial"/>
              <a:buChar char="•"/>
            </a:pPr>
            <a:r>
              <a:rPr lang="en-AU" dirty="0"/>
              <a:t>Should be fixed to 1 (free = FALSE)</a:t>
            </a:r>
          </a:p>
        </p:txBody>
      </p:sp>
      <p:grpSp>
        <p:nvGrpSpPr>
          <p:cNvPr id="10" name="Group 9"/>
          <p:cNvGrpSpPr/>
          <p:nvPr/>
        </p:nvGrpSpPr>
        <p:grpSpPr>
          <a:xfrm>
            <a:off x="431281" y="1592218"/>
            <a:ext cx="4300962" cy="2629941"/>
            <a:chOff x="431281" y="1592218"/>
            <a:chExt cx="4300962" cy="2629941"/>
          </a:xfrm>
        </p:grpSpPr>
        <p:pic>
          <p:nvPicPr>
            <p:cNvPr id="34" name="Picture 33"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431281" y="1598235"/>
              <a:ext cx="4300962" cy="2623924"/>
            </a:xfrm>
            <a:prstGeom prst="rect">
              <a:avLst/>
            </a:prstGeom>
          </p:spPr>
        </p:pic>
        <p:sp>
          <p:nvSpPr>
            <p:cNvPr id="17" name="Frame 16"/>
            <p:cNvSpPr/>
            <p:nvPr/>
          </p:nvSpPr>
          <p:spPr>
            <a:xfrm>
              <a:off x="517123" y="1592218"/>
              <a:ext cx="288712" cy="225849"/>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18" name="Frame 17"/>
            <p:cNvSpPr/>
            <p:nvPr/>
          </p:nvSpPr>
          <p:spPr>
            <a:xfrm>
              <a:off x="1284514" y="1597617"/>
              <a:ext cx="288712" cy="225849"/>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20" name="Frame 19"/>
            <p:cNvSpPr/>
            <p:nvPr/>
          </p:nvSpPr>
          <p:spPr>
            <a:xfrm>
              <a:off x="2870474" y="1971125"/>
              <a:ext cx="288712" cy="225849"/>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21" name="Frame 20"/>
            <p:cNvSpPr/>
            <p:nvPr/>
          </p:nvSpPr>
          <p:spPr>
            <a:xfrm>
              <a:off x="3588829" y="1601831"/>
              <a:ext cx="288712" cy="225849"/>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22" name="Frame 21"/>
            <p:cNvSpPr/>
            <p:nvPr/>
          </p:nvSpPr>
          <p:spPr>
            <a:xfrm>
              <a:off x="2045881" y="1971125"/>
              <a:ext cx="288712" cy="225849"/>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sp>
          <p:nvSpPr>
            <p:cNvPr id="23" name="Frame 22"/>
            <p:cNvSpPr/>
            <p:nvPr/>
          </p:nvSpPr>
          <p:spPr>
            <a:xfrm>
              <a:off x="4356555" y="1601831"/>
              <a:ext cx="288712" cy="225849"/>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grpSp>
    </p:spTree>
    <p:extLst>
      <p:ext uri="{BB962C8B-B14F-4D97-AF65-F5344CB8AC3E}">
        <p14:creationId xmlns:p14="http://schemas.microsoft.com/office/powerpoint/2010/main" val="1990623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Means of observed variables</a:t>
            </a:r>
          </a:p>
        </p:txBody>
      </p:sp>
      <p:sp>
        <p:nvSpPr>
          <p:cNvPr id="4" name="Rectangle 3"/>
          <p:cNvSpPr/>
          <p:nvPr/>
        </p:nvSpPr>
        <p:spPr>
          <a:xfrm>
            <a:off x="331317" y="5641217"/>
            <a:ext cx="8489994" cy="81882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obsMeans</a:t>
            </a:r>
            <a:r>
              <a:rPr lang="en-AU" dirty="0">
                <a:solidFill>
                  <a:srgbClr val="0000FF"/>
                </a:solidFill>
              </a:rPr>
              <a:t> &lt;- </a:t>
            </a:r>
            <a:r>
              <a:rPr lang="en-AU" dirty="0" err="1">
                <a:solidFill>
                  <a:srgbClr val="0000FF"/>
                </a:solidFill>
              </a:rPr>
              <a:t>mxPath</a:t>
            </a:r>
            <a:r>
              <a:rPr lang="en-AU" dirty="0">
                <a:solidFill>
                  <a:srgbClr val="0000FF"/>
                </a:solidFill>
              </a:rPr>
              <a:t>(from="one", to=</a:t>
            </a:r>
            <a:r>
              <a:rPr lang="en-AU" dirty="0" err="1">
                <a:solidFill>
                  <a:srgbClr val="0000FF"/>
                </a:solidFill>
              </a:rPr>
              <a:t>selVars</a:t>
            </a:r>
            <a:r>
              <a:rPr lang="en-AU" dirty="0">
                <a:solidFill>
                  <a:srgbClr val="0000FF"/>
                </a:solidFill>
              </a:rPr>
              <a:t>, arrows=1, free=TRUE, values = </a:t>
            </a:r>
            <a:r>
              <a:rPr lang="en-AU" dirty="0" err="1">
                <a:solidFill>
                  <a:srgbClr val="0000FF"/>
                </a:solidFill>
              </a:rPr>
              <a:t>MeanStartValue</a:t>
            </a:r>
            <a:r>
              <a:rPr lang="en-AU" dirty="0">
                <a:solidFill>
                  <a:srgbClr val="0000FF"/>
                </a:solidFill>
              </a:rPr>
              <a:t>, labels="mean")</a:t>
            </a:r>
          </a:p>
        </p:txBody>
      </p:sp>
      <p:sp>
        <p:nvSpPr>
          <p:cNvPr id="7" name="Rectangle 6"/>
          <p:cNvSpPr/>
          <p:nvPr/>
        </p:nvSpPr>
        <p:spPr>
          <a:xfrm>
            <a:off x="331317" y="4249167"/>
            <a:ext cx="8710872" cy="1477328"/>
          </a:xfrm>
          <a:prstGeom prst="rect">
            <a:avLst/>
          </a:prstGeom>
        </p:spPr>
        <p:txBody>
          <a:bodyPr wrap="square">
            <a:spAutoFit/>
          </a:bodyPr>
          <a:lstStyle/>
          <a:p>
            <a:pPr marL="285750" indent="-285750">
              <a:buFont typeface="Arial"/>
              <a:buChar char="•"/>
            </a:pPr>
            <a:r>
              <a:rPr lang="en-AU" dirty="0"/>
              <a:t>Include mean of observed variable (from = “one” to manifest)</a:t>
            </a:r>
          </a:p>
          <a:p>
            <a:pPr marL="285750" indent="-285750">
              <a:buFont typeface="Arial"/>
              <a:buChar char="•"/>
            </a:pPr>
            <a:r>
              <a:rPr lang="en-AU" dirty="0"/>
              <a:t>Path is unidirectional (arrows = 1)</a:t>
            </a:r>
          </a:p>
          <a:p>
            <a:pPr marL="285750" indent="-285750">
              <a:buFont typeface="Arial"/>
              <a:buChar char="•"/>
            </a:pPr>
            <a:r>
              <a:rPr lang="en-AU" dirty="0"/>
              <a:t>Should be free (free = TRUE), but plausible start value (you created this earlier i.e. 21.6)</a:t>
            </a:r>
          </a:p>
          <a:p>
            <a:pPr marL="285750" indent="-285750">
              <a:buFont typeface="Arial"/>
              <a:buChar char="•"/>
            </a:pPr>
            <a:r>
              <a:rPr lang="en-AU" dirty="0"/>
              <a:t>Labelled ‘means’ so constrained to be equal across groups (since same label)</a:t>
            </a:r>
          </a:p>
          <a:p>
            <a:pPr marL="285750" indent="-285750">
              <a:buFont typeface="Arial"/>
              <a:buChar char="•"/>
            </a:pPr>
            <a:endParaRPr lang="en-AU" dirty="0">
              <a:solidFill>
                <a:srgbClr val="FF0000"/>
              </a:solidFill>
            </a:endParaRPr>
          </a:p>
        </p:txBody>
      </p:sp>
      <p:pic>
        <p:nvPicPr>
          <p:cNvPr id="8" name="Picture 7"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431281" y="1598235"/>
            <a:ext cx="4300962" cy="2623924"/>
          </a:xfrm>
          <a:prstGeom prst="rect">
            <a:avLst/>
          </a:prstGeom>
        </p:spPr>
      </p:pic>
      <p:sp>
        <p:nvSpPr>
          <p:cNvPr id="10" name="Frame 9"/>
          <p:cNvSpPr/>
          <p:nvPr/>
        </p:nvSpPr>
        <p:spPr>
          <a:xfrm>
            <a:off x="2149771" y="3205402"/>
            <a:ext cx="895684" cy="1020789"/>
          </a:xfrm>
          <a:prstGeom prst="frame">
            <a:avLst>
              <a:gd name="adj1" fmla="val 67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solidFill>
                <a:srgbClr val="008000"/>
              </a:solidFill>
            </a:endParaRPr>
          </a:p>
        </p:txBody>
      </p:sp>
    </p:spTree>
    <p:extLst>
      <p:ext uri="{BB962C8B-B14F-4D97-AF65-F5344CB8AC3E}">
        <p14:creationId xmlns:p14="http://schemas.microsoft.com/office/powerpoint/2010/main" val="3443805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Means of latent variables</a:t>
            </a:r>
          </a:p>
        </p:txBody>
      </p:sp>
      <p:sp>
        <p:nvSpPr>
          <p:cNvPr id="4" name="Rectangle 3"/>
          <p:cNvSpPr/>
          <p:nvPr/>
        </p:nvSpPr>
        <p:spPr>
          <a:xfrm>
            <a:off x="331317" y="5641218"/>
            <a:ext cx="8489994" cy="81882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latMeans</a:t>
            </a:r>
            <a:r>
              <a:rPr lang="en-AU" dirty="0">
                <a:solidFill>
                  <a:srgbClr val="0000FF"/>
                </a:solidFill>
              </a:rPr>
              <a:t> &lt;- </a:t>
            </a:r>
            <a:r>
              <a:rPr lang="en-AU" dirty="0" err="1">
                <a:solidFill>
                  <a:srgbClr val="0000FF"/>
                </a:solidFill>
              </a:rPr>
              <a:t>mxPath</a:t>
            </a:r>
            <a:r>
              <a:rPr lang="en-AU" dirty="0">
                <a:solidFill>
                  <a:srgbClr val="0000FF"/>
                </a:solidFill>
              </a:rPr>
              <a:t>(from="one", to=</a:t>
            </a:r>
            <a:r>
              <a:rPr lang="en-AU" dirty="0" err="1">
                <a:solidFill>
                  <a:srgbClr val="0000FF"/>
                </a:solidFill>
              </a:rPr>
              <a:t>aceVars</a:t>
            </a:r>
            <a:r>
              <a:rPr lang="en-AU" dirty="0">
                <a:solidFill>
                  <a:srgbClr val="0000FF"/>
                </a:solidFill>
              </a:rPr>
              <a:t>, arrows=1, free=FALSE, values=0)</a:t>
            </a:r>
          </a:p>
        </p:txBody>
      </p:sp>
      <p:sp>
        <p:nvSpPr>
          <p:cNvPr id="7" name="Rectangle 6"/>
          <p:cNvSpPr/>
          <p:nvPr/>
        </p:nvSpPr>
        <p:spPr>
          <a:xfrm>
            <a:off x="331317" y="4245060"/>
            <a:ext cx="8710872" cy="1200329"/>
          </a:xfrm>
          <a:prstGeom prst="rect">
            <a:avLst/>
          </a:prstGeom>
        </p:spPr>
        <p:txBody>
          <a:bodyPr wrap="square">
            <a:spAutoFit/>
          </a:bodyPr>
          <a:lstStyle/>
          <a:p>
            <a:pPr marL="285750" indent="-285750">
              <a:buFont typeface="Arial"/>
              <a:buChar char="•"/>
            </a:pPr>
            <a:r>
              <a:rPr lang="en-AU" dirty="0"/>
              <a:t>Include mean of latent variables (from = “one” to </a:t>
            </a:r>
            <a:r>
              <a:rPr lang="en-AU" dirty="0" err="1"/>
              <a:t>latents</a:t>
            </a:r>
            <a:r>
              <a:rPr lang="en-AU" dirty="0"/>
              <a:t>)</a:t>
            </a:r>
          </a:p>
          <a:p>
            <a:pPr marL="285750" indent="-285750">
              <a:buFont typeface="Arial"/>
              <a:buChar char="•"/>
            </a:pPr>
            <a:r>
              <a:rPr lang="en-AU" dirty="0"/>
              <a:t>Path is unidirectional (arrows = 1)</a:t>
            </a:r>
          </a:p>
          <a:p>
            <a:pPr marL="285750" indent="-285750">
              <a:buFont typeface="Arial"/>
              <a:buChar char="•"/>
            </a:pPr>
            <a:r>
              <a:rPr lang="en-AU" dirty="0"/>
              <a:t>Fixed to 0 because mean of </a:t>
            </a:r>
            <a:r>
              <a:rPr lang="en-AU" dirty="0" err="1"/>
              <a:t>latents</a:t>
            </a:r>
            <a:r>
              <a:rPr lang="en-AU" dirty="0"/>
              <a:t> is assumed to be 0 (free = FALSE)</a:t>
            </a:r>
            <a:endParaRPr lang="en-AU" dirty="0">
              <a:solidFill>
                <a:srgbClr val="FF0000"/>
              </a:solidFill>
            </a:endParaRPr>
          </a:p>
          <a:p>
            <a:pPr marL="285750" indent="-285750">
              <a:buFont typeface="Arial"/>
              <a:buChar char="•"/>
            </a:pPr>
            <a:r>
              <a:rPr lang="en-AU" dirty="0"/>
              <a:t>NB you can’t see these paths in the diagram because constrained to zero</a:t>
            </a:r>
          </a:p>
        </p:txBody>
      </p:sp>
      <p:pic>
        <p:nvPicPr>
          <p:cNvPr id="19" name="Picture 18"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431281" y="1598235"/>
            <a:ext cx="4300962" cy="2623924"/>
          </a:xfrm>
          <a:prstGeom prst="rect">
            <a:avLst/>
          </a:prstGeom>
        </p:spPr>
      </p:pic>
      <p:sp>
        <p:nvSpPr>
          <p:cNvPr id="30" name="Frame 29"/>
          <p:cNvSpPr/>
          <p:nvPr/>
        </p:nvSpPr>
        <p:spPr>
          <a:xfrm>
            <a:off x="2149771" y="3205402"/>
            <a:ext cx="895684" cy="1020789"/>
          </a:xfrm>
          <a:prstGeom prst="frame">
            <a:avLst>
              <a:gd name="adj1" fmla="val 67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solidFill>
                <a:srgbClr val="008000"/>
              </a:solidFill>
            </a:endParaRPr>
          </a:p>
        </p:txBody>
      </p:sp>
    </p:spTree>
    <p:extLst>
      <p:ext uri="{BB962C8B-B14F-4D97-AF65-F5344CB8AC3E}">
        <p14:creationId xmlns:p14="http://schemas.microsoft.com/office/powerpoint/2010/main" val="1447997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fontScale="90000"/>
          </a:bodyPr>
          <a:lstStyle/>
          <a:p>
            <a:r>
              <a:rPr lang="en-AU" dirty="0"/>
              <a:t>Paths </a:t>
            </a:r>
            <a:r>
              <a:rPr lang="mr-IN" dirty="0"/>
              <a:t>–</a:t>
            </a:r>
            <a:r>
              <a:rPr lang="en-AU" dirty="0"/>
              <a:t> ACE (latent) to DV (manifest)</a:t>
            </a:r>
          </a:p>
        </p:txBody>
      </p:sp>
      <p:sp>
        <p:nvSpPr>
          <p:cNvPr id="4" name="Rectangle 3"/>
          <p:cNvSpPr/>
          <p:nvPr/>
        </p:nvSpPr>
        <p:spPr>
          <a:xfrm>
            <a:off x="196806" y="4705048"/>
            <a:ext cx="8489994" cy="194733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pathAceT1 &lt;- </a:t>
            </a:r>
            <a:r>
              <a:rPr lang="en-AU" dirty="0" err="1">
                <a:solidFill>
                  <a:srgbClr val="0000FF"/>
                </a:solidFill>
              </a:rPr>
              <a:t>mxPath</a:t>
            </a:r>
            <a:r>
              <a:rPr lang="en-AU" dirty="0">
                <a:solidFill>
                  <a:srgbClr val="0000FF"/>
                </a:solidFill>
              </a:rPr>
              <a:t>(from=c("A1","C1","E1"), to=</a:t>
            </a:r>
            <a:r>
              <a:rPr lang="en-AU" dirty="0" err="1">
                <a:solidFill>
                  <a:srgbClr val="0000FF"/>
                </a:solidFill>
              </a:rPr>
              <a:t>selVars</a:t>
            </a:r>
            <a:r>
              <a:rPr lang="en-AU" dirty="0">
                <a:solidFill>
                  <a:srgbClr val="0000FF"/>
                </a:solidFill>
              </a:rPr>
              <a:t>[1], arrows=1, free=TRUE, values = </a:t>
            </a:r>
            <a:r>
              <a:rPr lang="en-AU" dirty="0" err="1">
                <a:solidFill>
                  <a:srgbClr val="0000FF"/>
                </a:solidFill>
              </a:rPr>
              <a:t>VarStartValue</a:t>
            </a:r>
            <a:r>
              <a:rPr lang="en-AU" dirty="0">
                <a:solidFill>
                  <a:srgbClr val="0000FF"/>
                </a:solidFill>
              </a:rPr>
              <a:t>, label=c("</a:t>
            </a:r>
            <a:r>
              <a:rPr lang="en-AU" dirty="0" err="1">
                <a:solidFill>
                  <a:srgbClr val="0000FF"/>
                </a:solidFill>
              </a:rPr>
              <a:t>a","c","e</a:t>
            </a:r>
            <a:r>
              <a:rPr lang="en-AU" dirty="0">
                <a:solidFill>
                  <a:srgbClr val="0000FF"/>
                </a:solidFill>
              </a:rPr>
              <a:t>"))</a:t>
            </a:r>
          </a:p>
          <a:p>
            <a:endParaRPr lang="en-AU" dirty="0">
              <a:solidFill>
                <a:srgbClr val="0000FF"/>
              </a:solidFill>
            </a:endParaRPr>
          </a:p>
          <a:p>
            <a:r>
              <a:rPr lang="en-AU" dirty="0">
                <a:solidFill>
                  <a:srgbClr val="0000FF"/>
                </a:solidFill>
              </a:rPr>
              <a:t>&gt; pathAceT2 &lt;- </a:t>
            </a:r>
            <a:r>
              <a:rPr lang="en-AU" dirty="0" err="1">
                <a:solidFill>
                  <a:srgbClr val="0000FF"/>
                </a:solidFill>
              </a:rPr>
              <a:t>mxPath</a:t>
            </a:r>
            <a:r>
              <a:rPr lang="en-AU" dirty="0">
                <a:solidFill>
                  <a:srgbClr val="0000FF"/>
                </a:solidFill>
              </a:rPr>
              <a:t>(from=c("A2","C2","E2"), to=</a:t>
            </a:r>
            <a:r>
              <a:rPr lang="en-AU" dirty="0" err="1">
                <a:solidFill>
                  <a:srgbClr val="0000FF"/>
                </a:solidFill>
              </a:rPr>
              <a:t>selVars</a:t>
            </a:r>
            <a:r>
              <a:rPr lang="en-AU" dirty="0">
                <a:solidFill>
                  <a:srgbClr val="0000FF"/>
                </a:solidFill>
              </a:rPr>
              <a:t>[2], arrows=1, free=TRUE, values = </a:t>
            </a:r>
            <a:r>
              <a:rPr lang="en-AU" dirty="0" err="1">
                <a:solidFill>
                  <a:srgbClr val="0000FF"/>
                </a:solidFill>
              </a:rPr>
              <a:t>VarStartValue</a:t>
            </a:r>
            <a:r>
              <a:rPr lang="en-AU" dirty="0">
                <a:solidFill>
                  <a:srgbClr val="0000FF"/>
                </a:solidFill>
              </a:rPr>
              <a:t>, label=c("</a:t>
            </a:r>
            <a:r>
              <a:rPr lang="en-AU" dirty="0" err="1">
                <a:solidFill>
                  <a:srgbClr val="0000FF"/>
                </a:solidFill>
              </a:rPr>
              <a:t>a","c","e</a:t>
            </a:r>
            <a:r>
              <a:rPr lang="en-AU" dirty="0">
                <a:solidFill>
                  <a:srgbClr val="0000FF"/>
                </a:solidFill>
              </a:rPr>
              <a:t>"))</a:t>
            </a:r>
          </a:p>
          <a:p>
            <a:pPr marL="285750" indent="-285750">
              <a:buFont typeface="Wingdings" charset="0"/>
              <a:buChar char="Ø"/>
            </a:pPr>
            <a:endParaRPr lang="en-AU" dirty="0">
              <a:solidFill>
                <a:srgbClr val="0000FF"/>
              </a:solidFill>
            </a:endParaRPr>
          </a:p>
        </p:txBody>
      </p:sp>
      <p:sp>
        <p:nvSpPr>
          <p:cNvPr id="5" name="TextBox 4"/>
          <p:cNvSpPr txBox="1"/>
          <p:nvPr/>
        </p:nvSpPr>
        <p:spPr>
          <a:xfrm>
            <a:off x="4983238" y="1612825"/>
            <a:ext cx="3858381" cy="2862323"/>
          </a:xfrm>
          <a:prstGeom prst="rect">
            <a:avLst/>
          </a:prstGeom>
          <a:noFill/>
        </p:spPr>
        <p:txBody>
          <a:bodyPr wrap="square" rtlCol="0">
            <a:spAutoFit/>
          </a:bodyPr>
          <a:lstStyle/>
          <a:p>
            <a:pPr marL="285750" indent="-285750">
              <a:buFont typeface="Arial"/>
              <a:buChar char="•"/>
            </a:pPr>
            <a:r>
              <a:rPr lang="en-AU" dirty="0"/>
              <a:t>set path coefficients from </a:t>
            </a:r>
            <a:r>
              <a:rPr lang="en-AU" dirty="0" err="1"/>
              <a:t>latents</a:t>
            </a:r>
            <a:r>
              <a:rPr lang="en-AU" dirty="0"/>
              <a:t> to manifest for twin 1 and twin 2</a:t>
            </a:r>
          </a:p>
          <a:p>
            <a:pPr marL="285750" indent="-285750">
              <a:buFont typeface="Arial"/>
              <a:buChar char="•"/>
            </a:pPr>
            <a:endParaRPr lang="en-AU" dirty="0"/>
          </a:p>
          <a:p>
            <a:pPr marL="285750" indent="-285750">
              <a:buFont typeface="Arial"/>
              <a:buChar char="•"/>
            </a:pPr>
            <a:r>
              <a:rPr lang="en-AU" dirty="0"/>
              <a:t>unidirectional (arrows = 1)</a:t>
            </a:r>
          </a:p>
          <a:p>
            <a:pPr marL="285750" indent="-285750">
              <a:buFont typeface="Arial"/>
              <a:buChar char="•"/>
            </a:pPr>
            <a:endParaRPr lang="en-AU" dirty="0"/>
          </a:p>
          <a:p>
            <a:pPr marL="285750" indent="-285750">
              <a:buFont typeface="Arial"/>
              <a:buChar char="•"/>
            </a:pPr>
            <a:r>
              <a:rPr lang="en-AU" dirty="0"/>
              <a:t>free, but given plausible start value (created earlier i.e. 0.56)</a:t>
            </a:r>
          </a:p>
          <a:p>
            <a:pPr marL="285750" indent="-285750">
              <a:buFont typeface="Arial"/>
              <a:buChar char="•"/>
            </a:pPr>
            <a:endParaRPr lang="en-AU" dirty="0"/>
          </a:p>
          <a:p>
            <a:pPr marL="285750" indent="-285750">
              <a:buFont typeface="Arial"/>
              <a:buChar char="•"/>
            </a:pPr>
            <a:r>
              <a:rPr lang="en-AU" dirty="0"/>
              <a:t>same label so constrained to be the same across twins</a:t>
            </a:r>
          </a:p>
        </p:txBody>
      </p:sp>
      <p:grpSp>
        <p:nvGrpSpPr>
          <p:cNvPr id="10" name="Group 9"/>
          <p:cNvGrpSpPr/>
          <p:nvPr/>
        </p:nvGrpSpPr>
        <p:grpSpPr>
          <a:xfrm>
            <a:off x="449391" y="1784102"/>
            <a:ext cx="4380367" cy="2432417"/>
            <a:chOff x="106966" y="2272631"/>
            <a:chExt cx="5488442" cy="3348380"/>
          </a:xfrm>
        </p:grpSpPr>
        <p:pic>
          <p:nvPicPr>
            <p:cNvPr id="11" name="Picture 10"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06966" y="2272631"/>
              <a:ext cx="5488442" cy="3348380"/>
            </a:xfrm>
            <a:prstGeom prst="rect">
              <a:avLst/>
            </a:prstGeom>
          </p:spPr>
        </p:pic>
        <p:cxnSp>
          <p:nvCxnSpPr>
            <p:cNvPr id="12" name="Straight Arrow Connector 11"/>
            <p:cNvCxnSpPr/>
            <p:nvPr/>
          </p:nvCxnSpPr>
          <p:spPr>
            <a:xfrm>
              <a:off x="2366210" y="3742267"/>
              <a:ext cx="0" cy="451207"/>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p:nvPr/>
          </p:nvCxnSpPr>
          <p:spPr>
            <a:xfrm flipH="1">
              <a:off x="3602974" y="3146908"/>
              <a:ext cx="1501180" cy="112151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a:off x="608388" y="3149732"/>
              <a:ext cx="1494499" cy="1118694"/>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5" name="Straight Arrow Connector 14"/>
            <p:cNvCxnSpPr/>
            <p:nvPr/>
          </p:nvCxnSpPr>
          <p:spPr>
            <a:xfrm>
              <a:off x="1529644" y="3227048"/>
              <a:ext cx="654754" cy="96642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flipH="1">
              <a:off x="3514652" y="3227048"/>
              <a:ext cx="655674" cy="975419"/>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a:xfrm>
              <a:off x="3342699" y="3742267"/>
              <a:ext cx="0" cy="451207"/>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530465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Paths </a:t>
            </a:r>
            <a:r>
              <a:rPr lang="mr-IN" dirty="0"/>
              <a:t>–</a:t>
            </a:r>
            <a:r>
              <a:rPr lang="en-AU" dirty="0"/>
              <a:t> Additive genetic </a:t>
            </a:r>
          </a:p>
        </p:txBody>
      </p:sp>
      <p:sp>
        <p:nvSpPr>
          <p:cNvPr id="4" name="Rectangle 3"/>
          <p:cNvSpPr/>
          <p:nvPr/>
        </p:nvSpPr>
        <p:spPr>
          <a:xfrm>
            <a:off x="196806" y="5699125"/>
            <a:ext cx="8489994" cy="87388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covA1A2_MZ &lt;- </a:t>
            </a:r>
            <a:r>
              <a:rPr lang="en-AU" dirty="0" err="1">
                <a:solidFill>
                  <a:srgbClr val="0000FF"/>
                </a:solidFill>
              </a:rPr>
              <a:t>mxPath</a:t>
            </a:r>
            <a:r>
              <a:rPr lang="en-AU" dirty="0">
                <a:solidFill>
                  <a:srgbClr val="0000FF"/>
                </a:solidFill>
              </a:rPr>
              <a:t>(from="A1", to="A2", arrows=2, free=FALSE, values=1)</a:t>
            </a:r>
          </a:p>
          <a:p>
            <a:r>
              <a:rPr lang="en-AU" dirty="0">
                <a:solidFill>
                  <a:srgbClr val="0000FF"/>
                </a:solidFill>
              </a:rPr>
              <a:t>&gt; covA1A2_DZ &lt;- </a:t>
            </a:r>
            <a:r>
              <a:rPr lang="en-AU" dirty="0" err="1">
                <a:solidFill>
                  <a:srgbClr val="0000FF"/>
                </a:solidFill>
              </a:rPr>
              <a:t>mxPath</a:t>
            </a:r>
            <a:r>
              <a:rPr lang="en-AU" dirty="0">
                <a:solidFill>
                  <a:srgbClr val="0000FF"/>
                </a:solidFill>
              </a:rPr>
              <a:t>(from="A1", to="A2", arrows=2, free=FALSE, values=.5)</a:t>
            </a:r>
          </a:p>
          <a:p>
            <a:pPr marL="285750" indent="-285750">
              <a:buFont typeface="Wingdings" charset="0"/>
              <a:buChar char="Ø"/>
            </a:pPr>
            <a:endParaRPr lang="en-AU" dirty="0">
              <a:solidFill>
                <a:srgbClr val="0000FF"/>
              </a:solidFill>
            </a:endParaRPr>
          </a:p>
        </p:txBody>
      </p:sp>
      <p:sp>
        <p:nvSpPr>
          <p:cNvPr id="5" name="TextBox 4"/>
          <p:cNvSpPr txBox="1"/>
          <p:nvPr/>
        </p:nvSpPr>
        <p:spPr>
          <a:xfrm>
            <a:off x="196806" y="4257976"/>
            <a:ext cx="8644813" cy="1200329"/>
          </a:xfrm>
          <a:prstGeom prst="rect">
            <a:avLst/>
          </a:prstGeom>
          <a:noFill/>
        </p:spPr>
        <p:txBody>
          <a:bodyPr wrap="square" rtlCol="0">
            <a:spAutoFit/>
          </a:bodyPr>
          <a:lstStyle/>
          <a:p>
            <a:pPr marL="285750" indent="-285750">
              <a:buFont typeface="Arial"/>
              <a:buChar char="•"/>
            </a:pPr>
            <a:r>
              <a:rPr lang="en-AU" dirty="0"/>
              <a:t>Set path for Additive genetic variance between twin 1 and twin 2</a:t>
            </a:r>
          </a:p>
          <a:p>
            <a:pPr marL="285750" indent="-285750">
              <a:buFont typeface="Arial"/>
              <a:buChar char="•"/>
            </a:pPr>
            <a:r>
              <a:rPr lang="en-AU" dirty="0"/>
              <a:t>A = 1.0 for identical twins (MZ) and A = 0.5 for non-identical twins</a:t>
            </a:r>
          </a:p>
          <a:p>
            <a:pPr marL="285750" indent="-285750">
              <a:buFont typeface="Arial"/>
              <a:buChar char="•"/>
            </a:pPr>
            <a:r>
              <a:rPr lang="en-AU" dirty="0"/>
              <a:t>So, free = FALSE, value = 1.0 for identical and 0.5 for non-identical  twins</a:t>
            </a:r>
          </a:p>
          <a:p>
            <a:pPr marL="285750" indent="-285750">
              <a:buFont typeface="Arial"/>
              <a:buChar char="•"/>
            </a:pPr>
            <a:r>
              <a:rPr lang="en-AU" dirty="0"/>
              <a:t>Arrow is bidirectional since covariance (arrows = 2)</a:t>
            </a:r>
          </a:p>
        </p:txBody>
      </p:sp>
      <p:sp>
        <p:nvSpPr>
          <p:cNvPr id="29" name="Frame 28"/>
          <p:cNvSpPr/>
          <p:nvPr/>
        </p:nvSpPr>
        <p:spPr>
          <a:xfrm>
            <a:off x="1620762" y="1699856"/>
            <a:ext cx="1378856" cy="864334"/>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grpSp>
        <p:nvGrpSpPr>
          <p:cNvPr id="6" name="Group 5"/>
          <p:cNvGrpSpPr/>
          <p:nvPr/>
        </p:nvGrpSpPr>
        <p:grpSpPr>
          <a:xfrm>
            <a:off x="149299" y="1431376"/>
            <a:ext cx="4300962" cy="2623924"/>
            <a:chOff x="149299" y="1431376"/>
            <a:chExt cx="4300962" cy="2623924"/>
          </a:xfrm>
        </p:grpSpPr>
        <p:grpSp>
          <p:nvGrpSpPr>
            <p:cNvPr id="23" name="Group 22"/>
            <p:cNvGrpSpPr/>
            <p:nvPr/>
          </p:nvGrpSpPr>
          <p:grpSpPr>
            <a:xfrm>
              <a:off x="149299" y="1431376"/>
              <a:ext cx="4300962" cy="2623924"/>
              <a:chOff x="149299" y="2159743"/>
              <a:chExt cx="4300962" cy="2623924"/>
            </a:xfrm>
          </p:grpSpPr>
          <p:pic>
            <p:nvPicPr>
              <p:cNvPr id="24" name="Picture 23"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49299" y="2159743"/>
                <a:ext cx="4300962" cy="2623924"/>
              </a:xfrm>
              <a:prstGeom prst="rect">
                <a:avLst/>
              </a:prstGeom>
            </p:spPr>
          </p:pic>
          <p:sp>
            <p:nvSpPr>
              <p:cNvPr id="25" name="Rounded Rectangle 24"/>
              <p:cNvSpPr/>
              <p:nvPr/>
            </p:nvSpPr>
            <p:spPr>
              <a:xfrm>
                <a:off x="2100790" y="2795282"/>
                <a:ext cx="402163" cy="2487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1.0</a:t>
                </a:r>
              </a:p>
            </p:txBody>
          </p:sp>
        </p:grpSp>
        <p:cxnSp>
          <p:nvCxnSpPr>
            <p:cNvPr id="30" name="Straight Arrow Connector 29"/>
            <p:cNvCxnSpPr/>
            <p:nvPr/>
          </p:nvCxnSpPr>
          <p:spPr>
            <a:xfrm>
              <a:off x="2132826" y="2372719"/>
              <a:ext cx="337241"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grpSp>
      <p:grpSp>
        <p:nvGrpSpPr>
          <p:cNvPr id="9" name="Group 8"/>
          <p:cNvGrpSpPr/>
          <p:nvPr/>
        </p:nvGrpSpPr>
        <p:grpSpPr>
          <a:xfrm>
            <a:off x="4704365" y="1431376"/>
            <a:ext cx="4300962" cy="2623924"/>
            <a:chOff x="4704365" y="1329776"/>
            <a:chExt cx="4300962" cy="2623924"/>
          </a:xfrm>
        </p:grpSpPr>
        <p:grpSp>
          <p:nvGrpSpPr>
            <p:cNvPr id="26" name="Group 25"/>
            <p:cNvGrpSpPr/>
            <p:nvPr/>
          </p:nvGrpSpPr>
          <p:grpSpPr>
            <a:xfrm>
              <a:off x="4704365" y="1329776"/>
              <a:ext cx="4300962" cy="2623924"/>
              <a:chOff x="4704365" y="2289905"/>
              <a:chExt cx="4300962" cy="2623924"/>
            </a:xfrm>
          </p:grpSpPr>
          <p:pic>
            <p:nvPicPr>
              <p:cNvPr id="27" name="Picture 26"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4704365" y="2289905"/>
                <a:ext cx="4300962" cy="2623924"/>
              </a:xfrm>
              <a:prstGeom prst="rect">
                <a:avLst/>
              </a:prstGeom>
            </p:spPr>
          </p:pic>
          <p:sp>
            <p:nvSpPr>
              <p:cNvPr id="28" name="Rounded Rectangle 27"/>
              <p:cNvSpPr/>
              <p:nvPr/>
            </p:nvSpPr>
            <p:spPr>
              <a:xfrm>
                <a:off x="6655856" y="2925444"/>
                <a:ext cx="402163" cy="2487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0.5</a:t>
                </a:r>
              </a:p>
            </p:txBody>
          </p:sp>
        </p:grpSp>
        <p:sp>
          <p:nvSpPr>
            <p:cNvPr id="36" name="Frame 35"/>
            <p:cNvSpPr/>
            <p:nvPr/>
          </p:nvSpPr>
          <p:spPr>
            <a:xfrm>
              <a:off x="6180063" y="1706241"/>
              <a:ext cx="1378856" cy="864334"/>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cxnSp>
          <p:nvCxnSpPr>
            <p:cNvPr id="37" name="Straight Arrow Connector 36"/>
            <p:cNvCxnSpPr/>
            <p:nvPr/>
          </p:nvCxnSpPr>
          <p:spPr>
            <a:xfrm>
              <a:off x="6692127" y="2272160"/>
              <a:ext cx="337241"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1069183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Paths </a:t>
            </a:r>
            <a:r>
              <a:rPr lang="mr-IN" dirty="0"/>
              <a:t>–</a:t>
            </a:r>
            <a:r>
              <a:rPr lang="en-AU" dirty="0"/>
              <a:t> Common environment</a:t>
            </a:r>
          </a:p>
        </p:txBody>
      </p:sp>
      <p:sp>
        <p:nvSpPr>
          <p:cNvPr id="4" name="Rectangle 3"/>
          <p:cNvSpPr/>
          <p:nvPr/>
        </p:nvSpPr>
        <p:spPr>
          <a:xfrm>
            <a:off x="196806" y="5699125"/>
            <a:ext cx="8489994" cy="87388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covC1C2 &lt;- </a:t>
            </a:r>
            <a:r>
              <a:rPr lang="en-AU" dirty="0" err="1">
                <a:solidFill>
                  <a:srgbClr val="0000FF"/>
                </a:solidFill>
              </a:rPr>
              <a:t>mxPath</a:t>
            </a:r>
            <a:r>
              <a:rPr lang="en-AU" dirty="0">
                <a:solidFill>
                  <a:srgbClr val="0000FF"/>
                </a:solidFill>
              </a:rPr>
              <a:t>(from="C1", to="C2", arrows=2, free=FALSE, values=1)</a:t>
            </a:r>
          </a:p>
        </p:txBody>
      </p:sp>
      <p:sp>
        <p:nvSpPr>
          <p:cNvPr id="5" name="TextBox 4"/>
          <p:cNvSpPr txBox="1"/>
          <p:nvPr/>
        </p:nvSpPr>
        <p:spPr>
          <a:xfrm>
            <a:off x="196806" y="4257976"/>
            <a:ext cx="8644813" cy="1200329"/>
          </a:xfrm>
          <a:prstGeom prst="rect">
            <a:avLst/>
          </a:prstGeom>
          <a:noFill/>
        </p:spPr>
        <p:txBody>
          <a:bodyPr wrap="square" rtlCol="0">
            <a:spAutoFit/>
          </a:bodyPr>
          <a:lstStyle/>
          <a:p>
            <a:pPr marL="285750" indent="-285750">
              <a:buFont typeface="Arial"/>
              <a:buChar char="•"/>
            </a:pPr>
            <a:r>
              <a:rPr lang="en-AU" dirty="0"/>
              <a:t>Set path for Common environmental variance between twin 1 and twin 2</a:t>
            </a:r>
          </a:p>
          <a:p>
            <a:pPr marL="285750" indent="-285750">
              <a:buFont typeface="Arial"/>
              <a:buChar char="•"/>
            </a:pPr>
            <a:r>
              <a:rPr lang="en-AU" dirty="0"/>
              <a:t>Constrain path to be 1 (free = FALSE, value = 1.0) to represent equal environments assumption</a:t>
            </a:r>
          </a:p>
          <a:p>
            <a:pPr marL="285750" indent="-285750">
              <a:buFont typeface="Arial"/>
              <a:buChar char="•"/>
            </a:pPr>
            <a:r>
              <a:rPr lang="en-AU" dirty="0"/>
              <a:t>Arrow is bidirectional since covariance (arrows = 2)</a:t>
            </a:r>
          </a:p>
        </p:txBody>
      </p:sp>
      <p:pic>
        <p:nvPicPr>
          <p:cNvPr id="24" name="Picture 23"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149299" y="1431376"/>
            <a:ext cx="4300962" cy="2623924"/>
          </a:xfrm>
          <a:prstGeom prst="rect">
            <a:avLst/>
          </a:prstGeom>
        </p:spPr>
      </p:pic>
      <p:sp>
        <p:nvSpPr>
          <p:cNvPr id="29" name="Frame 28"/>
          <p:cNvSpPr/>
          <p:nvPr/>
        </p:nvSpPr>
        <p:spPr>
          <a:xfrm>
            <a:off x="764548" y="1451289"/>
            <a:ext cx="3108952" cy="864334"/>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cxnSp>
        <p:nvCxnSpPr>
          <p:cNvPr id="30" name="Straight Arrow Connector 29"/>
          <p:cNvCxnSpPr/>
          <p:nvPr/>
        </p:nvCxnSpPr>
        <p:spPr>
          <a:xfrm>
            <a:off x="1259701" y="1824215"/>
            <a:ext cx="1994674"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6" name="TextBox 5"/>
          <p:cNvSpPr txBox="1"/>
          <p:nvPr/>
        </p:nvSpPr>
        <p:spPr>
          <a:xfrm>
            <a:off x="7558919" y="5175250"/>
            <a:ext cx="45719" cy="369332"/>
          </a:xfrm>
          <a:prstGeom prst="rect">
            <a:avLst/>
          </a:prstGeom>
          <a:noFill/>
        </p:spPr>
        <p:txBody>
          <a:bodyPr wrap="square" rtlCol="0">
            <a:spAutoFit/>
          </a:bodyPr>
          <a:lstStyle/>
          <a:p>
            <a:endParaRPr lang="en-AU" dirty="0"/>
          </a:p>
        </p:txBody>
      </p:sp>
    </p:spTree>
    <p:extLst>
      <p:ext uri="{BB962C8B-B14F-4D97-AF65-F5344CB8AC3E}">
        <p14:creationId xmlns:p14="http://schemas.microsoft.com/office/powerpoint/2010/main" val="86394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GB" dirty="0"/>
              <a:t>Create MZ model</a:t>
            </a:r>
            <a:endParaRPr lang="en-AU" dirty="0"/>
          </a:p>
        </p:txBody>
      </p:sp>
      <p:sp>
        <p:nvSpPr>
          <p:cNvPr id="4" name="Rectangle 3"/>
          <p:cNvSpPr/>
          <p:nvPr/>
        </p:nvSpPr>
        <p:spPr>
          <a:xfrm>
            <a:off x="196806" y="2206189"/>
            <a:ext cx="8489994" cy="658022"/>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paths &lt;- list(</a:t>
            </a:r>
            <a:r>
              <a:rPr lang="en-AU" dirty="0" err="1">
                <a:solidFill>
                  <a:srgbClr val="0000FF"/>
                </a:solidFill>
              </a:rPr>
              <a:t>latVariances</a:t>
            </a:r>
            <a:r>
              <a:rPr lang="en-AU" dirty="0">
                <a:solidFill>
                  <a:srgbClr val="0000FF"/>
                </a:solidFill>
              </a:rPr>
              <a:t>, </a:t>
            </a:r>
            <a:r>
              <a:rPr lang="en-AU" dirty="0" err="1">
                <a:solidFill>
                  <a:srgbClr val="0000FF"/>
                </a:solidFill>
              </a:rPr>
              <a:t>latMeans</a:t>
            </a:r>
            <a:r>
              <a:rPr lang="en-AU" dirty="0">
                <a:solidFill>
                  <a:srgbClr val="0000FF"/>
                </a:solidFill>
              </a:rPr>
              <a:t>, </a:t>
            </a:r>
            <a:r>
              <a:rPr lang="en-AU" dirty="0" err="1">
                <a:solidFill>
                  <a:srgbClr val="0000FF"/>
                </a:solidFill>
              </a:rPr>
              <a:t>obsMeans</a:t>
            </a:r>
            <a:r>
              <a:rPr lang="en-AU" dirty="0">
                <a:solidFill>
                  <a:srgbClr val="0000FF"/>
                </a:solidFill>
              </a:rPr>
              <a:t>, pathAceT1, pathAceT2, covC1C2)</a:t>
            </a:r>
          </a:p>
        </p:txBody>
      </p:sp>
      <p:sp>
        <p:nvSpPr>
          <p:cNvPr id="5" name="TextBox 4"/>
          <p:cNvSpPr txBox="1"/>
          <p:nvPr/>
        </p:nvSpPr>
        <p:spPr>
          <a:xfrm>
            <a:off x="196806" y="1421114"/>
            <a:ext cx="8644813" cy="646331"/>
          </a:xfrm>
          <a:prstGeom prst="rect">
            <a:avLst/>
          </a:prstGeom>
          <a:noFill/>
        </p:spPr>
        <p:txBody>
          <a:bodyPr wrap="square" rtlCol="0">
            <a:spAutoFit/>
          </a:bodyPr>
          <a:lstStyle/>
          <a:p>
            <a:pPr marL="285750" indent="-285750">
              <a:buFont typeface="Arial"/>
              <a:buChar char="•"/>
            </a:pPr>
            <a:r>
              <a:rPr lang="en-AU" dirty="0"/>
              <a:t>First list all of the paths that are the same across MZ and DZ models (we’ll use in both models)</a:t>
            </a:r>
          </a:p>
        </p:txBody>
      </p:sp>
      <p:sp>
        <p:nvSpPr>
          <p:cNvPr id="6" name="TextBox 5"/>
          <p:cNvSpPr txBox="1"/>
          <p:nvPr/>
        </p:nvSpPr>
        <p:spPr>
          <a:xfrm>
            <a:off x="7558919" y="5175250"/>
            <a:ext cx="45719" cy="369332"/>
          </a:xfrm>
          <a:prstGeom prst="rect">
            <a:avLst/>
          </a:prstGeom>
          <a:noFill/>
        </p:spPr>
        <p:txBody>
          <a:bodyPr wrap="square" rtlCol="0">
            <a:spAutoFit/>
          </a:bodyPr>
          <a:lstStyle/>
          <a:p>
            <a:endParaRPr lang="en-AU" dirty="0"/>
          </a:p>
        </p:txBody>
      </p:sp>
      <p:sp>
        <p:nvSpPr>
          <p:cNvPr id="10" name="TextBox 9"/>
          <p:cNvSpPr txBox="1"/>
          <p:nvPr/>
        </p:nvSpPr>
        <p:spPr>
          <a:xfrm>
            <a:off x="196806" y="3097514"/>
            <a:ext cx="8644813" cy="2308324"/>
          </a:xfrm>
          <a:prstGeom prst="rect">
            <a:avLst/>
          </a:prstGeom>
          <a:noFill/>
        </p:spPr>
        <p:txBody>
          <a:bodyPr wrap="square" rtlCol="0">
            <a:spAutoFit/>
          </a:bodyPr>
          <a:lstStyle/>
          <a:p>
            <a:pPr marL="285750" indent="-285750">
              <a:buFont typeface="Arial"/>
              <a:buChar char="•"/>
            </a:pPr>
            <a:r>
              <a:rPr lang="en-AU" dirty="0" err="1"/>
              <a:t>mxModel</a:t>
            </a:r>
            <a:r>
              <a:rPr lang="en-AU" dirty="0"/>
              <a:t> builds a model</a:t>
            </a:r>
          </a:p>
          <a:p>
            <a:pPr marL="285750" indent="-285750">
              <a:buFont typeface="Arial"/>
              <a:buChar char="•"/>
            </a:pPr>
            <a:r>
              <a:rPr lang="en-AU" dirty="0"/>
              <a:t>name = names your model</a:t>
            </a:r>
          </a:p>
          <a:p>
            <a:pPr marL="285750" indent="-285750">
              <a:buFont typeface="Arial"/>
              <a:buChar char="•"/>
            </a:pPr>
            <a:r>
              <a:rPr lang="en-AU" dirty="0"/>
              <a:t>type = RAM is the default type of matrix algebra</a:t>
            </a:r>
          </a:p>
          <a:p>
            <a:pPr marL="285750" indent="-285750">
              <a:buFont typeface="Arial"/>
              <a:buChar char="•"/>
            </a:pPr>
            <a:r>
              <a:rPr lang="en-AU" dirty="0" err="1"/>
              <a:t>manifestVars</a:t>
            </a:r>
            <a:r>
              <a:rPr lang="en-AU" dirty="0"/>
              <a:t> sets the manifests to the BMI variable you created earlier</a:t>
            </a:r>
          </a:p>
          <a:p>
            <a:pPr marL="285750" indent="-285750">
              <a:buFont typeface="Arial"/>
              <a:buChar char="•"/>
            </a:pPr>
            <a:r>
              <a:rPr lang="en-AU" dirty="0" err="1"/>
              <a:t>latentVars</a:t>
            </a:r>
            <a:r>
              <a:rPr lang="en-AU" dirty="0"/>
              <a:t> sets the latent to the ACE variables you created earlier</a:t>
            </a:r>
          </a:p>
          <a:p>
            <a:pPr marL="285750" indent="-285750">
              <a:buFont typeface="Arial"/>
              <a:buChar char="•"/>
            </a:pPr>
            <a:r>
              <a:rPr lang="en-AU" dirty="0"/>
              <a:t>paths holds the list of paths which are the same across </a:t>
            </a:r>
            <a:r>
              <a:rPr lang="en-AU" dirty="0" err="1"/>
              <a:t>mz</a:t>
            </a:r>
            <a:r>
              <a:rPr lang="en-AU" dirty="0"/>
              <a:t> and </a:t>
            </a:r>
            <a:r>
              <a:rPr lang="en-AU" dirty="0" err="1"/>
              <a:t>dz</a:t>
            </a:r>
            <a:r>
              <a:rPr lang="en-AU" dirty="0"/>
              <a:t> twins, created earlier</a:t>
            </a:r>
          </a:p>
          <a:p>
            <a:pPr marL="285750" indent="-285750">
              <a:buFont typeface="Arial"/>
              <a:buChar char="•"/>
            </a:pPr>
            <a:r>
              <a:rPr lang="en-AU" dirty="0"/>
              <a:t>covA1A2_MZ specifies the Additive genetic variation i.e. set to 1, created earlier</a:t>
            </a:r>
          </a:p>
          <a:p>
            <a:pPr marL="285750" indent="-285750">
              <a:buFont typeface="Arial"/>
              <a:buChar char="•"/>
            </a:pPr>
            <a:r>
              <a:rPr lang="en-AU" dirty="0" err="1"/>
              <a:t>mxData</a:t>
            </a:r>
            <a:r>
              <a:rPr lang="en-AU" dirty="0"/>
              <a:t> sets the data - here you have specified raw </a:t>
            </a:r>
            <a:r>
              <a:rPr lang="en-AU" dirty="0" err="1"/>
              <a:t>Mz</a:t>
            </a:r>
            <a:r>
              <a:rPr lang="en-AU" dirty="0"/>
              <a:t> data</a:t>
            </a:r>
          </a:p>
        </p:txBody>
      </p:sp>
      <p:sp>
        <p:nvSpPr>
          <p:cNvPr id="11" name="Rectangle 10"/>
          <p:cNvSpPr/>
          <p:nvPr/>
        </p:nvSpPr>
        <p:spPr>
          <a:xfrm>
            <a:off x="196806" y="5544582"/>
            <a:ext cx="8489994" cy="796766"/>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modelMZ</a:t>
            </a:r>
            <a:r>
              <a:rPr lang="en-AU" dirty="0">
                <a:solidFill>
                  <a:srgbClr val="0000FF"/>
                </a:solidFill>
              </a:rPr>
              <a:t> &lt;- </a:t>
            </a:r>
            <a:r>
              <a:rPr lang="en-AU" dirty="0" err="1">
                <a:solidFill>
                  <a:srgbClr val="0000FF"/>
                </a:solidFill>
              </a:rPr>
              <a:t>mxModel</a:t>
            </a:r>
            <a:r>
              <a:rPr lang="en-AU" dirty="0">
                <a:solidFill>
                  <a:srgbClr val="0000FF"/>
                </a:solidFill>
              </a:rPr>
              <a:t>(model="MZ", type="RAM", </a:t>
            </a:r>
            <a:r>
              <a:rPr lang="en-AU" dirty="0" err="1">
                <a:solidFill>
                  <a:srgbClr val="0000FF"/>
                </a:solidFill>
              </a:rPr>
              <a:t>manifestVars</a:t>
            </a:r>
            <a:r>
              <a:rPr lang="en-AU" dirty="0">
                <a:solidFill>
                  <a:srgbClr val="0000FF"/>
                </a:solidFill>
              </a:rPr>
              <a:t>=</a:t>
            </a:r>
            <a:r>
              <a:rPr lang="en-AU" dirty="0" err="1">
                <a:solidFill>
                  <a:srgbClr val="0000FF"/>
                </a:solidFill>
              </a:rPr>
              <a:t>selVars</a:t>
            </a:r>
            <a:r>
              <a:rPr lang="en-AU" dirty="0">
                <a:solidFill>
                  <a:srgbClr val="0000FF"/>
                </a:solidFill>
              </a:rPr>
              <a:t>, </a:t>
            </a:r>
            <a:r>
              <a:rPr lang="en-AU" dirty="0" err="1">
                <a:solidFill>
                  <a:srgbClr val="0000FF"/>
                </a:solidFill>
              </a:rPr>
              <a:t>latentVars</a:t>
            </a:r>
            <a:r>
              <a:rPr lang="en-AU" dirty="0">
                <a:solidFill>
                  <a:srgbClr val="0000FF"/>
                </a:solidFill>
              </a:rPr>
              <a:t>=</a:t>
            </a:r>
            <a:r>
              <a:rPr lang="en-AU" dirty="0" err="1">
                <a:solidFill>
                  <a:srgbClr val="0000FF"/>
                </a:solidFill>
              </a:rPr>
              <a:t>aceVars</a:t>
            </a:r>
            <a:r>
              <a:rPr lang="en-AU" dirty="0">
                <a:solidFill>
                  <a:srgbClr val="0000FF"/>
                </a:solidFill>
              </a:rPr>
              <a:t>, paths, covA1A2_MZ, </a:t>
            </a:r>
            <a:r>
              <a:rPr lang="en-AU" dirty="0" err="1">
                <a:solidFill>
                  <a:srgbClr val="0000FF"/>
                </a:solidFill>
              </a:rPr>
              <a:t>mxData</a:t>
            </a:r>
            <a:r>
              <a:rPr lang="en-AU" dirty="0">
                <a:solidFill>
                  <a:srgbClr val="0000FF"/>
                </a:solidFill>
              </a:rPr>
              <a:t>(observed=</a:t>
            </a:r>
            <a:r>
              <a:rPr lang="en-AU" dirty="0" err="1">
                <a:solidFill>
                  <a:srgbClr val="0000FF"/>
                </a:solidFill>
              </a:rPr>
              <a:t>mzData</a:t>
            </a:r>
            <a:r>
              <a:rPr lang="en-AU" dirty="0">
                <a:solidFill>
                  <a:srgbClr val="0000FF"/>
                </a:solidFill>
              </a:rPr>
              <a:t>, type="raw"))</a:t>
            </a:r>
          </a:p>
        </p:txBody>
      </p:sp>
    </p:spTree>
    <p:extLst>
      <p:ext uri="{BB962C8B-B14F-4D97-AF65-F5344CB8AC3E}">
        <p14:creationId xmlns:p14="http://schemas.microsoft.com/office/powerpoint/2010/main" val="1317157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GB" dirty="0"/>
              <a:t>Create DZ model</a:t>
            </a:r>
            <a:endParaRPr lang="en-AU" dirty="0"/>
          </a:p>
        </p:txBody>
      </p:sp>
      <p:sp>
        <p:nvSpPr>
          <p:cNvPr id="6" name="TextBox 5"/>
          <p:cNvSpPr txBox="1"/>
          <p:nvPr/>
        </p:nvSpPr>
        <p:spPr>
          <a:xfrm>
            <a:off x="7558919" y="5175250"/>
            <a:ext cx="45719" cy="369332"/>
          </a:xfrm>
          <a:prstGeom prst="rect">
            <a:avLst/>
          </a:prstGeom>
          <a:noFill/>
        </p:spPr>
        <p:txBody>
          <a:bodyPr wrap="square" rtlCol="0">
            <a:spAutoFit/>
          </a:bodyPr>
          <a:lstStyle/>
          <a:p>
            <a:endParaRPr lang="en-AU" dirty="0"/>
          </a:p>
        </p:txBody>
      </p:sp>
      <p:sp>
        <p:nvSpPr>
          <p:cNvPr id="10" name="TextBox 9"/>
          <p:cNvSpPr txBox="1"/>
          <p:nvPr/>
        </p:nvSpPr>
        <p:spPr>
          <a:xfrm>
            <a:off x="196806" y="1830454"/>
            <a:ext cx="8644813" cy="2308324"/>
          </a:xfrm>
          <a:prstGeom prst="rect">
            <a:avLst/>
          </a:prstGeom>
          <a:noFill/>
        </p:spPr>
        <p:txBody>
          <a:bodyPr wrap="square" rtlCol="0">
            <a:spAutoFit/>
          </a:bodyPr>
          <a:lstStyle/>
          <a:p>
            <a:pPr marL="285750" indent="-285750">
              <a:buFont typeface="Arial"/>
              <a:buChar char="•"/>
            </a:pPr>
            <a:r>
              <a:rPr lang="en-AU" dirty="0"/>
              <a:t>Basically almost exactly the same as the MZ model, but:</a:t>
            </a:r>
          </a:p>
          <a:p>
            <a:pPr marL="285750" indent="-285750">
              <a:buFont typeface="Arial"/>
              <a:buChar char="•"/>
            </a:pPr>
            <a:endParaRPr lang="en-AU" dirty="0"/>
          </a:p>
          <a:p>
            <a:r>
              <a:rPr lang="en-AU" dirty="0"/>
              <a:t>1) Give it a different name</a:t>
            </a:r>
          </a:p>
          <a:p>
            <a:pPr marL="285750" indent="-285750">
              <a:buFont typeface="Arial"/>
              <a:buChar char="•"/>
            </a:pPr>
            <a:endParaRPr lang="en-AU" dirty="0"/>
          </a:p>
          <a:p>
            <a:r>
              <a:rPr lang="en-AU" dirty="0"/>
              <a:t>2) Set Additive </a:t>
            </a:r>
            <a:r>
              <a:rPr lang="en-AU" dirty="0">
                <a:solidFill>
                  <a:srgbClr val="000000"/>
                </a:solidFill>
              </a:rPr>
              <a:t>genetic variation to 0.5 (specified by the variable you set earlier, called covA1A2_DZ)</a:t>
            </a:r>
          </a:p>
          <a:p>
            <a:pPr marL="285750" indent="-285750">
              <a:buFont typeface="Arial"/>
              <a:buChar char="•"/>
            </a:pPr>
            <a:endParaRPr lang="en-AU" dirty="0"/>
          </a:p>
          <a:p>
            <a:r>
              <a:rPr lang="en-AU" dirty="0"/>
              <a:t>3) Set data to DZ data</a:t>
            </a:r>
          </a:p>
        </p:txBody>
      </p:sp>
      <p:sp>
        <p:nvSpPr>
          <p:cNvPr id="11" name="Rectangle 10"/>
          <p:cNvSpPr/>
          <p:nvPr/>
        </p:nvSpPr>
        <p:spPr>
          <a:xfrm>
            <a:off x="196806" y="4731941"/>
            <a:ext cx="8489994" cy="796766"/>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modelDZ</a:t>
            </a:r>
            <a:r>
              <a:rPr lang="en-AU" dirty="0">
                <a:solidFill>
                  <a:srgbClr val="0000FF"/>
                </a:solidFill>
              </a:rPr>
              <a:t> &lt;- </a:t>
            </a:r>
            <a:r>
              <a:rPr lang="en-AU" dirty="0" err="1">
                <a:solidFill>
                  <a:srgbClr val="0000FF"/>
                </a:solidFill>
              </a:rPr>
              <a:t>mxModel</a:t>
            </a:r>
            <a:r>
              <a:rPr lang="en-AU" dirty="0">
                <a:solidFill>
                  <a:srgbClr val="0000FF"/>
                </a:solidFill>
              </a:rPr>
              <a:t>(model="DZ", type="RAM", </a:t>
            </a:r>
            <a:r>
              <a:rPr lang="en-AU" dirty="0" err="1">
                <a:solidFill>
                  <a:srgbClr val="0000FF"/>
                </a:solidFill>
              </a:rPr>
              <a:t>manifestVars</a:t>
            </a:r>
            <a:r>
              <a:rPr lang="en-AU" dirty="0">
                <a:solidFill>
                  <a:srgbClr val="0000FF"/>
                </a:solidFill>
              </a:rPr>
              <a:t>=</a:t>
            </a:r>
            <a:r>
              <a:rPr lang="en-AU" dirty="0" err="1">
                <a:solidFill>
                  <a:srgbClr val="0000FF"/>
                </a:solidFill>
              </a:rPr>
              <a:t>selVars</a:t>
            </a:r>
            <a:r>
              <a:rPr lang="en-AU" dirty="0">
                <a:solidFill>
                  <a:srgbClr val="0000FF"/>
                </a:solidFill>
              </a:rPr>
              <a:t>, </a:t>
            </a:r>
            <a:r>
              <a:rPr lang="en-AU" dirty="0" err="1">
                <a:solidFill>
                  <a:srgbClr val="0000FF"/>
                </a:solidFill>
              </a:rPr>
              <a:t>latentVars</a:t>
            </a:r>
            <a:r>
              <a:rPr lang="en-AU" dirty="0">
                <a:solidFill>
                  <a:srgbClr val="0000FF"/>
                </a:solidFill>
              </a:rPr>
              <a:t>=</a:t>
            </a:r>
            <a:r>
              <a:rPr lang="en-AU" dirty="0" err="1">
                <a:solidFill>
                  <a:srgbClr val="0000FF"/>
                </a:solidFill>
              </a:rPr>
              <a:t>aceVars</a:t>
            </a:r>
            <a:r>
              <a:rPr lang="en-AU" dirty="0">
                <a:solidFill>
                  <a:srgbClr val="0000FF"/>
                </a:solidFill>
              </a:rPr>
              <a:t>, paths, covA1A2_DZ, </a:t>
            </a:r>
            <a:r>
              <a:rPr lang="en-AU" dirty="0" err="1">
                <a:solidFill>
                  <a:srgbClr val="0000FF"/>
                </a:solidFill>
              </a:rPr>
              <a:t>mxData</a:t>
            </a:r>
            <a:r>
              <a:rPr lang="en-AU" dirty="0">
                <a:solidFill>
                  <a:srgbClr val="0000FF"/>
                </a:solidFill>
              </a:rPr>
              <a:t>(observed=</a:t>
            </a:r>
            <a:r>
              <a:rPr lang="en-AU" dirty="0" err="1">
                <a:solidFill>
                  <a:srgbClr val="0000FF"/>
                </a:solidFill>
              </a:rPr>
              <a:t>dzData</a:t>
            </a:r>
            <a:r>
              <a:rPr lang="en-AU" dirty="0">
                <a:solidFill>
                  <a:srgbClr val="0000FF"/>
                </a:solidFill>
              </a:rPr>
              <a:t>, type="raw"))</a:t>
            </a:r>
          </a:p>
        </p:txBody>
      </p:sp>
    </p:spTree>
    <p:extLst>
      <p:ext uri="{BB962C8B-B14F-4D97-AF65-F5344CB8AC3E}">
        <p14:creationId xmlns:p14="http://schemas.microsoft.com/office/powerpoint/2010/main" val="192411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ZModel.pdf"/>
          <p:cNvPicPr>
            <a:picLocks noChangeAspect="1"/>
          </p:cNvPicPr>
          <p:nvPr/>
        </p:nvPicPr>
        <p:blipFill rotWithShape="1">
          <a:blip r:embed="rId3">
            <a:extLst>
              <a:ext uri="{28A0092B-C50C-407E-A947-70E740481C1C}">
                <a14:useLocalDpi xmlns:a14="http://schemas.microsoft.com/office/drawing/2010/main" val="0"/>
              </a:ext>
            </a:extLst>
          </a:blip>
          <a:srcRect l="6944" t="5421" r="37574" b="25232"/>
          <a:stretch/>
        </p:blipFill>
        <p:spPr>
          <a:xfrm>
            <a:off x="838200" y="1715657"/>
            <a:ext cx="7395986" cy="4512131"/>
          </a:xfrm>
          <a:prstGeom prst="rect">
            <a:avLst/>
          </a:prstGeom>
        </p:spPr>
      </p:pic>
      <p:sp>
        <p:nvSpPr>
          <p:cNvPr id="5" name="TextBox 4"/>
          <p:cNvSpPr txBox="1"/>
          <p:nvPr/>
        </p:nvSpPr>
        <p:spPr>
          <a:xfrm>
            <a:off x="333375" y="4682290"/>
            <a:ext cx="2968625" cy="1754327"/>
          </a:xfrm>
          <a:prstGeom prst="rect">
            <a:avLst/>
          </a:prstGeom>
          <a:noFill/>
        </p:spPr>
        <p:txBody>
          <a:bodyPr wrap="square" rtlCol="0">
            <a:spAutoFit/>
          </a:bodyPr>
          <a:lstStyle/>
          <a:p>
            <a:r>
              <a:rPr lang="en-AU" dirty="0"/>
              <a:t>We</a:t>
            </a:r>
            <a:r>
              <a:rPr lang="mr-IN" dirty="0"/>
              <a:t>’</a:t>
            </a:r>
            <a:r>
              <a:rPr lang="en-AU" dirty="0"/>
              <a:t>re going to run a twin model on BMI (body mass index) data from an Australian Twin sample. </a:t>
            </a:r>
          </a:p>
          <a:p>
            <a:endParaRPr lang="en-AU" dirty="0"/>
          </a:p>
          <a:p>
            <a:r>
              <a:rPr lang="en-AU" dirty="0"/>
              <a:t>How heritable is BMI?</a:t>
            </a:r>
          </a:p>
        </p:txBody>
      </p:sp>
      <p:sp>
        <p:nvSpPr>
          <p:cNvPr id="2" name="Title 1"/>
          <p:cNvSpPr>
            <a:spLocks noGrp="1"/>
          </p:cNvSpPr>
          <p:nvPr>
            <p:ph type="title"/>
          </p:nvPr>
        </p:nvSpPr>
        <p:spPr/>
        <p:txBody>
          <a:bodyPr>
            <a:normAutofit/>
          </a:bodyPr>
          <a:lstStyle/>
          <a:p>
            <a:r>
              <a:rPr lang="en-AU" dirty="0"/>
              <a:t>Classic twin model (ACE)</a:t>
            </a:r>
          </a:p>
        </p:txBody>
      </p:sp>
    </p:spTree>
    <p:extLst>
      <p:ext uri="{BB962C8B-B14F-4D97-AF65-F5344CB8AC3E}">
        <p14:creationId xmlns:p14="http://schemas.microsoft.com/office/powerpoint/2010/main" val="3648792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Combine </a:t>
            </a:r>
            <a:r>
              <a:rPr lang="en-AU" dirty="0" err="1"/>
              <a:t>Mz</a:t>
            </a:r>
            <a:r>
              <a:rPr lang="en-AU" dirty="0"/>
              <a:t> and </a:t>
            </a:r>
            <a:r>
              <a:rPr lang="en-AU" dirty="0" err="1"/>
              <a:t>Dz</a:t>
            </a:r>
            <a:r>
              <a:rPr lang="en-AU" dirty="0"/>
              <a:t> models</a:t>
            </a:r>
          </a:p>
        </p:txBody>
      </p:sp>
      <p:sp>
        <p:nvSpPr>
          <p:cNvPr id="4" name="Rectangle 3"/>
          <p:cNvSpPr/>
          <p:nvPr/>
        </p:nvSpPr>
        <p:spPr>
          <a:xfrm>
            <a:off x="331317" y="4419099"/>
            <a:ext cx="8489994" cy="1619250"/>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minus2ll &lt;- </a:t>
            </a:r>
            <a:r>
              <a:rPr lang="en-AU" dirty="0" err="1">
                <a:solidFill>
                  <a:srgbClr val="0000FF"/>
                </a:solidFill>
              </a:rPr>
              <a:t>mxAlgebra</a:t>
            </a:r>
            <a:r>
              <a:rPr lang="en-AU" dirty="0">
                <a:solidFill>
                  <a:srgbClr val="0000FF"/>
                </a:solidFill>
              </a:rPr>
              <a:t>(expression=</a:t>
            </a:r>
            <a:r>
              <a:rPr lang="en-AU" dirty="0" err="1">
                <a:solidFill>
                  <a:srgbClr val="0000FF"/>
                </a:solidFill>
              </a:rPr>
              <a:t>MZ.fitfunction</a:t>
            </a:r>
            <a:r>
              <a:rPr lang="en-AU" dirty="0">
                <a:solidFill>
                  <a:srgbClr val="0000FF"/>
                </a:solidFill>
              </a:rPr>
              <a:t> + </a:t>
            </a:r>
            <a:r>
              <a:rPr lang="en-AU" dirty="0" err="1">
                <a:solidFill>
                  <a:srgbClr val="0000FF"/>
                </a:solidFill>
              </a:rPr>
              <a:t>DZ.fitfunction</a:t>
            </a:r>
            <a:r>
              <a:rPr lang="en-AU" dirty="0">
                <a:solidFill>
                  <a:srgbClr val="0000FF"/>
                </a:solidFill>
              </a:rPr>
              <a:t>,</a:t>
            </a:r>
          </a:p>
          <a:p>
            <a:r>
              <a:rPr lang="en-AU" dirty="0">
                <a:solidFill>
                  <a:srgbClr val="0000FF"/>
                </a:solidFill>
              </a:rPr>
              <a:t>                                name="minus2loglikelihood")</a:t>
            </a:r>
          </a:p>
          <a:p>
            <a:r>
              <a:rPr lang="en-AU" dirty="0">
                <a:solidFill>
                  <a:srgbClr val="0000FF"/>
                </a:solidFill>
              </a:rPr>
              <a:t>&gt; </a:t>
            </a:r>
            <a:r>
              <a:rPr lang="en-AU" dirty="0" err="1">
                <a:solidFill>
                  <a:srgbClr val="0000FF"/>
                </a:solidFill>
              </a:rPr>
              <a:t>obj</a:t>
            </a:r>
            <a:r>
              <a:rPr lang="en-AU" dirty="0">
                <a:solidFill>
                  <a:srgbClr val="0000FF"/>
                </a:solidFill>
              </a:rPr>
              <a:t> &lt;- </a:t>
            </a:r>
            <a:r>
              <a:rPr lang="en-AU" dirty="0" err="1">
                <a:solidFill>
                  <a:srgbClr val="0000FF"/>
                </a:solidFill>
              </a:rPr>
              <a:t>mxFitFunctionAlgebra</a:t>
            </a:r>
            <a:r>
              <a:rPr lang="en-AU" dirty="0">
                <a:solidFill>
                  <a:srgbClr val="0000FF"/>
                </a:solidFill>
              </a:rPr>
              <a:t>("minus2loglikelihood")</a:t>
            </a:r>
          </a:p>
          <a:p>
            <a:r>
              <a:rPr lang="en-AU" dirty="0">
                <a:solidFill>
                  <a:srgbClr val="0000FF"/>
                </a:solidFill>
              </a:rPr>
              <a:t>&gt; </a:t>
            </a:r>
            <a:r>
              <a:rPr lang="en-AU" dirty="0" err="1">
                <a:solidFill>
                  <a:srgbClr val="0000FF"/>
                </a:solidFill>
              </a:rPr>
              <a:t>modelACE</a:t>
            </a:r>
            <a:r>
              <a:rPr lang="en-AU" dirty="0">
                <a:solidFill>
                  <a:srgbClr val="0000FF"/>
                </a:solidFill>
              </a:rPr>
              <a:t> &lt;- </a:t>
            </a:r>
            <a:r>
              <a:rPr lang="en-AU" dirty="0" err="1">
                <a:solidFill>
                  <a:srgbClr val="0000FF"/>
                </a:solidFill>
              </a:rPr>
              <a:t>mxModel</a:t>
            </a:r>
            <a:r>
              <a:rPr lang="en-AU" dirty="0">
                <a:solidFill>
                  <a:srgbClr val="0000FF"/>
                </a:solidFill>
              </a:rPr>
              <a:t>(model="ACE", </a:t>
            </a:r>
            <a:r>
              <a:rPr lang="en-AU" dirty="0" err="1">
                <a:solidFill>
                  <a:srgbClr val="0000FF"/>
                </a:solidFill>
              </a:rPr>
              <a:t>modelMZ</a:t>
            </a:r>
            <a:r>
              <a:rPr lang="en-AU" dirty="0">
                <a:solidFill>
                  <a:srgbClr val="0000FF"/>
                </a:solidFill>
              </a:rPr>
              <a:t>, </a:t>
            </a:r>
            <a:r>
              <a:rPr lang="en-AU" dirty="0" err="1">
                <a:solidFill>
                  <a:srgbClr val="0000FF"/>
                </a:solidFill>
              </a:rPr>
              <a:t>modelDZ</a:t>
            </a:r>
            <a:r>
              <a:rPr lang="en-AU" dirty="0">
                <a:solidFill>
                  <a:srgbClr val="0000FF"/>
                </a:solidFill>
              </a:rPr>
              <a:t>, minus2ll, </a:t>
            </a:r>
            <a:r>
              <a:rPr lang="en-AU" dirty="0" err="1">
                <a:solidFill>
                  <a:srgbClr val="0000FF"/>
                </a:solidFill>
              </a:rPr>
              <a:t>obj</a:t>
            </a:r>
            <a:r>
              <a:rPr lang="en-AU" dirty="0">
                <a:solidFill>
                  <a:srgbClr val="0000FF"/>
                </a:solidFill>
              </a:rPr>
              <a:t>)</a:t>
            </a:r>
          </a:p>
        </p:txBody>
      </p:sp>
      <p:sp>
        <p:nvSpPr>
          <p:cNvPr id="5" name="Rectangle 4"/>
          <p:cNvSpPr/>
          <p:nvPr/>
        </p:nvSpPr>
        <p:spPr>
          <a:xfrm>
            <a:off x="331317" y="1651579"/>
            <a:ext cx="8710872" cy="2308324"/>
          </a:xfrm>
          <a:prstGeom prst="rect">
            <a:avLst/>
          </a:prstGeom>
        </p:spPr>
        <p:txBody>
          <a:bodyPr wrap="square">
            <a:spAutoFit/>
          </a:bodyPr>
          <a:lstStyle/>
          <a:p>
            <a:pPr marL="285750" indent="-285750">
              <a:buFont typeface="Arial"/>
              <a:buChar char="•"/>
            </a:pPr>
            <a:endParaRPr lang="en-AU" dirty="0"/>
          </a:p>
          <a:p>
            <a:pPr marL="285750" indent="-285750">
              <a:buFont typeface="Arial"/>
              <a:buChar char="•"/>
            </a:pPr>
            <a:r>
              <a:rPr lang="en-AU" dirty="0"/>
              <a:t>Need to combine the </a:t>
            </a:r>
            <a:r>
              <a:rPr lang="en-AU" dirty="0" err="1"/>
              <a:t>mz</a:t>
            </a:r>
            <a:r>
              <a:rPr lang="en-AU" dirty="0"/>
              <a:t> and </a:t>
            </a:r>
            <a:r>
              <a:rPr lang="en-AU" dirty="0" err="1"/>
              <a:t>dz</a:t>
            </a:r>
            <a:r>
              <a:rPr lang="en-AU" dirty="0"/>
              <a:t> models to test the difference between them (i.e. how much does the difference in genetics contribute)</a:t>
            </a:r>
          </a:p>
          <a:p>
            <a:pPr marL="285750" indent="-285750">
              <a:buFont typeface="Arial"/>
              <a:buChar char="•"/>
            </a:pPr>
            <a:endParaRPr lang="en-AU" dirty="0"/>
          </a:p>
          <a:p>
            <a:pPr marL="285750" indent="-285750">
              <a:buFont typeface="Arial"/>
              <a:buChar char="•"/>
            </a:pPr>
            <a:r>
              <a:rPr lang="en-AU" dirty="0" err="1"/>
              <a:t>mxAlgebra</a:t>
            </a:r>
            <a:r>
              <a:rPr lang="en-AU" dirty="0"/>
              <a:t> and </a:t>
            </a:r>
            <a:r>
              <a:rPr lang="en-AU" dirty="0" err="1"/>
              <a:t>mxFitFunctionAlgebra</a:t>
            </a:r>
            <a:r>
              <a:rPr lang="en-AU" dirty="0"/>
              <a:t> set up the matrix algebra you use, you don’t need to worry about it!! (for details: see </a:t>
            </a:r>
            <a:r>
              <a:rPr lang="en-AU" dirty="0" err="1"/>
              <a:t>OpenMx</a:t>
            </a:r>
            <a:r>
              <a:rPr lang="en-AU" dirty="0"/>
              <a:t> user guide)</a:t>
            </a:r>
          </a:p>
          <a:p>
            <a:pPr marL="285750" indent="-285750">
              <a:buFont typeface="Arial"/>
              <a:buChar char="•"/>
            </a:pPr>
            <a:endParaRPr lang="en-AU" dirty="0"/>
          </a:p>
          <a:p>
            <a:pPr marL="285750" indent="-285750">
              <a:buFont typeface="Arial"/>
              <a:buChar char="•"/>
            </a:pPr>
            <a:r>
              <a:rPr lang="en-AU" dirty="0" err="1"/>
              <a:t>mxModel</a:t>
            </a:r>
            <a:r>
              <a:rPr lang="en-AU" dirty="0"/>
              <a:t> sets up the overall model</a:t>
            </a:r>
          </a:p>
        </p:txBody>
      </p:sp>
    </p:spTree>
    <p:extLst>
      <p:ext uri="{BB962C8B-B14F-4D97-AF65-F5344CB8AC3E}">
        <p14:creationId xmlns:p14="http://schemas.microsoft.com/office/powerpoint/2010/main" val="2375328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Run model</a:t>
            </a:r>
          </a:p>
        </p:txBody>
      </p:sp>
      <p:sp>
        <p:nvSpPr>
          <p:cNvPr id="4" name="Rectangle 3"/>
          <p:cNvSpPr/>
          <p:nvPr/>
        </p:nvSpPr>
        <p:spPr>
          <a:xfrm>
            <a:off x="331317" y="1417638"/>
            <a:ext cx="8489994" cy="1284966"/>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fitACE</a:t>
            </a:r>
            <a:r>
              <a:rPr lang="en-AU" dirty="0">
                <a:solidFill>
                  <a:srgbClr val="0000FF"/>
                </a:solidFill>
              </a:rPr>
              <a:t> &lt;- </a:t>
            </a:r>
            <a:r>
              <a:rPr lang="en-AU" dirty="0" err="1">
                <a:solidFill>
                  <a:srgbClr val="0000FF"/>
                </a:solidFill>
              </a:rPr>
              <a:t>mxRun</a:t>
            </a:r>
            <a:r>
              <a:rPr lang="en-AU" dirty="0">
                <a:solidFill>
                  <a:srgbClr val="0000FF"/>
                </a:solidFill>
              </a:rPr>
              <a:t>(</a:t>
            </a:r>
            <a:r>
              <a:rPr lang="en-AU" dirty="0" err="1">
                <a:solidFill>
                  <a:srgbClr val="0000FF"/>
                </a:solidFill>
              </a:rPr>
              <a:t>modelACE</a:t>
            </a:r>
            <a:r>
              <a:rPr lang="en-AU" dirty="0">
                <a:solidFill>
                  <a:srgbClr val="0000FF"/>
                </a:solidFill>
              </a:rPr>
              <a:t>)</a:t>
            </a:r>
          </a:p>
          <a:p>
            <a:r>
              <a:rPr lang="en-AU" dirty="0">
                <a:solidFill>
                  <a:srgbClr val="0000FF"/>
                </a:solidFill>
              </a:rPr>
              <a:t>&gt; </a:t>
            </a:r>
            <a:r>
              <a:rPr lang="en-AU" dirty="0" err="1">
                <a:solidFill>
                  <a:srgbClr val="0000FF"/>
                </a:solidFill>
              </a:rPr>
              <a:t>sumACE</a:t>
            </a:r>
            <a:r>
              <a:rPr lang="en-AU" dirty="0">
                <a:solidFill>
                  <a:srgbClr val="0000FF"/>
                </a:solidFill>
              </a:rPr>
              <a:t> &lt;- summary(</a:t>
            </a:r>
            <a:r>
              <a:rPr lang="en-AU" dirty="0" err="1">
                <a:solidFill>
                  <a:srgbClr val="0000FF"/>
                </a:solidFill>
              </a:rPr>
              <a:t>fitACE</a:t>
            </a:r>
            <a:r>
              <a:rPr lang="en-AU" dirty="0">
                <a:solidFill>
                  <a:srgbClr val="0000FF"/>
                </a:solidFill>
              </a:rPr>
              <a:t>)</a:t>
            </a:r>
          </a:p>
          <a:p>
            <a:r>
              <a:rPr lang="en-AU" dirty="0">
                <a:solidFill>
                  <a:srgbClr val="0000FF"/>
                </a:solidFill>
              </a:rPr>
              <a:t>&gt; </a:t>
            </a:r>
            <a:r>
              <a:rPr lang="en-AU" dirty="0" err="1">
                <a:solidFill>
                  <a:srgbClr val="0000FF"/>
                </a:solidFill>
              </a:rPr>
              <a:t>sumACE</a:t>
            </a:r>
            <a:endParaRPr lang="en-AU" dirty="0">
              <a:solidFill>
                <a:srgbClr val="0000FF"/>
              </a:solidFill>
            </a:endParaRPr>
          </a:p>
        </p:txBody>
      </p:sp>
      <p:sp>
        <p:nvSpPr>
          <p:cNvPr id="5" name="Rectangle 4"/>
          <p:cNvSpPr/>
          <p:nvPr/>
        </p:nvSpPr>
        <p:spPr>
          <a:xfrm>
            <a:off x="331317" y="2923941"/>
            <a:ext cx="8710872" cy="646331"/>
          </a:xfrm>
          <a:prstGeom prst="rect">
            <a:avLst/>
          </a:prstGeom>
        </p:spPr>
        <p:txBody>
          <a:bodyPr wrap="square">
            <a:spAutoFit/>
          </a:bodyPr>
          <a:lstStyle/>
          <a:p>
            <a:pPr marL="285750" indent="-285750">
              <a:buFont typeface="Arial"/>
              <a:buChar char="•"/>
            </a:pPr>
            <a:r>
              <a:rPr lang="en-AU" dirty="0" err="1"/>
              <a:t>mxRun</a:t>
            </a:r>
            <a:r>
              <a:rPr lang="en-AU" dirty="0"/>
              <a:t>(model) runs your model, WOOO HOOO!!!</a:t>
            </a:r>
          </a:p>
          <a:p>
            <a:pPr marL="285750" indent="-285750">
              <a:buFont typeface="Arial"/>
              <a:buChar char="•"/>
            </a:pPr>
            <a:r>
              <a:rPr lang="en-AU" dirty="0"/>
              <a:t>summary(model) gives you model output, including:</a:t>
            </a:r>
          </a:p>
        </p:txBody>
      </p:sp>
      <p:pic>
        <p:nvPicPr>
          <p:cNvPr id="3" name="Picture 2" descr="outputACE.jpeg"/>
          <p:cNvPicPr>
            <a:picLocks noChangeAspect="1"/>
          </p:cNvPicPr>
          <p:nvPr/>
        </p:nvPicPr>
        <p:blipFill rotWithShape="1">
          <a:blip r:embed="rId3">
            <a:extLst>
              <a:ext uri="{28A0092B-C50C-407E-A947-70E740481C1C}">
                <a14:useLocalDpi xmlns:a14="http://schemas.microsoft.com/office/drawing/2010/main" val="0"/>
              </a:ext>
            </a:extLst>
          </a:blip>
          <a:srcRect b="56452"/>
          <a:stretch/>
        </p:blipFill>
        <p:spPr>
          <a:xfrm>
            <a:off x="331317" y="3792522"/>
            <a:ext cx="8039100" cy="2732103"/>
          </a:xfrm>
          <a:prstGeom prst="rect">
            <a:avLst/>
          </a:prstGeom>
        </p:spPr>
      </p:pic>
      <p:sp>
        <p:nvSpPr>
          <p:cNvPr id="6" name="Frame 5"/>
          <p:cNvSpPr/>
          <p:nvPr/>
        </p:nvSpPr>
        <p:spPr>
          <a:xfrm>
            <a:off x="2000250" y="3968750"/>
            <a:ext cx="1889125" cy="1381125"/>
          </a:xfrm>
          <a:prstGeom prst="frame">
            <a:avLst>
              <a:gd name="adj1" fmla="val 208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7" name="Frame 6"/>
          <p:cNvSpPr/>
          <p:nvPr/>
        </p:nvSpPr>
        <p:spPr>
          <a:xfrm>
            <a:off x="5311775" y="5540375"/>
            <a:ext cx="1889125" cy="652462"/>
          </a:xfrm>
          <a:prstGeom prst="frame">
            <a:avLst>
              <a:gd name="adj1" fmla="val 208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8" name="TextBox 7"/>
          <p:cNvSpPr txBox="1"/>
          <p:nvPr/>
        </p:nvSpPr>
        <p:spPr>
          <a:xfrm>
            <a:off x="7143561" y="5059918"/>
            <a:ext cx="1677750" cy="369332"/>
          </a:xfrm>
          <a:prstGeom prst="rect">
            <a:avLst/>
          </a:prstGeom>
          <a:noFill/>
        </p:spPr>
        <p:txBody>
          <a:bodyPr wrap="none" rtlCol="0">
            <a:spAutoFit/>
          </a:bodyPr>
          <a:lstStyle/>
          <a:p>
            <a:r>
              <a:rPr lang="en-AU" dirty="0">
                <a:solidFill>
                  <a:srgbClr val="FF0000"/>
                </a:solidFill>
              </a:rPr>
              <a:t>-2 log likelihood</a:t>
            </a:r>
          </a:p>
        </p:txBody>
      </p:sp>
      <p:sp>
        <p:nvSpPr>
          <p:cNvPr id="9" name="TextBox 8"/>
          <p:cNvSpPr txBox="1"/>
          <p:nvPr/>
        </p:nvSpPr>
        <p:spPr>
          <a:xfrm>
            <a:off x="3048000" y="5334000"/>
            <a:ext cx="2313454" cy="369332"/>
          </a:xfrm>
          <a:prstGeom prst="rect">
            <a:avLst/>
          </a:prstGeom>
          <a:noFill/>
        </p:spPr>
        <p:txBody>
          <a:bodyPr wrap="none" rtlCol="0">
            <a:spAutoFit/>
          </a:bodyPr>
          <a:lstStyle/>
          <a:p>
            <a:r>
              <a:rPr lang="en-AU" dirty="0">
                <a:solidFill>
                  <a:srgbClr val="FF0000"/>
                </a:solidFill>
              </a:rPr>
              <a:t>number of parameters</a:t>
            </a:r>
          </a:p>
        </p:txBody>
      </p:sp>
      <p:sp>
        <p:nvSpPr>
          <p:cNvPr id="10" name="Frame 9"/>
          <p:cNvSpPr/>
          <p:nvPr/>
        </p:nvSpPr>
        <p:spPr>
          <a:xfrm>
            <a:off x="1873249" y="5540375"/>
            <a:ext cx="1174751" cy="652462"/>
          </a:xfrm>
          <a:prstGeom prst="frame">
            <a:avLst>
              <a:gd name="adj1" fmla="val 208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11" name="TextBox 10"/>
          <p:cNvSpPr txBox="1"/>
          <p:nvPr/>
        </p:nvSpPr>
        <p:spPr>
          <a:xfrm>
            <a:off x="5009961" y="3742293"/>
            <a:ext cx="4032228" cy="646331"/>
          </a:xfrm>
          <a:prstGeom prst="rect">
            <a:avLst/>
          </a:prstGeom>
          <a:noFill/>
        </p:spPr>
        <p:txBody>
          <a:bodyPr wrap="square" rtlCol="0">
            <a:spAutoFit/>
          </a:bodyPr>
          <a:lstStyle/>
          <a:p>
            <a:r>
              <a:rPr lang="en-AU" dirty="0">
                <a:solidFill>
                  <a:srgbClr val="FF0000"/>
                </a:solidFill>
              </a:rPr>
              <a:t>parameter estimates (note </a:t>
            </a:r>
            <a:r>
              <a:rPr lang="en-AU" dirty="0" err="1">
                <a:solidFill>
                  <a:srgbClr val="FF0000"/>
                </a:solidFill>
              </a:rPr>
              <a:t>unstandardised</a:t>
            </a:r>
            <a:r>
              <a:rPr lang="en-AU" dirty="0">
                <a:solidFill>
                  <a:srgbClr val="FF0000"/>
                </a:solidFill>
              </a:rPr>
              <a:t> so don’t add up to 1)</a:t>
            </a:r>
          </a:p>
        </p:txBody>
      </p:sp>
    </p:spTree>
    <p:extLst>
      <p:ext uri="{BB962C8B-B14F-4D97-AF65-F5344CB8AC3E}">
        <p14:creationId xmlns:p14="http://schemas.microsoft.com/office/powerpoint/2010/main" val="4246465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Proportion of variance explained</a:t>
            </a:r>
          </a:p>
        </p:txBody>
      </p:sp>
      <p:sp>
        <p:nvSpPr>
          <p:cNvPr id="3" name="Rectangle 2"/>
          <p:cNvSpPr/>
          <p:nvPr/>
        </p:nvSpPr>
        <p:spPr>
          <a:xfrm>
            <a:off x="331317" y="2016125"/>
            <a:ext cx="8489994" cy="93446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Alabel</a:t>
            </a:r>
            <a:r>
              <a:rPr lang="en-AU" dirty="0">
                <a:solidFill>
                  <a:srgbClr val="0000FF"/>
                </a:solidFill>
              </a:rPr>
              <a:t> &lt;- "A"</a:t>
            </a:r>
          </a:p>
          <a:p>
            <a:r>
              <a:rPr lang="en-AU" dirty="0">
                <a:solidFill>
                  <a:srgbClr val="0000FF"/>
                </a:solidFill>
              </a:rPr>
              <a:t>&gt; </a:t>
            </a:r>
            <a:r>
              <a:rPr lang="en-AU" dirty="0" err="1">
                <a:solidFill>
                  <a:srgbClr val="0000FF"/>
                </a:solidFill>
              </a:rPr>
              <a:t>Clabel</a:t>
            </a:r>
            <a:r>
              <a:rPr lang="en-AU" dirty="0">
                <a:solidFill>
                  <a:srgbClr val="0000FF"/>
                </a:solidFill>
              </a:rPr>
              <a:t> &lt;- "C"</a:t>
            </a:r>
          </a:p>
          <a:p>
            <a:r>
              <a:rPr lang="en-AU" dirty="0">
                <a:solidFill>
                  <a:srgbClr val="0000FF"/>
                </a:solidFill>
              </a:rPr>
              <a:t>&gt; </a:t>
            </a:r>
            <a:r>
              <a:rPr lang="en-AU" dirty="0" err="1">
                <a:solidFill>
                  <a:srgbClr val="0000FF"/>
                </a:solidFill>
              </a:rPr>
              <a:t>Elabel</a:t>
            </a:r>
            <a:r>
              <a:rPr lang="en-AU" dirty="0">
                <a:solidFill>
                  <a:srgbClr val="0000FF"/>
                </a:solidFill>
              </a:rPr>
              <a:t> &lt;- "E"</a:t>
            </a:r>
          </a:p>
        </p:txBody>
      </p:sp>
      <p:sp>
        <p:nvSpPr>
          <p:cNvPr id="5" name="Rectangle 4"/>
          <p:cNvSpPr/>
          <p:nvPr/>
        </p:nvSpPr>
        <p:spPr>
          <a:xfrm>
            <a:off x="331317" y="1544638"/>
            <a:ext cx="8161808" cy="369332"/>
          </a:xfrm>
          <a:prstGeom prst="rect">
            <a:avLst/>
          </a:prstGeom>
        </p:spPr>
        <p:txBody>
          <a:bodyPr wrap="square">
            <a:spAutoFit/>
          </a:bodyPr>
          <a:lstStyle/>
          <a:p>
            <a:pPr marL="285750" indent="-285750">
              <a:buFont typeface="Arial"/>
              <a:buChar char="•"/>
            </a:pPr>
            <a:r>
              <a:rPr lang="en-AU" dirty="0"/>
              <a:t>First generate some labels (so when we put in a table later, it’ll make sense):</a:t>
            </a:r>
          </a:p>
        </p:txBody>
      </p:sp>
      <p:sp>
        <p:nvSpPr>
          <p:cNvPr id="6" name="Rectangle 5"/>
          <p:cNvSpPr/>
          <p:nvPr/>
        </p:nvSpPr>
        <p:spPr>
          <a:xfrm>
            <a:off x="331317" y="3627438"/>
            <a:ext cx="8489994" cy="100012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A &lt;- </a:t>
            </a:r>
            <a:r>
              <a:rPr lang="en-AU" dirty="0" err="1">
                <a:solidFill>
                  <a:srgbClr val="0000FF"/>
                </a:solidFill>
              </a:rPr>
              <a:t>mxEval</a:t>
            </a:r>
            <a:r>
              <a:rPr lang="en-AU" dirty="0">
                <a:solidFill>
                  <a:srgbClr val="0000FF"/>
                </a:solidFill>
              </a:rPr>
              <a:t>(a*a, </a:t>
            </a:r>
            <a:r>
              <a:rPr lang="en-AU" dirty="0" err="1">
                <a:solidFill>
                  <a:srgbClr val="0000FF"/>
                </a:solidFill>
              </a:rPr>
              <a:t>fitACE</a:t>
            </a:r>
            <a:r>
              <a:rPr lang="en-AU" dirty="0">
                <a:solidFill>
                  <a:srgbClr val="0000FF"/>
                </a:solidFill>
              </a:rPr>
              <a:t>)</a:t>
            </a:r>
          </a:p>
          <a:p>
            <a:r>
              <a:rPr lang="en-AU" dirty="0">
                <a:solidFill>
                  <a:srgbClr val="0000FF"/>
                </a:solidFill>
              </a:rPr>
              <a:t>C &lt;- </a:t>
            </a:r>
            <a:r>
              <a:rPr lang="en-AU" dirty="0" err="1">
                <a:solidFill>
                  <a:srgbClr val="0000FF"/>
                </a:solidFill>
              </a:rPr>
              <a:t>mxEval</a:t>
            </a:r>
            <a:r>
              <a:rPr lang="en-AU" dirty="0">
                <a:solidFill>
                  <a:srgbClr val="0000FF"/>
                </a:solidFill>
              </a:rPr>
              <a:t>(c*c, </a:t>
            </a:r>
            <a:r>
              <a:rPr lang="en-AU" dirty="0" err="1">
                <a:solidFill>
                  <a:srgbClr val="0000FF"/>
                </a:solidFill>
              </a:rPr>
              <a:t>fitACE</a:t>
            </a:r>
            <a:r>
              <a:rPr lang="en-AU" dirty="0">
                <a:solidFill>
                  <a:srgbClr val="0000FF"/>
                </a:solidFill>
              </a:rPr>
              <a:t>)</a:t>
            </a:r>
          </a:p>
          <a:p>
            <a:r>
              <a:rPr lang="en-AU" dirty="0">
                <a:solidFill>
                  <a:srgbClr val="0000FF"/>
                </a:solidFill>
              </a:rPr>
              <a:t>E &lt;- </a:t>
            </a:r>
            <a:r>
              <a:rPr lang="en-AU" dirty="0" err="1">
                <a:solidFill>
                  <a:srgbClr val="0000FF"/>
                </a:solidFill>
              </a:rPr>
              <a:t>mxEval</a:t>
            </a:r>
            <a:r>
              <a:rPr lang="en-AU" dirty="0">
                <a:solidFill>
                  <a:srgbClr val="0000FF"/>
                </a:solidFill>
              </a:rPr>
              <a:t>(e*e, </a:t>
            </a:r>
            <a:r>
              <a:rPr lang="en-AU" dirty="0" err="1">
                <a:solidFill>
                  <a:srgbClr val="0000FF"/>
                </a:solidFill>
              </a:rPr>
              <a:t>fitACE</a:t>
            </a:r>
            <a:r>
              <a:rPr lang="en-AU" dirty="0">
                <a:solidFill>
                  <a:srgbClr val="0000FF"/>
                </a:solidFill>
              </a:rPr>
              <a:t>)</a:t>
            </a:r>
          </a:p>
        </p:txBody>
      </p:sp>
      <p:sp>
        <p:nvSpPr>
          <p:cNvPr id="8" name="Rectangle 7"/>
          <p:cNvSpPr/>
          <p:nvPr/>
        </p:nvSpPr>
        <p:spPr>
          <a:xfrm>
            <a:off x="331317" y="3173413"/>
            <a:ext cx="8161808" cy="369332"/>
          </a:xfrm>
          <a:prstGeom prst="rect">
            <a:avLst/>
          </a:prstGeom>
        </p:spPr>
        <p:txBody>
          <a:bodyPr wrap="square">
            <a:spAutoFit/>
          </a:bodyPr>
          <a:lstStyle/>
          <a:p>
            <a:pPr marL="285750" indent="-285750">
              <a:buFont typeface="Arial"/>
              <a:buChar char="•"/>
            </a:pPr>
            <a:r>
              <a:rPr lang="en-AU" dirty="0"/>
              <a:t>Get the parameters from the overall model summary using </a:t>
            </a:r>
            <a:r>
              <a:rPr lang="en-AU" dirty="0" err="1"/>
              <a:t>MxEval</a:t>
            </a:r>
            <a:r>
              <a:rPr lang="en-AU" dirty="0"/>
              <a:t>, square these</a:t>
            </a:r>
          </a:p>
        </p:txBody>
      </p:sp>
      <p:sp>
        <p:nvSpPr>
          <p:cNvPr id="10" name="Rectangle 9"/>
          <p:cNvSpPr/>
          <p:nvPr/>
        </p:nvSpPr>
        <p:spPr>
          <a:xfrm>
            <a:off x="331317" y="5359510"/>
            <a:ext cx="8489994" cy="375980"/>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00FF"/>
                </a:solidFill>
              </a:rPr>
              <a:t>&gt; </a:t>
            </a:r>
            <a:r>
              <a:rPr lang="mr-IN" dirty="0">
                <a:solidFill>
                  <a:srgbClr val="0000FF"/>
                </a:solidFill>
              </a:rPr>
              <a:t>V </a:t>
            </a:r>
            <a:r>
              <a:rPr lang="en-AU" dirty="0">
                <a:solidFill>
                  <a:srgbClr val="0000FF"/>
                </a:solidFill>
              </a:rPr>
              <a:t>&lt;- </a:t>
            </a:r>
            <a:r>
              <a:rPr lang="en-GB" dirty="0">
                <a:solidFill>
                  <a:srgbClr val="0000FF"/>
                </a:solidFill>
              </a:rPr>
              <a:t>(</a:t>
            </a:r>
            <a:r>
              <a:rPr lang="mr-IN" dirty="0">
                <a:solidFill>
                  <a:srgbClr val="0000FF"/>
                </a:solidFill>
              </a:rPr>
              <a:t>A</a:t>
            </a:r>
            <a:r>
              <a:rPr lang="en-GB" dirty="0">
                <a:solidFill>
                  <a:srgbClr val="0000FF"/>
                </a:solidFill>
              </a:rPr>
              <a:t>+C+E)</a:t>
            </a:r>
            <a:endParaRPr lang="en-AU" dirty="0">
              <a:solidFill>
                <a:srgbClr val="0000FF"/>
              </a:solidFill>
            </a:endParaRPr>
          </a:p>
        </p:txBody>
      </p:sp>
      <p:sp>
        <p:nvSpPr>
          <p:cNvPr id="11" name="Rectangle 10"/>
          <p:cNvSpPr/>
          <p:nvPr/>
        </p:nvSpPr>
        <p:spPr>
          <a:xfrm>
            <a:off x="331317" y="4865688"/>
            <a:ext cx="8161808" cy="369332"/>
          </a:xfrm>
          <a:prstGeom prst="rect">
            <a:avLst/>
          </a:prstGeom>
        </p:spPr>
        <p:txBody>
          <a:bodyPr wrap="square">
            <a:spAutoFit/>
          </a:bodyPr>
          <a:lstStyle/>
          <a:p>
            <a:pPr marL="285750" indent="-285750">
              <a:buFont typeface="Arial"/>
              <a:buChar char="•"/>
            </a:pPr>
            <a:r>
              <a:rPr lang="en-AU" dirty="0"/>
              <a:t>Work out the total variation to be explained (i.e. A + C + E)</a:t>
            </a:r>
          </a:p>
        </p:txBody>
      </p:sp>
    </p:spTree>
    <p:extLst>
      <p:ext uri="{BB962C8B-B14F-4D97-AF65-F5344CB8AC3E}">
        <p14:creationId xmlns:p14="http://schemas.microsoft.com/office/powerpoint/2010/main" val="478406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Proportion of variance explained (</a:t>
            </a:r>
            <a:r>
              <a:rPr lang="en-AU" dirty="0" err="1"/>
              <a:t>cont</a:t>
            </a:r>
            <a:r>
              <a:rPr lang="en-AU" dirty="0"/>
              <a:t>)</a:t>
            </a:r>
          </a:p>
        </p:txBody>
      </p:sp>
      <p:sp>
        <p:nvSpPr>
          <p:cNvPr id="3" name="Rectangle 2"/>
          <p:cNvSpPr/>
          <p:nvPr/>
        </p:nvSpPr>
        <p:spPr>
          <a:xfrm>
            <a:off x="331317" y="2047875"/>
            <a:ext cx="8489994" cy="93446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mr-IN" dirty="0">
                <a:solidFill>
                  <a:srgbClr val="0000FF"/>
                </a:solidFill>
              </a:rPr>
              <a:t>a2 </a:t>
            </a:r>
            <a:r>
              <a:rPr lang="en-AU" dirty="0">
                <a:solidFill>
                  <a:srgbClr val="0000FF"/>
                </a:solidFill>
              </a:rPr>
              <a:t>&lt;- round(</a:t>
            </a:r>
            <a:r>
              <a:rPr lang="mr-IN" dirty="0">
                <a:solidFill>
                  <a:srgbClr val="0000FF"/>
                </a:solidFill>
              </a:rPr>
              <a:t>A</a:t>
            </a:r>
            <a:r>
              <a:rPr lang="en-GB" dirty="0">
                <a:solidFill>
                  <a:srgbClr val="0000FF"/>
                </a:solidFill>
              </a:rPr>
              <a:t>/</a:t>
            </a:r>
            <a:r>
              <a:rPr lang="mr-IN" dirty="0">
                <a:solidFill>
                  <a:srgbClr val="0000FF"/>
                </a:solidFill>
              </a:rPr>
              <a:t>V</a:t>
            </a:r>
            <a:r>
              <a:rPr lang="en-GB" dirty="0">
                <a:solidFill>
                  <a:srgbClr val="0000FF"/>
                </a:solidFill>
              </a:rPr>
              <a:t>,2)</a:t>
            </a:r>
            <a:endParaRPr lang="en-AU" dirty="0">
              <a:solidFill>
                <a:srgbClr val="0000FF"/>
              </a:solidFill>
            </a:endParaRPr>
          </a:p>
          <a:p>
            <a:r>
              <a:rPr lang="en-AU" dirty="0">
                <a:solidFill>
                  <a:srgbClr val="0000FF"/>
                </a:solidFill>
              </a:rPr>
              <a:t>&gt; </a:t>
            </a:r>
            <a:r>
              <a:rPr lang="mr-IN" dirty="0">
                <a:solidFill>
                  <a:srgbClr val="0000FF"/>
                </a:solidFill>
              </a:rPr>
              <a:t>c2 </a:t>
            </a:r>
            <a:r>
              <a:rPr lang="en-AU" dirty="0">
                <a:solidFill>
                  <a:srgbClr val="0000FF"/>
                </a:solidFill>
              </a:rPr>
              <a:t>&lt;-</a:t>
            </a:r>
            <a:r>
              <a:rPr lang="mr-IN" dirty="0">
                <a:solidFill>
                  <a:srgbClr val="0000FF"/>
                </a:solidFill>
              </a:rPr>
              <a:t> </a:t>
            </a:r>
            <a:r>
              <a:rPr lang="en-GB" dirty="0">
                <a:solidFill>
                  <a:srgbClr val="0000FF"/>
                </a:solidFill>
              </a:rPr>
              <a:t>round(</a:t>
            </a:r>
            <a:r>
              <a:rPr lang="mr-IN" dirty="0">
                <a:solidFill>
                  <a:srgbClr val="0000FF"/>
                </a:solidFill>
              </a:rPr>
              <a:t>C</a:t>
            </a:r>
            <a:r>
              <a:rPr lang="en-GB" dirty="0">
                <a:solidFill>
                  <a:srgbClr val="0000FF"/>
                </a:solidFill>
              </a:rPr>
              <a:t>/</a:t>
            </a:r>
            <a:r>
              <a:rPr lang="mr-IN" dirty="0">
                <a:solidFill>
                  <a:srgbClr val="0000FF"/>
                </a:solidFill>
              </a:rPr>
              <a:t>V</a:t>
            </a:r>
            <a:r>
              <a:rPr lang="en-GB" dirty="0">
                <a:solidFill>
                  <a:srgbClr val="0000FF"/>
                </a:solidFill>
              </a:rPr>
              <a:t>,2)</a:t>
            </a:r>
            <a:endParaRPr lang="en-AU" dirty="0">
              <a:solidFill>
                <a:srgbClr val="0000FF"/>
              </a:solidFill>
            </a:endParaRPr>
          </a:p>
          <a:p>
            <a:r>
              <a:rPr lang="en-AU" dirty="0">
                <a:solidFill>
                  <a:srgbClr val="0000FF"/>
                </a:solidFill>
              </a:rPr>
              <a:t>&gt; </a:t>
            </a:r>
            <a:r>
              <a:rPr lang="mr-IN" dirty="0">
                <a:solidFill>
                  <a:srgbClr val="0000FF"/>
                </a:solidFill>
              </a:rPr>
              <a:t>e2</a:t>
            </a:r>
            <a:r>
              <a:rPr lang="en-AU" dirty="0">
                <a:solidFill>
                  <a:srgbClr val="0000FF"/>
                </a:solidFill>
              </a:rPr>
              <a:t>&lt;-</a:t>
            </a:r>
            <a:r>
              <a:rPr lang="mr-IN" dirty="0">
                <a:solidFill>
                  <a:srgbClr val="0000FF"/>
                </a:solidFill>
              </a:rPr>
              <a:t> </a:t>
            </a:r>
            <a:r>
              <a:rPr lang="en-GB" dirty="0">
                <a:solidFill>
                  <a:srgbClr val="0000FF"/>
                </a:solidFill>
              </a:rPr>
              <a:t>round(</a:t>
            </a:r>
            <a:r>
              <a:rPr lang="mr-IN" dirty="0">
                <a:solidFill>
                  <a:srgbClr val="0000FF"/>
                </a:solidFill>
              </a:rPr>
              <a:t>E/V</a:t>
            </a:r>
            <a:r>
              <a:rPr lang="en-GB" dirty="0">
                <a:solidFill>
                  <a:srgbClr val="0000FF"/>
                </a:solidFill>
              </a:rPr>
              <a:t>,2)</a:t>
            </a:r>
            <a:endParaRPr lang="en-AU" dirty="0">
              <a:solidFill>
                <a:srgbClr val="0000FF"/>
              </a:solidFill>
            </a:endParaRPr>
          </a:p>
        </p:txBody>
      </p:sp>
      <p:sp>
        <p:nvSpPr>
          <p:cNvPr id="5" name="Rectangle 4"/>
          <p:cNvSpPr/>
          <p:nvPr/>
        </p:nvSpPr>
        <p:spPr>
          <a:xfrm>
            <a:off x="331317" y="1592263"/>
            <a:ext cx="8161808" cy="369332"/>
          </a:xfrm>
          <a:prstGeom prst="rect">
            <a:avLst/>
          </a:prstGeom>
        </p:spPr>
        <p:txBody>
          <a:bodyPr wrap="square">
            <a:spAutoFit/>
          </a:bodyPr>
          <a:lstStyle/>
          <a:p>
            <a:pPr marL="285750" indent="-285750">
              <a:buFont typeface="Arial"/>
              <a:buChar char="•"/>
            </a:pPr>
            <a:r>
              <a:rPr lang="en-AU" dirty="0"/>
              <a:t>Work out the proportion of total variance explained to 2 </a:t>
            </a:r>
            <a:r>
              <a:rPr lang="en-AU" dirty="0" err="1"/>
              <a:t>dp</a:t>
            </a:r>
            <a:r>
              <a:rPr lang="en-AU" dirty="0"/>
              <a:t>:</a:t>
            </a:r>
          </a:p>
        </p:txBody>
      </p:sp>
      <p:sp>
        <p:nvSpPr>
          <p:cNvPr id="6" name="Rectangle 5"/>
          <p:cNvSpPr/>
          <p:nvPr/>
        </p:nvSpPr>
        <p:spPr>
          <a:xfrm>
            <a:off x="331317" y="3770313"/>
            <a:ext cx="8489994" cy="100012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estACE</a:t>
            </a:r>
            <a:r>
              <a:rPr lang="en-AU" dirty="0">
                <a:solidFill>
                  <a:srgbClr val="0000FF"/>
                </a:solidFill>
              </a:rPr>
              <a:t> &lt;- </a:t>
            </a:r>
            <a:r>
              <a:rPr lang="en-AU" dirty="0" err="1">
                <a:solidFill>
                  <a:srgbClr val="0000FF"/>
                </a:solidFill>
              </a:rPr>
              <a:t>rbind</a:t>
            </a:r>
            <a:r>
              <a:rPr lang="en-AU" dirty="0">
                <a:solidFill>
                  <a:srgbClr val="0000FF"/>
                </a:solidFill>
              </a:rPr>
              <a:t>(</a:t>
            </a:r>
            <a:r>
              <a:rPr lang="en-AU" dirty="0" err="1">
                <a:solidFill>
                  <a:srgbClr val="0000FF"/>
                </a:solidFill>
              </a:rPr>
              <a:t>cbind</a:t>
            </a:r>
            <a:r>
              <a:rPr lang="en-AU" dirty="0">
                <a:solidFill>
                  <a:srgbClr val="0000FF"/>
                </a:solidFill>
              </a:rPr>
              <a:t>("ACE model",</a:t>
            </a:r>
            <a:r>
              <a:rPr lang="en-AU" dirty="0" err="1">
                <a:solidFill>
                  <a:srgbClr val="0000FF"/>
                </a:solidFill>
              </a:rPr>
              <a:t>Alabel</a:t>
            </a:r>
            <a:r>
              <a:rPr lang="en-AU" dirty="0">
                <a:solidFill>
                  <a:srgbClr val="0000FF"/>
                </a:solidFill>
              </a:rPr>
              <a:t>, </a:t>
            </a:r>
            <a:r>
              <a:rPr lang="en-AU" dirty="0" err="1">
                <a:solidFill>
                  <a:srgbClr val="0000FF"/>
                </a:solidFill>
              </a:rPr>
              <a:t>Clabel</a:t>
            </a:r>
            <a:r>
              <a:rPr lang="en-AU" dirty="0">
                <a:solidFill>
                  <a:srgbClr val="0000FF"/>
                </a:solidFill>
              </a:rPr>
              <a:t>,  </a:t>
            </a:r>
            <a:r>
              <a:rPr lang="en-AU" dirty="0" err="1">
                <a:solidFill>
                  <a:srgbClr val="0000FF"/>
                </a:solidFill>
              </a:rPr>
              <a:t>Elabel</a:t>
            </a:r>
            <a:r>
              <a:rPr lang="en-AU" dirty="0">
                <a:solidFill>
                  <a:srgbClr val="0000FF"/>
                </a:solidFill>
              </a:rPr>
              <a:t>),</a:t>
            </a:r>
            <a:r>
              <a:rPr lang="en-AU" dirty="0" err="1">
                <a:solidFill>
                  <a:srgbClr val="0000FF"/>
                </a:solidFill>
              </a:rPr>
              <a:t>cbind</a:t>
            </a:r>
            <a:r>
              <a:rPr lang="en-AU" dirty="0">
                <a:solidFill>
                  <a:srgbClr val="0000FF"/>
                </a:solidFill>
              </a:rPr>
              <a:t>("</a:t>
            </a:r>
            <a:r>
              <a:rPr lang="en-AU" dirty="0" err="1">
                <a:solidFill>
                  <a:srgbClr val="0000FF"/>
                </a:solidFill>
              </a:rPr>
              <a:t>standardised",A,C,E</a:t>
            </a:r>
            <a:r>
              <a:rPr lang="en-AU" dirty="0">
                <a:solidFill>
                  <a:srgbClr val="0000FF"/>
                </a:solidFill>
              </a:rPr>
              <a:t>),</a:t>
            </a:r>
            <a:r>
              <a:rPr lang="en-AU" dirty="0" err="1">
                <a:solidFill>
                  <a:srgbClr val="0000FF"/>
                </a:solidFill>
              </a:rPr>
              <a:t>cbind</a:t>
            </a:r>
            <a:r>
              <a:rPr lang="en-AU" dirty="0">
                <a:solidFill>
                  <a:srgbClr val="0000FF"/>
                </a:solidFill>
              </a:rPr>
              <a:t>("prop variance explain",a2,c2,e2)) </a:t>
            </a:r>
          </a:p>
          <a:p>
            <a:r>
              <a:rPr lang="en-AU" dirty="0">
                <a:solidFill>
                  <a:srgbClr val="0000FF"/>
                </a:solidFill>
              </a:rPr>
              <a:t>&gt; </a:t>
            </a:r>
            <a:r>
              <a:rPr lang="en-AU" dirty="0" err="1">
                <a:solidFill>
                  <a:srgbClr val="0000FF"/>
                </a:solidFill>
              </a:rPr>
              <a:t>estACE</a:t>
            </a:r>
            <a:endParaRPr lang="en-AU" dirty="0">
              <a:solidFill>
                <a:srgbClr val="0000FF"/>
              </a:solidFill>
            </a:endParaRPr>
          </a:p>
        </p:txBody>
      </p:sp>
      <p:sp>
        <p:nvSpPr>
          <p:cNvPr id="8" name="Rectangle 7"/>
          <p:cNvSpPr/>
          <p:nvPr/>
        </p:nvSpPr>
        <p:spPr>
          <a:xfrm>
            <a:off x="331317" y="3236913"/>
            <a:ext cx="8161808" cy="369332"/>
          </a:xfrm>
          <a:prstGeom prst="rect">
            <a:avLst/>
          </a:prstGeom>
        </p:spPr>
        <p:txBody>
          <a:bodyPr wrap="square">
            <a:spAutoFit/>
          </a:bodyPr>
          <a:lstStyle/>
          <a:p>
            <a:pPr marL="285750" indent="-285750">
              <a:buFont typeface="Arial"/>
              <a:buChar char="•"/>
            </a:pPr>
            <a:r>
              <a:rPr lang="en-AU" dirty="0"/>
              <a:t>Put it all in a table; the bottom row shows the proportion of variance explained </a:t>
            </a:r>
          </a:p>
        </p:txBody>
      </p:sp>
      <p:sp>
        <p:nvSpPr>
          <p:cNvPr id="14" name="Rectangle 13"/>
          <p:cNvSpPr/>
          <p:nvPr/>
        </p:nvSpPr>
        <p:spPr>
          <a:xfrm>
            <a:off x="331317" y="5510213"/>
            <a:ext cx="8489994" cy="100012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LL_ACE &lt;- </a:t>
            </a:r>
            <a:r>
              <a:rPr lang="en-AU" dirty="0" err="1">
                <a:solidFill>
                  <a:srgbClr val="0000FF"/>
                </a:solidFill>
              </a:rPr>
              <a:t>mxEval</a:t>
            </a:r>
            <a:r>
              <a:rPr lang="en-AU" dirty="0">
                <a:solidFill>
                  <a:srgbClr val="0000FF"/>
                </a:solidFill>
              </a:rPr>
              <a:t>(</a:t>
            </a:r>
            <a:r>
              <a:rPr lang="en-AU" dirty="0" err="1">
                <a:solidFill>
                  <a:srgbClr val="0000FF"/>
                </a:solidFill>
              </a:rPr>
              <a:t>fitfunction</a:t>
            </a:r>
            <a:r>
              <a:rPr lang="en-AU" dirty="0">
                <a:solidFill>
                  <a:srgbClr val="0000FF"/>
                </a:solidFill>
              </a:rPr>
              <a:t>, </a:t>
            </a:r>
            <a:r>
              <a:rPr lang="en-AU" dirty="0" err="1">
                <a:solidFill>
                  <a:srgbClr val="0000FF"/>
                </a:solidFill>
              </a:rPr>
              <a:t>fitACE</a:t>
            </a:r>
            <a:r>
              <a:rPr lang="en-AU" dirty="0">
                <a:solidFill>
                  <a:srgbClr val="0000FF"/>
                </a:solidFill>
              </a:rPr>
              <a:t>)</a:t>
            </a:r>
          </a:p>
          <a:p>
            <a:r>
              <a:rPr lang="en-AU" dirty="0">
                <a:solidFill>
                  <a:srgbClr val="0000FF"/>
                </a:solidFill>
              </a:rPr>
              <a:t> &gt; LL_ACE</a:t>
            </a:r>
          </a:p>
        </p:txBody>
      </p:sp>
      <p:sp>
        <p:nvSpPr>
          <p:cNvPr id="15" name="Rectangle 14"/>
          <p:cNvSpPr/>
          <p:nvPr/>
        </p:nvSpPr>
        <p:spPr>
          <a:xfrm>
            <a:off x="331316" y="4976259"/>
            <a:ext cx="8812683" cy="369332"/>
          </a:xfrm>
          <a:prstGeom prst="rect">
            <a:avLst/>
          </a:prstGeom>
        </p:spPr>
        <p:txBody>
          <a:bodyPr wrap="square">
            <a:spAutoFit/>
          </a:bodyPr>
          <a:lstStyle/>
          <a:p>
            <a:pPr marL="285750" indent="-285750">
              <a:buFont typeface="Arial"/>
              <a:buChar char="•"/>
            </a:pPr>
            <a:r>
              <a:rPr lang="en-AU" dirty="0"/>
              <a:t>While we’re at it, grab the -2 </a:t>
            </a:r>
            <a:r>
              <a:rPr lang="en-AU" dirty="0" err="1"/>
              <a:t>logliklihood</a:t>
            </a:r>
            <a:r>
              <a:rPr lang="en-AU" dirty="0"/>
              <a:t> value from the overall model (using </a:t>
            </a:r>
            <a:r>
              <a:rPr lang="en-AU" dirty="0" err="1"/>
              <a:t>mxEval</a:t>
            </a:r>
            <a:r>
              <a:rPr lang="en-AU" dirty="0"/>
              <a:t>)</a:t>
            </a:r>
          </a:p>
        </p:txBody>
      </p:sp>
    </p:spTree>
    <p:extLst>
      <p:ext uri="{BB962C8B-B14F-4D97-AF65-F5344CB8AC3E}">
        <p14:creationId xmlns:p14="http://schemas.microsoft.com/office/powerpoint/2010/main" val="50189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AE model</a:t>
            </a:r>
          </a:p>
        </p:txBody>
      </p:sp>
      <p:sp>
        <p:nvSpPr>
          <p:cNvPr id="5" name="TextBox 4"/>
          <p:cNvSpPr txBox="1"/>
          <p:nvPr/>
        </p:nvSpPr>
        <p:spPr>
          <a:xfrm>
            <a:off x="203200" y="4885391"/>
            <a:ext cx="8940800" cy="1754327"/>
          </a:xfrm>
          <a:prstGeom prst="rect">
            <a:avLst/>
          </a:prstGeom>
          <a:noFill/>
        </p:spPr>
        <p:txBody>
          <a:bodyPr wrap="square" rtlCol="0">
            <a:spAutoFit/>
          </a:bodyPr>
          <a:lstStyle/>
          <a:p>
            <a:pPr marL="285750" indent="-285750" algn="ctr">
              <a:buFont typeface="Arial"/>
              <a:buChar char="•"/>
            </a:pPr>
            <a:r>
              <a:rPr lang="en-AU" dirty="0"/>
              <a:t>If the common environment path is close to 0 i.e. doesn’t explain much of variance in the manifest (observed DV) variable</a:t>
            </a:r>
          </a:p>
          <a:p>
            <a:pPr marL="285750" indent="-285750" algn="ctr">
              <a:buFont typeface="Arial"/>
              <a:buChar char="•"/>
            </a:pPr>
            <a:r>
              <a:rPr lang="en-AU" dirty="0"/>
              <a:t>Then, you can build simpler models without this variable (these models will be more parsimonious in path modelling terms, which is good)</a:t>
            </a:r>
          </a:p>
          <a:p>
            <a:pPr marL="285750" indent="-285750" algn="ctr">
              <a:buFont typeface="Arial"/>
              <a:buChar char="•"/>
            </a:pPr>
            <a:r>
              <a:rPr lang="en-AU" dirty="0"/>
              <a:t>You can then check that the model fit is still good</a:t>
            </a:r>
          </a:p>
          <a:p>
            <a:pPr marL="285750" indent="-285750" algn="ctr">
              <a:buFont typeface="Arial"/>
              <a:buChar char="•"/>
            </a:pPr>
            <a:r>
              <a:rPr lang="en-AU" dirty="0"/>
              <a:t>Also check that the A and E estimates don’t change from the ACE model</a:t>
            </a:r>
          </a:p>
        </p:txBody>
      </p:sp>
      <p:sp>
        <p:nvSpPr>
          <p:cNvPr id="14" name="TextBox 13"/>
          <p:cNvSpPr txBox="1"/>
          <p:nvPr/>
        </p:nvSpPr>
        <p:spPr>
          <a:xfrm>
            <a:off x="863600" y="1727202"/>
            <a:ext cx="3023860" cy="369332"/>
          </a:xfrm>
          <a:prstGeom prst="rect">
            <a:avLst/>
          </a:prstGeom>
          <a:noFill/>
        </p:spPr>
        <p:txBody>
          <a:bodyPr wrap="none" rtlCol="0">
            <a:spAutoFit/>
          </a:bodyPr>
          <a:lstStyle/>
          <a:p>
            <a:r>
              <a:rPr lang="en-AU" b="1" dirty="0"/>
              <a:t>Monozygotic twins (identical)</a:t>
            </a:r>
          </a:p>
        </p:txBody>
      </p:sp>
      <p:sp>
        <p:nvSpPr>
          <p:cNvPr id="15" name="Rectangle 14"/>
          <p:cNvSpPr/>
          <p:nvPr/>
        </p:nvSpPr>
        <p:spPr>
          <a:xfrm>
            <a:off x="5584323" y="1727202"/>
            <a:ext cx="3094755" cy="369332"/>
          </a:xfrm>
          <a:prstGeom prst="rect">
            <a:avLst/>
          </a:prstGeom>
        </p:spPr>
        <p:txBody>
          <a:bodyPr wrap="none">
            <a:spAutoFit/>
          </a:bodyPr>
          <a:lstStyle/>
          <a:p>
            <a:r>
              <a:rPr lang="en-AU" b="1" dirty="0"/>
              <a:t>Dizygotic twins (non-identical)</a:t>
            </a:r>
          </a:p>
        </p:txBody>
      </p:sp>
      <p:grpSp>
        <p:nvGrpSpPr>
          <p:cNvPr id="6" name="Group 5"/>
          <p:cNvGrpSpPr/>
          <p:nvPr/>
        </p:nvGrpSpPr>
        <p:grpSpPr>
          <a:xfrm>
            <a:off x="863600" y="2172734"/>
            <a:ext cx="3023860" cy="2800958"/>
            <a:chOff x="863600" y="2096534"/>
            <a:chExt cx="3023860" cy="2800958"/>
          </a:xfrm>
        </p:grpSpPr>
        <p:pic>
          <p:nvPicPr>
            <p:cNvPr id="3" name="Picture 2" descr="AEModel.pdf"/>
            <p:cNvPicPr>
              <a:picLocks noChangeAspect="1"/>
            </p:cNvPicPr>
            <p:nvPr/>
          </p:nvPicPr>
          <p:blipFill rotWithShape="1">
            <a:blip r:embed="rId3">
              <a:extLst>
                <a:ext uri="{28A0092B-C50C-407E-A947-70E740481C1C}">
                  <a14:useLocalDpi xmlns:a14="http://schemas.microsoft.com/office/drawing/2010/main" val="0"/>
                </a:ext>
              </a:extLst>
            </a:blip>
            <a:srcRect l="16842" t="6607" r="47221" b="25194"/>
            <a:stretch/>
          </p:blipFill>
          <p:spPr>
            <a:xfrm>
              <a:off x="863600" y="2096534"/>
              <a:ext cx="3023860" cy="2800958"/>
            </a:xfrm>
            <a:prstGeom prst="rect">
              <a:avLst/>
            </a:prstGeom>
          </p:spPr>
        </p:pic>
        <p:sp>
          <p:nvSpPr>
            <p:cNvPr id="22" name="Rounded Rectangle 21"/>
            <p:cNvSpPr/>
            <p:nvPr/>
          </p:nvSpPr>
          <p:spPr>
            <a:xfrm>
              <a:off x="2164290" y="2762548"/>
              <a:ext cx="402163" cy="2487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1.0</a:t>
              </a:r>
            </a:p>
          </p:txBody>
        </p:sp>
      </p:grpSp>
      <p:grpSp>
        <p:nvGrpSpPr>
          <p:cNvPr id="7" name="Group 6"/>
          <p:cNvGrpSpPr/>
          <p:nvPr/>
        </p:nvGrpSpPr>
        <p:grpSpPr>
          <a:xfrm>
            <a:off x="5584323" y="2172734"/>
            <a:ext cx="3023860" cy="2800958"/>
            <a:chOff x="5584323" y="2248934"/>
            <a:chExt cx="3023860" cy="2800958"/>
          </a:xfrm>
        </p:grpSpPr>
        <p:pic>
          <p:nvPicPr>
            <p:cNvPr id="20" name="Picture 19" descr="AEModel.pdf"/>
            <p:cNvPicPr>
              <a:picLocks noChangeAspect="1"/>
            </p:cNvPicPr>
            <p:nvPr/>
          </p:nvPicPr>
          <p:blipFill rotWithShape="1">
            <a:blip r:embed="rId3">
              <a:extLst>
                <a:ext uri="{28A0092B-C50C-407E-A947-70E740481C1C}">
                  <a14:useLocalDpi xmlns:a14="http://schemas.microsoft.com/office/drawing/2010/main" val="0"/>
                </a:ext>
              </a:extLst>
            </a:blip>
            <a:srcRect l="16842" t="6607" r="47221" b="25194"/>
            <a:stretch/>
          </p:blipFill>
          <p:spPr>
            <a:xfrm>
              <a:off x="5584323" y="2248934"/>
              <a:ext cx="3023860" cy="2800958"/>
            </a:xfrm>
            <a:prstGeom prst="rect">
              <a:avLst/>
            </a:prstGeom>
          </p:spPr>
        </p:pic>
        <p:sp>
          <p:nvSpPr>
            <p:cNvPr id="23" name="Rounded Rectangle 22"/>
            <p:cNvSpPr/>
            <p:nvPr/>
          </p:nvSpPr>
          <p:spPr>
            <a:xfrm>
              <a:off x="6880496" y="2923142"/>
              <a:ext cx="402163" cy="2487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0.5</a:t>
              </a:r>
            </a:p>
          </p:txBody>
        </p:sp>
      </p:grpSp>
    </p:spTree>
    <p:extLst>
      <p:ext uri="{BB962C8B-B14F-4D97-AF65-F5344CB8AC3E}">
        <p14:creationId xmlns:p14="http://schemas.microsoft.com/office/powerpoint/2010/main" val="739898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AE model</a:t>
            </a:r>
          </a:p>
        </p:txBody>
      </p:sp>
      <p:sp>
        <p:nvSpPr>
          <p:cNvPr id="3" name="Rectangle 2"/>
          <p:cNvSpPr/>
          <p:nvPr/>
        </p:nvSpPr>
        <p:spPr>
          <a:xfrm>
            <a:off x="331317" y="2371571"/>
            <a:ext cx="8489994" cy="93446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modelAE</a:t>
            </a:r>
            <a:r>
              <a:rPr lang="en-AU" dirty="0">
                <a:solidFill>
                  <a:srgbClr val="0000FF"/>
                </a:solidFill>
              </a:rPr>
              <a:t> &lt;- </a:t>
            </a:r>
            <a:r>
              <a:rPr lang="en-AU" dirty="0" err="1">
                <a:solidFill>
                  <a:srgbClr val="0000FF"/>
                </a:solidFill>
              </a:rPr>
              <a:t>mxModel</a:t>
            </a:r>
            <a:r>
              <a:rPr lang="en-AU" dirty="0">
                <a:solidFill>
                  <a:srgbClr val="0000FF"/>
                </a:solidFill>
              </a:rPr>
              <a:t>(</a:t>
            </a:r>
            <a:r>
              <a:rPr lang="en-AU" dirty="0" err="1">
                <a:solidFill>
                  <a:srgbClr val="0000FF"/>
                </a:solidFill>
              </a:rPr>
              <a:t>modelACE</a:t>
            </a:r>
            <a:r>
              <a:rPr lang="en-AU" dirty="0">
                <a:solidFill>
                  <a:srgbClr val="0000FF"/>
                </a:solidFill>
              </a:rPr>
              <a:t>, name = "AE")</a:t>
            </a:r>
          </a:p>
          <a:p>
            <a:r>
              <a:rPr lang="en-AU" dirty="0">
                <a:solidFill>
                  <a:srgbClr val="0000FF"/>
                </a:solidFill>
              </a:rPr>
              <a:t>&gt; </a:t>
            </a:r>
            <a:r>
              <a:rPr lang="en-AU" dirty="0" err="1">
                <a:solidFill>
                  <a:srgbClr val="0000FF"/>
                </a:solidFill>
              </a:rPr>
              <a:t>modelAE</a:t>
            </a:r>
            <a:r>
              <a:rPr lang="en-AU" dirty="0">
                <a:solidFill>
                  <a:srgbClr val="0000FF"/>
                </a:solidFill>
              </a:rPr>
              <a:t> &lt;- </a:t>
            </a:r>
            <a:r>
              <a:rPr lang="en-AU" dirty="0" err="1">
                <a:solidFill>
                  <a:srgbClr val="0000FF"/>
                </a:solidFill>
              </a:rPr>
              <a:t>omxSetParameters</a:t>
            </a:r>
            <a:r>
              <a:rPr lang="en-AU" dirty="0">
                <a:solidFill>
                  <a:srgbClr val="0000FF"/>
                </a:solidFill>
              </a:rPr>
              <a:t>(</a:t>
            </a:r>
            <a:r>
              <a:rPr lang="en-AU" dirty="0" err="1">
                <a:solidFill>
                  <a:srgbClr val="0000FF"/>
                </a:solidFill>
              </a:rPr>
              <a:t>modelAE,labels</a:t>
            </a:r>
            <a:r>
              <a:rPr lang="en-AU" dirty="0">
                <a:solidFill>
                  <a:srgbClr val="0000FF"/>
                </a:solidFill>
              </a:rPr>
              <a:t> = "c", free = </a:t>
            </a:r>
            <a:r>
              <a:rPr lang="en-AU" dirty="0" err="1">
                <a:solidFill>
                  <a:srgbClr val="0000FF"/>
                </a:solidFill>
              </a:rPr>
              <a:t>FALSE,values</a:t>
            </a:r>
            <a:r>
              <a:rPr lang="en-AU" dirty="0">
                <a:solidFill>
                  <a:srgbClr val="0000FF"/>
                </a:solidFill>
              </a:rPr>
              <a:t> = 0)</a:t>
            </a:r>
          </a:p>
        </p:txBody>
      </p:sp>
      <p:sp>
        <p:nvSpPr>
          <p:cNvPr id="5" name="Rectangle 4"/>
          <p:cNvSpPr/>
          <p:nvPr/>
        </p:nvSpPr>
        <p:spPr>
          <a:xfrm>
            <a:off x="331317" y="1623895"/>
            <a:ext cx="8812683" cy="646331"/>
          </a:xfrm>
          <a:prstGeom prst="rect">
            <a:avLst/>
          </a:prstGeom>
        </p:spPr>
        <p:txBody>
          <a:bodyPr wrap="square">
            <a:spAutoFit/>
          </a:bodyPr>
          <a:lstStyle/>
          <a:p>
            <a:pPr marL="285750" indent="-285750">
              <a:buFont typeface="Arial"/>
              <a:buChar char="•"/>
            </a:pPr>
            <a:r>
              <a:rPr lang="en-AU" dirty="0"/>
              <a:t>If the ACE model shows that C doesn’t contribute much, we can drop C (fixing to 0)</a:t>
            </a:r>
          </a:p>
          <a:p>
            <a:pPr marL="285750" indent="-285750">
              <a:buFont typeface="Arial"/>
              <a:buChar char="•"/>
            </a:pPr>
            <a:r>
              <a:rPr lang="en-AU" dirty="0" err="1"/>
              <a:t>omxSetParameters</a:t>
            </a:r>
            <a:r>
              <a:rPr lang="en-AU" dirty="0"/>
              <a:t> updates parameters (i.e. make c = 0)</a:t>
            </a:r>
          </a:p>
        </p:txBody>
      </p:sp>
      <p:sp>
        <p:nvSpPr>
          <p:cNvPr id="6" name="Rectangle 5"/>
          <p:cNvSpPr/>
          <p:nvPr/>
        </p:nvSpPr>
        <p:spPr>
          <a:xfrm>
            <a:off x="331317" y="4149248"/>
            <a:ext cx="8489994" cy="100012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fitAE</a:t>
            </a:r>
            <a:r>
              <a:rPr lang="en-AU" dirty="0">
                <a:solidFill>
                  <a:srgbClr val="0000FF"/>
                </a:solidFill>
              </a:rPr>
              <a:t> &lt;- </a:t>
            </a:r>
            <a:r>
              <a:rPr lang="en-AU" dirty="0" err="1">
                <a:solidFill>
                  <a:srgbClr val="0000FF"/>
                </a:solidFill>
              </a:rPr>
              <a:t>mxRun</a:t>
            </a:r>
            <a:r>
              <a:rPr lang="en-AU" dirty="0">
                <a:solidFill>
                  <a:srgbClr val="0000FF"/>
                </a:solidFill>
              </a:rPr>
              <a:t>(</a:t>
            </a:r>
            <a:r>
              <a:rPr lang="en-AU" dirty="0" err="1">
                <a:solidFill>
                  <a:srgbClr val="0000FF"/>
                </a:solidFill>
              </a:rPr>
              <a:t>modelAE</a:t>
            </a:r>
            <a:r>
              <a:rPr lang="en-AU" dirty="0">
                <a:solidFill>
                  <a:srgbClr val="0000FF"/>
                </a:solidFill>
              </a:rPr>
              <a:t>)</a:t>
            </a:r>
          </a:p>
          <a:p>
            <a:r>
              <a:rPr lang="en-AU" dirty="0">
                <a:solidFill>
                  <a:srgbClr val="0000FF"/>
                </a:solidFill>
              </a:rPr>
              <a:t>&gt; </a:t>
            </a:r>
            <a:r>
              <a:rPr lang="en-AU" dirty="0" err="1">
                <a:solidFill>
                  <a:srgbClr val="0000FF"/>
                </a:solidFill>
              </a:rPr>
              <a:t>sumAE</a:t>
            </a:r>
            <a:r>
              <a:rPr lang="en-AU" dirty="0">
                <a:solidFill>
                  <a:srgbClr val="0000FF"/>
                </a:solidFill>
              </a:rPr>
              <a:t> &lt;- summary(</a:t>
            </a:r>
            <a:r>
              <a:rPr lang="en-AU" dirty="0" err="1">
                <a:solidFill>
                  <a:srgbClr val="0000FF"/>
                </a:solidFill>
              </a:rPr>
              <a:t>fitAE</a:t>
            </a:r>
            <a:r>
              <a:rPr lang="en-AU" dirty="0">
                <a:solidFill>
                  <a:srgbClr val="0000FF"/>
                </a:solidFill>
              </a:rPr>
              <a:t>)</a:t>
            </a:r>
          </a:p>
          <a:p>
            <a:r>
              <a:rPr lang="en-AU" dirty="0">
                <a:solidFill>
                  <a:srgbClr val="0000FF"/>
                </a:solidFill>
              </a:rPr>
              <a:t>&gt; </a:t>
            </a:r>
            <a:r>
              <a:rPr lang="en-AU" dirty="0" err="1">
                <a:solidFill>
                  <a:srgbClr val="0000FF"/>
                </a:solidFill>
              </a:rPr>
              <a:t>sumAE</a:t>
            </a:r>
            <a:endParaRPr lang="en-AU" dirty="0">
              <a:solidFill>
                <a:srgbClr val="0000FF"/>
              </a:solidFill>
            </a:endParaRPr>
          </a:p>
        </p:txBody>
      </p:sp>
      <p:sp>
        <p:nvSpPr>
          <p:cNvPr id="8" name="Rectangle 7"/>
          <p:cNvSpPr/>
          <p:nvPr/>
        </p:nvSpPr>
        <p:spPr>
          <a:xfrm>
            <a:off x="331317" y="3626568"/>
            <a:ext cx="8161808" cy="369332"/>
          </a:xfrm>
          <a:prstGeom prst="rect">
            <a:avLst/>
          </a:prstGeom>
        </p:spPr>
        <p:txBody>
          <a:bodyPr wrap="square">
            <a:spAutoFit/>
          </a:bodyPr>
          <a:lstStyle/>
          <a:p>
            <a:pPr marL="285750" indent="-285750">
              <a:buFont typeface="Arial"/>
              <a:buChar char="•"/>
            </a:pPr>
            <a:r>
              <a:rPr lang="en-AU" dirty="0"/>
              <a:t>run AE model using </a:t>
            </a:r>
            <a:r>
              <a:rPr lang="en-AU" dirty="0" err="1"/>
              <a:t>mxRun</a:t>
            </a:r>
            <a:r>
              <a:rPr lang="en-AU" dirty="0"/>
              <a:t> and view output using summary:</a:t>
            </a:r>
          </a:p>
        </p:txBody>
      </p:sp>
      <p:sp>
        <p:nvSpPr>
          <p:cNvPr id="12" name="Rectangle 11"/>
          <p:cNvSpPr/>
          <p:nvPr/>
        </p:nvSpPr>
        <p:spPr>
          <a:xfrm>
            <a:off x="331317" y="5783386"/>
            <a:ext cx="8489994" cy="74982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LL_AE &lt;- </a:t>
            </a:r>
            <a:r>
              <a:rPr lang="en-AU" dirty="0" err="1">
                <a:solidFill>
                  <a:srgbClr val="0000FF"/>
                </a:solidFill>
              </a:rPr>
              <a:t>mxEval</a:t>
            </a:r>
            <a:r>
              <a:rPr lang="en-AU" dirty="0">
                <a:solidFill>
                  <a:srgbClr val="0000FF"/>
                </a:solidFill>
              </a:rPr>
              <a:t>(</a:t>
            </a:r>
            <a:r>
              <a:rPr lang="en-AU" dirty="0" err="1">
                <a:solidFill>
                  <a:srgbClr val="0000FF"/>
                </a:solidFill>
              </a:rPr>
              <a:t>fitfunction</a:t>
            </a:r>
            <a:r>
              <a:rPr lang="en-AU" dirty="0">
                <a:solidFill>
                  <a:srgbClr val="0000FF"/>
                </a:solidFill>
              </a:rPr>
              <a:t>, </a:t>
            </a:r>
            <a:r>
              <a:rPr lang="en-AU" dirty="0" err="1">
                <a:solidFill>
                  <a:srgbClr val="0000FF"/>
                </a:solidFill>
              </a:rPr>
              <a:t>fitAE</a:t>
            </a:r>
            <a:r>
              <a:rPr lang="en-AU" dirty="0">
                <a:solidFill>
                  <a:srgbClr val="0000FF"/>
                </a:solidFill>
              </a:rPr>
              <a:t>)</a:t>
            </a:r>
          </a:p>
          <a:p>
            <a:r>
              <a:rPr lang="en-AU" dirty="0">
                <a:solidFill>
                  <a:srgbClr val="0000FF"/>
                </a:solidFill>
              </a:rPr>
              <a:t>&gt; LL_AE</a:t>
            </a:r>
          </a:p>
        </p:txBody>
      </p:sp>
      <p:sp>
        <p:nvSpPr>
          <p:cNvPr id="13" name="Rectangle 12"/>
          <p:cNvSpPr/>
          <p:nvPr/>
        </p:nvSpPr>
        <p:spPr>
          <a:xfrm>
            <a:off x="331317" y="5402556"/>
            <a:ext cx="8161808" cy="369332"/>
          </a:xfrm>
          <a:prstGeom prst="rect">
            <a:avLst/>
          </a:prstGeom>
        </p:spPr>
        <p:txBody>
          <a:bodyPr wrap="square">
            <a:spAutoFit/>
          </a:bodyPr>
          <a:lstStyle/>
          <a:p>
            <a:pPr marL="285750" indent="-285750">
              <a:buFont typeface="Arial"/>
              <a:buChar char="•"/>
            </a:pPr>
            <a:r>
              <a:rPr lang="en-AU" dirty="0"/>
              <a:t>Calculate 2-log likelihood for AE model (using </a:t>
            </a:r>
            <a:r>
              <a:rPr lang="en-AU" dirty="0" err="1"/>
              <a:t>mxEval</a:t>
            </a:r>
            <a:r>
              <a:rPr lang="en-AU" dirty="0"/>
              <a:t>)</a:t>
            </a:r>
          </a:p>
        </p:txBody>
      </p:sp>
    </p:spTree>
    <p:extLst>
      <p:ext uri="{BB962C8B-B14F-4D97-AF65-F5344CB8AC3E}">
        <p14:creationId xmlns:p14="http://schemas.microsoft.com/office/powerpoint/2010/main" val="846439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Compare AE and ACE models</a:t>
            </a:r>
          </a:p>
        </p:txBody>
      </p:sp>
      <p:sp>
        <p:nvSpPr>
          <p:cNvPr id="6" name="Rectangle 5"/>
          <p:cNvSpPr/>
          <p:nvPr/>
        </p:nvSpPr>
        <p:spPr>
          <a:xfrm>
            <a:off x="331317" y="5145698"/>
            <a:ext cx="8489994" cy="100012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LRT_ACE_AE &lt;- LL_AE - LL_ACE</a:t>
            </a:r>
          </a:p>
          <a:p>
            <a:r>
              <a:rPr lang="en-AU" dirty="0">
                <a:solidFill>
                  <a:srgbClr val="0000FF"/>
                </a:solidFill>
              </a:rPr>
              <a:t>&gt; LRT_ACE_AE</a:t>
            </a:r>
          </a:p>
        </p:txBody>
      </p:sp>
      <p:sp>
        <p:nvSpPr>
          <p:cNvPr id="9" name="Rectangle 8"/>
          <p:cNvSpPr/>
          <p:nvPr/>
        </p:nvSpPr>
        <p:spPr>
          <a:xfrm>
            <a:off x="331317" y="1775314"/>
            <a:ext cx="8161808" cy="2862323"/>
          </a:xfrm>
          <a:prstGeom prst="rect">
            <a:avLst/>
          </a:prstGeom>
        </p:spPr>
        <p:txBody>
          <a:bodyPr wrap="square">
            <a:spAutoFit/>
          </a:bodyPr>
          <a:lstStyle/>
          <a:p>
            <a:pPr marL="285750" indent="-285750">
              <a:buFont typeface="Arial"/>
              <a:buChar char="•"/>
            </a:pPr>
            <a:r>
              <a:rPr lang="en-AU" dirty="0"/>
              <a:t>How do we compare the models?</a:t>
            </a:r>
          </a:p>
          <a:p>
            <a:endParaRPr lang="en-AU" dirty="0"/>
          </a:p>
          <a:p>
            <a:pPr marL="285750" indent="-285750">
              <a:buFont typeface="Arial"/>
              <a:buChar char="•"/>
            </a:pPr>
            <a:r>
              <a:rPr lang="en-AU" b="1" dirty="0"/>
              <a:t>Happily, </a:t>
            </a:r>
            <a:r>
              <a:rPr lang="en-AU" dirty="0"/>
              <a:t>the difference between two -2 log likelihood models equals a chi2 distribution with </a:t>
            </a:r>
            <a:r>
              <a:rPr lang="en-AU" dirty="0" err="1"/>
              <a:t>df</a:t>
            </a:r>
            <a:r>
              <a:rPr lang="en-AU" dirty="0"/>
              <a:t>  = 1</a:t>
            </a:r>
          </a:p>
          <a:p>
            <a:pPr marL="285750" indent="-285750">
              <a:buFont typeface="Arial"/>
              <a:buChar char="•"/>
            </a:pPr>
            <a:endParaRPr lang="en-AU" dirty="0"/>
          </a:p>
          <a:p>
            <a:pPr marL="285750" indent="-285750">
              <a:buFont typeface="Arial"/>
              <a:buChar char="•"/>
            </a:pPr>
            <a:r>
              <a:rPr lang="en-AU" dirty="0"/>
              <a:t>So we literally take the difference between the AE -2 log likelihood and the ACE -2 log likelihood, then check this against a chi 2 significance value table (</a:t>
            </a:r>
            <a:r>
              <a:rPr lang="en-AU" dirty="0" err="1"/>
              <a:t>df</a:t>
            </a:r>
            <a:r>
              <a:rPr lang="en-AU" dirty="0"/>
              <a:t> = 1)</a:t>
            </a:r>
          </a:p>
          <a:p>
            <a:pPr marL="285750" indent="-285750">
              <a:buFont typeface="Arial"/>
              <a:buChar char="•"/>
            </a:pPr>
            <a:endParaRPr lang="en-AU" dirty="0"/>
          </a:p>
          <a:p>
            <a:pPr marL="285750" indent="-285750">
              <a:buFont typeface="Arial"/>
              <a:buChar char="•"/>
            </a:pPr>
            <a:r>
              <a:rPr lang="en-AU" dirty="0"/>
              <a:t>If NOT significant, then AE model is better because more simple (parsimonious)</a:t>
            </a:r>
          </a:p>
          <a:p>
            <a:pPr marL="285750" indent="-285750">
              <a:buFont typeface="Arial"/>
              <a:buChar char="•"/>
            </a:pPr>
            <a:r>
              <a:rPr lang="en-AU" dirty="0"/>
              <a:t>If significant, then the ACE model is better</a:t>
            </a:r>
          </a:p>
        </p:txBody>
      </p:sp>
    </p:spTree>
    <p:extLst>
      <p:ext uri="{BB962C8B-B14F-4D97-AF65-F5344CB8AC3E}">
        <p14:creationId xmlns:p14="http://schemas.microsoft.com/office/powerpoint/2010/main" val="1089588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AE model estimates</a:t>
            </a:r>
          </a:p>
        </p:txBody>
      </p:sp>
      <p:sp>
        <p:nvSpPr>
          <p:cNvPr id="6" name="Rectangle 5"/>
          <p:cNvSpPr/>
          <p:nvPr/>
        </p:nvSpPr>
        <p:spPr>
          <a:xfrm>
            <a:off x="331317" y="2623959"/>
            <a:ext cx="8489994" cy="384327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Alabel</a:t>
            </a:r>
            <a:r>
              <a:rPr lang="en-AU" dirty="0">
                <a:solidFill>
                  <a:srgbClr val="0000FF"/>
                </a:solidFill>
              </a:rPr>
              <a:t> &lt;- "A"</a:t>
            </a:r>
          </a:p>
          <a:p>
            <a:r>
              <a:rPr lang="en-AU" dirty="0">
                <a:solidFill>
                  <a:srgbClr val="0000FF"/>
                </a:solidFill>
              </a:rPr>
              <a:t>&gt; </a:t>
            </a:r>
            <a:r>
              <a:rPr lang="en-AU" dirty="0" err="1">
                <a:solidFill>
                  <a:srgbClr val="0000FF"/>
                </a:solidFill>
              </a:rPr>
              <a:t>Clabel</a:t>
            </a:r>
            <a:r>
              <a:rPr lang="en-AU" dirty="0">
                <a:solidFill>
                  <a:srgbClr val="0000FF"/>
                </a:solidFill>
              </a:rPr>
              <a:t> &lt;- "C"</a:t>
            </a:r>
          </a:p>
          <a:p>
            <a:r>
              <a:rPr lang="en-AU" dirty="0">
                <a:solidFill>
                  <a:srgbClr val="0000FF"/>
                </a:solidFill>
              </a:rPr>
              <a:t>&gt; </a:t>
            </a:r>
            <a:r>
              <a:rPr lang="en-AU" dirty="0" err="1">
                <a:solidFill>
                  <a:srgbClr val="0000FF"/>
                </a:solidFill>
              </a:rPr>
              <a:t>Elabel</a:t>
            </a:r>
            <a:r>
              <a:rPr lang="en-AU" dirty="0">
                <a:solidFill>
                  <a:srgbClr val="0000FF"/>
                </a:solidFill>
              </a:rPr>
              <a:t> &lt;- "E"</a:t>
            </a:r>
          </a:p>
          <a:p>
            <a:r>
              <a:rPr lang="en-AU" dirty="0">
                <a:solidFill>
                  <a:srgbClr val="0000FF"/>
                </a:solidFill>
              </a:rPr>
              <a:t>&gt; </a:t>
            </a:r>
            <a:r>
              <a:rPr lang="en-AU" dirty="0" err="1">
                <a:solidFill>
                  <a:srgbClr val="0000FF"/>
                </a:solidFill>
              </a:rPr>
              <a:t>A_AEmodel</a:t>
            </a:r>
            <a:r>
              <a:rPr lang="en-AU" dirty="0">
                <a:solidFill>
                  <a:srgbClr val="0000FF"/>
                </a:solidFill>
              </a:rPr>
              <a:t> &lt;- </a:t>
            </a:r>
            <a:r>
              <a:rPr lang="en-AU" dirty="0" err="1">
                <a:solidFill>
                  <a:srgbClr val="0000FF"/>
                </a:solidFill>
              </a:rPr>
              <a:t>mxEval</a:t>
            </a:r>
            <a:r>
              <a:rPr lang="en-AU" dirty="0">
                <a:solidFill>
                  <a:srgbClr val="0000FF"/>
                </a:solidFill>
              </a:rPr>
              <a:t>(a*a, </a:t>
            </a:r>
            <a:r>
              <a:rPr lang="en-AU" dirty="0" err="1">
                <a:solidFill>
                  <a:srgbClr val="0000FF"/>
                </a:solidFill>
              </a:rPr>
              <a:t>fitAE</a:t>
            </a:r>
            <a:r>
              <a:rPr lang="en-AU" dirty="0">
                <a:solidFill>
                  <a:srgbClr val="0000FF"/>
                </a:solidFill>
              </a:rPr>
              <a:t>)</a:t>
            </a:r>
          </a:p>
          <a:p>
            <a:r>
              <a:rPr lang="en-AU" dirty="0">
                <a:solidFill>
                  <a:srgbClr val="0000FF"/>
                </a:solidFill>
              </a:rPr>
              <a:t>&gt; </a:t>
            </a:r>
            <a:r>
              <a:rPr lang="en-AU" dirty="0" err="1">
                <a:solidFill>
                  <a:srgbClr val="0000FF"/>
                </a:solidFill>
              </a:rPr>
              <a:t>C_AEmodel</a:t>
            </a:r>
            <a:r>
              <a:rPr lang="en-AU" dirty="0">
                <a:solidFill>
                  <a:srgbClr val="0000FF"/>
                </a:solidFill>
              </a:rPr>
              <a:t> &lt;- </a:t>
            </a:r>
            <a:r>
              <a:rPr lang="en-AU" dirty="0" err="1">
                <a:solidFill>
                  <a:srgbClr val="0000FF"/>
                </a:solidFill>
              </a:rPr>
              <a:t>mxEval</a:t>
            </a:r>
            <a:r>
              <a:rPr lang="en-AU" dirty="0">
                <a:solidFill>
                  <a:srgbClr val="0000FF"/>
                </a:solidFill>
              </a:rPr>
              <a:t>(c*c, </a:t>
            </a:r>
            <a:r>
              <a:rPr lang="en-AU" dirty="0" err="1">
                <a:solidFill>
                  <a:srgbClr val="0000FF"/>
                </a:solidFill>
              </a:rPr>
              <a:t>fitAE</a:t>
            </a:r>
            <a:r>
              <a:rPr lang="en-AU" dirty="0">
                <a:solidFill>
                  <a:srgbClr val="0000FF"/>
                </a:solidFill>
              </a:rPr>
              <a:t>)</a:t>
            </a:r>
          </a:p>
          <a:p>
            <a:r>
              <a:rPr lang="en-AU" dirty="0">
                <a:solidFill>
                  <a:srgbClr val="0000FF"/>
                </a:solidFill>
              </a:rPr>
              <a:t>&gt; </a:t>
            </a:r>
            <a:r>
              <a:rPr lang="en-AU" dirty="0" err="1">
                <a:solidFill>
                  <a:srgbClr val="0000FF"/>
                </a:solidFill>
              </a:rPr>
              <a:t>E_AEmodel</a:t>
            </a:r>
            <a:r>
              <a:rPr lang="en-AU" dirty="0">
                <a:solidFill>
                  <a:srgbClr val="0000FF"/>
                </a:solidFill>
              </a:rPr>
              <a:t> &lt;- </a:t>
            </a:r>
            <a:r>
              <a:rPr lang="en-AU" dirty="0" err="1">
                <a:solidFill>
                  <a:srgbClr val="0000FF"/>
                </a:solidFill>
              </a:rPr>
              <a:t>mxEval</a:t>
            </a:r>
            <a:r>
              <a:rPr lang="en-AU" dirty="0">
                <a:solidFill>
                  <a:srgbClr val="0000FF"/>
                </a:solidFill>
              </a:rPr>
              <a:t>(e*e, </a:t>
            </a:r>
            <a:r>
              <a:rPr lang="en-AU" dirty="0" err="1">
                <a:solidFill>
                  <a:srgbClr val="0000FF"/>
                </a:solidFill>
              </a:rPr>
              <a:t>fitAE</a:t>
            </a:r>
            <a:r>
              <a:rPr lang="en-AU" dirty="0">
                <a:solidFill>
                  <a:srgbClr val="0000FF"/>
                </a:solidFill>
              </a:rPr>
              <a:t>)</a:t>
            </a:r>
          </a:p>
          <a:p>
            <a:r>
              <a:rPr lang="en-AU" dirty="0">
                <a:solidFill>
                  <a:srgbClr val="0000FF"/>
                </a:solidFill>
              </a:rPr>
              <a:t>&gt; </a:t>
            </a:r>
            <a:r>
              <a:rPr lang="en-AU" dirty="0" err="1">
                <a:solidFill>
                  <a:srgbClr val="0000FF"/>
                </a:solidFill>
              </a:rPr>
              <a:t>V_AEmodel</a:t>
            </a:r>
            <a:r>
              <a:rPr lang="en-AU" dirty="0">
                <a:solidFill>
                  <a:srgbClr val="0000FF"/>
                </a:solidFill>
              </a:rPr>
              <a:t> &lt;- (</a:t>
            </a:r>
            <a:r>
              <a:rPr lang="en-AU" dirty="0" err="1">
                <a:solidFill>
                  <a:srgbClr val="0000FF"/>
                </a:solidFill>
              </a:rPr>
              <a:t>A_Aemodel</a:t>
            </a:r>
            <a:r>
              <a:rPr lang="en-AU" dirty="0">
                <a:solidFill>
                  <a:srgbClr val="0000FF"/>
                </a:solidFill>
              </a:rPr>
              <a:t> + </a:t>
            </a:r>
            <a:r>
              <a:rPr lang="en-AU" dirty="0" err="1">
                <a:solidFill>
                  <a:srgbClr val="0000FF"/>
                </a:solidFill>
              </a:rPr>
              <a:t>C_Aemodel</a:t>
            </a:r>
            <a:r>
              <a:rPr lang="en-AU" dirty="0">
                <a:solidFill>
                  <a:srgbClr val="0000FF"/>
                </a:solidFill>
              </a:rPr>
              <a:t> + </a:t>
            </a:r>
            <a:r>
              <a:rPr lang="en-AU" dirty="0" err="1">
                <a:solidFill>
                  <a:srgbClr val="0000FF"/>
                </a:solidFill>
              </a:rPr>
              <a:t>E_AEmodel</a:t>
            </a:r>
            <a:r>
              <a:rPr lang="en-AU" dirty="0">
                <a:solidFill>
                  <a:srgbClr val="0000FF"/>
                </a:solidFill>
              </a:rPr>
              <a:t>)</a:t>
            </a:r>
          </a:p>
          <a:p>
            <a:r>
              <a:rPr lang="en-AU" dirty="0">
                <a:solidFill>
                  <a:srgbClr val="0000FF"/>
                </a:solidFill>
              </a:rPr>
              <a:t>&gt; a2_AE &lt;- round(</a:t>
            </a:r>
            <a:r>
              <a:rPr lang="en-AU" dirty="0" err="1">
                <a:solidFill>
                  <a:srgbClr val="0000FF"/>
                </a:solidFill>
              </a:rPr>
              <a:t>A_AEmodel</a:t>
            </a:r>
            <a:r>
              <a:rPr lang="en-AU" dirty="0">
                <a:solidFill>
                  <a:srgbClr val="0000FF"/>
                </a:solidFill>
              </a:rPr>
              <a:t>/V_Aemodel,2)</a:t>
            </a:r>
          </a:p>
          <a:p>
            <a:r>
              <a:rPr lang="en-AU" dirty="0">
                <a:solidFill>
                  <a:srgbClr val="0000FF"/>
                </a:solidFill>
              </a:rPr>
              <a:t>&gt; c2_AE &lt;- round(</a:t>
            </a:r>
            <a:r>
              <a:rPr lang="en-AU" dirty="0" err="1">
                <a:solidFill>
                  <a:srgbClr val="0000FF"/>
                </a:solidFill>
              </a:rPr>
              <a:t>C_AEmodel</a:t>
            </a:r>
            <a:r>
              <a:rPr lang="en-AU" dirty="0">
                <a:solidFill>
                  <a:srgbClr val="0000FF"/>
                </a:solidFill>
              </a:rPr>
              <a:t>/V_Aemodel,2)</a:t>
            </a:r>
          </a:p>
          <a:p>
            <a:r>
              <a:rPr lang="en-AU" dirty="0">
                <a:solidFill>
                  <a:srgbClr val="0000FF"/>
                </a:solidFill>
              </a:rPr>
              <a:t>&gt; e2_AE &lt;- round(</a:t>
            </a:r>
            <a:r>
              <a:rPr lang="en-AU" dirty="0" err="1">
                <a:solidFill>
                  <a:srgbClr val="0000FF"/>
                </a:solidFill>
              </a:rPr>
              <a:t>E_AEmodel</a:t>
            </a:r>
            <a:r>
              <a:rPr lang="en-AU" dirty="0">
                <a:solidFill>
                  <a:srgbClr val="0000FF"/>
                </a:solidFill>
              </a:rPr>
              <a:t>/V_Aemodel,2)</a:t>
            </a:r>
          </a:p>
          <a:p>
            <a:r>
              <a:rPr lang="en-AU" dirty="0">
                <a:solidFill>
                  <a:srgbClr val="0000FF"/>
                </a:solidFill>
              </a:rPr>
              <a:t>&gt; </a:t>
            </a:r>
            <a:r>
              <a:rPr lang="en-AU" dirty="0" err="1">
                <a:solidFill>
                  <a:srgbClr val="0000FF"/>
                </a:solidFill>
              </a:rPr>
              <a:t>estAE</a:t>
            </a:r>
            <a:r>
              <a:rPr lang="en-AU" dirty="0">
                <a:solidFill>
                  <a:srgbClr val="0000FF"/>
                </a:solidFill>
              </a:rPr>
              <a:t> &lt;- </a:t>
            </a:r>
            <a:r>
              <a:rPr lang="en-AU" dirty="0" err="1">
                <a:solidFill>
                  <a:srgbClr val="0000FF"/>
                </a:solidFill>
              </a:rPr>
              <a:t>rbind</a:t>
            </a:r>
            <a:r>
              <a:rPr lang="en-AU" dirty="0">
                <a:solidFill>
                  <a:srgbClr val="0000FF"/>
                </a:solidFill>
              </a:rPr>
              <a:t>(</a:t>
            </a:r>
            <a:r>
              <a:rPr lang="en-AU" dirty="0" err="1">
                <a:solidFill>
                  <a:srgbClr val="0000FF"/>
                </a:solidFill>
              </a:rPr>
              <a:t>cbind</a:t>
            </a:r>
            <a:r>
              <a:rPr lang="en-AU" dirty="0">
                <a:solidFill>
                  <a:srgbClr val="0000FF"/>
                </a:solidFill>
              </a:rPr>
              <a:t>("AE model",</a:t>
            </a:r>
            <a:r>
              <a:rPr lang="en-AU" dirty="0" err="1">
                <a:solidFill>
                  <a:srgbClr val="0000FF"/>
                </a:solidFill>
              </a:rPr>
              <a:t>Alabel</a:t>
            </a:r>
            <a:r>
              <a:rPr lang="en-AU" dirty="0">
                <a:solidFill>
                  <a:srgbClr val="0000FF"/>
                </a:solidFill>
              </a:rPr>
              <a:t>, </a:t>
            </a:r>
            <a:r>
              <a:rPr lang="en-AU" dirty="0" err="1">
                <a:solidFill>
                  <a:srgbClr val="0000FF"/>
                </a:solidFill>
              </a:rPr>
              <a:t>Clabel</a:t>
            </a:r>
            <a:r>
              <a:rPr lang="en-AU" dirty="0">
                <a:solidFill>
                  <a:srgbClr val="0000FF"/>
                </a:solidFill>
              </a:rPr>
              <a:t>, </a:t>
            </a:r>
            <a:r>
              <a:rPr lang="en-AU" dirty="0" err="1">
                <a:solidFill>
                  <a:srgbClr val="0000FF"/>
                </a:solidFill>
              </a:rPr>
              <a:t>Elabel</a:t>
            </a:r>
            <a:r>
              <a:rPr lang="en-AU" dirty="0">
                <a:solidFill>
                  <a:srgbClr val="0000FF"/>
                </a:solidFill>
              </a:rPr>
              <a:t>),</a:t>
            </a:r>
            <a:r>
              <a:rPr lang="en-AU" dirty="0" err="1">
                <a:solidFill>
                  <a:srgbClr val="0000FF"/>
                </a:solidFill>
              </a:rPr>
              <a:t>cbind</a:t>
            </a:r>
            <a:r>
              <a:rPr lang="en-AU" dirty="0">
                <a:solidFill>
                  <a:srgbClr val="0000FF"/>
                </a:solidFill>
              </a:rPr>
              <a:t>("standardised",</a:t>
            </a:r>
            <a:r>
              <a:rPr lang="en-AU" dirty="0" err="1">
                <a:solidFill>
                  <a:srgbClr val="0000FF"/>
                </a:solidFill>
              </a:rPr>
              <a:t>A_AEmodel</a:t>
            </a:r>
            <a:r>
              <a:rPr lang="en-AU" dirty="0">
                <a:solidFill>
                  <a:srgbClr val="0000FF"/>
                </a:solidFill>
              </a:rPr>
              <a:t>, </a:t>
            </a:r>
            <a:r>
              <a:rPr lang="en-AU" dirty="0" err="1">
                <a:solidFill>
                  <a:srgbClr val="0000FF"/>
                </a:solidFill>
              </a:rPr>
              <a:t>C_AEmodel</a:t>
            </a:r>
            <a:r>
              <a:rPr lang="en-AU" dirty="0">
                <a:solidFill>
                  <a:srgbClr val="0000FF"/>
                </a:solidFill>
              </a:rPr>
              <a:t>, </a:t>
            </a:r>
            <a:r>
              <a:rPr lang="en-AU" dirty="0" err="1">
                <a:solidFill>
                  <a:srgbClr val="0000FF"/>
                </a:solidFill>
              </a:rPr>
              <a:t>E_AEmodel</a:t>
            </a:r>
            <a:r>
              <a:rPr lang="en-AU" dirty="0">
                <a:solidFill>
                  <a:srgbClr val="0000FF"/>
                </a:solidFill>
              </a:rPr>
              <a:t>),</a:t>
            </a:r>
            <a:r>
              <a:rPr lang="en-AU" dirty="0" err="1">
                <a:solidFill>
                  <a:srgbClr val="0000FF"/>
                </a:solidFill>
              </a:rPr>
              <a:t>cbind</a:t>
            </a:r>
            <a:r>
              <a:rPr lang="en-AU" dirty="0">
                <a:solidFill>
                  <a:srgbClr val="0000FF"/>
                </a:solidFill>
              </a:rPr>
              <a:t>("prop variance",a2_AE, c2_AE, e2_AE))</a:t>
            </a:r>
          </a:p>
          <a:p>
            <a:r>
              <a:rPr lang="en-AU" dirty="0">
                <a:solidFill>
                  <a:srgbClr val="0000FF"/>
                </a:solidFill>
              </a:rPr>
              <a:t>&gt; </a:t>
            </a:r>
            <a:r>
              <a:rPr lang="en-AU" dirty="0" err="1">
                <a:solidFill>
                  <a:srgbClr val="0000FF"/>
                </a:solidFill>
              </a:rPr>
              <a:t>estAE</a:t>
            </a:r>
            <a:endParaRPr lang="en-AU" dirty="0">
              <a:solidFill>
                <a:srgbClr val="0000FF"/>
              </a:solidFill>
            </a:endParaRPr>
          </a:p>
        </p:txBody>
      </p:sp>
      <p:sp>
        <p:nvSpPr>
          <p:cNvPr id="9" name="Rectangle 8"/>
          <p:cNvSpPr/>
          <p:nvPr/>
        </p:nvSpPr>
        <p:spPr>
          <a:xfrm>
            <a:off x="331317" y="1532183"/>
            <a:ext cx="8161808" cy="923330"/>
          </a:xfrm>
          <a:prstGeom prst="rect">
            <a:avLst/>
          </a:prstGeom>
        </p:spPr>
        <p:txBody>
          <a:bodyPr wrap="square">
            <a:spAutoFit/>
          </a:bodyPr>
          <a:lstStyle/>
          <a:p>
            <a:pPr marL="285750" indent="-285750">
              <a:buFont typeface="Arial"/>
              <a:buChar char="•"/>
            </a:pPr>
            <a:r>
              <a:rPr lang="en-AU" dirty="0"/>
              <a:t>You should also check that the AE model estimates (e.g. proportion of variance explained by A and E) is the same as in the ACE model </a:t>
            </a:r>
          </a:p>
          <a:p>
            <a:pPr marL="285750" indent="-285750">
              <a:buFont typeface="Arial"/>
              <a:buChar char="•"/>
            </a:pPr>
            <a:r>
              <a:rPr lang="en-AU" dirty="0"/>
              <a:t>Also check that C does actually equal 0 (it should do)</a:t>
            </a:r>
          </a:p>
        </p:txBody>
      </p:sp>
    </p:spTree>
    <p:extLst>
      <p:ext uri="{BB962C8B-B14F-4D97-AF65-F5344CB8AC3E}">
        <p14:creationId xmlns:p14="http://schemas.microsoft.com/office/powerpoint/2010/main" val="3706647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Umx</a:t>
            </a:r>
            <a:r>
              <a:rPr lang="en-AU" dirty="0"/>
              <a:t> - ACE model </a:t>
            </a:r>
          </a:p>
        </p:txBody>
      </p:sp>
      <p:sp>
        <p:nvSpPr>
          <p:cNvPr id="3" name="TextBox 2"/>
          <p:cNvSpPr txBox="1"/>
          <p:nvPr/>
        </p:nvSpPr>
        <p:spPr>
          <a:xfrm>
            <a:off x="304800" y="1417638"/>
            <a:ext cx="8604738" cy="1200329"/>
          </a:xfrm>
          <a:prstGeom prst="rect">
            <a:avLst/>
          </a:prstGeom>
          <a:noFill/>
        </p:spPr>
        <p:txBody>
          <a:bodyPr wrap="square" rtlCol="0">
            <a:spAutoFit/>
          </a:bodyPr>
          <a:lstStyle/>
          <a:p>
            <a:pPr marL="285750" indent="-285750">
              <a:buFont typeface="Arial"/>
              <a:buChar char="•"/>
            </a:pPr>
            <a:r>
              <a:rPr lang="en-AU" dirty="0" err="1"/>
              <a:t>Umx</a:t>
            </a:r>
            <a:r>
              <a:rPr lang="en-AU" dirty="0"/>
              <a:t> is a new package built on </a:t>
            </a:r>
            <a:r>
              <a:rPr lang="en-AU" dirty="0" err="1"/>
              <a:t>OpenMx</a:t>
            </a:r>
            <a:r>
              <a:rPr lang="en-AU" dirty="0"/>
              <a:t> which tries to make the ACE modelling more simple to implement</a:t>
            </a:r>
          </a:p>
          <a:p>
            <a:pPr marL="285750" indent="-285750">
              <a:buFont typeface="Arial"/>
              <a:buChar char="•"/>
            </a:pPr>
            <a:r>
              <a:rPr lang="en-AU" dirty="0"/>
              <a:t>We went through </a:t>
            </a:r>
            <a:r>
              <a:rPr lang="en-AU" dirty="0" err="1"/>
              <a:t>OpenMx</a:t>
            </a:r>
            <a:r>
              <a:rPr lang="en-AU" dirty="0"/>
              <a:t> so you understand the ACE model but </a:t>
            </a:r>
            <a:r>
              <a:rPr lang="en-AU" dirty="0" err="1"/>
              <a:t>Umx</a:t>
            </a:r>
            <a:r>
              <a:rPr lang="en-AU" dirty="0"/>
              <a:t> is much easier</a:t>
            </a:r>
          </a:p>
          <a:p>
            <a:pPr marL="285750" indent="-285750">
              <a:buFont typeface="Arial"/>
              <a:buChar char="•"/>
            </a:pPr>
            <a:r>
              <a:rPr lang="en-AU" dirty="0" err="1"/>
              <a:t>Umx</a:t>
            </a:r>
            <a:r>
              <a:rPr lang="en-AU" dirty="0"/>
              <a:t> and </a:t>
            </a:r>
            <a:r>
              <a:rPr lang="en-AU" dirty="0" err="1"/>
              <a:t>OpenMx</a:t>
            </a:r>
            <a:r>
              <a:rPr lang="en-AU" dirty="0"/>
              <a:t> results should be identical</a:t>
            </a:r>
          </a:p>
        </p:txBody>
      </p:sp>
      <p:sp>
        <p:nvSpPr>
          <p:cNvPr id="5" name="Rectangle 4"/>
          <p:cNvSpPr/>
          <p:nvPr/>
        </p:nvSpPr>
        <p:spPr>
          <a:xfrm>
            <a:off x="331317" y="2687055"/>
            <a:ext cx="8489994" cy="2165685"/>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require(</a:t>
            </a:r>
            <a:r>
              <a:rPr lang="en-AU" dirty="0" err="1">
                <a:solidFill>
                  <a:srgbClr val="0000FF"/>
                </a:solidFill>
              </a:rPr>
              <a:t>OpenMx</a:t>
            </a:r>
            <a:r>
              <a:rPr lang="en-AU" dirty="0">
                <a:solidFill>
                  <a:srgbClr val="0000FF"/>
                </a:solidFill>
              </a:rPr>
              <a:t>)</a:t>
            </a:r>
          </a:p>
          <a:p>
            <a:r>
              <a:rPr lang="en-AU" dirty="0">
                <a:solidFill>
                  <a:srgbClr val="0000FF"/>
                </a:solidFill>
              </a:rPr>
              <a:t>&gt; require(</a:t>
            </a:r>
            <a:r>
              <a:rPr lang="en-AU" dirty="0" err="1">
                <a:solidFill>
                  <a:srgbClr val="0000FF"/>
                </a:solidFill>
              </a:rPr>
              <a:t>umx</a:t>
            </a:r>
            <a:r>
              <a:rPr lang="en-AU" dirty="0">
                <a:solidFill>
                  <a:srgbClr val="0000FF"/>
                </a:solidFill>
              </a:rPr>
              <a:t>)</a:t>
            </a:r>
          </a:p>
          <a:p>
            <a:r>
              <a:rPr lang="en-AU" dirty="0">
                <a:solidFill>
                  <a:srgbClr val="0000FF"/>
                </a:solidFill>
              </a:rPr>
              <a:t>&gt; data("</a:t>
            </a:r>
            <a:r>
              <a:rPr lang="en-AU" dirty="0" err="1">
                <a:solidFill>
                  <a:srgbClr val="0000FF"/>
                </a:solidFill>
              </a:rPr>
              <a:t>twinData</a:t>
            </a:r>
            <a:r>
              <a:rPr lang="en-AU" dirty="0">
                <a:solidFill>
                  <a:srgbClr val="0000FF"/>
                </a:solidFill>
              </a:rPr>
              <a:t>")</a:t>
            </a:r>
          </a:p>
          <a:p>
            <a:r>
              <a:rPr lang="en-AU" dirty="0">
                <a:solidFill>
                  <a:srgbClr val="0000FF"/>
                </a:solidFill>
              </a:rPr>
              <a:t>&gt; </a:t>
            </a:r>
            <a:r>
              <a:rPr lang="en-AU" dirty="0" err="1">
                <a:solidFill>
                  <a:srgbClr val="0000FF"/>
                </a:solidFill>
              </a:rPr>
              <a:t>selDVs</a:t>
            </a:r>
            <a:r>
              <a:rPr lang="en-AU" dirty="0">
                <a:solidFill>
                  <a:srgbClr val="0000FF"/>
                </a:solidFill>
              </a:rPr>
              <a:t> = c("</a:t>
            </a:r>
            <a:r>
              <a:rPr lang="en-AU" dirty="0" err="1">
                <a:solidFill>
                  <a:srgbClr val="0000FF"/>
                </a:solidFill>
              </a:rPr>
              <a:t>bmi</a:t>
            </a:r>
            <a:r>
              <a:rPr lang="en-AU" dirty="0">
                <a:solidFill>
                  <a:srgbClr val="0000FF"/>
                </a:solidFill>
              </a:rPr>
              <a:t>")</a:t>
            </a:r>
          </a:p>
          <a:p>
            <a:r>
              <a:rPr lang="en-AU" dirty="0">
                <a:solidFill>
                  <a:srgbClr val="0000FF"/>
                </a:solidFill>
              </a:rPr>
              <a:t>&gt; </a:t>
            </a:r>
            <a:r>
              <a:rPr lang="en-AU" dirty="0" err="1">
                <a:solidFill>
                  <a:srgbClr val="0000FF"/>
                </a:solidFill>
              </a:rPr>
              <a:t>dz</a:t>
            </a:r>
            <a:r>
              <a:rPr lang="en-AU" dirty="0">
                <a:solidFill>
                  <a:srgbClr val="0000FF"/>
                </a:solidFill>
              </a:rPr>
              <a:t> = </a:t>
            </a:r>
            <a:r>
              <a:rPr lang="en-AU" dirty="0" err="1">
                <a:solidFill>
                  <a:srgbClr val="0000FF"/>
                </a:solidFill>
              </a:rPr>
              <a:t>twinData</a:t>
            </a:r>
            <a:r>
              <a:rPr lang="en-AU" dirty="0">
                <a:solidFill>
                  <a:srgbClr val="0000FF"/>
                </a:solidFill>
              </a:rPr>
              <a:t>[</a:t>
            </a:r>
            <a:r>
              <a:rPr lang="en-AU" dirty="0" err="1">
                <a:solidFill>
                  <a:srgbClr val="0000FF"/>
                </a:solidFill>
              </a:rPr>
              <a:t>twinData$zygosity</a:t>
            </a:r>
            <a:r>
              <a:rPr lang="en-AU" dirty="0">
                <a:solidFill>
                  <a:srgbClr val="0000FF"/>
                </a:solidFill>
              </a:rPr>
              <a:t> == "DZFF", ]</a:t>
            </a:r>
          </a:p>
          <a:p>
            <a:r>
              <a:rPr lang="en-AU" dirty="0">
                <a:solidFill>
                  <a:srgbClr val="0000FF"/>
                </a:solidFill>
              </a:rPr>
              <a:t>&gt; </a:t>
            </a:r>
            <a:r>
              <a:rPr lang="en-AU" dirty="0" err="1">
                <a:solidFill>
                  <a:srgbClr val="0000FF"/>
                </a:solidFill>
              </a:rPr>
              <a:t>mz</a:t>
            </a:r>
            <a:r>
              <a:rPr lang="en-AU" dirty="0">
                <a:solidFill>
                  <a:srgbClr val="0000FF"/>
                </a:solidFill>
              </a:rPr>
              <a:t> = </a:t>
            </a:r>
            <a:r>
              <a:rPr lang="en-AU" dirty="0" err="1">
                <a:solidFill>
                  <a:srgbClr val="0000FF"/>
                </a:solidFill>
              </a:rPr>
              <a:t>twinData</a:t>
            </a:r>
            <a:r>
              <a:rPr lang="en-AU" dirty="0">
                <a:solidFill>
                  <a:srgbClr val="0000FF"/>
                </a:solidFill>
              </a:rPr>
              <a:t>[</a:t>
            </a:r>
            <a:r>
              <a:rPr lang="en-AU" dirty="0" err="1">
                <a:solidFill>
                  <a:srgbClr val="0000FF"/>
                </a:solidFill>
              </a:rPr>
              <a:t>twinData$zygosity</a:t>
            </a:r>
            <a:r>
              <a:rPr lang="en-AU" dirty="0">
                <a:solidFill>
                  <a:srgbClr val="0000FF"/>
                </a:solidFill>
              </a:rPr>
              <a:t> == "MZFF", ]</a:t>
            </a:r>
          </a:p>
          <a:p>
            <a:r>
              <a:rPr lang="en-AU" dirty="0">
                <a:solidFill>
                  <a:srgbClr val="0000FF"/>
                </a:solidFill>
              </a:rPr>
              <a:t>&gt; ACE = </a:t>
            </a:r>
            <a:r>
              <a:rPr lang="en-AU" dirty="0" err="1">
                <a:solidFill>
                  <a:srgbClr val="0000FF"/>
                </a:solidFill>
              </a:rPr>
              <a:t>umxACE</a:t>
            </a:r>
            <a:r>
              <a:rPr lang="en-AU" dirty="0">
                <a:solidFill>
                  <a:srgbClr val="0000FF"/>
                </a:solidFill>
              </a:rPr>
              <a:t>(</a:t>
            </a:r>
            <a:r>
              <a:rPr lang="en-AU" dirty="0" err="1">
                <a:solidFill>
                  <a:srgbClr val="0000FF"/>
                </a:solidFill>
              </a:rPr>
              <a:t>selDVs</a:t>
            </a:r>
            <a:r>
              <a:rPr lang="en-AU" dirty="0">
                <a:solidFill>
                  <a:srgbClr val="0000FF"/>
                </a:solidFill>
              </a:rPr>
              <a:t> = </a:t>
            </a:r>
            <a:r>
              <a:rPr lang="en-AU" dirty="0" err="1">
                <a:solidFill>
                  <a:srgbClr val="0000FF"/>
                </a:solidFill>
              </a:rPr>
              <a:t>selDVs</a:t>
            </a:r>
            <a:r>
              <a:rPr lang="en-AU" dirty="0">
                <a:solidFill>
                  <a:srgbClr val="0000FF"/>
                </a:solidFill>
              </a:rPr>
              <a:t>, </a:t>
            </a:r>
            <a:r>
              <a:rPr lang="en-AU" dirty="0" err="1">
                <a:solidFill>
                  <a:srgbClr val="0000FF"/>
                </a:solidFill>
              </a:rPr>
              <a:t>dzData</a:t>
            </a:r>
            <a:r>
              <a:rPr lang="en-AU" dirty="0">
                <a:solidFill>
                  <a:srgbClr val="0000FF"/>
                </a:solidFill>
              </a:rPr>
              <a:t> = </a:t>
            </a:r>
            <a:r>
              <a:rPr lang="en-AU" dirty="0" err="1">
                <a:solidFill>
                  <a:srgbClr val="0000FF"/>
                </a:solidFill>
              </a:rPr>
              <a:t>dz</a:t>
            </a:r>
            <a:r>
              <a:rPr lang="en-AU" dirty="0">
                <a:solidFill>
                  <a:srgbClr val="0000FF"/>
                </a:solidFill>
              </a:rPr>
              <a:t>, </a:t>
            </a:r>
            <a:r>
              <a:rPr lang="en-AU" dirty="0" err="1">
                <a:solidFill>
                  <a:srgbClr val="0000FF"/>
                </a:solidFill>
              </a:rPr>
              <a:t>mzData</a:t>
            </a:r>
            <a:r>
              <a:rPr lang="en-AU" dirty="0">
                <a:solidFill>
                  <a:srgbClr val="0000FF"/>
                </a:solidFill>
              </a:rPr>
              <a:t> = </a:t>
            </a:r>
            <a:r>
              <a:rPr lang="en-AU" dirty="0" err="1">
                <a:solidFill>
                  <a:srgbClr val="0000FF"/>
                </a:solidFill>
              </a:rPr>
              <a:t>mz</a:t>
            </a:r>
            <a:r>
              <a:rPr lang="en-AU" dirty="0">
                <a:solidFill>
                  <a:srgbClr val="0000FF"/>
                </a:solidFill>
              </a:rPr>
              <a:t>, </a:t>
            </a:r>
            <a:r>
              <a:rPr lang="en-AU" dirty="0" err="1">
                <a:solidFill>
                  <a:srgbClr val="0000FF"/>
                </a:solidFill>
              </a:rPr>
              <a:t>sep</a:t>
            </a:r>
            <a:r>
              <a:rPr lang="en-AU" dirty="0">
                <a:solidFill>
                  <a:srgbClr val="0000FF"/>
                </a:solidFill>
              </a:rPr>
              <a:t> = "")</a:t>
            </a:r>
          </a:p>
        </p:txBody>
      </p:sp>
      <p:pic>
        <p:nvPicPr>
          <p:cNvPr id="6" name="Picture 5" descr="UmXOutput.png"/>
          <p:cNvPicPr>
            <a:picLocks noChangeAspect="1"/>
          </p:cNvPicPr>
          <p:nvPr/>
        </p:nvPicPr>
        <p:blipFill rotWithShape="1">
          <a:blip r:embed="rId3">
            <a:extLst>
              <a:ext uri="{28A0092B-C50C-407E-A947-70E740481C1C}">
                <a14:useLocalDpi xmlns:a14="http://schemas.microsoft.com/office/drawing/2010/main" val="0"/>
              </a:ext>
            </a:extLst>
          </a:blip>
          <a:srcRect r="12877"/>
          <a:stretch/>
        </p:blipFill>
        <p:spPr>
          <a:xfrm>
            <a:off x="5267826" y="5040564"/>
            <a:ext cx="3418974" cy="1549400"/>
          </a:xfrm>
          <a:prstGeom prst="rect">
            <a:avLst/>
          </a:prstGeom>
        </p:spPr>
      </p:pic>
      <p:sp>
        <p:nvSpPr>
          <p:cNvPr id="7" name="Rectangle 6"/>
          <p:cNvSpPr/>
          <p:nvPr/>
        </p:nvSpPr>
        <p:spPr>
          <a:xfrm>
            <a:off x="411078" y="5094040"/>
            <a:ext cx="4572000" cy="1477328"/>
          </a:xfrm>
          <a:prstGeom prst="rect">
            <a:avLst/>
          </a:prstGeom>
        </p:spPr>
        <p:txBody>
          <a:bodyPr>
            <a:spAutoFit/>
          </a:bodyPr>
          <a:lstStyle/>
          <a:p>
            <a:pPr marL="285750" indent="-285750">
              <a:buFont typeface="Arial"/>
              <a:buChar char="•"/>
            </a:pPr>
            <a:r>
              <a:rPr lang="en-AU" dirty="0"/>
              <a:t>Output: </a:t>
            </a:r>
          </a:p>
          <a:p>
            <a:pPr marL="285750" indent="-285750">
              <a:buFont typeface="Arial"/>
              <a:buChar char="•"/>
            </a:pPr>
            <a:endParaRPr lang="en-AU" dirty="0"/>
          </a:p>
          <a:p>
            <a:pPr marL="285750" indent="-285750">
              <a:buFont typeface="Arial"/>
              <a:buChar char="•"/>
            </a:pPr>
            <a:r>
              <a:rPr lang="en-AU" dirty="0"/>
              <a:t>-2 log likelihood value</a:t>
            </a:r>
          </a:p>
          <a:p>
            <a:pPr marL="285750" indent="-285750">
              <a:buFont typeface="Arial"/>
              <a:buChar char="•"/>
            </a:pPr>
            <a:r>
              <a:rPr lang="en-AU" dirty="0"/>
              <a:t>Estimates are the square root of the proportion of variance explained</a:t>
            </a:r>
          </a:p>
        </p:txBody>
      </p:sp>
    </p:spTree>
    <p:extLst>
      <p:ext uri="{BB962C8B-B14F-4D97-AF65-F5344CB8AC3E}">
        <p14:creationId xmlns:p14="http://schemas.microsoft.com/office/powerpoint/2010/main" val="1434668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Umx</a:t>
            </a:r>
            <a:r>
              <a:rPr lang="en-AU" dirty="0"/>
              <a:t> </a:t>
            </a:r>
            <a:r>
              <a:rPr lang="mr-IN" dirty="0"/>
              <a:t>–</a:t>
            </a:r>
            <a:r>
              <a:rPr lang="en-AU" dirty="0"/>
              <a:t> ACE model</a:t>
            </a:r>
          </a:p>
        </p:txBody>
      </p:sp>
      <p:sp>
        <p:nvSpPr>
          <p:cNvPr id="3" name="TextBox 2"/>
          <p:cNvSpPr txBox="1"/>
          <p:nvPr/>
        </p:nvSpPr>
        <p:spPr>
          <a:xfrm>
            <a:off x="278064" y="2099424"/>
            <a:ext cx="5710989" cy="2308324"/>
          </a:xfrm>
          <a:prstGeom prst="rect">
            <a:avLst/>
          </a:prstGeom>
          <a:noFill/>
        </p:spPr>
        <p:txBody>
          <a:bodyPr wrap="square" rtlCol="0">
            <a:spAutoFit/>
          </a:bodyPr>
          <a:lstStyle/>
          <a:p>
            <a:pPr marL="285750" indent="-285750">
              <a:buFont typeface="Arial"/>
              <a:buChar char="•"/>
            </a:pPr>
            <a:r>
              <a:rPr lang="en-AU" dirty="0" err="1"/>
              <a:t>UmxSummary</a:t>
            </a:r>
            <a:r>
              <a:rPr lang="en-AU" dirty="0"/>
              <a:t>(model) gives you a plot of the model</a:t>
            </a:r>
          </a:p>
          <a:p>
            <a:pPr marL="285750" indent="-285750">
              <a:buFont typeface="Arial"/>
              <a:buChar char="•"/>
            </a:pPr>
            <a:r>
              <a:rPr lang="en-AU" dirty="0"/>
              <a:t>Estimates in the plot are the square root of the proportion of variance explained</a:t>
            </a:r>
          </a:p>
          <a:p>
            <a:pPr marL="285750" indent="-285750">
              <a:buFont typeface="Arial"/>
              <a:buChar char="•"/>
            </a:pPr>
            <a:r>
              <a:rPr lang="en-AU" dirty="0"/>
              <a:t>So square these to get prop. variance explained:</a:t>
            </a:r>
          </a:p>
          <a:p>
            <a:pPr marL="285750" indent="-285750">
              <a:buFont typeface="Arial"/>
              <a:buChar char="•"/>
            </a:pPr>
            <a:endParaRPr lang="en-AU" dirty="0"/>
          </a:p>
          <a:p>
            <a:pPr marL="285750" indent="-285750">
              <a:buFont typeface="Arial"/>
              <a:buChar char="•"/>
            </a:pPr>
            <a:r>
              <a:rPr lang="en-AU" dirty="0"/>
              <a:t>A = 0.86</a:t>
            </a:r>
            <a:r>
              <a:rPr lang="en-AU" baseline="30000" dirty="0"/>
              <a:t>2</a:t>
            </a:r>
            <a:r>
              <a:rPr lang="en-AU" dirty="0"/>
              <a:t> = 74%</a:t>
            </a:r>
          </a:p>
          <a:p>
            <a:pPr marL="285750" indent="-285750">
              <a:buFont typeface="Arial"/>
              <a:buChar char="•"/>
            </a:pPr>
            <a:r>
              <a:rPr lang="en-AU" dirty="0"/>
              <a:t>C = 0</a:t>
            </a:r>
            <a:r>
              <a:rPr lang="en-AU" baseline="30000" dirty="0"/>
              <a:t>2</a:t>
            </a:r>
            <a:r>
              <a:rPr lang="en-AU" dirty="0"/>
              <a:t> = 0%</a:t>
            </a:r>
          </a:p>
          <a:p>
            <a:pPr marL="285750" indent="-285750">
              <a:buFont typeface="Arial"/>
              <a:buChar char="•"/>
            </a:pPr>
            <a:r>
              <a:rPr lang="en-AU" dirty="0"/>
              <a:t>E = 0.51</a:t>
            </a:r>
            <a:r>
              <a:rPr lang="en-AU" baseline="30000" dirty="0"/>
              <a:t>2 </a:t>
            </a:r>
            <a:r>
              <a:rPr lang="en-AU" dirty="0"/>
              <a:t>= 26%</a:t>
            </a:r>
          </a:p>
        </p:txBody>
      </p:sp>
      <p:pic>
        <p:nvPicPr>
          <p:cNvPr id="4" name="Picture 3" descr="UmxPlot.png"/>
          <p:cNvPicPr>
            <a:picLocks noChangeAspect="1"/>
          </p:cNvPicPr>
          <p:nvPr/>
        </p:nvPicPr>
        <p:blipFill rotWithShape="1">
          <a:blip r:embed="rId3">
            <a:extLst>
              <a:ext uri="{28A0092B-C50C-407E-A947-70E740481C1C}">
                <a14:useLocalDpi xmlns:a14="http://schemas.microsoft.com/office/drawing/2010/main" val="0"/>
              </a:ext>
            </a:extLst>
          </a:blip>
          <a:srcRect l="29015" r="31554"/>
          <a:stretch/>
        </p:blipFill>
        <p:spPr>
          <a:xfrm>
            <a:off x="5882104" y="1285374"/>
            <a:ext cx="3114844" cy="3632200"/>
          </a:xfrm>
          <a:prstGeom prst="rect">
            <a:avLst/>
          </a:prstGeom>
        </p:spPr>
      </p:pic>
      <p:pic>
        <p:nvPicPr>
          <p:cNvPr id="6" name="Picture 5" descr="Umxparamet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789" y="5169904"/>
            <a:ext cx="2565400" cy="1130300"/>
          </a:xfrm>
          <a:prstGeom prst="rect">
            <a:avLst/>
          </a:prstGeom>
        </p:spPr>
      </p:pic>
      <p:sp>
        <p:nvSpPr>
          <p:cNvPr id="8" name="Rectangle 7"/>
          <p:cNvSpPr/>
          <p:nvPr/>
        </p:nvSpPr>
        <p:spPr>
          <a:xfrm>
            <a:off x="196806" y="1417638"/>
            <a:ext cx="4615826" cy="574842"/>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umxSummary</a:t>
            </a:r>
            <a:r>
              <a:rPr lang="en-AU" dirty="0">
                <a:solidFill>
                  <a:srgbClr val="0000FF"/>
                </a:solidFill>
              </a:rPr>
              <a:t>(ACE)</a:t>
            </a:r>
          </a:p>
        </p:txBody>
      </p:sp>
      <p:sp>
        <p:nvSpPr>
          <p:cNvPr id="9" name="Rectangle 8"/>
          <p:cNvSpPr/>
          <p:nvPr/>
        </p:nvSpPr>
        <p:spPr>
          <a:xfrm>
            <a:off x="278064" y="4623469"/>
            <a:ext cx="4615826" cy="648663"/>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parameters(ACE)</a:t>
            </a:r>
          </a:p>
        </p:txBody>
      </p:sp>
      <p:sp>
        <p:nvSpPr>
          <p:cNvPr id="10" name="Rectangle 9"/>
          <p:cNvSpPr/>
          <p:nvPr/>
        </p:nvSpPr>
        <p:spPr>
          <a:xfrm>
            <a:off x="457199" y="5653873"/>
            <a:ext cx="4796589" cy="646331"/>
          </a:xfrm>
          <a:prstGeom prst="rect">
            <a:avLst/>
          </a:prstGeom>
        </p:spPr>
        <p:txBody>
          <a:bodyPr wrap="square">
            <a:spAutoFit/>
          </a:bodyPr>
          <a:lstStyle/>
          <a:p>
            <a:pPr marL="285750" indent="-285750">
              <a:buFont typeface="Arial"/>
              <a:buChar char="•"/>
            </a:pPr>
            <a:r>
              <a:rPr lang="en-AU" dirty="0"/>
              <a:t>parameters(model) gives you the free estimates (found in original table in </a:t>
            </a:r>
            <a:r>
              <a:rPr lang="en-AU" dirty="0" err="1"/>
              <a:t>OpenMx</a:t>
            </a:r>
            <a:r>
              <a:rPr lang="en-AU" dirty="0"/>
              <a:t>)</a:t>
            </a:r>
          </a:p>
        </p:txBody>
      </p:sp>
    </p:spTree>
    <p:extLst>
      <p:ext uri="{BB962C8B-B14F-4D97-AF65-F5344CB8AC3E}">
        <p14:creationId xmlns:p14="http://schemas.microsoft.com/office/powerpoint/2010/main" val="86410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ACE model</a:t>
            </a:r>
          </a:p>
        </p:txBody>
      </p:sp>
      <p:sp>
        <p:nvSpPr>
          <p:cNvPr id="3" name="TextBox 2"/>
          <p:cNvSpPr txBox="1"/>
          <p:nvPr/>
        </p:nvSpPr>
        <p:spPr>
          <a:xfrm>
            <a:off x="457200" y="1991895"/>
            <a:ext cx="8579853" cy="4247317"/>
          </a:xfrm>
          <a:prstGeom prst="rect">
            <a:avLst/>
          </a:prstGeom>
          <a:noFill/>
        </p:spPr>
        <p:txBody>
          <a:bodyPr wrap="square" rtlCol="0">
            <a:spAutoFit/>
          </a:bodyPr>
          <a:lstStyle/>
          <a:p>
            <a:pPr marL="285750" indent="-285750">
              <a:buFont typeface="Arial"/>
              <a:buChar char="•"/>
            </a:pPr>
            <a:r>
              <a:rPr lang="en-AU" dirty="0"/>
              <a:t>We are going to fit a classic ACE twin model. ACE stands for:</a:t>
            </a:r>
          </a:p>
          <a:p>
            <a:pPr marL="285750" indent="-285750">
              <a:buFont typeface="Arial"/>
              <a:buChar char="•"/>
            </a:pPr>
            <a:endParaRPr lang="en-AU" dirty="0"/>
          </a:p>
          <a:p>
            <a:pPr marL="285750" indent="-285750">
              <a:buFont typeface="Arial"/>
              <a:buChar char="•"/>
            </a:pPr>
            <a:r>
              <a:rPr lang="en-AU" b="1" dirty="0"/>
              <a:t>A = Additive genetic variation </a:t>
            </a:r>
            <a:r>
              <a:rPr lang="en-AU" dirty="0"/>
              <a:t>(i.e. genes, inherited variation, heritability)</a:t>
            </a:r>
          </a:p>
          <a:p>
            <a:pPr marL="285750" indent="-285750">
              <a:buFont typeface="Arial"/>
              <a:buChar char="•"/>
            </a:pPr>
            <a:endParaRPr lang="en-AU" dirty="0"/>
          </a:p>
          <a:p>
            <a:pPr marL="285750" indent="-285750">
              <a:buFont typeface="Arial"/>
              <a:buChar char="•"/>
            </a:pPr>
            <a:r>
              <a:rPr lang="en-AU" b="1" dirty="0"/>
              <a:t>C = Common environmental variation </a:t>
            </a:r>
            <a:r>
              <a:rPr lang="en-AU" dirty="0"/>
              <a:t>(aspects of the environment that are shared between twin pairs e.g. family, school). </a:t>
            </a:r>
          </a:p>
          <a:p>
            <a:pPr marL="285750" indent="-285750">
              <a:buFont typeface="Arial"/>
              <a:buChar char="•"/>
            </a:pPr>
            <a:endParaRPr lang="en-AU" i="1" dirty="0"/>
          </a:p>
          <a:p>
            <a:r>
              <a:rPr lang="en-AU" i="1" dirty="0"/>
              <a:t>Note: this environment is assumed to be equal across monozygotic and dizygotic twins “equal environments assumption”.</a:t>
            </a:r>
          </a:p>
          <a:p>
            <a:pPr marL="285750" indent="-285750">
              <a:buFont typeface="Arial"/>
              <a:buChar char="•"/>
            </a:pPr>
            <a:endParaRPr lang="en-AU" dirty="0"/>
          </a:p>
          <a:p>
            <a:pPr marL="285750" indent="-285750">
              <a:buFont typeface="Arial"/>
              <a:buChar char="•"/>
            </a:pPr>
            <a:r>
              <a:rPr lang="en-AU" b="1" dirty="0"/>
              <a:t>E = unshared Environmental variation </a:t>
            </a:r>
            <a:r>
              <a:rPr lang="en-AU" dirty="0"/>
              <a:t>(aspects of the environment that are different across twin pairs, e.g. friends, unique social experiences).</a:t>
            </a:r>
          </a:p>
          <a:p>
            <a:endParaRPr lang="en-AU" dirty="0"/>
          </a:p>
          <a:p>
            <a:r>
              <a:rPr lang="en-AU" i="1" dirty="0"/>
              <a:t>Note: unshared environmental variation is calculated as whatever variation is left when you have calculated A and C, so therefore it also includes error e.g. unreliability on a test.</a:t>
            </a:r>
          </a:p>
        </p:txBody>
      </p:sp>
    </p:spTree>
    <p:extLst>
      <p:ext uri="{BB962C8B-B14F-4D97-AF65-F5344CB8AC3E}">
        <p14:creationId xmlns:p14="http://schemas.microsoft.com/office/powerpoint/2010/main" val="295599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Umx</a:t>
            </a:r>
            <a:r>
              <a:rPr lang="en-AU" dirty="0"/>
              <a:t> - AE model </a:t>
            </a:r>
          </a:p>
        </p:txBody>
      </p:sp>
      <p:sp>
        <p:nvSpPr>
          <p:cNvPr id="3" name="TextBox 2"/>
          <p:cNvSpPr txBox="1"/>
          <p:nvPr/>
        </p:nvSpPr>
        <p:spPr>
          <a:xfrm>
            <a:off x="304800" y="1417638"/>
            <a:ext cx="8604738" cy="646331"/>
          </a:xfrm>
          <a:prstGeom prst="rect">
            <a:avLst/>
          </a:prstGeom>
          <a:noFill/>
        </p:spPr>
        <p:txBody>
          <a:bodyPr wrap="square" rtlCol="0">
            <a:spAutoFit/>
          </a:bodyPr>
          <a:lstStyle/>
          <a:p>
            <a:pPr marL="285750" indent="-285750">
              <a:buFont typeface="Arial"/>
              <a:buChar char="•"/>
            </a:pPr>
            <a:r>
              <a:rPr lang="en-AU" dirty="0"/>
              <a:t>Remember you can drop C if it’s not explaining much variation (close to 0)</a:t>
            </a:r>
          </a:p>
          <a:p>
            <a:pPr marL="285750" indent="-285750">
              <a:buFont typeface="Arial"/>
              <a:buChar char="•"/>
            </a:pPr>
            <a:r>
              <a:rPr lang="en-AU" dirty="0"/>
              <a:t>Do this by amending the ACE model and plot the estimates</a:t>
            </a:r>
          </a:p>
        </p:txBody>
      </p:sp>
      <p:sp>
        <p:nvSpPr>
          <p:cNvPr id="5" name="Rectangle 4"/>
          <p:cNvSpPr/>
          <p:nvPr/>
        </p:nvSpPr>
        <p:spPr>
          <a:xfrm>
            <a:off x="304800" y="2219158"/>
            <a:ext cx="8489994" cy="87675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AE = </a:t>
            </a:r>
            <a:r>
              <a:rPr lang="en-AU" dirty="0" err="1">
                <a:solidFill>
                  <a:srgbClr val="0000FF"/>
                </a:solidFill>
              </a:rPr>
              <a:t>umxModify</a:t>
            </a:r>
            <a:r>
              <a:rPr lang="en-AU" dirty="0">
                <a:solidFill>
                  <a:srgbClr val="0000FF"/>
                </a:solidFill>
              </a:rPr>
              <a:t>(ACE, update = "c_r1c1", name = "</a:t>
            </a:r>
            <a:r>
              <a:rPr lang="en-AU" dirty="0" err="1">
                <a:solidFill>
                  <a:srgbClr val="0000FF"/>
                </a:solidFill>
              </a:rPr>
              <a:t>dropC</a:t>
            </a:r>
            <a:r>
              <a:rPr lang="en-AU" dirty="0">
                <a:solidFill>
                  <a:srgbClr val="0000FF"/>
                </a:solidFill>
              </a:rPr>
              <a:t>”)</a:t>
            </a:r>
          </a:p>
          <a:p>
            <a:r>
              <a:rPr lang="en-AU" dirty="0">
                <a:solidFill>
                  <a:srgbClr val="0000FF"/>
                </a:solidFill>
              </a:rPr>
              <a:t>&gt; </a:t>
            </a:r>
            <a:r>
              <a:rPr lang="en-AU" dirty="0" err="1">
                <a:solidFill>
                  <a:srgbClr val="0000FF"/>
                </a:solidFill>
              </a:rPr>
              <a:t>umxSummary</a:t>
            </a:r>
            <a:r>
              <a:rPr lang="en-AU" dirty="0">
                <a:solidFill>
                  <a:srgbClr val="0000FF"/>
                </a:solidFill>
              </a:rPr>
              <a:t>(AE, comparison = ACE)</a:t>
            </a:r>
          </a:p>
        </p:txBody>
      </p:sp>
      <p:sp>
        <p:nvSpPr>
          <p:cNvPr id="7" name="Rectangle 6"/>
          <p:cNvSpPr/>
          <p:nvPr/>
        </p:nvSpPr>
        <p:spPr>
          <a:xfrm>
            <a:off x="304800" y="3249198"/>
            <a:ext cx="4572000" cy="1477328"/>
          </a:xfrm>
          <a:prstGeom prst="rect">
            <a:avLst/>
          </a:prstGeom>
        </p:spPr>
        <p:txBody>
          <a:bodyPr>
            <a:spAutoFit/>
          </a:bodyPr>
          <a:lstStyle/>
          <a:p>
            <a:pPr marL="285750" indent="-285750">
              <a:buFont typeface="Arial"/>
              <a:buChar char="•"/>
            </a:pPr>
            <a:r>
              <a:rPr lang="en-AU" dirty="0"/>
              <a:t>Output: </a:t>
            </a:r>
          </a:p>
          <a:p>
            <a:pPr marL="285750" indent="-285750">
              <a:buFont typeface="Arial"/>
              <a:buChar char="•"/>
            </a:pPr>
            <a:endParaRPr lang="en-AU" dirty="0"/>
          </a:p>
          <a:p>
            <a:pPr marL="285750" indent="-285750">
              <a:buFont typeface="Arial"/>
              <a:buChar char="•"/>
            </a:pPr>
            <a:r>
              <a:rPr lang="en-AU" dirty="0"/>
              <a:t>Estimates in plot are the square root of the proportion of variance explained</a:t>
            </a:r>
          </a:p>
          <a:p>
            <a:pPr marL="285750" indent="-285750">
              <a:buFont typeface="Arial"/>
              <a:buChar char="•"/>
            </a:pPr>
            <a:r>
              <a:rPr lang="en-AU" dirty="0"/>
              <a:t>Not sig, so model AE is the better model</a:t>
            </a:r>
          </a:p>
        </p:txBody>
      </p:sp>
      <p:pic>
        <p:nvPicPr>
          <p:cNvPr id="4" name="Picture 3" descr="UmxAE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063" y="3249198"/>
            <a:ext cx="2333874" cy="3528595"/>
          </a:xfrm>
          <a:prstGeom prst="rect">
            <a:avLst/>
          </a:prstGeom>
        </p:spPr>
      </p:pic>
      <p:pic>
        <p:nvPicPr>
          <p:cNvPr id="8" name="Picture 7" descr="AEcompareA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4906545"/>
            <a:ext cx="5093368" cy="1568046"/>
          </a:xfrm>
          <a:prstGeom prst="rect">
            <a:avLst/>
          </a:prstGeom>
        </p:spPr>
      </p:pic>
    </p:spTree>
    <p:extLst>
      <p:ext uri="{BB962C8B-B14F-4D97-AF65-F5344CB8AC3E}">
        <p14:creationId xmlns:p14="http://schemas.microsoft.com/office/powerpoint/2010/main" val="2356464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Path model diagram</a:t>
            </a:r>
          </a:p>
        </p:txBody>
      </p:sp>
      <p:sp>
        <p:nvSpPr>
          <p:cNvPr id="3" name="TextBox 2"/>
          <p:cNvSpPr txBox="1"/>
          <p:nvPr/>
        </p:nvSpPr>
        <p:spPr>
          <a:xfrm>
            <a:off x="457199" y="1803400"/>
            <a:ext cx="7810500" cy="369332"/>
          </a:xfrm>
          <a:prstGeom prst="rect">
            <a:avLst/>
          </a:prstGeom>
          <a:noFill/>
        </p:spPr>
        <p:txBody>
          <a:bodyPr wrap="square" rtlCol="0">
            <a:spAutoFit/>
          </a:bodyPr>
          <a:lstStyle/>
          <a:p>
            <a:pPr marL="285750" indent="-285750">
              <a:buFont typeface="Arial"/>
              <a:buChar char="•"/>
            </a:pPr>
            <a:r>
              <a:rPr lang="en-AU" b="1" dirty="0"/>
              <a:t>Using package ‘Onyx’</a:t>
            </a:r>
            <a:endParaRPr lang="en-AU" dirty="0"/>
          </a:p>
        </p:txBody>
      </p:sp>
      <p:sp>
        <p:nvSpPr>
          <p:cNvPr id="4" name="Rectangle 3"/>
          <p:cNvSpPr/>
          <p:nvPr/>
        </p:nvSpPr>
        <p:spPr>
          <a:xfrm>
            <a:off x="698500" y="2971460"/>
            <a:ext cx="7205579" cy="78966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install.packages</a:t>
            </a:r>
            <a:r>
              <a:rPr lang="en-AU" dirty="0">
                <a:solidFill>
                  <a:srgbClr val="0000FF"/>
                </a:solidFill>
              </a:rPr>
              <a:t>(“Onyx”)</a:t>
            </a:r>
          </a:p>
        </p:txBody>
      </p:sp>
      <p:sp>
        <p:nvSpPr>
          <p:cNvPr id="5" name="Rectangle 4"/>
          <p:cNvSpPr/>
          <p:nvPr/>
        </p:nvSpPr>
        <p:spPr>
          <a:xfrm>
            <a:off x="457199" y="4556497"/>
            <a:ext cx="7832969" cy="646331"/>
          </a:xfrm>
          <a:prstGeom prst="rect">
            <a:avLst/>
          </a:prstGeom>
        </p:spPr>
        <p:txBody>
          <a:bodyPr wrap="square">
            <a:spAutoFit/>
          </a:bodyPr>
          <a:lstStyle/>
          <a:p>
            <a:endParaRPr lang="en-AU" dirty="0"/>
          </a:p>
          <a:p>
            <a:pPr marL="285750" indent="-285750">
              <a:buFont typeface="Arial"/>
              <a:buChar char="•"/>
            </a:pPr>
            <a:r>
              <a:rPr lang="en-AU" dirty="0"/>
              <a:t>then load the package (do this </a:t>
            </a:r>
            <a:r>
              <a:rPr lang="en-AU" dirty="0" err="1"/>
              <a:t>everytime</a:t>
            </a:r>
            <a:r>
              <a:rPr lang="en-AU" dirty="0"/>
              <a:t> you run the analysis):</a:t>
            </a:r>
          </a:p>
        </p:txBody>
      </p:sp>
      <p:sp>
        <p:nvSpPr>
          <p:cNvPr id="6" name="Rectangle 5"/>
          <p:cNvSpPr/>
          <p:nvPr/>
        </p:nvSpPr>
        <p:spPr>
          <a:xfrm>
            <a:off x="457199" y="3922931"/>
            <a:ext cx="7806268" cy="369332"/>
          </a:xfrm>
          <a:prstGeom prst="rect">
            <a:avLst/>
          </a:prstGeom>
        </p:spPr>
        <p:txBody>
          <a:bodyPr wrap="square">
            <a:spAutoFit/>
          </a:bodyPr>
          <a:lstStyle/>
          <a:p>
            <a:pPr marL="285750" indent="-285750">
              <a:buFont typeface="Arial"/>
              <a:buChar char="•"/>
            </a:pPr>
            <a:r>
              <a:rPr lang="en-AU" dirty="0"/>
              <a:t>you might need to also install java, follow instructions it gives you</a:t>
            </a:r>
          </a:p>
        </p:txBody>
      </p:sp>
      <p:sp>
        <p:nvSpPr>
          <p:cNvPr id="7" name="Rectangle 6"/>
          <p:cNvSpPr/>
          <p:nvPr/>
        </p:nvSpPr>
        <p:spPr>
          <a:xfrm>
            <a:off x="560390" y="5475109"/>
            <a:ext cx="7205579" cy="80012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require(Onyx)</a:t>
            </a:r>
          </a:p>
        </p:txBody>
      </p:sp>
      <p:sp>
        <p:nvSpPr>
          <p:cNvPr id="8" name="Rectangle 7"/>
          <p:cNvSpPr/>
          <p:nvPr/>
        </p:nvSpPr>
        <p:spPr>
          <a:xfrm>
            <a:off x="457199" y="2449734"/>
            <a:ext cx="6259689" cy="369332"/>
          </a:xfrm>
          <a:prstGeom prst="rect">
            <a:avLst/>
          </a:prstGeom>
        </p:spPr>
        <p:txBody>
          <a:bodyPr wrap="square">
            <a:spAutoFit/>
          </a:bodyPr>
          <a:lstStyle/>
          <a:p>
            <a:pPr marL="285750" indent="-285750">
              <a:buFont typeface="Arial"/>
              <a:buChar char="•"/>
            </a:pPr>
            <a:r>
              <a:rPr lang="en-AU" dirty="0"/>
              <a:t>first install the package (only need to do once:</a:t>
            </a:r>
          </a:p>
        </p:txBody>
      </p:sp>
    </p:spTree>
    <p:extLst>
      <p:ext uri="{BB962C8B-B14F-4D97-AF65-F5344CB8AC3E}">
        <p14:creationId xmlns:p14="http://schemas.microsoft.com/office/powerpoint/2010/main" val="2018920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Path model diagram</a:t>
            </a:r>
          </a:p>
        </p:txBody>
      </p:sp>
      <p:sp>
        <p:nvSpPr>
          <p:cNvPr id="5" name="Rectangle 4"/>
          <p:cNvSpPr/>
          <p:nvPr/>
        </p:nvSpPr>
        <p:spPr>
          <a:xfrm>
            <a:off x="196806" y="1622042"/>
            <a:ext cx="8489994" cy="901026"/>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onyx(</a:t>
            </a:r>
            <a:r>
              <a:rPr lang="en-AU" dirty="0" err="1">
                <a:solidFill>
                  <a:srgbClr val="0000FF"/>
                </a:solidFill>
              </a:rPr>
              <a:t>modelACE</a:t>
            </a:r>
            <a:r>
              <a:rPr lang="en-AU" dirty="0">
                <a:solidFill>
                  <a:srgbClr val="0000FF"/>
                </a:solidFill>
              </a:rPr>
              <a:t>)</a:t>
            </a:r>
          </a:p>
        </p:txBody>
      </p:sp>
      <p:sp>
        <p:nvSpPr>
          <p:cNvPr id="9" name="TextBox 8"/>
          <p:cNvSpPr txBox="1"/>
          <p:nvPr/>
        </p:nvSpPr>
        <p:spPr>
          <a:xfrm>
            <a:off x="5350933" y="2980264"/>
            <a:ext cx="3589867" cy="3416320"/>
          </a:xfrm>
          <a:prstGeom prst="rect">
            <a:avLst/>
          </a:prstGeom>
          <a:noFill/>
        </p:spPr>
        <p:txBody>
          <a:bodyPr wrap="square" rtlCol="0">
            <a:spAutoFit/>
          </a:bodyPr>
          <a:lstStyle/>
          <a:p>
            <a:r>
              <a:rPr lang="en-AU" b="1" dirty="0"/>
              <a:t>Formatting: </a:t>
            </a:r>
            <a:r>
              <a:rPr lang="en-AU" dirty="0"/>
              <a:t>Right click on model background, select</a:t>
            </a:r>
          </a:p>
          <a:p>
            <a:endParaRPr lang="en-AU" dirty="0"/>
          </a:p>
          <a:p>
            <a:r>
              <a:rPr lang="en-AU" dirty="0"/>
              <a:t>Customise model &gt; change path style to ‘values only’ and </a:t>
            </a:r>
            <a:r>
              <a:rPr lang="en-AU" dirty="0" err="1"/>
              <a:t>untick</a:t>
            </a:r>
            <a:r>
              <a:rPr lang="en-AU" dirty="0"/>
              <a:t> the ‘hide unit values’</a:t>
            </a:r>
          </a:p>
          <a:p>
            <a:endParaRPr lang="en-AU" dirty="0"/>
          </a:p>
          <a:p>
            <a:r>
              <a:rPr lang="en-AU" dirty="0"/>
              <a:t>Apply diagram style &gt; modern</a:t>
            </a:r>
          </a:p>
          <a:p>
            <a:endParaRPr lang="en-AU" dirty="0"/>
          </a:p>
          <a:p>
            <a:r>
              <a:rPr lang="en-AU" dirty="0"/>
              <a:t>Change grid properties &gt; display grid, lock to grid and use to align model</a:t>
            </a:r>
          </a:p>
        </p:txBody>
      </p:sp>
      <p:pic>
        <p:nvPicPr>
          <p:cNvPr id="3" name="Picture 2" descr="MZModel.pdf"/>
          <p:cNvPicPr>
            <a:picLocks noChangeAspect="1"/>
          </p:cNvPicPr>
          <p:nvPr/>
        </p:nvPicPr>
        <p:blipFill rotWithShape="1">
          <a:blip r:embed="rId3">
            <a:extLst>
              <a:ext uri="{28A0092B-C50C-407E-A947-70E740481C1C}">
                <a14:useLocalDpi xmlns:a14="http://schemas.microsoft.com/office/drawing/2010/main" val="0"/>
              </a:ext>
            </a:extLst>
          </a:blip>
          <a:srcRect l="6139" t="2875" r="36843" b="25459"/>
          <a:stretch/>
        </p:blipFill>
        <p:spPr>
          <a:xfrm>
            <a:off x="26736" y="3518810"/>
            <a:ext cx="5213684" cy="3198616"/>
          </a:xfrm>
          <a:prstGeom prst="rect">
            <a:avLst/>
          </a:prstGeom>
        </p:spPr>
      </p:pic>
      <p:sp>
        <p:nvSpPr>
          <p:cNvPr id="4" name="TextBox 3"/>
          <p:cNvSpPr txBox="1"/>
          <p:nvPr/>
        </p:nvSpPr>
        <p:spPr>
          <a:xfrm>
            <a:off x="196806" y="2795598"/>
            <a:ext cx="5032147" cy="369332"/>
          </a:xfrm>
          <a:prstGeom prst="rect">
            <a:avLst/>
          </a:prstGeom>
          <a:noFill/>
        </p:spPr>
        <p:txBody>
          <a:bodyPr wrap="none" rtlCol="0">
            <a:spAutoFit/>
          </a:bodyPr>
          <a:lstStyle/>
          <a:p>
            <a:pPr marL="285750" indent="-285750">
              <a:buFont typeface="Arial"/>
              <a:buChar char="•"/>
            </a:pPr>
            <a:r>
              <a:rPr lang="en-AU" dirty="0"/>
              <a:t>Gives you the original model with starting values</a:t>
            </a:r>
          </a:p>
        </p:txBody>
      </p:sp>
    </p:spTree>
    <p:extLst>
      <p:ext uri="{BB962C8B-B14F-4D97-AF65-F5344CB8AC3E}">
        <p14:creationId xmlns:p14="http://schemas.microsoft.com/office/powerpoint/2010/main" val="1643016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Path model diagram</a:t>
            </a:r>
          </a:p>
        </p:txBody>
      </p:sp>
      <p:sp>
        <p:nvSpPr>
          <p:cNvPr id="9" name="TextBox 8"/>
          <p:cNvSpPr txBox="1"/>
          <p:nvPr/>
        </p:nvSpPr>
        <p:spPr>
          <a:xfrm>
            <a:off x="5069305" y="4734196"/>
            <a:ext cx="3956382" cy="1754327"/>
          </a:xfrm>
          <a:prstGeom prst="rect">
            <a:avLst/>
          </a:prstGeom>
          <a:noFill/>
          <a:ln>
            <a:noFill/>
          </a:ln>
        </p:spPr>
        <p:txBody>
          <a:bodyPr wrap="square" rtlCol="0">
            <a:spAutoFit/>
          </a:bodyPr>
          <a:lstStyle/>
          <a:p>
            <a:pPr marL="285750" indent="-285750">
              <a:buFont typeface="Arial"/>
              <a:buChar char="•"/>
            </a:pPr>
            <a:r>
              <a:rPr lang="en-AU" dirty="0"/>
              <a:t>For more examples and a user guide:</a:t>
            </a:r>
          </a:p>
          <a:p>
            <a:r>
              <a:rPr lang="en-AU" dirty="0">
                <a:solidFill>
                  <a:schemeClr val="bg1"/>
                </a:solidFill>
                <a:hlinkClick r:id="rId3">
                  <a:extLst>
                    <a:ext uri="{A12FA001-AC4F-418D-AE19-62706E023703}">
                      <ahyp:hlinkClr xmlns:ahyp="http://schemas.microsoft.com/office/drawing/2018/hyperlinkcolor" val="tx"/>
                    </a:ext>
                  </a:extLst>
                </a:hlinkClick>
              </a:rPr>
              <a:t>      </a:t>
            </a:r>
            <a:r>
              <a:rPr lang="en-AU" dirty="0">
                <a:hlinkClick r:id="rId3">
                  <a:extLst>
                    <a:ext uri="{A12FA001-AC4F-418D-AE19-62706E023703}">
                      <ahyp:hlinkClr xmlns:ahyp="http://schemas.microsoft.com/office/drawing/2018/hyperlinkcolor" val="tx"/>
                    </a:ext>
                  </a:extLst>
                </a:hlinkClick>
              </a:rPr>
              <a:t>http://onyx.brandmaier.de/</a:t>
            </a:r>
            <a:endParaRPr lang="en-AU" dirty="0"/>
          </a:p>
          <a:p>
            <a:endParaRPr lang="en-AU" dirty="0"/>
          </a:p>
          <a:p>
            <a:pPr marL="285750" indent="-285750">
              <a:buFont typeface="Arial"/>
              <a:buChar char="•"/>
            </a:pPr>
            <a:r>
              <a:rPr lang="en-AU" dirty="0"/>
              <a:t>You can also build and run models directly in Onyx (like in Amos, but free)</a:t>
            </a:r>
          </a:p>
        </p:txBody>
      </p:sp>
      <p:sp>
        <p:nvSpPr>
          <p:cNvPr id="4" name="TextBox 3"/>
          <p:cNvSpPr txBox="1"/>
          <p:nvPr/>
        </p:nvSpPr>
        <p:spPr>
          <a:xfrm>
            <a:off x="5069305" y="3363520"/>
            <a:ext cx="3530153" cy="923330"/>
          </a:xfrm>
          <a:prstGeom prst="rect">
            <a:avLst/>
          </a:prstGeom>
          <a:noFill/>
        </p:spPr>
        <p:txBody>
          <a:bodyPr wrap="square" rtlCol="0">
            <a:spAutoFit/>
          </a:bodyPr>
          <a:lstStyle/>
          <a:p>
            <a:pPr marL="285750" indent="-285750">
              <a:buFont typeface="Arial"/>
              <a:buChar char="•"/>
            </a:pPr>
            <a:r>
              <a:rPr lang="en-AU" dirty="0"/>
              <a:t>Shows the free parameters from the </a:t>
            </a:r>
            <a:r>
              <a:rPr lang="en-AU" dirty="0" err="1"/>
              <a:t>OpenMx</a:t>
            </a:r>
            <a:r>
              <a:rPr lang="en-AU" dirty="0"/>
              <a:t> code i.e. estimated model</a:t>
            </a:r>
          </a:p>
        </p:txBody>
      </p:sp>
      <p:pic>
        <p:nvPicPr>
          <p:cNvPr id="6" name="Picture 5" descr="final_twinmodelOny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543976"/>
            <a:ext cx="4612105" cy="4819391"/>
          </a:xfrm>
          <a:prstGeom prst="rect">
            <a:avLst/>
          </a:prstGeom>
        </p:spPr>
      </p:pic>
      <p:sp>
        <p:nvSpPr>
          <p:cNvPr id="7" name="Rectangle 6"/>
          <p:cNvSpPr/>
          <p:nvPr/>
        </p:nvSpPr>
        <p:spPr>
          <a:xfrm>
            <a:off x="5069305" y="1998502"/>
            <a:ext cx="3623732" cy="901026"/>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onyx(</a:t>
            </a:r>
            <a:r>
              <a:rPr lang="en-AU" dirty="0" err="1">
                <a:solidFill>
                  <a:srgbClr val="0000FF"/>
                </a:solidFill>
              </a:rPr>
              <a:t>fitACE</a:t>
            </a:r>
            <a:r>
              <a:rPr lang="en-AU" dirty="0">
                <a:solidFill>
                  <a:srgbClr val="0000FF"/>
                </a:solidFill>
              </a:rPr>
              <a:t>)</a:t>
            </a:r>
          </a:p>
        </p:txBody>
      </p:sp>
    </p:spTree>
    <p:extLst>
      <p:ext uri="{BB962C8B-B14F-4D97-AF65-F5344CB8AC3E}">
        <p14:creationId xmlns:p14="http://schemas.microsoft.com/office/powerpoint/2010/main" val="455865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Further Reading</a:t>
            </a:r>
          </a:p>
        </p:txBody>
      </p:sp>
      <p:sp>
        <p:nvSpPr>
          <p:cNvPr id="3" name="TextBox 2"/>
          <p:cNvSpPr txBox="1"/>
          <p:nvPr/>
        </p:nvSpPr>
        <p:spPr>
          <a:xfrm>
            <a:off x="457200" y="1994194"/>
            <a:ext cx="8065911" cy="4708981"/>
          </a:xfrm>
          <a:prstGeom prst="rect">
            <a:avLst/>
          </a:prstGeom>
          <a:noFill/>
        </p:spPr>
        <p:txBody>
          <a:bodyPr wrap="square" rtlCol="0">
            <a:spAutoFit/>
          </a:bodyPr>
          <a:lstStyle/>
          <a:p>
            <a:pPr marL="285750" indent="-285750">
              <a:buFont typeface="Arial"/>
              <a:buChar char="•"/>
            </a:pPr>
            <a:r>
              <a:rPr lang="en-AU" sz="2000" dirty="0">
                <a:solidFill>
                  <a:srgbClr val="000000"/>
                </a:solidFill>
              </a:rPr>
              <a:t>Scripts will be also made available at </a:t>
            </a:r>
            <a:r>
              <a:rPr lang="en-US" sz="2000" dirty="0">
                <a:solidFill>
                  <a:srgbClr val="0000FF"/>
                </a:solidFill>
                <a:hlinkClick r:id="rId2"/>
              </a:rPr>
              <a:t>https://github.com/ClareSutherland</a:t>
            </a:r>
            <a:endParaRPr lang="en-US" sz="2000" dirty="0">
              <a:solidFill>
                <a:srgbClr val="0000FF"/>
              </a:solidFill>
            </a:endParaRPr>
          </a:p>
          <a:p>
            <a:pPr marL="285750" indent="-285750">
              <a:buFont typeface="Arial"/>
              <a:buChar char="•"/>
            </a:pPr>
            <a:endParaRPr lang="en-US" sz="2000" dirty="0">
              <a:solidFill>
                <a:srgbClr val="0000FF"/>
              </a:solidFill>
            </a:endParaRPr>
          </a:p>
          <a:p>
            <a:pPr marL="285750" indent="-285750">
              <a:buFont typeface="Arial"/>
              <a:buChar char="•"/>
            </a:pPr>
            <a:r>
              <a:rPr lang="en-US" sz="2000" dirty="0"/>
              <a:t>This example follows the ACE tutorial from:</a:t>
            </a:r>
            <a:endParaRPr lang="en-US" sz="2000" dirty="0">
              <a:solidFill>
                <a:srgbClr val="000000"/>
              </a:solidFill>
            </a:endParaRPr>
          </a:p>
          <a:p>
            <a:r>
              <a:rPr lang="en-AU" sz="2000" u="sng" dirty="0">
                <a:hlinkClick r:id="rId3"/>
              </a:rPr>
              <a:t>https://vipbg.vcu.edu/vipbg/OpenMx2/docs//OpenMx/2.8.3/OpenMxUserGuide.pdf?q=docs/OpenMx/2.8.3/OpenMxUserGuide.pdf</a:t>
            </a:r>
            <a:endParaRPr lang="en-AU" sz="2000" u="sng" dirty="0"/>
          </a:p>
          <a:p>
            <a:endParaRPr lang="en-US" sz="2000" dirty="0">
              <a:solidFill>
                <a:srgbClr val="000000"/>
              </a:solidFill>
            </a:endParaRPr>
          </a:p>
          <a:p>
            <a:pPr marL="342900" indent="-342900">
              <a:buFont typeface="Arial"/>
              <a:buChar char="•"/>
            </a:pPr>
            <a:r>
              <a:rPr lang="en-AU" sz="2000" dirty="0">
                <a:solidFill>
                  <a:srgbClr val="000000"/>
                </a:solidFill>
              </a:rPr>
              <a:t>For more help on </a:t>
            </a:r>
            <a:r>
              <a:rPr lang="en-AU" sz="2000" dirty="0" err="1">
                <a:solidFill>
                  <a:srgbClr val="000000"/>
                </a:solidFill>
              </a:rPr>
              <a:t>Umx</a:t>
            </a:r>
            <a:r>
              <a:rPr lang="en-AU" sz="2000" dirty="0">
                <a:solidFill>
                  <a:srgbClr val="000000"/>
                </a:solidFill>
              </a:rPr>
              <a:t>, see Timothy Bates’ website:</a:t>
            </a:r>
          </a:p>
          <a:p>
            <a:r>
              <a:rPr lang="en-AU" sz="2000" dirty="0">
                <a:solidFill>
                  <a:srgbClr val="000000"/>
                </a:solidFill>
                <a:hlinkClick r:id="rId4"/>
              </a:rPr>
              <a:t>https://tbates.github.io/</a:t>
            </a:r>
            <a:endParaRPr lang="en-AU" sz="2000" dirty="0">
              <a:solidFill>
                <a:srgbClr val="000000"/>
              </a:solidFill>
            </a:endParaRPr>
          </a:p>
          <a:p>
            <a:endParaRPr lang="en-AU" sz="2000" dirty="0">
              <a:solidFill>
                <a:srgbClr val="000000"/>
              </a:solidFill>
            </a:endParaRPr>
          </a:p>
          <a:p>
            <a:pPr marL="342900" indent="-342900">
              <a:buFont typeface="Arial"/>
              <a:buChar char="•"/>
            </a:pPr>
            <a:r>
              <a:rPr lang="en-AU" sz="2000" dirty="0">
                <a:solidFill>
                  <a:srgbClr val="000000"/>
                </a:solidFill>
              </a:rPr>
              <a:t>For more help on Onyx, see Andreas </a:t>
            </a:r>
            <a:r>
              <a:rPr lang="en-AU" sz="2000" dirty="0" err="1">
                <a:solidFill>
                  <a:srgbClr val="000000"/>
                </a:solidFill>
              </a:rPr>
              <a:t>B</a:t>
            </a:r>
            <a:r>
              <a:rPr lang="en-AU" sz="2000" dirty="0" err="1"/>
              <a:t>randmaier’s</a:t>
            </a:r>
            <a:r>
              <a:rPr lang="en-AU" sz="2000" dirty="0"/>
              <a:t> </a:t>
            </a:r>
            <a:r>
              <a:rPr lang="en-AU" sz="2000" dirty="0">
                <a:solidFill>
                  <a:srgbClr val="000000"/>
                </a:solidFill>
              </a:rPr>
              <a:t>website:</a:t>
            </a:r>
          </a:p>
          <a:p>
            <a:r>
              <a:rPr lang="en-AU" sz="2000" dirty="0">
                <a:hlinkClick r:id="rId5"/>
              </a:rPr>
              <a:t>http://</a:t>
            </a:r>
            <a:r>
              <a:rPr lang="en-AU" sz="2000" dirty="0" err="1">
                <a:hlinkClick r:id="rId5"/>
              </a:rPr>
              <a:t>onyx.brandmaier.de</a:t>
            </a:r>
            <a:r>
              <a:rPr lang="en-AU" sz="2000" dirty="0">
                <a:hlinkClick r:id="rId5"/>
              </a:rPr>
              <a:t>/</a:t>
            </a:r>
            <a:endParaRPr lang="en-AU" sz="2000" dirty="0">
              <a:solidFill>
                <a:srgbClr val="000000"/>
              </a:solidFill>
            </a:endParaRPr>
          </a:p>
          <a:p>
            <a:pPr marL="342900" indent="-342900">
              <a:buFont typeface="Arial"/>
              <a:buChar char="•"/>
            </a:pPr>
            <a:endParaRPr lang="en-AU" sz="2000" dirty="0">
              <a:solidFill>
                <a:srgbClr val="000000"/>
              </a:solidFill>
            </a:endParaRPr>
          </a:p>
          <a:p>
            <a:pPr marL="342900" indent="-342900">
              <a:buFont typeface="Arial"/>
              <a:buChar char="•"/>
            </a:pPr>
            <a:r>
              <a:rPr lang="en-AU" sz="2000" dirty="0">
                <a:solidFill>
                  <a:srgbClr val="000000"/>
                </a:solidFill>
              </a:rPr>
              <a:t>NB: </a:t>
            </a:r>
            <a:r>
              <a:rPr lang="en-AU" sz="2000" dirty="0" err="1">
                <a:solidFill>
                  <a:srgbClr val="000000"/>
                </a:solidFill>
              </a:rPr>
              <a:t>Umx</a:t>
            </a:r>
            <a:r>
              <a:rPr lang="en-AU" sz="2000" dirty="0">
                <a:solidFill>
                  <a:srgbClr val="000000"/>
                </a:solidFill>
              </a:rPr>
              <a:t> and Onyx can also be used for Structural Equation Modelling</a:t>
            </a:r>
          </a:p>
          <a:p>
            <a:pPr marL="342900" indent="-342900">
              <a:buFont typeface="Arial"/>
              <a:buChar char="•"/>
            </a:pPr>
            <a:endParaRPr lang="en-AU" sz="2000" dirty="0">
              <a:solidFill>
                <a:srgbClr val="000000"/>
              </a:solidFill>
            </a:endParaRPr>
          </a:p>
          <a:p>
            <a:pPr marL="342900" indent="-342900">
              <a:buFont typeface="Arial"/>
              <a:buChar char="•"/>
            </a:pPr>
            <a:endParaRPr lang="en-AU" sz="2000" dirty="0">
              <a:solidFill>
                <a:srgbClr val="000000"/>
              </a:solidFill>
            </a:endParaRPr>
          </a:p>
        </p:txBody>
      </p:sp>
    </p:spTree>
    <p:extLst>
      <p:ext uri="{BB962C8B-B14F-4D97-AF65-F5344CB8AC3E}">
        <p14:creationId xmlns:p14="http://schemas.microsoft.com/office/powerpoint/2010/main" val="2231262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Citations</a:t>
            </a:r>
          </a:p>
        </p:txBody>
      </p:sp>
      <p:sp>
        <p:nvSpPr>
          <p:cNvPr id="3" name="Rectangle 2"/>
          <p:cNvSpPr/>
          <p:nvPr/>
        </p:nvSpPr>
        <p:spPr>
          <a:xfrm>
            <a:off x="524934" y="1787513"/>
            <a:ext cx="8094133" cy="4524316"/>
          </a:xfrm>
          <a:prstGeom prst="rect">
            <a:avLst/>
          </a:prstGeom>
        </p:spPr>
        <p:txBody>
          <a:bodyPr wrap="square">
            <a:spAutoFit/>
          </a:bodyPr>
          <a:lstStyle/>
          <a:p>
            <a:pPr marL="285750" indent="-285750">
              <a:buFont typeface="Arial"/>
              <a:buChar char="•"/>
            </a:pPr>
            <a:r>
              <a:rPr lang="en-AU" dirty="0">
                <a:solidFill>
                  <a:srgbClr val="0000FF"/>
                </a:solidFill>
              </a:rPr>
              <a:t>If you use these packages, PLEASE cite the developers. They have spent all this time setting it up for you, and it will really help them!</a:t>
            </a:r>
          </a:p>
          <a:p>
            <a:pPr marL="285750" indent="-285750">
              <a:buFont typeface="Arial"/>
              <a:buChar char="•"/>
            </a:pPr>
            <a:endParaRPr lang="en-AU" dirty="0"/>
          </a:p>
          <a:p>
            <a:pPr marL="285750" indent="-285750">
              <a:buFont typeface="Arial"/>
              <a:buChar char="•"/>
            </a:pPr>
            <a:r>
              <a:rPr lang="en-AU" b="1" dirty="0" err="1"/>
              <a:t>OpenMx</a:t>
            </a:r>
            <a:r>
              <a:rPr lang="en-AU" b="1" dirty="0"/>
              <a:t>: </a:t>
            </a:r>
            <a:r>
              <a:rPr lang="en-AU" dirty="0"/>
              <a:t>Michael C. Neale, Michael D. Hunter, Joshua N. </a:t>
            </a:r>
            <a:r>
              <a:rPr lang="en-AU" dirty="0" err="1"/>
              <a:t>Pritikin</a:t>
            </a:r>
            <a:r>
              <a:rPr lang="en-AU" dirty="0"/>
              <a:t>, </a:t>
            </a:r>
            <a:r>
              <a:rPr lang="en-AU" dirty="0" err="1"/>
              <a:t>Mahsa</a:t>
            </a:r>
            <a:r>
              <a:rPr lang="en-AU" dirty="0"/>
              <a:t> </a:t>
            </a:r>
            <a:r>
              <a:rPr lang="en-AU" dirty="0" err="1"/>
              <a:t>Zahery</a:t>
            </a:r>
            <a:r>
              <a:rPr lang="en-AU" dirty="0"/>
              <a:t>, Timothy R. Brick Robert M. Kirkpatrick, </a:t>
            </a:r>
            <a:r>
              <a:rPr lang="en-AU" dirty="0" err="1"/>
              <a:t>Ryne</a:t>
            </a:r>
            <a:r>
              <a:rPr lang="en-AU" dirty="0"/>
              <a:t> </a:t>
            </a:r>
            <a:r>
              <a:rPr lang="en-AU" dirty="0" err="1"/>
              <a:t>Estabrook</a:t>
            </a:r>
            <a:r>
              <a:rPr lang="en-AU" dirty="0"/>
              <a:t>, Timothy C. Bates, </a:t>
            </a:r>
            <a:r>
              <a:rPr lang="en-AU" dirty="0" err="1"/>
              <a:t>Hermine</a:t>
            </a:r>
            <a:r>
              <a:rPr lang="en-AU" dirty="0"/>
              <a:t> H. </a:t>
            </a:r>
            <a:r>
              <a:rPr lang="en-AU" dirty="0" err="1"/>
              <a:t>Maes</a:t>
            </a:r>
            <a:r>
              <a:rPr lang="en-AU" dirty="0"/>
              <a:t>, Steven M. </a:t>
            </a:r>
            <a:r>
              <a:rPr lang="en-AU" dirty="0" err="1"/>
              <a:t>Boker</a:t>
            </a:r>
            <a:r>
              <a:rPr lang="en-AU" dirty="0"/>
              <a:t>. (2016). </a:t>
            </a:r>
            <a:r>
              <a:rPr lang="en-AU" dirty="0" err="1"/>
              <a:t>OpenMx</a:t>
            </a:r>
            <a:r>
              <a:rPr lang="en-AU" dirty="0"/>
              <a:t> 2.0: Extended structural equation and statistical </a:t>
            </a:r>
            <a:r>
              <a:rPr lang="en-AU" dirty="0" err="1"/>
              <a:t>modeling</a:t>
            </a:r>
            <a:r>
              <a:rPr lang="en-AU" dirty="0"/>
              <a:t>. </a:t>
            </a:r>
            <a:r>
              <a:rPr lang="en-AU" dirty="0" err="1"/>
              <a:t>Psychometrika</a:t>
            </a:r>
            <a:r>
              <a:rPr lang="en-AU" dirty="0"/>
              <a:t>, 81(2), 535-549. doi:10.1007/s11336-014-9435-8</a:t>
            </a:r>
          </a:p>
          <a:p>
            <a:pPr marL="285750" indent="-285750">
              <a:buFont typeface="Arial"/>
              <a:buChar char="•"/>
            </a:pPr>
            <a:endParaRPr lang="en-AU" dirty="0"/>
          </a:p>
          <a:p>
            <a:pPr marL="285750" indent="-285750">
              <a:buFont typeface="Arial"/>
              <a:buChar char="•"/>
            </a:pPr>
            <a:r>
              <a:rPr lang="en-AU" b="1" dirty="0" err="1"/>
              <a:t>Umx</a:t>
            </a:r>
            <a:r>
              <a:rPr lang="en-AU" b="1" dirty="0"/>
              <a:t>:  </a:t>
            </a:r>
            <a:r>
              <a:rPr lang="en-AU" dirty="0"/>
              <a:t>Timothy C. Bates, Michael C. Neale, </a:t>
            </a:r>
            <a:r>
              <a:rPr lang="en-AU" dirty="0" err="1"/>
              <a:t>Hermine</a:t>
            </a:r>
            <a:r>
              <a:rPr lang="en-AU" dirty="0"/>
              <a:t> H. </a:t>
            </a:r>
            <a:r>
              <a:rPr lang="en-AU" dirty="0" err="1"/>
              <a:t>Maes</a:t>
            </a:r>
            <a:r>
              <a:rPr lang="en-AU" dirty="0"/>
              <a:t>, (under review). </a:t>
            </a:r>
            <a:r>
              <a:rPr lang="en-AU" dirty="0" err="1"/>
              <a:t>umx</a:t>
            </a:r>
            <a:r>
              <a:rPr lang="en-AU" dirty="0"/>
              <a:t>: Twin and path-based Structural Equation </a:t>
            </a:r>
            <a:r>
              <a:rPr lang="en-AU" dirty="0" err="1"/>
              <a:t>Modeling</a:t>
            </a:r>
            <a:r>
              <a:rPr lang="en-AU" dirty="0"/>
              <a:t> in </a:t>
            </a:r>
            <a:r>
              <a:rPr lang="en-AU" dirty="0" err="1"/>
              <a:t>OpenMx</a:t>
            </a:r>
            <a:r>
              <a:rPr lang="en-AU" dirty="0"/>
              <a:t>. Journal of Statistical Software,</a:t>
            </a:r>
          </a:p>
          <a:p>
            <a:pPr marL="285750" indent="-285750">
              <a:buFont typeface="Arial"/>
              <a:buChar char="•"/>
            </a:pPr>
            <a:endParaRPr lang="en-AU" dirty="0">
              <a:solidFill>
                <a:srgbClr val="FF0000"/>
              </a:solidFill>
            </a:endParaRPr>
          </a:p>
          <a:p>
            <a:pPr marL="285750" indent="-285750">
              <a:buFont typeface="Arial"/>
              <a:buChar char="•"/>
            </a:pPr>
            <a:r>
              <a:rPr lang="en-AU" b="1" dirty="0"/>
              <a:t>Onyx: </a:t>
            </a:r>
            <a:r>
              <a:rPr lang="en-AU" dirty="0"/>
              <a:t>von </a:t>
            </a:r>
            <a:r>
              <a:rPr lang="en-AU" dirty="0" err="1"/>
              <a:t>Oertzen</a:t>
            </a:r>
            <a:r>
              <a:rPr lang="en-AU" dirty="0"/>
              <a:t>, T., </a:t>
            </a:r>
            <a:r>
              <a:rPr lang="en-AU" dirty="0" err="1"/>
              <a:t>Brandmaier</a:t>
            </a:r>
            <a:r>
              <a:rPr lang="en-AU" dirty="0"/>
              <a:t>, A. M., &amp; Tsang, S. (2015). Structural equation </a:t>
            </a:r>
            <a:r>
              <a:rPr lang="en-AU" dirty="0" err="1"/>
              <a:t>modeling</a:t>
            </a:r>
            <a:r>
              <a:rPr lang="en-AU" dirty="0"/>
              <a:t> with </a:t>
            </a:r>
            <a:r>
              <a:rPr lang="en-AU" dirty="0" err="1"/>
              <a:t>Ωnyx</a:t>
            </a:r>
            <a:r>
              <a:rPr lang="en-AU" dirty="0"/>
              <a:t>. </a:t>
            </a:r>
            <a:r>
              <a:rPr lang="en-AU" i="1" dirty="0"/>
              <a:t>Structural Equation </a:t>
            </a:r>
            <a:r>
              <a:rPr lang="en-AU" i="1" dirty="0" err="1"/>
              <a:t>Modeling</a:t>
            </a:r>
            <a:r>
              <a:rPr lang="en-AU" dirty="0"/>
              <a:t>, </a:t>
            </a:r>
            <a:r>
              <a:rPr lang="en-AU" i="1" dirty="0"/>
              <a:t>22</a:t>
            </a:r>
            <a:r>
              <a:rPr lang="en-AU" dirty="0"/>
              <a:t>, 148-161. doi:10.1080/10705511.2014.935842</a:t>
            </a:r>
          </a:p>
        </p:txBody>
      </p:sp>
    </p:spTree>
    <p:extLst>
      <p:ext uri="{BB962C8B-B14F-4D97-AF65-F5344CB8AC3E}">
        <p14:creationId xmlns:p14="http://schemas.microsoft.com/office/powerpoint/2010/main" val="151234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Falconer’s formula</a:t>
            </a:r>
          </a:p>
        </p:txBody>
      </p:sp>
      <p:sp>
        <p:nvSpPr>
          <p:cNvPr id="3" name="TextBox 2"/>
          <p:cNvSpPr txBox="1"/>
          <p:nvPr/>
        </p:nvSpPr>
        <p:spPr>
          <a:xfrm>
            <a:off x="3054282" y="3476060"/>
            <a:ext cx="3035436" cy="553998"/>
          </a:xfrm>
          <a:prstGeom prst="rect">
            <a:avLst/>
          </a:prstGeom>
          <a:noFill/>
        </p:spPr>
        <p:txBody>
          <a:bodyPr wrap="none" rtlCol="0">
            <a:spAutoFit/>
          </a:bodyPr>
          <a:lstStyle/>
          <a:p>
            <a:r>
              <a:rPr lang="mr-IN" sz="3000" dirty="0"/>
              <a:t>H</a:t>
            </a:r>
            <a:r>
              <a:rPr lang="mr-IN" sz="3000" baseline="-25000" dirty="0"/>
              <a:t>b</a:t>
            </a:r>
            <a:r>
              <a:rPr lang="mr-IN" sz="3000" baseline="30000" dirty="0"/>
              <a:t>2</a:t>
            </a:r>
            <a:r>
              <a:rPr lang="mr-IN" sz="3000" dirty="0"/>
              <a:t> = 2(r</a:t>
            </a:r>
            <a:r>
              <a:rPr lang="mr-IN" sz="3000" baseline="-25000" dirty="0"/>
              <a:t>mz</a:t>
            </a:r>
            <a:r>
              <a:rPr lang="mr-IN" sz="3000" dirty="0"/>
              <a:t> - r</a:t>
            </a:r>
            <a:r>
              <a:rPr lang="mr-IN" sz="3000" baseline="-25000" dirty="0"/>
              <a:t>dz</a:t>
            </a:r>
            <a:r>
              <a:rPr lang="mr-IN" sz="3000" dirty="0"/>
              <a:t>)</a:t>
            </a:r>
            <a:endParaRPr lang="en-AU" sz="3000" dirty="0"/>
          </a:p>
        </p:txBody>
      </p:sp>
      <p:sp>
        <p:nvSpPr>
          <p:cNvPr id="4" name="TextBox 3"/>
          <p:cNvSpPr txBox="1"/>
          <p:nvPr/>
        </p:nvSpPr>
        <p:spPr>
          <a:xfrm>
            <a:off x="281353" y="1830101"/>
            <a:ext cx="8405447" cy="1077218"/>
          </a:xfrm>
          <a:prstGeom prst="rect">
            <a:avLst/>
          </a:prstGeom>
          <a:noFill/>
        </p:spPr>
        <p:txBody>
          <a:bodyPr wrap="square" rtlCol="0">
            <a:spAutoFit/>
          </a:bodyPr>
          <a:lstStyle/>
          <a:p>
            <a:pPr marL="285750" indent="-285750">
              <a:buFont typeface="Arial"/>
              <a:buChar char="•"/>
            </a:pPr>
            <a:r>
              <a:rPr lang="en-AU" dirty="0"/>
              <a:t>Falconer’s formula gives an easy way to calculate the proportion of variance explained by A, genetic variance (here called heritability, H</a:t>
            </a:r>
            <a:r>
              <a:rPr lang="en-AU" baseline="-25000" dirty="0"/>
              <a:t>b</a:t>
            </a:r>
            <a:r>
              <a:rPr lang="en-AU" baseline="30000" dirty="0"/>
              <a:t>2</a:t>
            </a:r>
            <a:r>
              <a:rPr lang="en-AU" dirty="0"/>
              <a:t>)</a:t>
            </a:r>
          </a:p>
          <a:p>
            <a:pPr marL="285750" indent="-285750">
              <a:buFont typeface="Arial"/>
              <a:buChar char="•"/>
            </a:pPr>
            <a:endParaRPr lang="en-AU" sz="1000" dirty="0"/>
          </a:p>
          <a:p>
            <a:pPr marL="285750" indent="-285750">
              <a:buFont typeface="Arial"/>
              <a:buChar char="•"/>
            </a:pPr>
            <a:r>
              <a:rPr lang="en-AU" dirty="0">
                <a:solidFill>
                  <a:srgbClr val="000000"/>
                </a:solidFill>
              </a:rPr>
              <a:t>Not as precise as ACE modelling</a:t>
            </a:r>
            <a:r>
              <a:rPr lang="en-AU" dirty="0"/>
              <a:t>, but results should be very similar </a:t>
            </a:r>
          </a:p>
        </p:txBody>
      </p:sp>
      <p:sp>
        <p:nvSpPr>
          <p:cNvPr id="7" name="Rectangle 6"/>
          <p:cNvSpPr/>
          <p:nvPr/>
        </p:nvSpPr>
        <p:spPr>
          <a:xfrm>
            <a:off x="457200" y="4479531"/>
            <a:ext cx="8229601" cy="2031325"/>
          </a:xfrm>
          <a:prstGeom prst="rect">
            <a:avLst/>
          </a:prstGeom>
        </p:spPr>
        <p:txBody>
          <a:bodyPr wrap="square">
            <a:spAutoFit/>
          </a:bodyPr>
          <a:lstStyle/>
          <a:p>
            <a:pPr marL="285750" indent="-285750">
              <a:buFont typeface="Arial"/>
              <a:buChar char="•"/>
            </a:pPr>
            <a:r>
              <a:rPr lang="en-AU" b="1" dirty="0">
                <a:solidFill>
                  <a:srgbClr val="000000"/>
                </a:solidFill>
              </a:rPr>
              <a:t>Logic: </a:t>
            </a:r>
            <a:r>
              <a:rPr lang="en-AU" dirty="0">
                <a:solidFill>
                  <a:srgbClr val="000000"/>
                </a:solidFill>
              </a:rPr>
              <a:t>what is the correlation between identical (monozygotic) twins minus the correlation between non-identical (dizygotic) twins? </a:t>
            </a:r>
          </a:p>
          <a:p>
            <a:pPr marL="285750" indent="-285750">
              <a:buFont typeface="Arial"/>
              <a:buChar char="•"/>
            </a:pPr>
            <a:endParaRPr lang="en-AU" dirty="0">
              <a:solidFill>
                <a:srgbClr val="000000"/>
              </a:solidFill>
            </a:endParaRPr>
          </a:p>
          <a:p>
            <a:pPr marL="285750" indent="-285750">
              <a:buFont typeface="Arial"/>
              <a:buChar char="•"/>
            </a:pPr>
            <a:r>
              <a:rPr lang="en-AU" dirty="0">
                <a:solidFill>
                  <a:srgbClr val="000000"/>
                </a:solidFill>
              </a:rPr>
              <a:t>Remember, comparing 100% genetically correlated twins - 50% genetically correlated twins = 50% genetic effect</a:t>
            </a:r>
          </a:p>
          <a:p>
            <a:pPr marL="285750" indent="-285750">
              <a:buFont typeface="Arial"/>
              <a:buChar char="•"/>
            </a:pPr>
            <a:endParaRPr lang="en-AU" dirty="0">
              <a:solidFill>
                <a:srgbClr val="000000"/>
              </a:solidFill>
            </a:endParaRPr>
          </a:p>
          <a:p>
            <a:pPr marL="285750" indent="-285750">
              <a:buFont typeface="Arial"/>
              <a:buChar char="•"/>
            </a:pPr>
            <a:r>
              <a:rPr lang="en-AU" dirty="0">
                <a:solidFill>
                  <a:srgbClr val="000000"/>
                </a:solidFill>
              </a:rPr>
              <a:t>So, multiply by two to </a:t>
            </a:r>
            <a:r>
              <a:rPr lang="en-AU" b="1" dirty="0">
                <a:solidFill>
                  <a:srgbClr val="000000"/>
                </a:solidFill>
              </a:rPr>
              <a:t>estimate the overall genetic effect, A</a:t>
            </a:r>
            <a:endParaRPr lang="en-AU" b="1" dirty="0"/>
          </a:p>
        </p:txBody>
      </p:sp>
    </p:spTree>
    <p:extLst>
      <p:ext uri="{BB962C8B-B14F-4D97-AF65-F5344CB8AC3E}">
        <p14:creationId xmlns:p14="http://schemas.microsoft.com/office/powerpoint/2010/main" val="330176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Falconer’s formula</a:t>
            </a:r>
          </a:p>
        </p:txBody>
      </p:sp>
      <p:sp>
        <p:nvSpPr>
          <p:cNvPr id="5" name="TextBox 4"/>
          <p:cNvSpPr txBox="1"/>
          <p:nvPr/>
        </p:nvSpPr>
        <p:spPr>
          <a:xfrm>
            <a:off x="281353" y="3002477"/>
            <a:ext cx="8702226" cy="2862322"/>
          </a:xfrm>
          <a:prstGeom prst="rect">
            <a:avLst/>
          </a:prstGeom>
          <a:noFill/>
        </p:spPr>
        <p:txBody>
          <a:bodyPr wrap="square" rtlCol="0">
            <a:spAutoFit/>
          </a:bodyPr>
          <a:lstStyle/>
          <a:p>
            <a:pPr marL="285750" indent="-285750">
              <a:buFont typeface="Arial"/>
              <a:buChar char="•"/>
            </a:pPr>
            <a:r>
              <a:rPr lang="en-AU" b="1" dirty="0"/>
              <a:t>To estimate C, </a:t>
            </a:r>
            <a:r>
              <a:rPr lang="en-AU" dirty="0"/>
              <a:t>subtract A from the MZ twin correlation. </a:t>
            </a:r>
          </a:p>
          <a:p>
            <a:pPr marL="285750" indent="-285750">
              <a:buFont typeface="Arial"/>
              <a:buChar char="•"/>
            </a:pPr>
            <a:endParaRPr lang="en-AU" dirty="0"/>
          </a:p>
          <a:p>
            <a:pPr marL="285750" indent="-285750">
              <a:buFont typeface="Arial"/>
              <a:buChar char="•"/>
            </a:pPr>
            <a:r>
              <a:rPr lang="en-AU" b="1" dirty="0"/>
              <a:t>Logic: </a:t>
            </a:r>
            <a:r>
              <a:rPr lang="en-AU" dirty="0"/>
              <a:t>the MZ correlation reflects the upper bound for identical twins to be similar (they can’t be more similar than they actually are in the data!) i.e. thus leaving the common environment</a:t>
            </a:r>
          </a:p>
          <a:p>
            <a:pPr marL="285750" indent="-285750">
              <a:buFont typeface="Arial"/>
              <a:buChar char="•"/>
            </a:pPr>
            <a:endParaRPr lang="en-AU" dirty="0"/>
          </a:p>
          <a:p>
            <a:pPr marL="285750" indent="-285750">
              <a:buFont typeface="Arial"/>
              <a:buChar char="•"/>
            </a:pPr>
            <a:r>
              <a:rPr lang="en-AU" b="1" dirty="0"/>
              <a:t>To estimate E, </a:t>
            </a:r>
            <a:r>
              <a:rPr lang="en-AU" dirty="0"/>
              <a:t>take 1 </a:t>
            </a:r>
            <a:r>
              <a:rPr lang="mr-IN" dirty="0"/>
              <a:t>–</a:t>
            </a:r>
            <a:r>
              <a:rPr lang="en-AU" dirty="0"/>
              <a:t> (C + A) </a:t>
            </a:r>
          </a:p>
          <a:p>
            <a:pPr marL="285750" indent="-285750">
              <a:buFont typeface="Arial"/>
              <a:buChar char="•"/>
            </a:pPr>
            <a:endParaRPr lang="en-AU" dirty="0"/>
          </a:p>
          <a:p>
            <a:pPr marL="285750" indent="-285750">
              <a:buFont typeface="Arial"/>
              <a:buChar char="•"/>
            </a:pPr>
            <a:r>
              <a:rPr lang="en-AU" b="1" dirty="0"/>
              <a:t>Logic: </a:t>
            </a:r>
            <a:r>
              <a:rPr lang="en-AU" dirty="0"/>
              <a:t>everything left over is unshared environment (meaning E is inflated by unreliability and/or any error)</a:t>
            </a:r>
          </a:p>
        </p:txBody>
      </p:sp>
      <p:sp>
        <p:nvSpPr>
          <p:cNvPr id="6" name="TextBox 5"/>
          <p:cNvSpPr txBox="1"/>
          <p:nvPr/>
        </p:nvSpPr>
        <p:spPr>
          <a:xfrm>
            <a:off x="3054282" y="1852639"/>
            <a:ext cx="3135345" cy="553998"/>
          </a:xfrm>
          <a:prstGeom prst="rect">
            <a:avLst/>
          </a:prstGeom>
          <a:noFill/>
        </p:spPr>
        <p:txBody>
          <a:bodyPr wrap="none" rtlCol="0">
            <a:spAutoFit/>
          </a:bodyPr>
          <a:lstStyle/>
          <a:p>
            <a:r>
              <a:rPr lang="mr-IN" sz="3000" dirty="0"/>
              <a:t>H</a:t>
            </a:r>
            <a:r>
              <a:rPr lang="mr-IN" sz="3000" baseline="-25000" dirty="0"/>
              <a:t>b</a:t>
            </a:r>
            <a:r>
              <a:rPr lang="mr-IN" sz="3000" baseline="30000" dirty="0"/>
              <a:t>2</a:t>
            </a:r>
            <a:r>
              <a:rPr lang="mr-IN" sz="3000" dirty="0"/>
              <a:t> = 2(</a:t>
            </a:r>
            <a:r>
              <a:rPr lang="en-GB" sz="3000" dirty="0"/>
              <a:t>r</a:t>
            </a:r>
            <a:r>
              <a:rPr lang="mr-IN" sz="3000" baseline="-25000" dirty="0" err="1"/>
              <a:t>mz</a:t>
            </a:r>
            <a:r>
              <a:rPr lang="mr-IN" sz="3000" dirty="0"/>
              <a:t> - </a:t>
            </a:r>
            <a:r>
              <a:rPr lang="en-GB" sz="3000" dirty="0"/>
              <a:t>r</a:t>
            </a:r>
            <a:r>
              <a:rPr lang="mr-IN" sz="3000" baseline="-25000" dirty="0" err="1"/>
              <a:t>dz</a:t>
            </a:r>
            <a:r>
              <a:rPr lang="mr-IN" sz="3000" dirty="0"/>
              <a:t>)</a:t>
            </a:r>
            <a:endParaRPr lang="en-AU" sz="3000" dirty="0"/>
          </a:p>
        </p:txBody>
      </p:sp>
    </p:spTree>
    <p:extLst>
      <p:ext uri="{BB962C8B-B14F-4D97-AF65-F5344CB8AC3E}">
        <p14:creationId xmlns:p14="http://schemas.microsoft.com/office/powerpoint/2010/main" val="145046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Falconer’s formula</a:t>
            </a:r>
          </a:p>
        </p:txBody>
      </p:sp>
      <p:sp>
        <p:nvSpPr>
          <p:cNvPr id="5" name="TextBox 4"/>
          <p:cNvSpPr txBox="1"/>
          <p:nvPr/>
        </p:nvSpPr>
        <p:spPr>
          <a:xfrm>
            <a:off x="220887" y="2975624"/>
            <a:ext cx="8702226" cy="3139321"/>
          </a:xfrm>
          <a:prstGeom prst="rect">
            <a:avLst/>
          </a:prstGeom>
          <a:noFill/>
        </p:spPr>
        <p:txBody>
          <a:bodyPr wrap="square" rtlCol="0">
            <a:spAutoFit/>
          </a:bodyPr>
          <a:lstStyle/>
          <a:p>
            <a:pPr marL="285750" indent="-285750">
              <a:buFont typeface="Arial"/>
              <a:buChar char="•"/>
            </a:pPr>
            <a:r>
              <a:rPr lang="en-AU" dirty="0"/>
              <a:t>Small caveat: </a:t>
            </a:r>
          </a:p>
          <a:p>
            <a:pPr marL="285750" indent="-285750">
              <a:buFont typeface="Arial"/>
              <a:buChar char="•"/>
            </a:pPr>
            <a:endParaRPr lang="en-AU" dirty="0"/>
          </a:p>
          <a:p>
            <a:pPr marL="285750" indent="-285750">
              <a:buFont typeface="Arial"/>
              <a:buChar char="•"/>
            </a:pPr>
            <a:r>
              <a:rPr lang="en-AU" dirty="0"/>
              <a:t>We actually calculate</a:t>
            </a:r>
            <a:r>
              <a:rPr lang="en-AU" b="1" dirty="0"/>
              <a:t> intraclass correlations (ICCs)</a:t>
            </a:r>
            <a:r>
              <a:rPr lang="en-AU" dirty="0"/>
              <a:t>, not Pearson’s r correlations, because twins 1 and 2 are interchangeable.</a:t>
            </a:r>
          </a:p>
          <a:p>
            <a:pPr marL="285750" indent="-285750">
              <a:buFont typeface="Arial"/>
              <a:buChar char="•"/>
            </a:pPr>
            <a:endParaRPr lang="en-AU" dirty="0"/>
          </a:p>
          <a:p>
            <a:pPr marL="285750" indent="-285750">
              <a:buFont typeface="Arial"/>
              <a:buChar char="•"/>
            </a:pPr>
            <a:r>
              <a:rPr lang="en-AU" dirty="0"/>
              <a:t>Pearson’s </a:t>
            </a:r>
            <a:r>
              <a:rPr lang="en-AU" i="1" dirty="0"/>
              <a:t>r </a:t>
            </a:r>
            <a:r>
              <a:rPr lang="en-AU" dirty="0"/>
              <a:t>assumes that assignment to 1 or 2 is systematic (makes sense if you consider the correlation between height and weight </a:t>
            </a:r>
            <a:r>
              <a:rPr lang="mr-IN" dirty="0"/>
              <a:t>–</a:t>
            </a:r>
            <a:r>
              <a:rPr lang="en-AU" dirty="0"/>
              <a:t> these variables aren’t interchangeable!)</a:t>
            </a:r>
          </a:p>
          <a:p>
            <a:pPr marL="285750" indent="-285750">
              <a:buFont typeface="Arial"/>
              <a:buChar char="•"/>
            </a:pPr>
            <a:endParaRPr lang="en-AU" dirty="0"/>
          </a:p>
          <a:p>
            <a:pPr marL="285750" indent="-285750">
              <a:buFont typeface="Arial"/>
              <a:buChar char="•"/>
            </a:pPr>
            <a:r>
              <a:rPr lang="en-AU" dirty="0"/>
              <a:t>ICCs don’t have this assumption, so allow twin 1 and twin 2 to be interchangeable.</a:t>
            </a:r>
          </a:p>
          <a:p>
            <a:pPr marL="285750" indent="-285750">
              <a:buFont typeface="Arial"/>
              <a:buChar char="•"/>
            </a:pPr>
            <a:endParaRPr lang="en-AU" dirty="0"/>
          </a:p>
          <a:p>
            <a:pPr marL="285750" indent="-285750">
              <a:buFont typeface="Arial"/>
              <a:buChar char="•"/>
            </a:pPr>
            <a:r>
              <a:rPr lang="en-AU" dirty="0"/>
              <a:t>NB: We’ve never really seen it make a difference but good practice.</a:t>
            </a:r>
          </a:p>
        </p:txBody>
      </p:sp>
      <p:sp>
        <p:nvSpPr>
          <p:cNvPr id="6" name="TextBox 5"/>
          <p:cNvSpPr txBox="1"/>
          <p:nvPr/>
        </p:nvSpPr>
        <p:spPr>
          <a:xfrm>
            <a:off x="3054282" y="1852639"/>
            <a:ext cx="3734997" cy="553998"/>
          </a:xfrm>
          <a:prstGeom prst="rect">
            <a:avLst/>
          </a:prstGeom>
          <a:noFill/>
        </p:spPr>
        <p:txBody>
          <a:bodyPr wrap="none" rtlCol="0">
            <a:spAutoFit/>
          </a:bodyPr>
          <a:lstStyle/>
          <a:p>
            <a:r>
              <a:rPr lang="mr-IN" sz="3000" dirty="0"/>
              <a:t>H</a:t>
            </a:r>
            <a:r>
              <a:rPr lang="mr-IN" sz="3000" baseline="-25000" dirty="0"/>
              <a:t>b</a:t>
            </a:r>
            <a:r>
              <a:rPr lang="mr-IN" sz="3000" baseline="30000" dirty="0"/>
              <a:t>2</a:t>
            </a:r>
            <a:r>
              <a:rPr lang="mr-IN" sz="3000" dirty="0"/>
              <a:t> = 2(</a:t>
            </a:r>
            <a:r>
              <a:rPr lang="en-GB" sz="3000" dirty="0"/>
              <a:t>ICC</a:t>
            </a:r>
            <a:r>
              <a:rPr lang="mr-IN" sz="3000" baseline="-25000" dirty="0"/>
              <a:t>mz</a:t>
            </a:r>
            <a:r>
              <a:rPr lang="mr-IN" sz="3000" dirty="0"/>
              <a:t> - </a:t>
            </a:r>
            <a:r>
              <a:rPr lang="en-GB" sz="3000" dirty="0"/>
              <a:t>ICC</a:t>
            </a:r>
            <a:r>
              <a:rPr lang="mr-IN" sz="3000" baseline="-25000" dirty="0"/>
              <a:t>dz</a:t>
            </a:r>
            <a:r>
              <a:rPr lang="mr-IN" sz="3000" dirty="0"/>
              <a:t>)</a:t>
            </a:r>
            <a:endParaRPr lang="en-AU" sz="3000" dirty="0"/>
          </a:p>
        </p:txBody>
      </p:sp>
    </p:spTree>
    <p:extLst>
      <p:ext uri="{BB962C8B-B14F-4D97-AF65-F5344CB8AC3E}">
        <p14:creationId xmlns:p14="http://schemas.microsoft.com/office/powerpoint/2010/main" val="21605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Falconer’s formula </a:t>
            </a:r>
            <a:r>
              <a:rPr lang="mr-IN" dirty="0"/>
              <a:t>–</a:t>
            </a:r>
            <a:r>
              <a:rPr lang="en-AU" dirty="0"/>
              <a:t> BMI example</a:t>
            </a:r>
          </a:p>
        </p:txBody>
      </p:sp>
      <p:sp>
        <p:nvSpPr>
          <p:cNvPr id="5" name="TextBox 4"/>
          <p:cNvSpPr txBox="1"/>
          <p:nvPr/>
        </p:nvSpPr>
        <p:spPr>
          <a:xfrm>
            <a:off x="281353" y="2918291"/>
            <a:ext cx="8249036" cy="3139321"/>
          </a:xfrm>
          <a:prstGeom prst="rect">
            <a:avLst/>
          </a:prstGeom>
          <a:noFill/>
        </p:spPr>
        <p:txBody>
          <a:bodyPr wrap="square" rtlCol="0">
            <a:spAutoFit/>
          </a:bodyPr>
          <a:lstStyle/>
          <a:p>
            <a:pPr marL="285750" indent="-285750">
              <a:buFont typeface="Arial"/>
              <a:buChar char="•"/>
            </a:pPr>
            <a:r>
              <a:rPr lang="en-AU" dirty="0"/>
              <a:t>Falconer’s formula falls down sometimes: e.g. for the twin BMI data:</a:t>
            </a:r>
          </a:p>
          <a:p>
            <a:endParaRPr lang="en-AU" dirty="0"/>
          </a:p>
          <a:p>
            <a:pPr marL="285750" indent="-285750">
              <a:buFont typeface="Arial"/>
              <a:buChar char="•"/>
            </a:pPr>
            <a:r>
              <a:rPr lang="en-AU" dirty="0"/>
              <a:t>A = .745 (BMI </a:t>
            </a:r>
            <a:r>
              <a:rPr lang="en-AU" dirty="0" err="1"/>
              <a:t>ICC</a:t>
            </a:r>
            <a:r>
              <a:rPr lang="en-AU" baseline="-25000" dirty="0" err="1"/>
              <a:t>mz</a:t>
            </a:r>
            <a:r>
              <a:rPr lang="en-AU" dirty="0"/>
              <a:t> for twins 1 and 2) - .340 (BMI </a:t>
            </a:r>
            <a:r>
              <a:rPr lang="en-AU" dirty="0" err="1"/>
              <a:t>ICC</a:t>
            </a:r>
            <a:r>
              <a:rPr lang="en-AU" baseline="-25000" dirty="0" err="1"/>
              <a:t>dz</a:t>
            </a:r>
            <a:r>
              <a:rPr lang="en-AU" dirty="0"/>
              <a:t> for twins 1 and 2) x 2 = .81 A = 81%? normally, yes, BUT:</a:t>
            </a:r>
          </a:p>
          <a:p>
            <a:endParaRPr lang="en-AU" dirty="0"/>
          </a:p>
          <a:p>
            <a:pPr marL="285750" indent="-285750">
              <a:buFont typeface="Arial"/>
              <a:buChar char="•"/>
            </a:pPr>
            <a:r>
              <a:rPr lang="en-AU" dirty="0"/>
              <a:t>C = .745 -.810 = -0.065. Wait, this doesn’t make sense, you can’t have negative variance explained! So, if negative, set to </a:t>
            </a:r>
            <a:r>
              <a:rPr lang="en-AU" b="1" dirty="0"/>
              <a:t>C = 0%</a:t>
            </a:r>
          </a:p>
          <a:p>
            <a:pPr marL="285750" indent="-285750">
              <a:buFont typeface="Arial"/>
              <a:buChar char="•"/>
            </a:pPr>
            <a:endParaRPr lang="en-AU" dirty="0"/>
          </a:p>
          <a:p>
            <a:pPr marL="285750" indent="-285750">
              <a:buFont typeface="Arial"/>
              <a:buChar char="•"/>
            </a:pPr>
            <a:r>
              <a:rPr lang="en-AU" dirty="0"/>
              <a:t>That means A is actually - 0.065 + .810 = 0.745 so </a:t>
            </a:r>
            <a:r>
              <a:rPr lang="en-AU" b="1" dirty="0"/>
              <a:t>A = 74%</a:t>
            </a:r>
          </a:p>
          <a:p>
            <a:pPr marL="285750" indent="-285750">
              <a:buFont typeface="Arial"/>
              <a:buChar char="•"/>
            </a:pPr>
            <a:endParaRPr lang="en-AU" dirty="0"/>
          </a:p>
          <a:p>
            <a:pPr marL="285750" indent="-285750">
              <a:buFont typeface="Arial"/>
              <a:buChar char="•"/>
            </a:pPr>
            <a:r>
              <a:rPr lang="en-AU" dirty="0"/>
              <a:t>E = 1 </a:t>
            </a:r>
            <a:r>
              <a:rPr lang="mr-IN" dirty="0"/>
              <a:t>–</a:t>
            </a:r>
            <a:r>
              <a:rPr lang="en-AU" dirty="0"/>
              <a:t> (0.745 + .0) = 0.255, so </a:t>
            </a:r>
            <a:r>
              <a:rPr lang="en-AU" b="1" dirty="0"/>
              <a:t>E =  26%</a:t>
            </a:r>
          </a:p>
        </p:txBody>
      </p:sp>
      <p:sp>
        <p:nvSpPr>
          <p:cNvPr id="6" name="TextBox 5"/>
          <p:cNvSpPr txBox="1"/>
          <p:nvPr/>
        </p:nvSpPr>
        <p:spPr>
          <a:xfrm>
            <a:off x="2629801" y="1852639"/>
            <a:ext cx="3884398" cy="553998"/>
          </a:xfrm>
          <a:prstGeom prst="rect">
            <a:avLst/>
          </a:prstGeom>
          <a:noFill/>
        </p:spPr>
        <p:txBody>
          <a:bodyPr wrap="none" rtlCol="0">
            <a:spAutoFit/>
          </a:bodyPr>
          <a:lstStyle/>
          <a:p>
            <a:pPr algn="ctr"/>
            <a:r>
              <a:rPr lang="mr-IN" sz="3000" dirty="0"/>
              <a:t>H</a:t>
            </a:r>
            <a:r>
              <a:rPr lang="mr-IN" sz="3000" baseline="-25000" dirty="0"/>
              <a:t>b</a:t>
            </a:r>
            <a:r>
              <a:rPr lang="mr-IN" sz="3000" baseline="30000" dirty="0"/>
              <a:t>2</a:t>
            </a:r>
            <a:r>
              <a:rPr lang="mr-IN" sz="3000" dirty="0"/>
              <a:t> = 2(</a:t>
            </a:r>
            <a:r>
              <a:rPr lang="en-GB" sz="3000" dirty="0"/>
              <a:t>ICC</a:t>
            </a:r>
            <a:r>
              <a:rPr lang="mr-IN" sz="3000" baseline="-25000" dirty="0"/>
              <a:t>mz</a:t>
            </a:r>
            <a:r>
              <a:rPr lang="mr-IN" sz="3000" dirty="0"/>
              <a:t> - </a:t>
            </a:r>
            <a:r>
              <a:rPr lang="en-GB" sz="3000" dirty="0"/>
              <a:t>ICC</a:t>
            </a:r>
            <a:r>
              <a:rPr lang="mr-IN" sz="3000" baseline="-25000" dirty="0"/>
              <a:t>dz</a:t>
            </a:r>
            <a:r>
              <a:rPr lang="mr-IN" sz="3000" dirty="0"/>
              <a:t>)</a:t>
            </a:r>
            <a:endParaRPr lang="en-AU" sz="3000" dirty="0"/>
          </a:p>
        </p:txBody>
      </p:sp>
      <p:sp>
        <p:nvSpPr>
          <p:cNvPr id="3" name="Rectangle 2"/>
          <p:cNvSpPr/>
          <p:nvPr/>
        </p:nvSpPr>
        <p:spPr>
          <a:xfrm>
            <a:off x="6497053" y="5428625"/>
            <a:ext cx="2312737"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AU" b="1" dirty="0" err="1"/>
              <a:t>Umx</a:t>
            </a:r>
            <a:r>
              <a:rPr lang="en-AU" b="1" dirty="0"/>
              <a:t> estimates:</a:t>
            </a:r>
          </a:p>
          <a:p>
            <a:pPr marL="285750" indent="-285750">
              <a:buFont typeface="Arial"/>
              <a:buChar char="•"/>
            </a:pPr>
            <a:r>
              <a:rPr lang="en-AU" dirty="0"/>
              <a:t>A = 74%</a:t>
            </a:r>
          </a:p>
          <a:p>
            <a:pPr marL="285750" indent="-285750">
              <a:buFont typeface="Arial"/>
              <a:buChar char="•"/>
            </a:pPr>
            <a:r>
              <a:rPr lang="en-AU" dirty="0"/>
              <a:t>C = 0%</a:t>
            </a:r>
          </a:p>
          <a:p>
            <a:pPr marL="285750" indent="-285750">
              <a:buFont typeface="Arial"/>
              <a:buChar char="•"/>
            </a:pPr>
            <a:r>
              <a:rPr lang="en-AU" dirty="0"/>
              <a:t>E = 26%</a:t>
            </a:r>
          </a:p>
        </p:txBody>
      </p:sp>
    </p:spTree>
    <p:extLst>
      <p:ext uri="{BB962C8B-B14F-4D97-AF65-F5344CB8AC3E}">
        <p14:creationId xmlns:p14="http://schemas.microsoft.com/office/powerpoint/2010/main" val="42576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1408</TotalTime>
  <Words>6306</Words>
  <Application>Microsoft Macintosh PowerPoint</Application>
  <PresentationFormat>On-screen Show (4:3)</PresentationFormat>
  <Paragraphs>655</Paragraphs>
  <Slides>55</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(body)</vt:lpstr>
      <vt:lpstr>Helvetica-Light</vt:lpstr>
      <vt:lpstr>Mangal</vt:lpstr>
      <vt:lpstr>Wingdings</vt:lpstr>
      <vt:lpstr>Office Theme</vt:lpstr>
      <vt:lpstr>Twin analyses in R</vt:lpstr>
      <vt:lpstr>New to R?</vt:lpstr>
      <vt:lpstr>Classic twin studies</vt:lpstr>
      <vt:lpstr>Classic twin model (ACE)</vt:lpstr>
      <vt:lpstr>ACE model</vt:lpstr>
      <vt:lpstr>Falconer’s formula</vt:lpstr>
      <vt:lpstr>Falconer’s formula</vt:lpstr>
      <vt:lpstr>Falconer’s formula</vt:lpstr>
      <vt:lpstr>Falconer’s formula – BMI example</vt:lpstr>
      <vt:lpstr>Classic twin model in R</vt:lpstr>
      <vt:lpstr>Identical twins model</vt:lpstr>
      <vt:lpstr>Twin 1 and twin 2</vt:lpstr>
      <vt:lpstr>Manifest variables</vt:lpstr>
      <vt:lpstr>Latent variables (ACE)</vt:lpstr>
      <vt:lpstr>Paths – ACE (latent) to DV (manifest)</vt:lpstr>
      <vt:lpstr>Paths – ACE starting values</vt:lpstr>
      <vt:lpstr>A = additive genetic variation</vt:lpstr>
      <vt:lpstr>A = additive genetic variation</vt:lpstr>
      <vt:lpstr>C = common environment</vt:lpstr>
      <vt:lpstr>E = unshared Environment</vt:lpstr>
      <vt:lpstr>Why no error variables?</vt:lpstr>
      <vt:lpstr>Observed (manifest) mean</vt:lpstr>
      <vt:lpstr>Latent means and variance</vt:lpstr>
      <vt:lpstr>Putting it all together</vt:lpstr>
      <vt:lpstr>Comparing MZ and DZ twin models</vt:lpstr>
      <vt:lpstr>Questions?</vt:lpstr>
      <vt:lpstr>Loading data into R</vt:lpstr>
      <vt:lpstr>View data</vt:lpstr>
      <vt:lpstr>Create manifest and latent variables</vt:lpstr>
      <vt:lpstr>Set MZ and DZ twin data</vt:lpstr>
      <vt:lpstr>Set starting values</vt:lpstr>
      <vt:lpstr>Constrain latent variance</vt:lpstr>
      <vt:lpstr>Means of observed variables</vt:lpstr>
      <vt:lpstr>Means of latent variables</vt:lpstr>
      <vt:lpstr>Paths – ACE (latent) to DV (manifest)</vt:lpstr>
      <vt:lpstr>Paths – Additive genetic </vt:lpstr>
      <vt:lpstr>Paths – Common environment</vt:lpstr>
      <vt:lpstr>Create MZ model</vt:lpstr>
      <vt:lpstr>Create DZ model</vt:lpstr>
      <vt:lpstr>Combine Mz and Dz models</vt:lpstr>
      <vt:lpstr>Run model</vt:lpstr>
      <vt:lpstr>Proportion of variance explained</vt:lpstr>
      <vt:lpstr>Proportion of variance explained (cont)</vt:lpstr>
      <vt:lpstr>AE model</vt:lpstr>
      <vt:lpstr>AE model</vt:lpstr>
      <vt:lpstr>Compare AE and ACE models</vt:lpstr>
      <vt:lpstr>AE model estimates</vt:lpstr>
      <vt:lpstr>Umx - ACE model </vt:lpstr>
      <vt:lpstr>Umx – ACE model</vt:lpstr>
      <vt:lpstr>Umx - AE model </vt:lpstr>
      <vt:lpstr>Path model diagram</vt:lpstr>
      <vt:lpstr>Path model diagram</vt:lpstr>
      <vt:lpstr>Path model diagram</vt:lpstr>
      <vt:lpstr>Further Reading</vt:lpstr>
      <vt:lpstr>Citations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Clare Sutherland</dc:creator>
  <cp:lastModifiedBy>Microsoft Office User</cp:lastModifiedBy>
  <cp:revision>1847</cp:revision>
  <dcterms:created xsi:type="dcterms:W3CDTF">2018-05-31T20:19:26Z</dcterms:created>
  <dcterms:modified xsi:type="dcterms:W3CDTF">2018-09-07T09:05:58Z</dcterms:modified>
</cp:coreProperties>
</file>