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86beef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86beef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e6cce924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e6cce924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e6cce924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e6cce92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86beef36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86beef36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e6cce92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e6cce92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e6cce92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e6cce92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86beef36d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86beef36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e6cce924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e6cce924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86beef36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86beef36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15162a0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15162a0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e6cce924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e6cce92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86beef3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86beef3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e6cce924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e6cce924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e6cce924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e6cce924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e6cce924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e6cce924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e6cce924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e6cce924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e6cce92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e6cce92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e6cce92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e6cce92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e6cce92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e6cce92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e6cce92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e6cce92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e6cce924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e6cce92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86beef36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86beef36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f457433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f457433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86beef3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86beef3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15162a0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15162a0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86beef36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86beef36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e6cce924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e6cce92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e6cce92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e6cce92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mmunity.esri.com/t5/arcgis-dashboards-blog/gis-for-everyone-and-how-to-build-your-own-arcgis/ba-p/903706" TargetMode="External"/><Relationship Id="rId4" Type="http://schemas.openxmlformats.org/officeDocument/2006/relationships/hyperlink" Target="https://community.esri.com/t5/education-blog/arcgis-governance-in-education-monitoring-usage/ba-p/1628224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keysdashlensflare2.jpg"/>
          <p:cNvPicPr preferRelativeResize="0"/>
          <p:nvPr/>
        </p:nvPicPr>
        <p:blipFill rotWithShape="1">
          <a:blip r:embed="rId3">
            <a:alphaModFix/>
          </a:blip>
          <a:srcRect b="8767" l="0" r="0" t="16236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keysdashlensflare.jpg"/>
          <p:cNvPicPr preferRelativeResize="0"/>
          <p:nvPr/>
        </p:nvPicPr>
        <p:blipFill rotWithShape="1">
          <a:blip r:embed="rId4">
            <a:alphaModFix/>
          </a:blip>
          <a:srcRect b="0" l="0" r="0" t="24998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180100" y="177175"/>
            <a:ext cx="3870300" cy="16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Keys Are On the Dash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0100" y="1764825"/>
            <a:ext cx="2505300" cy="19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</a:rPr>
              <a:t>Customizing and Deploying an ArcGIS Online Usage Dashboard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8100" y="505975"/>
            <a:ext cx="4005803" cy="5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5574250" y="4366425"/>
            <a:ext cx="3367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David Merten-Jones,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Data Services Specialist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311700" y="224225"/>
            <a:ext cx="8520600" cy="9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the Notebook Code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311700" y="1490675"/>
            <a:ext cx="4260300" cy="31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Solved issue of expired tokens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Functions - reusable chunks of code, faster to edit - monthly vs. weekly logins, "get_actions()"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Tradeoff: functions add a layer of abstraction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Changed REST data type ("f" parameter) to .csv - 10000 records per query instead of 100 for JSON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 title="Screenshot 2025-07-12 13124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275" y="1188125"/>
            <a:ext cx="4419601" cy="331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311700" y="526775"/>
            <a:ext cx="85206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311700" y="1331375"/>
            <a:ext cx="39579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urllib requires explicit "password", "username", and "portal_url" strings to access REST API.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More secure to pass credentials from a YAML file rather than put them directly into the script.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title="Screenshot 2025-07-12 2348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650" y="526775"/>
            <a:ext cx="4784950" cy="267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 title="parquet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238" y="947575"/>
            <a:ext cx="1679400" cy="16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type="ctrTitle"/>
          </p:nvPr>
        </p:nvSpPr>
        <p:spPr>
          <a:xfrm>
            <a:off x="311700" y="142975"/>
            <a:ext cx="85206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the Data</a:t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311700" y="1484825"/>
            <a:ext cx="2501100" cy="3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Export data in Parquet file format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Better data fidelity than .csv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Smaller than JSON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Merge stored data with newly gathered data with pd.concat()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175" y="1429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title="Screenshot 2025-07-12 1430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822" y="947575"/>
            <a:ext cx="4906178" cy="41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311700" y="204025"/>
            <a:ext cx="4260300" cy="16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Visualizations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311700" y="2041125"/>
            <a:ext cx="3771900" cy="28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Claremont Colleges comprise seven academic institutions - we segmented our user base by using email domains - not perfect but good enough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Your mileage (and institutional needs) may vary!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 title="Screenshot 2025-07-12 2309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625" y="908750"/>
            <a:ext cx="3874101" cy="35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311700" y="526775"/>
            <a:ext cx="85206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the Dashboard</a:t>
            </a:r>
            <a:endParaRPr/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311700" y="2041125"/>
            <a:ext cx="85206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Hosting &amp; Automation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Caveats for Hosted Jupyter Notebooks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ctrTitle"/>
          </p:nvPr>
        </p:nvSpPr>
        <p:spPr>
          <a:xfrm>
            <a:off x="311700" y="342500"/>
            <a:ext cx="8520600" cy="17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- </a:t>
            </a:r>
            <a:r>
              <a:rPr lang="en"/>
              <a:t>Hosted ArcGIS Jupyter Notebook</a:t>
            </a:r>
            <a:endParaRPr/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311700" y="2185325"/>
            <a:ext cx="3852600" cy="28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in one platform - notebooks and data are hosted on institutional ArcGIS Online instance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automation with "Tasks" feature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 title="Screenshot 2025-07-10 1453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32300"/>
            <a:ext cx="3300262" cy="23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311700" y="342500"/>
            <a:ext cx="8520600" cy="97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69" name="Google Shape;169;p28"/>
          <p:cNvSpPr txBox="1"/>
          <p:nvPr>
            <p:ph idx="1" type="subTitle"/>
          </p:nvPr>
        </p:nvSpPr>
        <p:spPr>
          <a:xfrm>
            <a:off x="311700" y="1483125"/>
            <a:ext cx="35202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Specify interval between once a month and every 15 minutes.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entire notebook will run, and optionally update upon completion.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 title="Screenshot 2025-07-10 1454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3575" y="408950"/>
            <a:ext cx="5160425" cy="40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311700" y="372150"/>
            <a:ext cx="85206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Platform-</a:t>
            </a:r>
            <a:r>
              <a:rPr lang="en"/>
              <a:t>Specific Advice</a:t>
            </a:r>
            <a:endParaRPr/>
          </a:p>
        </p:txBody>
      </p:sp>
      <p:sp>
        <p:nvSpPr>
          <p:cNvPr id="177" name="Google Shape;177;p29"/>
          <p:cNvSpPr txBox="1"/>
          <p:nvPr>
            <p:ph idx="1" type="subTitle"/>
          </p:nvPr>
        </p:nvSpPr>
        <p:spPr>
          <a:xfrm>
            <a:off x="407675" y="1444950"/>
            <a:ext cx="4260900" cy="3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ArcGIS Online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Notebooks: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THERE IS NO AUTOSAVE!</a:t>
            </a:r>
            <a:r>
              <a:rPr lang="en"/>
              <a:t> Editing the script on a different platform is highly recommended!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 importing custom .py files, only </a:t>
            </a:r>
            <a:r>
              <a:rPr lang="en"/>
              <a:t>officially</a:t>
            </a:r>
            <a:r>
              <a:rPr lang="en"/>
              <a:t> published pypi modules via "pip install"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Navigating file storage is somewhat unintuitive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script: /arcgis/home/[FOLDERNAME]/[FILENAME]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 title="Screenshot 2025-07-12 2307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250" y="1444950"/>
            <a:ext cx="3565981" cy="290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311700" y="526775"/>
            <a:ext cx="8520600" cy="15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subTitle"/>
          </p:nvPr>
        </p:nvSpPr>
        <p:spPr>
          <a:xfrm>
            <a:off x="311700" y="2041125"/>
            <a:ext cx="85206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 title="Screenshot 2025-06-05 at 10.05.40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1938" y="-96638"/>
            <a:ext cx="9207875" cy="533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Dashboard Examples: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</a:t>
            </a:r>
            <a:endParaRPr/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ArcGIS Item, Credit Use, and Data Storage Dashboards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526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1319375"/>
            <a:ext cx="85206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Why make a dashboard?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 Dashboard Quickstart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Platform-Specific Considerations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Other ArcGIS Dashboards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Answers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 title="Screenshot 2025-07-07 1357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988"/>
            <a:ext cx="9143999" cy="468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 title="Screenshot 2025-07-07 1357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4121"/>
            <a:ext cx="9144001" cy="4675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4" title="Screenshot 2025-07-07 1357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721"/>
            <a:ext cx="9143999" cy="4678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Dashboard Examples: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Institutions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>
            <a:off x="311700" y="2834125"/>
            <a:ext cx="85206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Davis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Merced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Penn State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Maryland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6" title="Screenshot 2025-07-07 1355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784"/>
            <a:ext cx="9143999" cy="468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7" title="Screenshot 2025-07-07 1355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915"/>
            <a:ext cx="9143999" cy="466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8" title="Screenshot 2025-07-07 1355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453"/>
            <a:ext cx="9143999" cy="4666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9" title="Screenshot 2025-07-07 1354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915"/>
            <a:ext cx="9143999" cy="4663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ctrTitle"/>
          </p:nvPr>
        </p:nvSpPr>
        <p:spPr>
          <a:xfrm>
            <a:off x="311700" y="921225"/>
            <a:ext cx="8520600" cy="7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Answers/GitHub Repo for Dashboard</a:t>
            </a:r>
            <a:endParaRPr/>
          </a:p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311700" y="2041125"/>
            <a:ext cx="4820700" cy="24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welcome your input!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https://github.com/ClaremontCollegesLibrary/dashboard_public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0" title="undefin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225" y="1717725"/>
            <a:ext cx="2874100" cy="28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0" y="526775"/>
            <a:ext cx="85206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Why make a Dashboard?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2041125"/>
            <a:ext cx="85206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Showcase your institution's ArcGIS usage!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Communicate statistics to stakeholders…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Get more eyes on your work!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Automate data analytics/visualization to</a:t>
            </a:r>
            <a:br>
              <a:rPr lang="en"/>
            </a:br>
            <a:r>
              <a:rPr lang="en"/>
              <a:t>r</a:t>
            </a:r>
            <a:r>
              <a:rPr lang="en"/>
              <a:t>educe overhead workload.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ArcGIS Usage Dashboard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Knoop &amp; Abbey Roelofs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526775"/>
            <a:ext cx="85206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Michigan ArcGIS Usage Dashboard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041125"/>
            <a:ext cx="85206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Knoop's Dashboard Quickstart Guide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GIS for Everyone (...and how to build your own ArcGIS Dashboard to show it!)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Geri Miller's blog post from June 30th</a:t>
            </a:r>
            <a:r>
              <a:rPr lang="en"/>
              <a:t> (included at the end of slide show)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 title="Screenshot 2025-06-05 at 2.23.5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287" y="-45750"/>
            <a:ext cx="9226573" cy="523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526775"/>
            <a:ext cx="85206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The Claremont Colleges Library's Dashboard: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2041125"/>
            <a:ext cx="85206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Replicate the UMich Dashboard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Customize the Dashboard - improve workflow and show our user base divided by campus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Deploy &amp; host the Dashboard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0" y="526775"/>
            <a:ext cx="85206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the Dashboard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11700" y="2041125"/>
            <a:ext cx="8520600" cy="25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Dealing with the REST (REpresentational State Transfer) API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Refactoring the Notebook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Secure(r) Credentials - YAML file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Export and Storage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 Visualization - User Base by Campus Affiliation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311700" y="526775"/>
            <a:ext cx="85206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Wrangling the REST API</a:t>
            </a:r>
            <a:endParaRPr/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311700" y="1470575"/>
            <a:ext cx="8520600" cy="30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ArcGIS has </a:t>
            </a:r>
            <a:r>
              <a:rPr i="1" lang="en"/>
              <a:t>two </a:t>
            </a:r>
            <a:r>
              <a:rPr lang="en"/>
              <a:t>APIs (Application Program Interfaces) its users can access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developer API -  "from arcgis.gis import GIS"</a:t>
            </a:r>
            <a:endParaRPr/>
          </a:p>
          <a:p>
            <a:pPr indent="-3797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built-in support</a:t>
            </a:r>
            <a:endParaRPr/>
          </a:p>
          <a:p>
            <a:pPr indent="-3797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Shorter record of stored data (26 months)</a:t>
            </a:r>
            <a:endParaRPr/>
          </a:p>
          <a:p>
            <a:pPr indent="-3797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REST API</a:t>
            </a:r>
            <a:endParaRPr/>
          </a:p>
          <a:p>
            <a:pPr indent="-3797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Longer record of stored data (since Dec, 2018)</a:t>
            </a:r>
            <a:endParaRPr/>
          </a:p>
          <a:p>
            <a:pPr indent="-3797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Requires use of requests/urllib modules, HTTP requests</a:t>
            </a:r>
            <a:endParaRPr/>
          </a:p>
          <a:p>
            <a:pPr indent="-3797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 has many parameters that can be explored</a:t>
            </a:r>
            <a:endParaRPr/>
          </a:p>
        </p:txBody>
      </p:sp>
      <p:pic>
        <p:nvPicPr>
          <p:cNvPr descr="https://media.canva.com/v2/image-resize/format:PNG/height:71/quality:100/uri:ifs%3A%2F%2F%2FEiPwF88U5k7azLk822d6pYhEvFZVSQc_HC-Tctnzt0g.png/watermark:F/width:550?csig=AAAAAAAAAAAAAAAAAAAAANmVMf-k8ept9XTZ0drGlHDx5SSb4cNuM7E73Ov2WQXB&amp;exp=1740713458&amp;osig=AAAAAAAAAAAAAAAAAAAAAG5sC-BY-v_talTzUgKoU4rBYdv-2lrnZ45huwaFtjGh&amp;signer=media-rpc&amp;x-canva-quality=thumbnail_large"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2175" y="4502175"/>
            <a:ext cx="4005803" cy="5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