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2" r:id="rId5"/>
    <p:sldId id="263" r:id="rId6"/>
    <p:sldId id="264" r:id="rId7"/>
    <p:sldId id="265" r:id="rId8"/>
    <p:sldId id="266" r:id="rId9"/>
    <p:sldId id="267" r:id="rId10"/>
    <p:sldId id="268" r:id="rId11"/>
    <p:sldId id="270" r:id="rId12"/>
    <p:sldId id="269" r:id="rId13"/>
    <p:sldId id="261"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0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12/26/2017</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D503-65BF-43C1-8E33-75AB408AF368}"/>
              </a:ext>
            </a:extLst>
          </p:cNvPr>
          <p:cNvSpPr/>
          <p:nvPr/>
        </p:nvSpPr>
        <p:spPr>
          <a:xfrm>
            <a:off x="179512" y="3363838"/>
            <a:ext cx="3888432" cy="1569660"/>
          </a:xfrm>
          <a:prstGeom prst="rect">
            <a:avLst/>
          </a:prstGeom>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Wildlife </a:t>
            </a:r>
          </a:p>
          <a:p>
            <a:r>
              <a:rPr lang="en-US" altLang="ko-KR" sz="3200" b="1" dirty="0">
                <a:solidFill>
                  <a:schemeClr val="tx1">
                    <a:lumMod val="75000"/>
                    <a:lumOff val="25000"/>
                  </a:schemeClr>
                </a:solidFill>
                <a:latin typeface="Arial" pitchFamily="34" charset="0"/>
                <a:ea typeface="맑은 고딕" pitchFamily="50" charset="-127"/>
                <a:cs typeface="Arial" pitchFamily="34" charset="0"/>
              </a:rPr>
              <a:t>     Protection </a:t>
            </a:r>
          </a:p>
          <a:p>
            <a:r>
              <a:rPr lang="en-US" altLang="ko-KR" sz="3200" b="1" dirty="0">
                <a:solidFill>
                  <a:schemeClr val="tx1">
                    <a:lumMod val="75000"/>
                    <a:lumOff val="25000"/>
                  </a:schemeClr>
                </a:solidFill>
                <a:latin typeface="Arial" pitchFamily="34" charset="0"/>
                <a:ea typeface="맑은 고딕" pitchFamily="50" charset="-127"/>
                <a:cs typeface="Arial" pitchFamily="34" charset="0"/>
              </a:rPr>
              <a:t>               System</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Ticket resolution timeline tracking.</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Donations</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Live Chat Option</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SOS signal</a:t>
            </a: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FUTURE SCOPE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532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DEMO RUN</a:t>
            </a:r>
            <a:endParaRPr lang="en-US" dirty="0">
              <a:latin typeface="Calibri" panose="020F0502020204030204" pitchFamily="34" charset="0"/>
              <a:cs typeface="Calibri" panose="020F0502020204030204" pitchFamily="34" charset="0"/>
            </a:endParaRPr>
          </a:p>
        </p:txBody>
      </p:sp>
      <p:pic>
        <p:nvPicPr>
          <p:cNvPr id="1026" name="Picture 2" descr="Image result for animal run clipart">
            <a:extLst>
              <a:ext uri="{FF2B5EF4-FFF2-40B4-BE49-F238E27FC236}">
                <a16:creationId xmlns:a16="http://schemas.microsoft.com/office/drawing/2014/main" id="{265B4DAF-AD96-4A88-905B-5FFBCE6C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093" y="1347614"/>
            <a:ext cx="2951782" cy="320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54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FEABE0-904F-4FB7-A622-5EAF5BD3B91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1250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283836"/>
            <a:ext cx="8496944" cy="1108720"/>
          </a:xfrm>
        </p:spPr>
        <p:txBody>
          <a:bodyPr/>
          <a:lstStyle/>
          <a:p>
            <a:pPr marL="342900" indent="-342900">
              <a:buFont typeface="Arial" panose="020B0604020202020204" pitchFamily="34" charset="0"/>
              <a:buChar char="•"/>
            </a:pPr>
            <a:r>
              <a:rPr lang="en-US" altLang="ko-KR" b="1" dirty="0"/>
              <a:t>Problem Statement</a:t>
            </a:r>
          </a:p>
          <a:p>
            <a:pPr marL="342900" indent="-342900">
              <a:buFont typeface="Arial" panose="020B0604020202020204" pitchFamily="34" charset="0"/>
              <a:buChar char="•"/>
            </a:pPr>
            <a:r>
              <a:rPr lang="en-US" altLang="ko-KR" b="1" dirty="0"/>
              <a:t>Scope</a:t>
            </a:r>
          </a:p>
          <a:p>
            <a:pPr marL="342900" indent="-342900">
              <a:buFont typeface="Arial" panose="020B0604020202020204" pitchFamily="34" charset="0"/>
              <a:buChar char="•"/>
            </a:pPr>
            <a:r>
              <a:rPr lang="en-US" altLang="ko-KR" b="1" dirty="0"/>
              <a:t>Use Cases</a:t>
            </a:r>
          </a:p>
        </p:txBody>
      </p:sp>
      <p:sp>
        <p:nvSpPr>
          <p:cNvPr id="3" name="Title 2"/>
          <p:cNvSpPr>
            <a:spLocks noGrp="1"/>
          </p:cNvSpPr>
          <p:nvPr>
            <p:ph type="title"/>
          </p:nvPr>
        </p:nvSpPr>
        <p:spPr/>
        <p:txBody>
          <a:bodyPr/>
          <a:lstStyle/>
          <a:p>
            <a:r>
              <a:rPr lang="en-US" dirty="0"/>
              <a:t>Contents</a:t>
            </a:r>
          </a:p>
        </p:txBody>
      </p:sp>
      <p:pic>
        <p:nvPicPr>
          <p:cNvPr id="9" name="Picture 8">
            <a:extLst>
              <a:ext uri="{FF2B5EF4-FFF2-40B4-BE49-F238E27FC236}">
                <a16:creationId xmlns:a16="http://schemas.microsoft.com/office/drawing/2014/main" id="{7ECF6FC2-61C6-4B91-8727-35A48446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677" y="1635646"/>
            <a:ext cx="3317354" cy="3317354"/>
          </a:xfrm>
          <a:prstGeom prst="rect">
            <a:avLst/>
          </a:prstGeom>
        </p:spPr>
      </p:pic>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51520" y="1131590"/>
            <a:ext cx="8496944" cy="3744416"/>
          </a:xfrm>
        </p:spPr>
        <p:txBody>
          <a:bodyPr/>
          <a:lstStyle/>
          <a:p>
            <a:pPr algn="just"/>
            <a:endParaRPr lang="en-IN" sz="1100" dirty="0">
              <a:latin typeface="Calibri" panose="020F0502020204030204" pitchFamily="34" charset="0"/>
              <a:cs typeface="Calibri" panose="020F0502020204030204" pitchFamily="34" charset="0"/>
            </a:endParaRPr>
          </a:p>
          <a:p>
            <a:pPr marL="342900" indent="-342900" algn="just">
              <a:lnSpc>
                <a:spcPct val="150000"/>
              </a:lnSpc>
              <a:buFont typeface="Wingdings" panose="05000000000000000000" pitchFamily="2" charset="2"/>
              <a:buChar char="§"/>
            </a:pPr>
            <a:r>
              <a:rPr lang="en-US" sz="1100" dirty="0">
                <a:latin typeface="Calibri" panose="020F0502020204030204" pitchFamily="34" charset="0"/>
                <a:cs typeface="Calibri" panose="020F0502020204030204" pitchFamily="34" charset="0"/>
              </a:rPr>
              <a:t>Our application goal is to conserve the world’s largest wild places of the three continents, viz. Asia, Africa and North America; home to more than 50% of the world’s biodiversity.</a:t>
            </a:r>
          </a:p>
          <a:p>
            <a:pPr marL="342900" indent="-342900" algn="just">
              <a:lnSpc>
                <a:spcPct val="150000"/>
              </a:lnSpc>
              <a:buFont typeface="Wingdings" panose="05000000000000000000" pitchFamily="2" charset="2"/>
              <a:buChar char="§"/>
            </a:pPr>
            <a:r>
              <a:rPr lang="en-US" sz="1100" dirty="0">
                <a:latin typeface="Calibri" panose="020F0502020204030204" pitchFamily="34" charset="0"/>
                <a:cs typeface="Calibri" panose="020F0502020204030204" pitchFamily="34" charset="0"/>
              </a:rPr>
              <a:t>We would be developing a Java Swing application to collaborate various organizations involved in protecting wildlife species across these continents.</a:t>
            </a:r>
          </a:p>
          <a:p>
            <a:pPr marL="342900" indent="-342900" algn="just">
              <a:lnSpc>
                <a:spcPct val="150000"/>
              </a:lnSpc>
              <a:buFont typeface="Wingdings" panose="05000000000000000000" pitchFamily="2" charset="2"/>
              <a:buChar char="§"/>
            </a:pPr>
            <a:r>
              <a:rPr lang="en-US" sz="1100" dirty="0">
                <a:latin typeface="Calibri" panose="020F0502020204030204" pitchFamily="34" charset="0"/>
                <a:cs typeface="Calibri" panose="020F0502020204030204" pitchFamily="34" charset="0"/>
              </a:rPr>
              <a:t>The application would act as a mediator in implementing conservation plans on species or populations engaging various organizations in providing solutions to curb activities that are harmful to the habitat. Protect endangered species by curbing poaching, deforestation and their illegal activities.</a:t>
            </a: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PROBLEM STATEMENT</a:t>
            </a:r>
            <a:endParaRPr lang="en-US" dirty="0">
              <a:latin typeface="Calibri" panose="020F0502020204030204" pitchFamily="34" charset="0"/>
              <a:cs typeface="Calibri" panose="020F0502020204030204" pitchFamily="34" charset="0"/>
            </a:endParaRPr>
          </a:p>
        </p:txBody>
      </p:sp>
      <p:pic>
        <p:nvPicPr>
          <p:cNvPr id="1026" name="Picture 2" descr="Related image">
            <a:extLst>
              <a:ext uri="{FF2B5EF4-FFF2-40B4-BE49-F238E27FC236}">
                <a16:creationId xmlns:a16="http://schemas.microsoft.com/office/drawing/2014/main" id="{FF0E068B-D4ED-43A4-BD4D-14394197A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3579862"/>
            <a:ext cx="7810500" cy="1399252"/>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DBFAA868-4698-4540-AB76-48B8F1612232}"/>
              </a:ext>
            </a:extLst>
          </p:cNvPr>
          <p:cNvSpPr/>
          <p:nvPr/>
        </p:nvSpPr>
        <p:spPr>
          <a:xfrm>
            <a:off x="1979712" y="3363838"/>
            <a:ext cx="43204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BA20C672-0C33-49F4-8852-76261A2B3EA0}"/>
              </a:ext>
            </a:extLst>
          </p:cNvPr>
          <p:cNvSpPr/>
          <p:nvPr/>
        </p:nvSpPr>
        <p:spPr>
          <a:xfrm>
            <a:off x="4067944" y="3567097"/>
            <a:ext cx="43204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086CFFF4-3D1C-4858-BC07-62BD9F599D53}"/>
              </a:ext>
            </a:extLst>
          </p:cNvPr>
          <p:cNvSpPr/>
          <p:nvPr/>
        </p:nvSpPr>
        <p:spPr>
          <a:xfrm>
            <a:off x="5976156" y="3382604"/>
            <a:ext cx="43204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02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Maintaining the organizations involved in supporting species.</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Ticket Management System.</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live ticket generating system by sensors.</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SMS and EMAIL notifications.</a:t>
            </a: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Drone Eye View - Live tracking of incidents on map and creation of tickets.</a:t>
            </a:r>
          </a:p>
          <a:p>
            <a:pPr algn="just"/>
            <a:endParaRPr lang="en-US" dirty="0"/>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How do we plan to achieve this?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648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F764DD-99D6-454F-A71A-7D996C159CEB}"/>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0" y="0"/>
            <a:ext cx="7524328" cy="5143500"/>
          </a:xfrm>
        </p:spPr>
      </p:pic>
    </p:spTree>
    <p:extLst>
      <p:ext uri="{BB962C8B-B14F-4D97-AF65-F5344CB8AC3E}">
        <p14:creationId xmlns:p14="http://schemas.microsoft.com/office/powerpoint/2010/main" val="110043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Our application follows the Continent – Country – State – Organization hierarchy.</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We have primarily focused on North America, Africa and Asia as the main continents.</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Every continent has countries under them. For e.g. North America has USA and Canada, Asia has India and so on.</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Every country will have states.</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Now every state will further have organizations like Governments, NGOs and Local Communities.</a:t>
            </a:r>
            <a:endParaRPr lang="en-US"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Object Model Explained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283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lvl="0" algn="just">
              <a:lnSpc>
                <a:spcPct val="150000"/>
              </a:lnSpc>
            </a:pPr>
            <a:r>
              <a:rPr lang="en-IN" dirty="0">
                <a:latin typeface="Calibri" panose="020F0502020204030204" pitchFamily="34" charset="0"/>
                <a:cs typeface="Calibri" panose="020F0502020204030204" pitchFamily="34" charset="0"/>
              </a:rPr>
              <a:t>OUR APPLICATION HAS THE FOLLOWING USER ROLES:</a:t>
            </a:r>
          </a:p>
          <a:p>
            <a:pPr marL="342900" lvl="0" indent="-342900" algn="just">
              <a:lnSpc>
                <a:spcPct val="150000"/>
              </a:lnSpc>
              <a:buAutoNum type="arabicPeriod"/>
            </a:pPr>
            <a:r>
              <a:rPr lang="en-IN" dirty="0">
                <a:latin typeface="Calibri" panose="020F0502020204030204" pitchFamily="34" charset="0"/>
                <a:cs typeface="Calibri" panose="020F0502020204030204" pitchFamily="34" charset="0"/>
              </a:rPr>
              <a:t>SYSTEM ADMIN : Has the authority to create continents, State Enterprises, Organizations and Enterprise Admin users. Also has some additional special privileges.</a:t>
            </a:r>
          </a:p>
          <a:p>
            <a:pPr marL="342900" lvl="0" indent="-342900" algn="just">
              <a:lnSpc>
                <a:spcPct val="150000"/>
              </a:lnSpc>
              <a:buAutoNum type="arabicPeriod"/>
            </a:pPr>
            <a:r>
              <a:rPr lang="en-IN" dirty="0">
                <a:latin typeface="Calibri" panose="020F0502020204030204" pitchFamily="34" charset="0"/>
                <a:cs typeface="Calibri" panose="020F0502020204030204" pitchFamily="34" charset="0"/>
              </a:rPr>
              <a:t>STATE ADMIN : Has the authority to create Organizations within his/her state enterprise. Can also create employees and employee accounts for the same.</a:t>
            </a:r>
          </a:p>
          <a:p>
            <a:pPr marL="342900" lvl="0" indent="-342900" algn="just">
              <a:lnSpc>
                <a:spcPct val="150000"/>
              </a:lnSpc>
              <a:buAutoNum type="arabicPeriod"/>
            </a:pPr>
            <a:r>
              <a:rPr lang="en-IN" dirty="0">
                <a:latin typeface="Calibri" panose="020F0502020204030204" pitchFamily="34" charset="0"/>
                <a:cs typeface="Calibri" panose="020F0502020204030204" pitchFamily="34" charset="0"/>
              </a:rPr>
              <a:t>ORGANIZATION ADMIN : Has the authority to create tickets and process tickets.</a:t>
            </a: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USER ROLES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85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lvl="0" algn="just">
              <a:lnSpc>
                <a:spcPct val="150000"/>
              </a:lnSpc>
            </a:pPr>
            <a:r>
              <a:rPr lang="en-IN" dirty="0">
                <a:latin typeface="Calibri" panose="020F0502020204030204" pitchFamily="34" charset="0"/>
                <a:cs typeface="Calibri" panose="020F0502020204030204" pitchFamily="34" charset="0"/>
              </a:rPr>
              <a:t>The analytics section of our application includes the following:</a:t>
            </a:r>
          </a:p>
          <a:p>
            <a:pPr lvl="0" algn="just">
              <a:lnSpc>
                <a:spcPct val="150000"/>
              </a:lnSpc>
            </a:pPr>
            <a:endParaRPr lang="en-IN" dirty="0">
              <a:latin typeface="Calibri" panose="020F0502020204030204" pitchFamily="34" charset="0"/>
              <a:cs typeface="Calibri" panose="020F0502020204030204" pitchFamily="34" charset="0"/>
            </a:endParaRPr>
          </a:p>
          <a:p>
            <a:pPr marL="342900" lvl="0" indent="-34290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Issue representation graphically.</a:t>
            </a:r>
          </a:p>
          <a:p>
            <a:pPr marL="342900" lvl="0" indent="-34290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Issues per state representation.</a:t>
            </a:r>
          </a:p>
          <a:p>
            <a:pPr marL="342900" lvl="0" indent="-34290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Issues per organization.</a:t>
            </a: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ANALYTICS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197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Ticket tracker including sorting by state and history.</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Organization wise ticket count and related reporting.</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Kwik Sensor</a:t>
            </a:r>
            <a:r>
              <a:rPr lang="en-US" dirty="0"/>
              <a:t>™ </a:t>
            </a:r>
            <a:r>
              <a:rPr lang="en-US" dirty="0">
                <a:latin typeface="Calibri" panose="020F0502020204030204" pitchFamily="34" charset="0"/>
                <a:cs typeface="Calibri" panose="020F0502020204030204" pitchFamily="34" charset="0"/>
              </a:rPr>
              <a:t>Tickets</a:t>
            </a: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Kwik Drone Eye</a:t>
            </a:r>
            <a:r>
              <a:rPr lang="en-US" dirty="0"/>
              <a:t>™</a:t>
            </a:r>
            <a:r>
              <a:rPr lang="en-IN" dirty="0">
                <a:latin typeface="Calibri" panose="020F0502020204030204" pitchFamily="34" charset="0"/>
                <a:cs typeface="Calibri" panose="020F0502020204030204" pitchFamily="34" charset="0"/>
              </a:rPr>
              <a:t> View</a:t>
            </a:r>
          </a:p>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ADDITIONAL FEATURES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424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TotalTime>
  <Words>385</Words>
  <Application>Microsoft Office PowerPoint</Application>
  <PresentationFormat>On-screen Show (16:9)</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맑은 고딕</vt:lpstr>
      <vt:lpstr>Arial</vt:lpstr>
      <vt:lpstr>Calibri</vt:lpstr>
      <vt:lpstr>Wingdings</vt:lpstr>
      <vt:lpstr>Office Theme</vt:lpstr>
      <vt:lpstr>Custom Design</vt:lpstr>
      <vt:lpstr>PowerPoint Presentation</vt:lpstr>
      <vt:lpstr>Contents</vt:lpstr>
      <vt:lpstr>PROBLEM STATEMENT</vt:lpstr>
      <vt:lpstr>How do we plan to achieve this?</vt:lpstr>
      <vt:lpstr>PowerPoint Presentation</vt:lpstr>
      <vt:lpstr>Object Model Explained</vt:lpstr>
      <vt:lpstr>USER ROLES</vt:lpstr>
      <vt:lpstr>ANALYTICS</vt:lpstr>
      <vt:lpstr>ADDITIONAL FEATURES</vt:lpstr>
      <vt:lpstr>FUTURE SCOPE</vt:lpstr>
      <vt:lpstr>DEMO RUN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Clarence D'Silva</cp:lastModifiedBy>
  <cp:revision>76</cp:revision>
  <dcterms:created xsi:type="dcterms:W3CDTF">2014-04-01T16:27:38Z</dcterms:created>
  <dcterms:modified xsi:type="dcterms:W3CDTF">2017-12-26T20:12:16Z</dcterms:modified>
</cp:coreProperties>
</file>