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handoutMasterIdLst>
    <p:handoutMasterId r:id="rId26"/>
  </p:handoutMasterIdLst>
  <p:sldIdLst>
    <p:sldId id="305" r:id="rId3"/>
    <p:sldId id="271" r:id="rId4"/>
    <p:sldId id="258" r:id="rId5"/>
    <p:sldId id="500" r:id="rId6"/>
    <p:sldId id="619" r:id="rId7"/>
    <p:sldId id="356" r:id="rId8"/>
    <p:sldId id="623" r:id="rId9"/>
    <p:sldId id="357" r:id="rId10"/>
    <p:sldId id="624" r:id="rId11"/>
    <p:sldId id="625" r:id="rId12"/>
    <p:sldId id="626" r:id="rId13"/>
    <p:sldId id="627" r:id="rId14"/>
    <p:sldId id="628" r:id="rId15"/>
    <p:sldId id="350" r:id="rId16"/>
    <p:sldId id="416" r:id="rId17"/>
    <p:sldId id="415" r:id="rId18"/>
    <p:sldId id="544" r:id="rId19"/>
    <p:sldId id="417" r:id="rId20"/>
    <p:sldId id="418" r:id="rId21"/>
    <p:sldId id="358" r:id="rId22"/>
    <p:sldId id="361" r:id="rId23"/>
    <p:sldId id="336" r:id="rId24"/>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yuanhang" initials="L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994"/>
    <a:srgbClr val="B9C8DF"/>
    <a:srgbClr val="1C50A2"/>
    <a:srgbClr val="11B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3" d="2"/>
        <a:sy n="3" d="2"/>
      </p:scale>
      <p:origin x="0" y="0"/>
    </p:cViewPr>
  </p:notesTextViewPr>
  <p:sorterViewPr>
    <p:cViewPr varScale="1">
      <p:scale>
        <a:sx n="1" d="1"/>
        <a:sy n="1" d="1"/>
      </p:scale>
      <p:origin x="0" y="-863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29.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F1DD2-9A69-4A30-A20B-8ED9F9F614F2}"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2EF1F-5AB9-4920-AF5B-E1DBE17087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节标题">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93D31F3C-1533-4ADE-ADA4-C66B5AA4B42B}"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 </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17" name="日期占位符 3"/>
          <p:cNvSpPr>
            <a:spLocks noGrp="1"/>
          </p:cNvSpPr>
          <p:nvPr>
            <p:ph type="dt" sz="half" idx="2"/>
          </p:nvPr>
        </p:nvSpPr>
        <p:spPr>
          <a:xfrm>
            <a:off x="5401732" y="625262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93D31F3C-1533-4ADE-ADA4-C66B5AA4B42B}" type="datetime1">
              <a:rPr lang="zh-CN" altLang="en-US" smtClean="0"/>
            </a:fld>
            <a:endParaRPr lang="zh-CN" altLang="en-US"/>
          </a:p>
        </p:txBody>
      </p:sp>
      <p:sp>
        <p:nvSpPr>
          <p:cNvPr id="18" name="页脚占位符 4"/>
          <p:cNvSpPr>
            <a:spLocks noGrp="1"/>
          </p:cNvSpPr>
          <p:nvPr>
            <p:ph type="ftr" sz="quarter" idx="3"/>
          </p:nvPr>
        </p:nvSpPr>
        <p:spPr>
          <a:xfrm>
            <a:off x="669924" y="625262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 </a:t>
            </a:r>
            <a:endParaRPr lang="zh-CN" altLang="en-US" dirty="0"/>
          </a:p>
        </p:txBody>
      </p:sp>
      <p:sp>
        <p:nvSpPr>
          <p:cNvPr id="19" name="灯片编号占位符 5"/>
          <p:cNvSpPr>
            <a:spLocks noGrp="1"/>
          </p:cNvSpPr>
          <p:nvPr>
            <p:ph type="sldNum" sz="quarter" idx="4"/>
          </p:nvPr>
        </p:nvSpPr>
        <p:spPr>
          <a:xfrm>
            <a:off x="8610599" y="625262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tags" Target="../tags/tag2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6" Type="http://schemas.openxmlformats.org/officeDocument/2006/relationships/slideLayout" Target="../slideLayouts/slideLayout3.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任意多边形 5"/>
          <p:cNvSpPr/>
          <p:nvPr>
            <p:custDataLst>
              <p:tags r:id="rId1"/>
            </p:custDataLst>
          </p:nvPr>
        </p:nvSpPr>
        <p:spPr bwMode="auto">
          <a:xfrm>
            <a:off x="0" y="-8255"/>
            <a:ext cx="12193588" cy="6866164"/>
          </a:xfrm>
          <a:custGeom>
            <a:avLst/>
            <a:gdLst>
              <a:gd name="T0" fmla="*/ 0 w 7681"/>
              <a:gd name="T1" fmla="*/ 4316 h 4316"/>
              <a:gd name="T2" fmla="*/ 2126 w 7681"/>
              <a:gd name="T3" fmla="*/ 4316 h 4316"/>
              <a:gd name="T4" fmla="*/ 7681 w 7681"/>
              <a:gd name="T5" fmla="*/ 1213 h 4316"/>
              <a:gd name="T6" fmla="*/ 7681 w 7681"/>
              <a:gd name="T7" fmla="*/ 0 h 4316"/>
              <a:gd name="T8" fmla="*/ 0 w 7681"/>
              <a:gd name="T9" fmla="*/ 0 h 4316"/>
              <a:gd name="T10" fmla="*/ 0 w 7681"/>
              <a:gd name="T11" fmla="*/ 4316 h 4316"/>
            </a:gdLst>
            <a:ahLst/>
            <a:cxnLst>
              <a:cxn ang="0">
                <a:pos x="T0" y="T1"/>
              </a:cxn>
              <a:cxn ang="0">
                <a:pos x="T2" y="T3"/>
              </a:cxn>
              <a:cxn ang="0">
                <a:pos x="T4" y="T5"/>
              </a:cxn>
              <a:cxn ang="0">
                <a:pos x="T6" y="T7"/>
              </a:cxn>
              <a:cxn ang="0">
                <a:pos x="T8" y="T9"/>
              </a:cxn>
              <a:cxn ang="0">
                <a:pos x="T10" y="T11"/>
              </a:cxn>
            </a:cxnLst>
            <a:rect l="0" t="0" r="r" b="b"/>
            <a:pathLst>
              <a:path w="7681" h="4316">
                <a:moveTo>
                  <a:pt x="0" y="4316"/>
                </a:moveTo>
                <a:lnTo>
                  <a:pt x="2126" y="4316"/>
                </a:lnTo>
                <a:lnTo>
                  <a:pt x="7681" y="1213"/>
                </a:lnTo>
                <a:lnTo>
                  <a:pt x="7681" y="0"/>
                </a:lnTo>
                <a:lnTo>
                  <a:pt x="0" y="0"/>
                </a:lnTo>
                <a:lnTo>
                  <a:pt x="0" y="4316"/>
                </a:lnTo>
                <a:close/>
              </a:path>
            </a:pathLst>
          </a:custGeom>
          <a:solidFill>
            <a:srgbClr val="11B2AE"/>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charset="-122"/>
            </a:endParaRPr>
          </a:p>
        </p:txBody>
      </p:sp>
      <p:grpSp>
        <p:nvGrpSpPr>
          <p:cNvPr id="82" name="组合 81"/>
          <p:cNvGrpSpPr/>
          <p:nvPr/>
        </p:nvGrpSpPr>
        <p:grpSpPr>
          <a:xfrm>
            <a:off x="7637481" y="903239"/>
            <a:ext cx="4208973" cy="3385298"/>
            <a:chOff x="6579549" y="561975"/>
            <a:chExt cx="5435599" cy="4371879"/>
          </a:xfrm>
        </p:grpSpPr>
        <p:sp>
          <p:nvSpPr>
            <p:cNvPr id="38" name="Freeform 9"/>
            <p:cNvSpPr/>
            <p:nvPr/>
          </p:nvSpPr>
          <p:spPr bwMode="auto">
            <a:xfrm>
              <a:off x="6579549" y="561975"/>
              <a:ext cx="5435599" cy="4371879"/>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1C50A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sp>
          <p:nvSpPr>
            <p:cNvPr id="39" name="Freeform 10"/>
            <p:cNvSpPr/>
            <p:nvPr/>
          </p:nvSpPr>
          <p:spPr bwMode="auto">
            <a:xfrm>
              <a:off x="7266012" y="1247245"/>
              <a:ext cx="4151017" cy="3353526"/>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grpSp>
      <p:sp>
        <p:nvSpPr>
          <p:cNvPr id="71" name="TextBox 1"/>
          <p:cNvSpPr txBox="1"/>
          <p:nvPr/>
        </p:nvSpPr>
        <p:spPr>
          <a:xfrm>
            <a:off x="0" y="1894840"/>
            <a:ext cx="8316595" cy="1567180"/>
          </a:xfrm>
          <a:prstGeom prst="rect">
            <a:avLst/>
          </a:prstGeom>
          <a:noFill/>
        </p:spPr>
        <p:txBody>
          <a:bodyPr wrap="square" lIns="91413" tIns="45706" rIns="91413" bIns="45706"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4800" b="1" dirty="0">
                <a:solidFill>
                  <a:schemeClr val="bg1"/>
                </a:solidFill>
                <a:latin typeface="微软雅黑" panose="020B0503020204020204" charset="-122"/>
                <a:ea typeface="微软雅黑" panose="020B0503020204020204" charset="-122"/>
              </a:rPr>
              <a:t>基于深度学习的图像超分辨率算法研究</a:t>
            </a:r>
            <a:endParaRPr lang="zh-CN" altLang="en-US" sz="4800" b="1" dirty="0">
              <a:solidFill>
                <a:schemeClr val="bg1"/>
              </a:solidFill>
              <a:latin typeface="微软雅黑" panose="020B0503020204020204" charset="-122"/>
              <a:ea typeface="微软雅黑" panose="020B0503020204020204" charset="-122"/>
            </a:endParaRPr>
          </a:p>
        </p:txBody>
      </p:sp>
      <p:grpSp>
        <p:nvGrpSpPr>
          <p:cNvPr id="73" name="组合 72"/>
          <p:cNvGrpSpPr/>
          <p:nvPr/>
        </p:nvGrpSpPr>
        <p:grpSpPr>
          <a:xfrm>
            <a:off x="1719868" y="5269839"/>
            <a:ext cx="2699384" cy="370958"/>
            <a:chOff x="6395842" y="4718860"/>
            <a:chExt cx="2016134" cy="276971"/>
          </a:xfrm>
        </p:grpSpPr>
        <p:grpSp>
          <p:nvGrpSpPr>
            <p:cNvPr id="74" name="组合 73"/>
            <p:cNvGrpSpPr/>
            <p:nvPr/>
          </p:nvGrpSpPr>
          <p:grpSpPr>
            <a:xfrm>
              <a:off x="6395842" y="4718860"/>
              <a:ext cx="276971" cy="276971"/>
              <a:chOff x="6392770" y="4930504"/>
              <a:chExt cx="531780" cy="531780"/>
            </a:xfrm>
          </p:grpSpPr>
          <p:sp>
            <p:nvSpPr>
              <p:cNvPr id="76" name="圆角矩形 2"/>
              <p:cNvSpPr/>
              <p:nvPr/>
            </p:nvSpPr>
            <p:spPr>
              <a:xfrm>
                <a:off x="6392770" y="4930504"/>
                <a:ext cx="531780" cy="531780"/>
              </a:xfrm>
              <a:prstGeom prst="ellipse">
                <a:avLst/>
              </a:prstGeom>
              <a:solidFill>
                <a:schemeClr val="bg1"/>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77"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rgbClr val="1C50A2"/>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75" name="文本框 27"/>
            <p:cNvSpPr txBox="1"/>
            <p:nvPr/>
          </p:nvSpPr>
          <p:spPr>
            <a:xfrm>
              <a:off x="6669040" y="4747891"/>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时  间：</a:t>
              </a:r>
              <a:r>
                <a:rPr kumimoji="0" lang="en-US" altLang="zh-CN"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2024</a:t>
              </a:r>
              <a:r>
                <a:rPr lang="en-US" altLang="zh-CN" sz="1400" b="1" dirty="0">
                  <a:solidFill>
                    <a:schemeClr val="bg1"/>
                  </a:solidFill>
                  <a:latin typeface="Arial" panose="020B0604020202020204"/>
                  <a:cs typeface="微软雅黑" panose="020B0503020204020204" charset="-122"/>
                  <a:sym typeface="Arial" panose="020B0604020202020204" pitchFamily="34" charset="0"/>
                </a:rPr>
                <a:t>/06/05</a:t>
              </a: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grpSp>
        <p:nvGrpSpPr>
          <p:cNvPr id="3" name="组合 2"/>
          <p:cNvGrpSpPr/>
          <p:nvPr/>
        </p:nvGrpSpPr>
        <p:grpSpPr>
          <a:xfrm>
            <a:off x="1719868" y="4769797"/>
            <a:ext cx="2699384" cy="370958"/>
            <a:chOff x="1057137" y="4980833"/>
            <a:chExt cx="2699384" cy="370958"/>
          </a:xfrm>
        </p:grpSpPr>
        <p:grpSp>
          <p:nvGrpSpPr>
            <p:cNvPr id="29" name="组合 28"/>
            <p:cNvGrpSpPr/>
            <p:nvPr/>
          </p:nvGrpSpPr>
          <p:grpSpPr>
            <a:xfrm>
              <a:off x="1057137" y="4980833"/>
              <a:ext cx="2699384" cy="370958"/>
              <a:chOff x="6395842" y="4718860"/>
              <a:chExt cx="2016134" cy="276971"/>
            </a:xfrm>
          </p:grpSpPr>
          <p:sp>
            <p:nvSpPr>
              <p:cNvPr id="32" name="圆角矩形 2"/>
              <p:cNvSpPr/>
              <p:nvPr/>
            </p:nvSpPr>
            <p:spPr>
              <a:xfrm>
                <a:off x="6395842" y="4718860"/>
                <a:ext cx="276971" cy="276971"/>
              </a:xfrm>
              <a:prstGeom prst="ellipse">
                <a:avLst/>
              </a:prstGeom>
              <a:solidFill>
                <a:schemeClr val="bg1"/>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1" name="文本框 27"/>
              <p:cNvSpPr txBox="1"/>
              <p:nvPr/>
            </p:nvSpPr>
            <p:spPr>
              <a:xfrm>
                <a:off x="6669040" y="4747891"/>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专  业：计算机科学与技术</a:t>
                </a: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2" name="Freeform 241"/>
            <p:cNvSpPr>
              <a:spLocks noEditPoints="1"/>
            </p:cNvSpPr>
            <p:nvPr/>
          </p:nvSpPr>
          <p:spPr bwMode="auto">
            <a:xfrm>
              <a:off x="1130443" y="5078439"/>
              <a:ext cx="212580" cy="173070"/>
            </a:xfrm>
            <a:custGeom>
              <a:avLst/>
              <a:gdLst>
                <a:gd name="T0" fmla="*/ 41 w 43"/>
                <a:gd name="T1" fmla="*/ 21 h 35"/>
                <a:gd name="T2" fmla="*/ 41 w 43"/>
                <a:gd name="T3" fmla="*/ 21 h 35"/>
                <a:gd name="T4" fmla="*/ 40 w 43"/>
                <a:gd name="T5" fmla="*/ 21 h 35"/>
                <a:gd name="T6" fmla="*/ 40 w 43"/>
                <a:gd name="T7" fmla="*/ 21 h 35"/>
                <a:gd name="T8" fmla="*/ 21 w 43"/>
                <a:gd name="T9" fmla="*/ 5 h 35"/>
                <a:gd name="T10" fmla="*/ 3 w 43"/>
                <a:gd name="T11" fmla="*/ 21 h 35"/>
                <a:gd name="T12" fmla="*/ 2 w 43"/>
                <a:gd name="T13" fmla="*/ 21 h 35"/>
                <a:gd name="T14" fmla="*/ 2 w 43"/>
                <a:gd name="T15" fmla="*/ 21 h 35"/>
                <a:gd name="T16" fmla="*/ 0 w 43"/>
                <a:gd name="T17" fmla="*/ 19 h 35"/>
                <a:gd name="T18" fmla="*/ 0 w 43"/>
                <a:gd name="T19" fmla="*/ 17 h 35"/>
                <a:gd name="T20" fmla="*/ 19 w 43"/>
                <a:gd name="T21" fmla="*/ 1 h 35"/>
                <a:gd name="T22" fmla="*/ 23 w 43"/>
                <a:gd name="T23" fmla="*/ 1 h 35"/>
                <a:gd name="T24" fmla="*/ 30 w 43"/>
                <a:gd name="T25" fmla="*/ 7 h 35"/>
                <a:gd name="T26" fmla="*/ 30 w 43"/>
                <a:gd name="T27" fmla="*/ 2 h 35"/>
                <a:gd name="T28" fmla="*/ 31 w 43"/>
                <a:gd name="T29" fmla="*/ 1 h 35"/>
                <a:gd name="T30" fmla="*/ 36 w 43"/>
                <a:gd name="T31" fmla="*/ 1 h 35"/>
                <a:gd name="T32" fmla="*/ 37 w 43"/>
                <a:gd name="T33" fmla="*/ 2 h 35"/>
                <a:gd name="T34" fmla="*/ 37 w 43"/>
                <a:gd name="T35" fmla="*/ 12 h 35"/>
                <a:gd name="T36" fmla="*/ 43 w 43"/>
                <a:gd name="T37" fmla="*/ 17 h 35"/>
                <a:gd name="T38" fmla="*/ 43 w 43"/>
                <a:gd name="T39" fmla="*/ 19 h 35"/>
                <a:gd name="T40" fmla="*/ 41 w 43"/>
                <a:gd name="T41" fmla="*/ 21 h 35"/>
                <a:gd name="T42" fmla="*/ 37 w 43"/>
                <a:gd name="T43" fmla="*/ 33 h 35"/>
                <a:gd name="T44" fmla="*/ 35 w 43"/>
                <a:gd name="T45" fmla="*/ 35 h 35"/>
                <a:gd name="T46" fmla="*/ 25 w 43"/>
                <a:gd name="T47" fmla="*/ 35 h 35"/>
                <a:gd name="T48" fmla="*/ 25 w 43"/>
                <a:gd name="T49" fmla="*/ 25 h 35"/>
                <a:gd name="T50" fmla="*/ 18 w 43"/>
                <a:gd name="T51" fmla="*/ 25 h 35"/>
                <a:gd name="T52" fmla="*/ 18 w 43"/>
                <a:gd name="T53" fmla="*/ 35 h 35"/>
                <a:gd name="T54" fmla="*/ 8 w 43"/>
                <a:gd name="T55" fmla="*/ 35 h 35"/>
                <a:gd name="T56" fmla="*/ 6 w 43"/>
                <a:gd name="T57" fmla="*/ 33 h 35"/>
                <a:gd name="T58" fmla="*/ 6 w 43"/>
                <a:gd name="T59" fmla="*/ 20 h 35"/>
                <a:gd name="T60" fmla="*/ 6 w 43"/>
                <a:gd name="T61" fmla="*/ 20 h 35"/>
                <a:gd name="T62" fmla="*/ 21 w 43"/>
                <a:gd name="T63" fmla="*/ 8 h 35"/>
                <a:gd name="T64" fmla="*/ 37 w 43"/>
                <a:gd name="T65" fmla="*/ 20 h 35"/>
                <a:gd name="T66" fmla="*/ 37 w 43"/>
                <a:gd name="T67" fmla="*/ 20 h 35"/>
                <a:gd name="T68" fmla="*/ 37 w 43"/>
                <a:gd name="T69"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35">
                  <a:moveTo>
                    <a:pt x="41" y="21"/>
                  </a:moveTo>
                  <a:cubicBezTo>
                    <a:pt x="41" y="21"/>
                    <a:pt x="41" y="21"/>
                    <a:pt x="41" y="21"/>
                  </a:cubicBezTo>
                  <a:cubicBezTo>
                    <a:pt x="41" y="21"/>
                    <a:pt x="41" y="21"/>
                    <a:pt x="40" y="21"/>
                  </a:cubicBezTo>
                  <a:cubicBezTo>
                    <a:pt x="40" y="21"/>
                    <a:pt x="40" y="21"/>
                    <a:pt x="40" y="21"/>
                  </a:cubicBezTo>
                  <a:cubicBezTo>
                    <a:pt x="21" y="5"/>
                    <a:pt x="21" y="5"/>
                    <a:pt x="21" y="5"/>
                  </a:cubicBezTo>
                  <a:cubicBezTo>
                    <a:pt x="3" y="21"/>
                    <a:pt x="3" y="21"/>
                    <a:pt x="3" y="21"/>
                  </a:cubicBezTo>
                  <a:cubicBezTo>
                    <a:pt x="3" y="21"/>
                    <a:pt x="2" y="21"/>
                    <a:pt x="2" y="21"/>
                  </a:cubicBezTo>
                  <a:cubicBezTo>
                    <a:pt x="2" y="21"/>
                    <a:pt x="2" y="21"/>
                    <a:pt x="2" y="21"/>
                  </a:cubicBezTo>
                  <a:cubicBezTo>
                    <a:pt x="0" y="19"/>
                    <a:pt x="0" y="19"/>
                    <a:pt x="0" y="19"/>
                  </a:cubicBezTo>
                  <a:cubicBezTo>
                    <a:pt x="0" y="18"/>
                    <a:pt x="0" y="18"/>
                    <a:pt x="0" y="17"/>
                  </a:cubicBezTo>
                  <a:cubicBezTo>
                    <a:pt x="19" y="1"/>
                    <a:pt x="19" y="1"/>
                    <a:pt x="19" y="1"/>
                  </a:cubicBezTo>
                  <a:cubicBezTo>
                    <a:pt x="20" y="0"/>
                    <a:pt x="22" y="0"/>
                    <a:pt x="23" y="1"/>
                  </a:cubicBezTo>
                  <a:cubicBezTo>
                    <a:pt x="30" y="7"/>
                    <a:pt x="30" y="7"/>
                    <a:pt x="30" y="7"/>
                  </a:cubicBezTo>
                  <a:cubicBezTo>
                    <a:pt x="30" y="2"/>
                    <a:pt x="30" y="2"/>
                    <a:pt x="30" y="2"/>
                  </a:cubicBezTo>
                  <a:cubicBezTo>
                    <a:pt x="30" y="1"/>
                    <a:pt x="30" y="1"/>
                    <a:pt x="31" y="1"/>
                  </a:cubicBezTo>
                  <a:cubicBezTo>
                    <a:pt x="36" y="1"/>
                    <a:pt x="36" y="1"/>
                    <a:pt x="36" y="1"/>
                  </a:cubicBezTo>
                  <a:cubicBezTo>
                    <a:pt x="36" y="1"/>
                    <a:pt x="37" y="1"/>
                    <a:pt x="37" y="2"/>
                  </a:cubicBezTo>
                  <a:cubicBezTo>
                    <a:pt x="37" y="12"/>
                    <a:pt x="37" y="12"/>
                    <a:pt x="37" y="12"/>
                  </a:cubicBezTo>
                  <a:cubicBezTo>
                    <a:pt x="43" y="17"/>
                    <a:pt x="43" y="17"/>
                    <a:pt x="43" y="17"/>
                  </a:cubicBezTo>
                  <a:cubicBezTo>
                    <a:pt x="43" y="18"/>
                    <a:pt x="43" y="18"/>
                    <a:pt x="43" y="19"/>
                  </a:cubicBezTo>
                  <a:lnTo>
                    <a:pt x="41" y="21"/>
                  </a:lnTo>
                  <a:close/>
                  <a:moveTo>
                    <a:pt x="37" y="33"/>
                  </a:moveTo>
                  <a:cubicBezTo>
                    <a:pt x="37" y="34"/>
                    <a:pt x="36" y="35"/>
                    <a:pt x="35" y="35"/>
                  </a:cubicBezTo>
                  <a:cubicBezTo>
                    <a:pt x="25" y="35"/>
                    <a:pt x="25" y="35"/>
                    <a:pt x="25" y="35"/>
                  </a:cubicBezTo>
                  <a:cubicBezTo>
                    <a:pt x="25" y="25"/>
                    <a:pt x="25" y="25"/>
                    <a:pt x="25" y="25"/>
                  </a:cubicBezTo>
                  <a:cubicBezTo>
                    <a:pt x="18" y="25"/>
                    <a:pt x="18" y="25"/>
                    <a:pt x="18" y="25"/>
                  </a:cubicBezTo>
                  <a:cubicBezTo>
                    <a:pt x="18" y="35"/>
                    <a:pt x="18" y="35"/>
                    <a:pt x="18" y="35"/>
                  </a:cubicBezTo>
                  <a:cubicBezTo>
                    <a:pt x="8" y="35"/>
                    <a:pt x="8" y="35"/>
                    <a:pt x="8" y="35"/>
                  </a:cubicBezTo>
                  <a:cubicBezTo>
                    <a:pt x="7" y="35"/>
                    <a:pt x="6" y="34"/>
                    <a:pt x="6" y="33"/>
                  </a:cubicBezTo>
                  <a:cubicBezTo>
                    <a:pt x="6" y="20"/>
                    <a:pt x="6" y="20"/>
                    <a:pt x="6" y="20"/>
                  </a:cubicBezTo>
                  <a:cubicBezTo>
                    <a:pt x="6" y="20"/>
                    <a:pt x="6" y="20"/>
                    <a:pt x="6" y="20"/>
                  </a:cubicBezTo>
                  <a:cubicBezTo>
                    <a:pt x="21" y="8"/>
                    <a:pt x="21" y="8"/>
                    <a:pt x="21" y="8"/>
                  </a:cubicBezTo>
                  <a:cubicBezTo>
                    <a:pt x="37" y="20"/>
                    <a:pt x="37" y="20"/>
                    <a:pt x="37" y="20"/>
                  </a:cubicBezTo>
                  <a:cubicBezTo>
                    <a:pt x="37" y="20"/>
                    <a:pt x="37" y="20"/>
                    <a:pt x="37" y="20"/>
                  </a:cubicBezTo>
                  <a:lnTo>
                    <a:pt x="37" y="33"/>
                  </a:lnTo>
                  <a:close/>
                </a:path>
              </a:pathLst>
            </a:custGeom>
            <a:solidFill>
              <a:srgbClr val="1C50A2"/>
            </a:solidFill>
            <a:ln>
              <a:noFill/>
            </a:ln>
          </p:spPr>
          <p:txBody>
            <a:bodyPr vert="horz" wrap="square" lIns="72576" tIns="36288" rIns="72576" bIns="36288" numCol="1" anchor="t" anchorCtr="0" compatLnSpc="1"/>
            <a:lstStyle>
              <a:defPPr>
                <a:defRPr lang="zh-CN"/>
              </a:defPPr>
              <a:lvl1pPr marL="0" algn="l" defTabSz="914400" rtl="0" eaLnBrk="1" latinLnBrk="0" hangingPunct="1">
                <a:defRPr sz="1825" kern="1200">
                  <a:solidFill>
                    <a:schemeClr val="tx1"/>
                  </a:solidFill>
                  <a:latin typeface="+mn-lt"/>
                  <a:ea typeface="+mn-ea"/>
                  <a:cs typeface="+mn-cs"/>
                </a:defRPr>
              </a:lvl1pPr>
              <a:lvl2pPr marL="457200" algn="l" defTabSz="914400" rtl="0" eaLnBrk="1" latinLnBrk="0" hangingPunct="1">
                <a:defRPr sz="1825" kern="1200">
                  <a:solidFill>
                    <a:schemeClr val="tx1"/>
                  </a:solidFill>
                  <a:latin typeface="+mn-lt"/>
                  <a:ea typeface="+mn-ea"/>
                  <a:cs typeface="+mn-cs"/>
                </a:defRPr>
              </a:lvl2pPr>
              <a:lvl3pPr marL="914400" algn="l" defTabSz="914400" rtl="0" eaLnBrk="1" latinLnBrk="0" hangingPunct="1">
                <a:defRPr sz="1825" kern="1200">
                  <a:solidFill>
                    <a:schemeClr val="tx1"/>
                  </a:solidFill>
                  <a:latin typeface="+mn-lt"/>
                  <a:ea typeface="+mn-ea"/>
                  <a:cs typeface="+mn-cs"/>
                </a:defRPr>
              </a:lvl3pPr>
              <a:lvl4pPr marL="1371600" algn="l" defTabSz="914400" rtl="0" eaLnBrk="1" latinLnBrk="0" hangingPunct="1">
                <a:defRPr sz="1825" kern="1200">
                  <a:solidFill>
                    <a:schemeClr val="tx1"/>
                  </a:solidFill>
                  <a:latin typeface="+mn-lt"/>
                  <a:ea typeface="+mn-ea"/>
                  <a:cs typeface="+mn-cs"/>
                </a:defRPr>
              </a:lvl4pPr>
              <a:lvl5pPr marL="1828800" algn="l" defTabSz="914400" rtl="0" eaLnBrk="1" latinLnBrk="0" hangingPunct="1">
                <a:defRPr sz="1825" kern="1200">
                  <a:solidFill>
                    <a:schemeClr val="tx1"/>
                  </a:solidFill>
                  <a:latin typeface="+mn-lt"/>
                  <a:ea typeface="+mn-ea"/>
                  <a:cs typeface="+mn-cs"/>
                </a:defRPr>
              </a:lvl5pPr>
              <a:lvl6pPr marL="2286000" algn="l" defTabSz="914400" rtl="0" eaLnBrk="1" latinLnBrk="0" hangingPunct="1">
                <a:defRPr sz="1825" kern="1200">
                  <a:solidFill>
                    <a:schemeClr val="tx1"/>
                  </a:solidFill>
                  <a:latin typeface="+mn-lt"/>
                  <a:ea typeface="+mn-ea"/>
                  <a:cs typeface="+mn-cs"/>
                </a:defRPr>
              </a:lvl6pPr>
              <a:lvl7pPr marL="2743200" algn="l" defTabSz="914400" rtl="0" eaLnBrk="1" latinLnBrk="0" hangingPunct="1">
                <a:defRPr sz="1825" kern="1200">
                  <a:solidFill>
                    <a:schemeClr val="tx1"/>
                  </a:solidFill>
                  <a:latin typeface="+mn-lt"/>
                  <a:ea typeface="+mn-ea"/>
                  <a:cs typeface="+mn-cs"/>
                </a:defRPr>
              </a:lvl7pPr>
              <a:lvl8pPr marL="3200400" algn="l" defTabSz="914400" rtl="0" eaLnBrk="1" latinLnBrk="0" hangingPunct="1">
                <a:defRPr sz="1825" kern="1200">
                  <a:solidFill>
                    <a:schemeClr val="tx1"/>
                  </a:solidFill>
                  <a:latin typeface="+mn-lt"/>
                  <a:ea typeface="+mn-ea"/>
                  <a:cs typeface="+mn-cs"/>
                </a:defRPr>
              </a:lvl8pPr>
              <a:lvl9pPr marL="3658235" algn="l" defTabSz="914400" rtl="0" eaLnBrk="1" latinLnBrk="0" hangingPunct="1">
                <a:defRPr sz="1825" kern="1200">
                  <a:solidFill>
                    <a:schemeClr val="tx1"/>
                  </a:solidFill>
                  <a:latin typeface="+mn-lt"/>
                  <a:ea typeface="+mn-ea"/>
                  <a:cs typeface="+mn-cs"/>
                </a:defRPr>
              </a:lvl9pPr>
            </a:lstStyle>
            <a:p>
              <a:pPr fontAlgn="auto">
                <a:spcBef>
                  <a:spcPts val="0"/>
                </a:spcBef>
                <a:spcAft>
                  <a:spcPts val="0"/>
                </a:spcAft>
              </a:pPr>
              <a:endParaRPr lang="id-ID" sz="100">
                <a:solidFill>
                  <a:prstClr val="black"/>
                </a:solidFill>
                <a:latin typeface="Calibri" panose="020F0502020204030204"/>
                <a:ea typeface="+mn-ea"/>
              </a:endParaRPr>
            </a:p>
          </p:txBody>
        </p:sp>
      </p:grpSp>
      <p:grpSp>
        <p:nvGrpSpPr>
          <p:cNvPr id="18" name="组合 17"/>
          <p:cNvGrpSpPr/>
          <p:nvPr/>
        </p:nvGrpSpPr>
        <p:grpSpPr>
          <a:xfrm>
            <a:off x="1719868" y="3796235"/>
            <a:ext cx="2217421" cy="370768"/>
            <a:chOff x="4654427" y="4718860"/>
            <a:chExt cx="1656220" cy="276971"/>
          </a:xfrm>
        </p:grpSpPr>
        <p:grpSp>
          <p:nvGrpSpPr>
            <p:cNvPr id="19" name="组合 18"/>
            <p:cNvGrpSpPr/>
            <p:nvPr/>
          </p:nvGrpSpPr>
          <p:grpSpPr>
            <a:xfrm>
              <a:off x="4654427" y="4718860"/>
              <a:ext cx="276971" cy="276971"/>
              <a:chOff x="3725237" y="4930504"/>
              <a:chExt cx="531780" cy="531780"/>
            </a:xfrm>
          </p:grpSpPr>
          <p:sp>
            <p:nvSpPr>
              <p:cNvPr id="21" name="圆角矩形 2"/>
              <p:cNvSpPr/>
              <p:nvPr/>
            </p:nvSpPr>
            <p:spPr>
              <a:xfrm>
                <a:off x="3725237" y="4930504"/>
                <a:ext cx="531780" cy="531780"/>
              </a:xfrm>
              <a:prstGeom prst="ellipse">
                <a:avLst/>
              </a:prstGeom>
              <a:solidFill>
                <a:schemeClr val="bg1"/>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22"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rgbClr val="1C50A2"/>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20" name="文本框 22"/>
            <p:cNvSpPr txBox="1"/>
            <p:nvPr/>
          </p:nvSpPr>
          <p:spPr>
            <a:xfrm>
              <a:off x="4917974" y="4750469"/>
              <a:ext cx="1392673" cy="229115"/>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答</a:t>
              </a:r>
              <a:r>
                <a:rPr kumimoji="0" lang="en-US" altLang="zh-CN"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  </a:t>
              </a: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辩</a:t>
              </a:r>
              <a:r>
                <a:rPr kumimoji="0" lang="en-US" altLang="zh-CN"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  </a:t>
              </a: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人</a:t>
              </a:r>
              <a:r>
                <a:rPr kumimoji="0" lang="en-US" altLang="zh-CN"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 </a:t>
              </a: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：谢</a:t>
              </a:r>
              <a:r>
                <a:rPr kumimoji="0" lang="en-US" altLang="zh-CN"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   </a:t>
              </a: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航</a:t>
              </a: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209" y="1573419"/>
            <a:ext cx="3128127" cy="3128127"/>
          </a:xfrm>
          <a:prstGeom prst="rect">
            <a:avLst/>
          </a:prstGeom>
        </p:spPr>
      </p:pic>
      <p:grpSp>
        <p:nvGrpSpPr>
          <p:cNvPr id="4" name="组合 3"/>
          <p:cNvGrpSpPr/>
          <p:nvPr/>
        </p:nvGrpSpPr>
        <p:grpSpPr>
          <a:xfrm>
            <a:off x="1719868" y="4305505"/>
            <a:ext cx="2227581" cy="370768"/>
            <a:chOff x="4654427" y="4718860"/>
            <a:chExt cx="1663809" cy="276971"/>
          </a:xfrm>
        </p:grpSpPr>
        <p:grpSp>
          <p:nvGrpSpPr>
            <p:cNvPr id="6" name="组合 5"/>
            <p:cNvGrpSpPr/>
            <p:nvPr/>
          </p:nvGrpSpPr>
          <p:grpSpPr>
            <a:xfrm>
              <a:off x="4654427" y="4718860"/>
              <a:ext cx="276971" cy="276971"/>
              <a:chOff x="3725237" y="4930504"/>
              <a:chExt cx="531780" cy="531780"/>
            </a:xfrm>
          </p:grpSpPr>
          <p:sp>
            <p:nvSpPr>
              <p:cNvPr id="7" name="圆角矩形 2"/>
              <p:cNvSpPr/>
              <p:nvPr/>
            </p:nvSpPr>
            <p:spPr>
              <a:xfrm>
                <a:off x="3725237" y="4930504"/>
                <a:ext cx="531780" cy="531780"/>
              </a:xfrm>
              <a:prstGeom prst="ellipse">
                <a:avLst/>
              </a:prstGeom>
              <a:solidFill>
                <a:schemeClr val="bg1"/>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8"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rgbClr val="1C50A2"/>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9" name="文本框 22"/>
            <p:cNvSpPr txBox="1"/>
            <p:nvPr/>
          </p:nvSpPr>
          <p:spPr>
            <a:xfrm>
              <a:off x="4925563" y="4750469"/>
              <a:ext cx="1392673" cy="229115"/>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b="1" dirty="0">
                  <a:solidFill>
                    <a:schemeClr val="bg1"/>
                  </a:solidFill>
                  <a:latin typeface="Arial" panose="020B0604020202020204"/>
                  <a:cs typeface="微软雅黑" panose="020B0503020204020204" charset="-122"/>
                  <a:sym typeface="Arial" panose="020B0604020202020204" pitchFamily="34" charset="0"/>
                </a:rPr>
                <a:t>学  号</a:t>
              </a: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a:t>
              </a:r>
              <a:r>
                <a:rPr kumimoji="0" lang="en-US" altLang="zh-CN"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2000170226</a:t>
              </a: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6278" y="394169"/>
            <a:ext cx="670385" cy="604428"/>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3" name="Freeform 126"/>
          <p:cNvSpPr>
            <a:spLocks noChangeAspect="1" noEditPoints="1"/>
          </p:cNvSpPr>
          <p:nvPr/>
        </p:nvSpPr>
        <p:spPr bwMode="auto">
          <a:xfrm>
            <a:off x="220375" y="55515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9"/>
          <p:cNvSpPr txBox="1"/>
          <p:nvPr/>
        </p:nvSpPr>
        <p:spPr>
          <a:xfrm>
            <a:off x="730885" y="546100"/>
            <a:ext cx="301625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b="1" dirty="0">
                <a:solidFill>
                  <a:srgbClr val="414455"/>
                </a:solidFill>
                <a:latin typeface="微软雅黑" panose="020B0503020204020204" charset="-122"/>
                <a:ea typeface="微软雅黑" panose="020B0503020204020204" charset="-122"/>
              </a:rPr>
              <a:t>3.2 </a:t>
            </a:r>
            <a:r>
              <a:rPr lang="zh-CN" altLang="en-US" b="1" dirty="0">
                <a:solidFill>
                  <a:srgbClr val="414455"/>
                </a:solidFill>
                <a:latin typeface="微软雅黑" panose="020B0503020204020204" charset="-122"/>
                <a:ea typeface="微软雅黑" panose="020B0503020204020204" charset="-122"/>
              </a:rPr>
              <a:t>网络结构</a:t>
            </a:r>
            <a:r>
              <a:rPr lang="en-US" altLang="zh-CN" b="1" dirty="0">
                <a:solidFill>
                  <a:srgbClr val="414455"/>
                </a:solidFill>
                <a:latin typeface="微软雅黑" panose="020B0503020204020204" charset="-122"/>
                <a:ea typeface="微软雅黑" panose="020B0503020204020204" charset="-122"/>
              </a:rPr>
              <a:t>——RLFB</a:t>
            </a:r>
            <a:endParaRPr lang="en-US" altLang="zh-CN" b="1" dirty="0">
              <a:solidFill>
                <a:srgbClr val="414455"/>
              </a:solidFill>
              <a:latin typeface="微软雅黑" panose="020B0503020204020204" charset="-122"/>
              <a:ea typeface="微软雅黑" panose="020B0503020204020204" charset="-122"/>
            </a:endParaRPr>
          </a:p>
        </p:txBody>
      </p:sp>
      <p:pic>
        <p:nvPicPr>
          <p:cNvPr id="26" name="图片 26" descr="rlfb"/>
          <p:cNvPicPr>
            <a:picLocks noChangeAspect="1"/>
          </p:cNvPicPr>
          <p:nvPr/>
        </p:nvPicPr>
        <p:blipFill>
          <a:blip r:embed="rId1"/>
          <a:stretch>
            <a:fillRect/>
          </a:stretch>
        </p:blipFill>
        <p:spPr>
          <a:xfrm>
            <a:off x="1793240" y="1127760"/>
            <a:ext cx="2244090" cy="4608195"/>
          </a:xfrm>
          <a:prstGeom prst="rect">
            <a:avLst/>
          </a:prstGeom>
        </p:spPr>
      </p:pic>
      <p:sp>
        <p:nvSpPr>
          <p:cNvPr id="4" name="矩形 3"/>
          <p:cNvSpPr/>
          <p:nvPr/>
        </p:nvSpPr>
        <p:spPr>
          <a:xfrm>
            <a:off x="2396490" y="22860"/>
            <a:ext cx="2446020"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sym typeface="+mn-ea"/>
              </a:rPr>
              <a:t>国内外研究现状</a:t>
            </a:r>
            <a:endParaRPr lang="zh-CN" altLang="en-US" b="1" dirty="0">
              <a:latin typeface="微软雅黑" panose="020B0503020204020204" charset="-122"/>
              <a:ea typeface="微软雅黑" panose="020B0503020204020204" charset="-122"/>
            </a:endParaRPr>
          </a:p>
        </p:txBody>
      </p:sp>
      <p:sp>
        <p:nvSpPr>
          <p:cNvPr id="5" name="矩形 4"/>
          <p:cNvSpPr/>
          <p:nvPr/>
        </p:nvSpPr>
        <p:spPr>
          <a:xfrm>
            <a:off x="7439660" y="22860"/>
            <a:ext cx="243522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实验设置与分析</a:t>
            </a:r>
            <a:endParaRPr lang="zh-CN" altLang="en-US" b="1" dirty="0">
              <a:latin typeface="微软雅黑" panose="020B0503020204020204" charset="-122"/>
              <a:ea typeface="微软雅黑" panose="020B0503020204020204" charset="-122"/>
            </a:endParaRPr>
          </a:p>
        </p:txBody>
      </p:sp>
      <p:sp>
        <p:nvSpPr>
          <p:cNvPr id="6" name="矩形 5"/>
          <p:cNvSpPr/>
          <p:nvPr/>
        </p:nvSpPr>
        <p:spPr>
          <a:xfrm>
            <a:off x="9874885" y="22860"/>
            <a:ext cx="2315845" cy="351790"/>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总结与展望</a:t>
            </a:r>
            <a:endParaRPr lang="zh-CN" altLang="en-US" b="1" dirty="0">
              <a:latin typeface="微软雅黑" panose="020B0503020204020204" charset="-122"/>
              <a:ea typeface="微软雅黑" panose="020B0503020204020204" charset="-122"/>
            </a:endParaRPr>
          </a:p>
        </p:txBody>
      </p:sp>
      <p:sp>
        <p:nvSpPr>
          <p:cNvPr id="8" name="矩形 7"/>
          <p:cNvSpPr/>
          <p:nvPr/>
        </p:nvSpPr>
        <p:spPr>
          <a:xfrm>
            <a:off x="0" y="22860"/>
            <a:ext cx="2395855" cy="360045"/>
          </a:xfrm>
          <a:prstGeom prst="rect">
            <a:avLst/>
          </a:prstGeom>
          <a:solidFill>
            <a:srgbClr val="174994">
              <a:alpha val="30000"/>
            </a:srgbClr>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研究背景及意义</a:t>
            </a:r>
            <a:endParaRPr lang="zh-CN" altLang="en-US" b="1" dirty="0">
              <a:latin typeface="微软雅黑" panose="020B0503020204020204" charset="-122"/>
              <a:ea typeface="微软雅黑" panose="020B0503020204020204" charset="-122"/>
            </a:endParaRPr>
          </a:p>
        </p:txBody>
      </p:sp>
      <p:sp>
        <p:nvSpPr>
          <p:cNvPr id="9" name="矩形 8"/>
          <p:cNvSpPr/>
          <p:nvPr/>
        </p:nvSpPr>
        <p:spPr>
          <a:xfrm>
            <a:off x="4842510" y="22860"/>
            <a:ext cx="2597150" cy="360045"/>
          </a:xfrm>
          <a:prstGeom prst="rect">
            <a:avLst/>
          </a:prstGeom>
          <a:solidFill>
            <a:srgbClr val="174994"/>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研究内容</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6278" y="394169"/>
            <a:ext cx="670385" cy="604428"/>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733425" y="513080"/>
            <a:ext cx="249936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solidFill>
                  <a:srgbClr val="414455"/>
                </a:solidFill>
                <a:latin typeface="微软雅黑" panose="020B0503020204020204" charset="-122"/>
                <a:ea typeface="微软雅黑" panose="020B0503020204020204" charset="-122"/>
              </a:rPr>
              <a:t>国内外研究现状</a:t>
            </a:r>
            <a:endParaRPr lang="zh-CN" altLang="en-US" b="1" dirty="0">
              <a:solidFill>
                <a:srgbClr val="414455"/>
              </a:solidFill>
              <a:latin typeface="微软雅黑" panose="020B0503020204020204" charset="-122"/>
              <a:ea typeface="微软雅黑" panose="020B0503020204020204" charset="-122"/>
            </a:endParaRPr>
          </a:p>
        </p:txBody>
      </p:sp>
      <p:sp>
        <p:nvSpPr>
          <p:cNvPr id="13" name="Freeform 126"/>
          <p:cNvSpPr>
            <a:spLocks noChangeAspect="1" noEditPoints="1"/>
          </p:cNvSpPr>
          <p:nvPr/>
        </p:nvSpPr>
        <p:spPr bwMode="auto">
          <a:xfrm>
            <a:off x="220375" y="55515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2" name="矩形 1"/>
          <p:cNvSpPr/>
          <p:nvPr/>
        </p:nvSpPr>
        <p:spPr>
          <a:xfrm>
            <a:off x="2673350" y="22860"/>
            <a:ext cx="2781300"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sym typeface="+mn-ea"/>
              </a:rPr>
              <a:t>国内外研究现状</a:t>
            </a:r>
            <a:endParaRPr lang="zh-CN" altLang="en-US" b="1" dirty="0">
              <a:latin typeface="微软雅黑" panose="020B0503020204020204" charset="-122"/>
              <a:ea typeface="微软雅黑" panose="020B0503020204020204" charset="-122"/>
            </a:endParaRPr>
          </a:p>
        </p:txBody>
      </p:sp>
      <p:sp>
        <p:nvSpPr>
          <p:cNvPr id="7" name="矩形 6"/>
          <p:cNvSpPr/>
          <p:nvPr/>
        </p:nvSpPr>
        <p:spPr>
          <a:xfrm>
            <a:off x="7894320" y="22860"/>
            <a:ext cx="198056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实验设置与分析</a:t>
            </a:r>
            <a:endParaRPr lang="zh-CN" altLang="en-US" b="1" dirty="0">
              <a:latin typeface="微软雅黑" panose="020B0503020204020204" charset="-122"/>
              <a:ea typeface="微软雅黑" panose="020B0503020204020204" charset="-122"/>
            </a:endParaRPr>
          </a:p>
        </p:txBody>
      </p:sp>
      <p:sp>
        <p:nvSpPr>
          <p:cNvPr id="18" name="矩形 17"/>
          <p:cNvSpPr/>
          <p:nvPr/>
        </p:nvSpPr>
        <p:spPr>
          <a:xfrm>
            <a:off x="9874885" y="22860"/>
            <a:ext cx="2315845" cy="351790"/>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总结与展望</a:t>
            </a:r>
            <a:endParaRPr lang="zh-CN" altLang="en-US" b="1" dirty="0">
              <a:latin typeface="微软雅黑" panose="020B0503020204020204" charset="-122"/>
              <a:ea typeface="微软雅黑" panose="020B0503020204020204" charset="-122"/>
            </a:endParaRPr>
          </a:p>
        </p:txBody>
      </p:sp>
      <p:sp>
        <p:nvSpPr>
          <p:cNvPr id="19" name="矩形 18"/>
          <p:cNvSpPr/>
          <p:nvPr/>
        </p:nvSpPr>
        <p:spPr>
          <a:xfrm>
            <a:off x="0" y="22860"/>
            <a:ext cx="2673350" cy="360045"/>
          </a:xfrm>
          <a:prstGeom prst="rect">
            <a:avLst/>
          </a:prstGeom>
          <a:solidFill>
            <a:srgbClr val="174994">
              <a:alpha val="30000"/>
            </a:srgbClr>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研究背景及意义</a:t>
            </a:r>
            <a:endParaRPr lang="zh-CN" altLang="en-US" b="1" dirty="0">
              <a:latin typeface="微软雅黑" panose="020B0503020204020204" charset="-122"/>
              <a:ea typeface="微软雅黑" panose="020B0503020204020204" charset="-122"/>
            </a:endParaRPr>
          </a:p>
        </p:txBody>
      </p:sp>
      <p:sp>
        <p:nvSpPr>
          <p:cNvPr id="37" name="矩形 36"/>
          <p:cNvSpPr/>
          <p:nvPr/>
        </p:nvSpPr>
        <p:spPr>
          <a:xfrm>
            <a:off x="5438140" y="22860"/>
            <a:ext cx="2456180" cy="360045"/>
          </a:xfrm>
          <a:prstGeom prst="rect">
            <a:avLst/>
          </a:prstGeom>
          <a:solidFill>
            <a:srgbClr val="174994"/>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研究内容</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6278" y="394169"/>
            <a:ext cx="670385" cy="604428"/>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733425" y="513080"/>
            <a:ext cx="249936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solidFill>
                  <a:srgbClr val="414455"/>
                </a:solidFill>
                <a:latin typeface="微软雅黑" panose="020B0503020204020204" charset="-122"/>
                <a:ea typeface="微软雅黑" panose="020B0503020204020204" charset="-122"/>
              </a:rPr>
              <a:t>国内外研究现状</a:t>
            </a:r>
            <a:endParaRPr lang="zh-CN" altLang="en-US" b="1" dirty="0">
              <a:solidFill>
                <a:srgbClr val="414455"/>
              </a:solidFill>
              <a:latin typeface="微软雅黑" panose="020B0503020204020204" charset="-122"/>
              <a:ea typeface="微软雅黑" panose="020B0503020204020204" charset="-122"/>
            </a:endParaRPr>
          </a:p>
        </p:txBody>
      </p:sp>
      <p:sp>
        <p:nvSpPr>
          <p:cNvPr id="13" name="Freeform 126"/>
          <p:cNvSpPr>
            <a:spLocks noChangeAspect="1" noEditPoints="1"/>
          </p:cNvSpPr>
          <p:nvPr/>
        </p:nvSpPr>
        <p:spPr bwMode="auto">
          <a:xfrm>
            <a:off x="220375" y="55515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2" name="矩形 1"/>
          <p:cNvSpPr/>
          <p:nvPr/>
        </p:nvSpPr>
        <p:spPr>
          <a:xfrm>
            <a:off x="2673350" y="22860"/>
            <a:ext cx="2781300"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sym typeface="+mn-ea"/>
              </a:rPr>
              <a:t>国内外研究现状</a:t>
            </a:r>
            <a:endParaRPr lang="zh-CN" altLang="en-US" b="1" dirty="0">
              <a:latin typeface="微软雅黑" panose="020B0503020204020204" charset="-122"/>
              <a:ea typeface="微软雅黑" panose="020B0503020204020204" charset="-122"/>
            </a:endParaRPr>
          </a:p>
        </p:txBody>
      </p:sp>
      <p:sp>
        <p:nvSpPr>
          <p:cNvPr id="7" name="矩形 6"/>
          <p:cNvSpPr/>
          <p:nvPr/>
        </p:nvSpPr>
        <p:spPr>
          <a:xfrm>
            <a:off x="7894320" y="22860"/>
            <a:ext cx="198056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实验设置与分析</a:t>
            </a:r>
            <a:endParaRPr lang="zh-CN" altLang="en-US" b="1" dirty="0">
              <a:latin typeface="微软雅黑" panose="020B0503020204020204" charset="-122"/>
              <a:ea typeface="微软雅黑" panose="020B0503020204020204" charset="-122"/>
            </a:endParaRPr>
          </a:p>
        </p:txBody>
      </p:sp>
      <p:sp>
        <p:nvSpPr>
          <p:cNvPr id="18" name="矩形 17"/>
          <p:cNvSpPr/>
          <p:nvPr/>
        </p:nvSpPr>
        <p:spPr>
          <a:xfrm>
            <a:off x="9874885" y="22860"/>
            <a:ext cx="2315845" cy="351790"/>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总结与展望</a:t>
            </a:r>
            <a:endParaRPr lang="zh-CN" altLang="en-US" b="1" dirty="0">
              <a:latin typeface="微软雅黑" panose="020B0503020204020204" charset="-122"/>
              <a:ea typeface="微软雅黑" panose="020B0503020204020204" charset="-122"/>
            </a:endParaRPr>
          </a:p>
        </p:txBody>
      </p:sp>
      <p:sp>
        <p:nvSpPr>
          <p:cNvPr id="19" name="矩形 18"/>
          <p:cNvSpPr/>
          <p:nvPr/>
        </p:nvSpPr>
        <p:spPr>
          <a:xfrm>
            <a:off x="0" y="22860"/>
            <a:ext cx="2673350" cy="360045"/>
          </a:xfrm>
          <a:prstGeom prst="rect">
            <a:avLst/>
          </a:prstGeom>
          <a:solidFill>
            <a:srgbClr val="174994">
              <a:alpha val="30000"/>
            </a:srgbClr>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研究背景及意义</a:t>
            </a:r>
            <a:endParaRPr lang="zh-CN" altLang="en-US" b="1" dirty="0">
              <a:latin typeface="微软雅黑" panose="020B0503020204020204" charset="-122"/>
              <a:ea typeface="微软雅黑" panose="020B0503020204020204" charset="-122"/>
            </a:endParaRPr>
          </a:p>
        </p:txBody>
      </p:sp>
      <p:sp>
        <p:nvSpPr>
          <p:cNvPr id="37" name="矩形 36"/>
          <p:cNvSpPr/>
          <p:nvPr/>
        </p:nvSpPr>
        <p:spPr>
          <a:xfrm>
            <a:off x="5438140" y="22860"/>
            <a:ext cx="2456180" cy="360045"/>
          </a:xfrm>
          <a:prstGeom prst="rect">
            <a:avLst/>
          </a:prstGeom>
          <a:solidFill>
            <a:srgbClr val="174994"/>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研究内容</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6278" y="394169"/>
            <a:ext cx="670385" cy="604428"/>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733425" y="513080"/>
            <a:ext cx="249936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solidFill>
                  <a:srgbClr val="414455"/>
                </a:solidFill>
                <a:latin typeface="微软雅黑" panose="020B0503020204020204" charset="-122"/>
                <a:ea typeface="微软雅黑" panose="020B0503020204020204" charset="-122"/>
              </a:rPr>
              <a:t>国内外研究现状</a:t>
            </a:r>
            <a:endParaRPr lang="zh-CN" altLang="en-US" b="1" dirty="0">
              <a:solidFill>
                <a:srgbClr val="414455"/>
              </a:solidFill>
              <a:latin typeface="微软雅黑" panose="020B0503020204020204" charset="-122"/>
              <a:ea typeface="微软雅黑" panose="020B0503020204020204" charset="-122"/>
            </a:endParaRPr>
          </a:p>
        </p:txBody>
      </p:sp>
      <p:sp>
        <p:nvSpPr>
          <p:cNvPr id="13" name="Freeform 126"/>
          <p:cNvSpPr>
            <a:spLocks noChangeAspect="1" noEditPoints="1"/>
          </p:cNvSpPr>
          <p:nvPr/>
        </p:nvSpPr>
        <p:spPr bwMode="auto">
          <a:xfrm>
            <a:off x="220375" y="55515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2" name="矩形 1"/>
          <p:cNvSpPr/>
          <p:nvPr/>
        </p:nvSpPr>
        <p:spPr>
          <a:xfrm>
            <a:off x="2673350" y="22860"/>
            <a:ext cx="2781300"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sym typeface="+mn-ea"/>
              </a:rPr>
              <a:t>国内外研究现状</a:t>
            </a:r>
            <a:endParaRPr lang="zh-CN" altLang="en-US" b="1" dirty="0">
              <a:latin typeface="微软雅黑" panose="020B0503020204020204" charset="-122"/>
              <a:ea typeface="微软雅黑" panose="020B0503020204020204" charset="-122"/>
            </a:endParaRPr>
          </a:p>
        </p:txBody>
      </p:sp>
      <p:sp>
        <p:nvSpPr>
          <p:cNvPr id="7" name="矩形 6"/>
          <p:cNvSpPr/>
          <p:nvPr/>
        </p:nvSpPr>
        <p:spPr>
          <a:xfrm>
            <a:off x="7894320" y="22860"/>
            <a:ext cx="198056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实验设置与分析</a:t>
            </a:r>
            <a:endParaRPr lang="zh-CN" altLang="en-US" b="1" dirty="0">
              <a:latin typeface="微软雅黑" panose="020B0503020204020204" charset="-122"/>
              <a:ea typeface="微软雅黑" panose="020B0503020204020204" charset="-122"/>
            </a:endParaRPr>
          </a:p>
        </p:txBody>
      </p:sp>
      <p:sp>
        <p:nvSpPr>
          <p:cNvPr id="18" name="矩形 17"/>
          <p:cNvSpPr/>
          <p:nvPr/>
        </p:nvSpPr>
        <p:spPr>
          <a:xfrm>
            <a:off x="9874885" y="22860"/>
            <a:ext cx="2315845" cy="351790"/>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总结与展望</a:t>
            </a:r>
            <a:endParaRPr lang="zh-CN" altLang="en-US" b="1" dirty="0">
              <a:latin typeface="微软雅黑" panose="020B0503020204020204" charset="-122"/>
              <a:ea typeface="微软雅黑" panose="020B0503020204020204" charset="-122"/>
            </a:endParaRPr>
          </a:p>
        </p:txBody>
      </p:sp>
      <p:sp>
        <p:nvSpPr>
          <p:cNvPr id="19" name="矩形 18"/>
          <p:cNvSpPr/>
          <p:nvPr/>
        </p:nvSpPr>
        <p:spPr>
          <a:xfrm>
            <a:off x="0" y="22860"/>
            <a:ext cx="2673350" cy="360045"/>
          </a:xfrm>
          <a:prstGeom prst="rect">
            <a:avLst/>
          </a:prstGeom>
          <a:solidFill>
            <a:srgbClr val="174994">
              <a:alpha val="30000"/>
            </a:srgbClr>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研究背景及意义</a:t>
            </a:r>
            <a:endParaRPr lang="zh-CN" altLang="en-US" b="1" dirty="0">
              <a:latin typeface="微软雅黑" panose="020B0503020204020204" charset="-122"/>
              <a:ea typeface="微软雅黑" panose="020B0503020204020204" charset="-122"/>
            </a:endParaRPr>
          </a:p>
        </p:txBody>
      </p:sp>
      <p:sp>
        <p:nvSpPr>
          <p:cNvPr id="37" name="矩形 36"/>
          <p:cNvSpPr/>
          <p:nvPr/>
        </p:nvSpPr>
        <p:spPr>
          <a:xfrm>
            <a:off x="5438140" y="22860"/>
            <a:ext cx="2456180" cy="360045"/>
          </a:xfrm>
          <a:prstGeom prst="rect">
            <a:avLst/>
          </a:prstGeom>
          <a:solidFill>
            <a:srgbClr val="174994"/>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研究内容</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06283" y="171919"/>
            <a:ext cx="670385" cy="604428"/>
            <a:chOff x="5424755" y="1340768"/>
            <a:chExt cx="670560" cy="604586"/>
          </a:xfrm>
        </p:grpSpPr>
        <p:grpSp>
          <p:nvGrpSpPr>
            <p:cNvPr id="39" name="组合 38"/>
            <p:cNvGrpSpPr/>
            <p:nvPr/>
          </p:nvGrpSpPr>
          <p:grpSpPr>
            <a:xfrm>
              <a:off x="5424755" y="1340768"/>
              <a:ext cx="670560" cy="604586"/>
              <a:chOff x="3720691" y="2824413"/>
              <a:chExt cx="1341120" cy="1209172"/>
            </a:xfrm>
          </p:grpSpPr>
          <p:sp>
            <p:nvSpPr>
              <p:cNvPr id="4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3" name="文本框 9"/>
          <p:cNvSpPr txBox="1"/>
          <p:nvPr/>
        </p:nvSpPr>
        <p:spPr>
          <a:xfrm>
            <a:off x="1223286" y="290670"/>
            <a:ext cx="2798379"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solidFill>
                  <a:srgbClr val="414455"/>
                </a:solidFill>
                <a:latin typeface="微软雅黑" panose="020B0503020204020204" charset="-122"/>
              </a:rPr>
              <a:t>研究内容</a:t>
            </a:r>
            <a:endParaRPr lang="zh-CN" altLang="en-US" b="1" dirty="0">
              <a:solidFill>
                <a:srgbClr val="414455"/>
              </a:solidFill>
              <a:latin typeface="微软雅黑" panose="020B0503020204020204" charset="-122"/>
            </a:endParaRPr>
          </a:p>
        </p:txBody>
      </p:sp>
      <p:sp>
        <p:nvSpPr>
          <p:cNvPr id="44" name="Freeform 126"/>
          <p:cNvSpPr>
            <a:spLocks noChangeAspect="1" noEditPoints="1"/>
          </p:cNvSpPr>
          <p:nvPr/>
        </p:nvSpPr>
        <p:spPr bwMode="auto">
          <a:xfrm>
            <a:off x="710380" y="33290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2" name="矩形 1"/>
          <p:cNvSpPr/>
          <p:nvPr/>
        </p:nvSpPr>
        <p:spPr>
          <a:xfrm>
            <a:off x="4801870" y="5313045"/>
            <a:ext cx="3223260" cy="922020"/>
          </a:xfrm>
          <a:prstGeom prst="rect">
            <a:avLst/>
          </a:prstGeom>
          <a:solidFill>
            <a:schemeClr val="bg1"/>
          </a:solidFill>
          <a:ln w="19050">
            <a:solidFill>
              <a:schemeClr val="bg1">
                <a:lumMod val="65000"/>
              </a:schemeClr>
            </a:solidFill>
            <a:prstDash val="solid"/>
          </a:ln>
          <a:effectLst>
            <a:outerShdw blurRad="63500" sx="102000" sy="102000" algn="ctr" rotWithShape="0">
              <a:prstClr val="black">
                <a:alpha val="40000"/>
              </a:prstClr>
            </a:outerShdw>
          </a:effectLst>
        </p:spPr>
        <p:txBody>
          <a:bodyPr wrap="square">
            <a:spAutoFit/>
          </a:bodyPr>
          <a:lstStyle/>
          <a:p>
            <a:pPr algn="just">
              <a:lnSpc>
                <a:spcPct val="150000"/>
              </a:lnSpc>
            </a:pPr>
            <a:r>
              <a:rPr lang="zh-CN" altLang="en-US" spc="100" dirty="0">
                <a:latin typeface="微软雅黑" panose="020B0503020204020204" charset="-122"/>
                <a:ea typeface="微软雅黑" panose="020B0503020204020204" charset="-122"/>
              </a:rPr>
              <a:t>基于张量的DTI鲁棒盲水印算法</a:t>
            </a:r>
            <a:endParaRPr lang="zh-CN" altLang="en-US" spc="100" dirty="0">
              <a:latin typeface="微软雅黑" panose="020B0503020204020204" charset="-122"/>
              <a:ea typeface="微软雅黑" panose="020B0503020204020204" charset="-122"/>
            </a:endParaRPr>
          </a:p>
        </p:txBody>
      </p:sp>
      <p:sp>
        <p:nvSpPr>
          <p:cNvPr id="4" name="矩形 3"/>
          <p:cNvSpPr/>
          <p:nvPr/>
        </p:nvSpPr>
        <p:spPr>
          <a:xfrm>
            <a:off x="1584960" y="5313045"/>
            <a:ext cx="3033395" cy="922020"/>
          </a:xfrm>
          <a:prstGeom prst="rect">
            <a:avLst/>
          </a:prstGeom>
          <a:solidFill>
            <a:schemeClr val="bg1"/>
          </a:solidFill>
          <a:ln w="19050">
            <a:solidFill>
              <a:schemeClr val="bg1">
                <a:lumMod val="65000"/>
              </a:schemeClr>
            </a:solidFill>
          </a:ln>
          <a:effectLst>
            <a:outerShdw blurRad="63500" sx="102000" sy="102000" algn="ctr" rotWithShape="0">
              <a:prstClr val="black">
                <a:alpha val="40000"/>
              </a:prstClr>
            </a:outerShdw>
          </a:effectLst>
        </p:spPr>
        <p:txBody>
          <a:bodyPr wrap="square">
            <a:spAutoFit/>
          </a:bodyPr>
          <a:lstStyle/>
          <a:p>
            <a:pPr algn="just">
              <a:lnSpc>
                <a:spcPct val="150000"/>
              </a:lnSpc>
            </a:pPr>
            <a:r>
              <a:rPr spc="100" dirty="0">
                <a:latin typeface="微软雅黑" panose="020B0503020204020204" charset="-122"/>
                <a:ea typeface="微软雅黑" panose="020B0503020204020204" charset="-122"/>
              </a:rPr>
              <a:t>双域的DWI图像鲁棒盲水印算法</a:t>
            </a:r>
            <a:endParaRPr spc="100" dirty="0">
              <a:latin typeface="微软雅黑" panose="020B0503020204020204" charset="-122"/>
              <a:ea typeface="微软雅黑" panose="020B0503020204020204" charset="-122"/>
            </a:endParaRPr>
          </a:p>
        </p:txBody>
      </p:sp>
      <p:sp>
        <p:nvSpPr>
          <p:cNvPr id="5" name="矩形 4"/>
          <p:cNvSpPr/>
          <p:nvPr/>
        </p:nvSpPr>
        <p:spPr>
          <a:xfrm>
            <a:off x="1584960" y="1564005"/>
            <a:ext cx="6439535" cy="922020"/>
          </a:xfrm>
          <a:prstGeom prst="rect">
            <a:avLst/>
          </a:prstGeom>
          <a:solidFill>
            <a:schemeClr val="bg1"/>
          </a:solidFill>
          <a:ln w="19050">
            <a:solidFill>
              <a:schemeClr val="bg1"/>
            </a:solidFill>
          </a:ln>
          <a:effectLst>
            <a:outerShdw blurRad="63500" sx="102000" sy="102000" algn="ctr" rotWithShape="0">
              <a:prstClr val="black">
                <a:alpha val="40000"/>
              </a:prstClr>
            </a:outerShdw>
          </a:effectLst>
        </p:spPr>
        <p:txBody>
          <a:bodyPr wrap="square">
            <a:spAutoFit/>
          </a:bodyPr>
          <a:lstStyle/>
          <a:p>
            <a:pPr>
              <a:lnSpc>
                <a:spcPct val="150000"/>
              </a:lnSpc>
              <a:spcBef>
                <a:spcPts val="1200"/>
              </a:spcBef>
              <a:spcAft>
                <a:spcPts val="1200"/>
              </a:spcAft>
            </a:pPr>
            <a:r>
              <a:rPr lang="zh-CN" altLang="en-US" spc="100" dirty="0">
                <a:latin typeface="微软雅黑" panose="020B0503020204020204" charset="-122"/>
                <a:ea typeface="微软雅黑" panose="020B0503020204020204" charset="-122"/>
              </a:rPr>
              <a:t>现有的深度鲁棒水印算法生成的含水印图像无法达到</a:t>
            </a:r>
            <a:r>
              <a:rPr lang="en-US" altLang="zh-CN" spc="100" dirty="0">
                <a:latin typeface="微软雅黑" panose="020B0503020204020204" charset="-122"/>
                <a:ea typeface="微软雅黑" panose="020B0503020204020204" charset="-122"/>
              </a:rPr>
              <a:t>dMRI</a:t>
            </a:r>
            <a:r>
              <a:rPr lang="zh-CN" altLang="en-US" spc="100" dirty="0">
                <a:latin typeface="微软雅黑" panose="020B0503020204020204" charset="-122"/>
                <a:ea typeface="微软雅黑" panose="020B0503020204020204" charset="-122"/>
              </a:rPr>
              <a:t>图像的可视质量要求</a:t>
            </a:r>
            <a:endParaRPr lang="zh-CN" altLang="en-US" spc="100" dirty="0">
              <a:latin typeface="微软雅黑" panose="020B0503020204020204" charset="-122"/>
              <a:ea typeface="微软雅黑" panose="020B0503020204020204" charset="-122"/>
            </a:endParaRPr>
          </a:p>
        </p:txBody>
      </p:sp>
      <p:sp>
        <p:nvSpPr>
          <p:cNvPr id="6" name="矩形 5"/>
          <p:cNvSpPr/>
          <p:nvPr/>
        </p:nvSpPr>
        <p:spPr>
          <a:xfrm>
            <a:off x="1584960" y="3503295"/>
            <a:ext cx="6439535" cy="922020"/>
          </a:xfrm>
          <a:prstGeom prst="rect">
            <a:avLst/>
          </a:prstGeom>
          <a:solidFill>
            <a:schemeClr val="bg1"/>
          </a:solidFill>
          <a:ln w="19050">
            <a:solidFill>
              <a:schemeClr val="bg1">
                <a:lumMod val="75000"/>
              </a:schemeClr>
            </a:solidFill>
          </a:ln>
          <a:effectLst>
            <a:outerShdw blurRad="63500" sx="102000" sy="102000" algn="ctr" rotWithShape="0">
              <a:prstClr val="black">
                <a:alpha val="40000"/>
              </a:prstClr>
            </a:outerShdw>
          </a:effectLst>
        </p:spPr>
        <p:txBody>
          <a:bodyPr wrap="square">
            <a:spAutoFit/>
          </a:bodyPr>
          <a:lstStyle/>
          <a:p>
            <a:pPr>
              <a:lnSpc>
                <a:spcPct val="150000"/>
              </a:lnSpc>
              <a:spcBef>
                <a:spcPts val="1200"/>
              </a:spcBef>
              <a:spcAft>
                <a:spcPts val="1200"/>
              </a:spcAft>
            </a:pPr>
            <a:r>
              <a:rPr lang="zh-CN" altLang="en-US" spc="100" dirty="0">
                <a:latin typeface="微软雅黑" panose="020B0503020204020204" charset="-122"/>
                <a:ea typeface="微软雅黑" panose="020B0503020204020204" charset="-122"/>
              </a:rPr>
              <a:t>根据</a:t>
            </a:r>
            <a:r>
              <a:rPr lang="en-US" altLang="zh-CN" spc="100" dirty="0">
                <a:latin typeface="微软雅黑" panose="020B0503020204020204" charset="-122"/>
                <a:ea typeface="微软雅黑" panose="020B0503020204020204" charset="-122"/>
                <a:sym typeface="+mn-ea"/>
              </a:rPr>
              <a:t>dMRI</a:t>
            </a:r>
            <a:r>
              <a:rPr lang="zh-CN" altLang="en-US" spc="100" dirty="0">
                <a:latin typeface="微软雅黑" panose="020B0503020204020204" charset="-122"/>
                <a:ea typeface="微软雅黑" panose="020B0503020204020204" charset="-122"/>
              </a:rPr>
              <a:t>图像的特点有针对性地设计深度鲁棒水印框架，使水印鲁棒性与图像可视质量达到要求</a:t>
            </a:r>
            <a:endParaRPr lang="zh-CN" altLang="en-US" spc="100" dirty="0">
              <a:latin typeface="微软雅黑" panose="020B0503020204020204" charset="-122"/>
              <a:ea typeface="微软雅黑" panose="020B0503020204020204" charset="-122"/>
            </a:endParaRPr>
          </a:p>
        </p:txBody>
      </p:sp>
      <p:sp>
        <p:nvSpPr>
          <p:cNvPr id="11" name="下箭头 10"/>
          <p:cNvSpPr/>
          <p:nvPr/>
        </p:nvSpPr>
        <p:spPr>
          <a:xfrm>
            <a:off x="4610735" y="4533900"/>
            <a:ext cx="234950" cy="440055"/>
          </a:xfrm>
          <a:prstGeom prst="down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75051" y="4904722"/>
            <a:ext cx="2566175" cy="368300"/>
          </a:xfrm>
          <a:prstGeom prst="rect">
            <a:avLst/>
          </a:prstGeom>
          <a:noFill/>
        </p:spPr>
        <p:txBody>
          <a:bodyPr wrap="square" rtlCol="0">
            <a:spAutoFit/>
          </a:bodyPr>
          <a:lstStyle/>
          <a:p>
            <a:pPr algn="ctr"/>
            <a:r>
              <a:rPr lang="zh-CN" altLang="en-US" b="1" dirty="0">
                <a:latin typeface="+mj-ea"/>
                <a:ea typeface="+mj-ea"/>
                <a:cs typeface="+mj-ea"/>
              </a:rPr>
              <a:t>研究内容</a:t>
            </a:r>
            <a:r>
              <a:rPr lang="en-US" altLang="zh-CN" b="1" dirty="0">
                <a:latin typeface="+mj-ea"/>
                <a:ea typeface="+mj-ea"/>
                <a:cs typeface="+mj-ea"/>
              </a:rPr>
              <a:t>1</a:t>
            </a:r>
            <a:endParaRPr lang="en-US" altLang="zh-CN" b="1" dirty="0">
              <a:latin typeface="+mj-ea"/>
              <a:ea typeface="+mj-ea"/>
              <a:cs typeface="+mj-ea"/>
            </a:endParaRPr>
          </a:p>
        </p:txBody>
      </p:sp>
      <p:sp>
        <p:nvSpPr>
          <p:cNvPr id="13" name="文本框 12"/>
          <p:cNvSpPr txBox="1"/>
          <p:nvPr/>
        </p:nvSpPr>
        <p:spPr>
          <a:xfrm>
            <a:off x="4904025" y="4919327"/>
            <a:ext cx="3223156" cy="368300"/>
          </a:xfrm>
          <a:prstGeom prst="rect">
            <a:avLst/>
          </a:prstGeom>
          <a:noFill/>
        </p:spPr>
        <p:txBody>
          <a:bodyPr wrap="square" rtlCol="0">
            <a:spAutoFit/>
          </a:bodyPr>
          <a:lstStyle/>
          <a:p>
            <a:pPr algn="ctr"/>
            <a:r>
              <a:rPr lang="zh-CN" altLang="en-US" b="1" dirty="0">
                <a:latin typeface="+mj-ea"/>
                <a:ea typeface="+mj-ea"/>
                <a:cs typeface="+mj-ea"/>
              </a:rPr>
              <a:t>研究内容</a:t>
            </a:r>
            <a:r>
              <a:rPr lang="en-US" altLang="zh-CN" b="1" dirty="0">
                <a:latin typeface="+mj-ea"/>
                <a:ea typeface="+mj-ea"/>
                <a:cs typeface="+mj-ea"/>
              </a:rPr>
              <a:t>2</a:t>
            </a:r>
            <a:endParaRPr lang="en-US" altLang="zh-CN" b="1" dirty="0">
              <a:latin typeface="+mj-ea"/>
              <a:ea typeface="+mj-ea"/>
              <a:cs typeface="+mj-ea"/>
            </a:endParaRPr>
          </a:p>
        </p:txBody>
      </p:sp>
      <p:sp>
        <p:nvSpPr>
          <p:cNvPr id="14" name="文本框 13"/>
          <p:cNvSpPr txBox="1"/>
          <p:nvPr/>
        </p:nvSpPr>
        <p:spPr>
          <a:xfrm>
            <a:off x="2317686" y="1097606"/>
            <a:ext cx="4787327" cy="368300"/>
          </a:xfrm>
          <a:prstGeom prst="rect">
            <a:avLst/>
          </a:prstGeom>
          <a:noFill/>
        </p:spPr>
        <p:txBody>
          <a:bodyPr wrap="square" rtlCol="0">
            <a:spAutoFit/>
          </a:bodyPr>
          <a:lstStyle/>
          <a:p>
            <a:pPr algn="ctr"/>
            <a:r>
              <a:rPr lang="zh-CN" altLang="en-US" b="1" dirty="0">
                <a:latin typeface="+mj-ea"/>
                <a:ea typeface="+mj-ea"/>
              </a:rPr>
              <a:t>问题</a:t>
            </a:r>
            <a:endParaRPr lang="zh-CN" altLang="en-US" b="1" dirty="0">
              <a:latin typeface="+mj-ea"/>
              <a:ea typeface="+mj-ea"/>
            </a:endParaRPr>
          </a:p>
        </p:txBody>
      </p:sp>
      <p:sp>
        <p:nvSpPr>
          <p:cNvPr id="15" name="文本框 14"/>
          <p:cNvSpPr txBox="1"/>
          <p:nvPr/>
        </p:nvSpPr>
        <p:spPr>
          <a:xfrm>
            <a:off x="2353869" y="3107208"/>
            <a:ext cx="4787327" cy="368300"/>
          </a:xfrm>
          <a:prstGeom prst="rect">
            <a:avLst/>
          </a:prstGeom>
          <a:noFill/>
        </p:spPr>
        <p:txBody>
          <a:bodyPr wrap="square" rtlCol="0">
            <a:spAutoFit/>
          </a:bodyPr>
          <a:lstStyle/>
          <a:p>
            <a:pPr algn="ctr"/>
            <a:r>
              <a:rPr lang="zh-CN" altLang="en-US" b="1" dirty="0">
                <a:latin typeface="+mj-ea"/>
                <a:ea typeface="+mj-ea"/>
              </a:rPr>
              <a:t>研究方案</a:t>
            </a:r>
            <a:endParaRPr lang="zh-CN" altLang="en-US" b="1" dirty="0">
              <a:latin typeface="+mj-ea"/>
              <a:ea typeface="+mj-ea"/>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56262" y="1621309"/>
            <a:ext cx="2066698" cy="1454955"/>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2006" r="13046"/>
          <a:stretch>
            <a:fillRect/>
          </a:stretch>
        </p:blipFill>
        <p:spPr>
          <a:xfrm>
            <a:off x="9056262" y="3845872"/>
            <a:ext cx="2141621" cy="2095500"/>
          </a:xfrm>
          <a:prstGeom prst="rect">
            <a:avLst/>
          </a:prstGeom>
        </p:spPr>
      </p:pic>
      <p:sp>
        <p:nvSpPr>
          <p:cNvPr id="3" name="下箭头 2"/>
          <p:cNvSpPr/>
          <p:nvPr/>
        </p:nvSpPr>
        <p:spPr>
          <a:xfrm>
            <a:off x="4624070" y="2576195"/>
            <a:ext cx="234950" cy="440055"/>
          </a:xfrm>
          <a:prstGeom prst="down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06283" y="171919"/>
            <a:ext cx="670385" cy="604428"/>
            <a:chOff x="5424755" y="1340768"/>
            <a:chExt cx="670560" cy="604586"/>
          </a:xfrm>
        </p:grpSpPr>
        <p:grpSp>
          <p:nvGrpSpPr>
            <p:cNvPr id="39" name="组合 38"/>
            <p:cNvGrpSpPr/>
            <p:nvPr/>
          </p:nvGrpSpPr>
          <p:grpSpPr>
            <a:xfrm>
              <a:off x="5424755" y="1340768"/>
              <a:ext cx="670560" cy="604586"/>
              <a:chOff x="3720691" y="2824413"/>
              <a:chExt cx="1341120" cy="1209172"/>
            </a:xfrm>
          </p:grpSpPr>
          <p:sp>
            <p:nvSpPr>
              <p:cNvPr id="4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4" name="Freeform 126"/>
          <p:cNvSpPr>
            <a:spLocks noChangeAspect="1" noEditPoints="1"/>
          </p:cNvSpPr>
          <p:nvPr/>
        </p:nvSpPr>
        <p:spPr bwMode="auto">
          <a:xfrm>
            <a:off x="710380" y="33290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5" name="iŝḷíḍè"/>
          <p:cNvSpPr/>
          <p:nvPr/>
        </p:nvSpPr>
        <p:spPr bwMode="auto">
          <a:xfrm>
            <a:off x="961766" y="1202756"/>
            <a:ext cx="2775836" cy="565689"/>
          </a:xfrm>
          <a:prstGeom prst="rect">
            <a:avLst/>
          </a:prstGeom>
          <a:solidFill>
            <a:srgbClr val="1C50A2"/>
          </a:solid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rPr>
              <a:t>评价指标</a:t>
            </a:r>
            <a:endParaRPr lang="zh-CN" altLang="en-US" sz="2400" b="1" dirty="0">
              <a:solidFill>
                <a:schemeClr val="bg1"/>
              </a:solidFill>
            </a:endParaRPr>
          </a:p>
        </p:txBody>
      </p:sp>
      <p:sp>
        <p:nvSpPr>
          <p:cNvPr id="17" name="文本框 16"/>
          <p:cNvSpPr txBox="1"/>
          <p:nvPr/>
        </p:nvSpPr>
        <p:spPr>
          <a:xfrm>
            <a:off x="1658620" y="2073910"/>
            <a:ext cx="9039860" cy="460375"/>
          </a:xfrm>
          <a:prstGeom prst="rect">
            <a:avLst/>
          </a:prstGeom>
          <a:noFill/>
        </p:spPr>
        <p:txBody>
          <a:bodyPr wrap="square" rtlCol="0" anchor="t">
            <a:spAutoFit/>
          </a:bodyPr>
          <a:lstStyle/>
          <a:p>
            <a:pPr indent="0" algn="just" eaLnBrk="0" fontAlgn="base" hangingPunct="0">
              <a:lnSpc>
                <a:spcPct val="150000"/>
              </a:lnSpc>
              <a:spcBef>
                <a:spcPct val="0"/>
              </a:spcBef>
              <a:spcAft>
                <a:spcPct val="0"/>
              </a:spcAft>
              <a:buFont typeface="Wingdings" panose="05000000000000000000" charset="0"/>
              <a:buNone/>
              <a:defRPr/>
            </a:pPr>
            <a:r>
              <a:rPr lang="zh-CN" altLang="en-US" sz="1600" b="1" spc="100" dirty="0">
                <a:latin typeface="+mn-ea"/>
                <a:cs typeface="+mn-ea"/>
                <a:sym typeface="+mn-ea"/>
              </a:rPr>
              <a:t>水印正确率</a:t>
            </a:r>
            <a:r>
              <a:rPr lang="en-US" altLang="zh-CN" sz="1600" b="1" spc="100" dirty="0">
                <a:latin typeface="+mn-ea"/>
                <a:cs typeface="+mn-ea"/>
                <a:sym typeface="+mn-ea"/>
              </a:rPr>
              <a:t>acc</a:t>
            </a:r>
            <a:r>
              <a:rPr lang="zh-CN" altLang="en-US" sz="1600" b="1" spc="100" dirty="0">
                <a:latin typeface="+mn-ea"/>
                <a:cs typeface="+mn-ea"/>
                <a:sym typeface="+mn-ea"/>
              </a:rPr>
              <a:t>：</a:t>
            </a:r>
            <a:r>
              <a:rPr lang="zh-CN" altLang="en-US" sz="1600" spc="100" dirty="0">
                <a:latin typeface="+mn-ea"/>
                <a:cs typeface="+mn-ea"/>
                <a:sym typeface="+mn-ea"/>
              </a:rPr>
              <a:t>衡量提取的水印与原始水印的误差程度。</a:t>
            </a:r>
            <a:endParaRPr lang="zh-CN" altLang="en-US" sz="1600" spc="100" dirty="0">
              <a:latin typeface="+mn-ea"/>
              <a:cs typeface="+mn-ea"/>
              <a:sym typeface="+mn-ea"/>
            </a:endParaRPr>
          </a:p>
        </p:txBody>
      </p:sp>
      <p:sp>
        <p:nvSpPr>
          <p:cNvPr id="19" name="文本框 18"/>
          <p:cNvSpPr txBox="1"/>
          <p:nvPr/>
        </p:nvSpPr>
        <p:spPr>
          <a:xfrm>
            <a:off x="6626225" y="2719070"/>
            <a:ext cx="606425" cy="337185"/>
          </a:xfrm>
          <a:prstGeom prst="rect">
            <a:avLst/>
          </a:prstGeom>
          <a:noFill/>
        </p:spPr>
        <p:txBody>
          <a:bodyPr wrap="none" rtlCol="0" anchor="t">
            <a:spAutoFit/>
          </a:bodyPr>
          <a:lstStyle/>
          <a:p>
            <a:r>
              <a:rPr lang="en-US" altLang="zh-CN" sz="1600">
                <a:latin typeface="+mn-ea"/>
              </a:rPr>
              <a:t>(3.9)</a:t>
            </a:r>
            <a:endParaRPr lang="en-US" altLang="zh-CN" sz="1600">
              <a:latin typeface="+mn-ea"/>
            </a:endParaRPr>
          </a:p>
        </p:txBody>
      </p:sp>
      <p:sp>
        <p:nvSpPr>
          <p:cNvPr id="10" name="文本框 9"/>
          <p:cNvSpPr txBox="1"/>
          <p:nvPr/>
        </p:nvSpPr>
        <p:spPr>
          <a:xfrm>
            <a:off x="6600825" y="3903980"/>
            <a:ext cx="725805" cy="337185"/>
          </a:xfrm>
          <a:prstGeom prst="rect">
            <a:avLst/>
          </a:prstGeom>
          <a:noFill/>
        </p:spPr>
        <p:txBody>
          <a:bodyPr wrap="none" rtlCol="0" anchor="t">
            <a:spAutoFit/>
          </a:bodyPr>
          <a:lstStyle/>
          <a:p>
            <a:r>
              <a:rPr lang="en-US" altLang="zh-CN" sz="1600">
                <a:latin typeface="+mn-ea"/>
              </a:rPr>
              <a:t>(3.10)</a:t>
            </a:r>
            <a:endParaRPr lang="en-US" altLang="zh-CN" sz="1600">
              <a:latin typeface="+mn-ea"/>
            </a:endParaRPr>
          </a:p>
        </p:txBody>
      </p:sp>
      <p:sp>
        <p:nvSpPr>
          <p:cNvPr id="11" name="文本框 10"/>
          <p:cNvSpPr txBox="1"/>
          <p:nvPr/>
        </p:nvSpPr>
        <p:spPr>
          <a:xfrm>
            <a:off x="6626225" y="5896610"/>
            <a:ext cx="725805" cy="337185"/>
          </a:xfrm>
          <a:prstGeom prst="rect">
            <a:avLst/>
          </a:prstGeom>
          <a:noFill/>
        </p:spPr>
        <p:txBody>
          <a:bodyPr wrap="none" rtlCol="0" anchor="t">
            <a:spAutoFit/>
          </a:bodyPr>
          <a:lstStyle/>
          <a:p>
            <a:r>
              <a:rPr lang="en-US" altLang="zh-CN" sz="1600">
                <a:latin typeface="+mn-ea"/>
              </a:rPr>
              <a:t>(3.12)</a:t>
            </a:r>
            <a:endParaRPr lang="en-US" altLang="zh-CN" sz="1600">
              <a:latin typeface="+mn-ea"/>
            </a:endParaRPr>
          </a:p>
        </p:txBody>
      </p:sp>
      <p:sp>
        <p:nvSpPr>
          <p:cNvPr id="13" name="文本框 12"/>
          <p:cNvSpPr txBox="1"/>
          <p:nvPr/>
        </p:nvSpPr>
        <p:spPr>
          <a:xfrm>
            <a:off x="1688465" y="3241040"/>
            <a:ext cx="8375650" cy="460375"/>
          </a:xfrm>
          <a:prstGeom prst="rect">
            <a:avLst/>
          </a:prstGeom>
          <a:noFill/>
        </p:spPr>
        <p:txBody>
          <a:bodyPr wrap="square" rtlCol="0" anchor="t">
            <a:spAutoFit/>
          </a:bodyPr>
          <a:lstStyle/>
          <a:p>
            <a:pPr indent="0" algn="just" eaLnBrk="0" fontAlgn="base" hangingPunct="0">
              <a:lnSpc>
                <a:spcPct val="150000"/>
              </a:lnSpc>
              <a:spcBef>
                <a:spcPct val="0"/>
              </a:spcBef>
              <a:spcAft>
                <a:spcPct val="0"/>
              </a:spcAft>
              <a:buFont typeface="Wingdings" panose="05000000000000000000" charset="0"/>
              <a:buNone/>
              <a:defRPr/>
            </a:pPr>
            <a:r>
              <a:rPr lang="zh-CN" altLang="en-US" sz="1600" b="1" spc="100" dirty="0">
                <a:latin typeface="+mn-ea"/>
                <a:cs typeface="+mn-ea"/>
                <a:sym typeface="+mn-ea"/>
              </a:rPr>
              <a:t>峰值信噪比</a:t>
            </a:r>
            <a:r>
              <a:rPr lang="en-US" altLang="zh-CN" sz="1600" b="1" spc="100" dirty="0">
                <a:latin typeface="+mn-ea"/>
                <a:cs typeface="+mn-ea"/>
                <a:sym typeface="+mn-ea"/>
              </a:rPr>
              <a:t>PSNR</a:t>
            </a:r>
            <a:r>
              <a:rPr lang="zh-CN" altLang="en-US" sz="1600" b="1" spc="100" dirty="0">
                <a:latin typeface="+mn-ea"/>
                <a:cs typeface="+mn-ea"/>
                <a:sym typeface="+mn-ea"/>
              </a:rPr>
              <a:t>：</a:t>
            </a:r>
            <a:r>
              <a:rPr lang="zh-CN" altLang="en-US" sz="1600" spc="100" dirty="0">
                <a:latin typeface="+mn-ea"/>
                <a:cs typeface="+mn-ea"/>
                <a:sym typeface="+mn-ea"/>
              </a:rPr>
              <a:t>衡量图像的失真程度，是目前最常见的评价标准。</a:t>
            </a:r>
            <a:endParaRPr lang="zh-CN" altLang="en-US" sz="1600" spc="100" dirty="0">
              <a:latin typeface="+mn-ea"/>
              <a:cs typeface="+mn-ea"/>
              <a:sym typeface="+mn-ea"/>
            </a:endParaRPr>
          </a:p>
        </p:txBody>
      </p:sp>
      <p:sp>
        <p:nvSpPr>
          <p:cNvPr id="14" name="文本框 13"/>
          <p:cNvSpPr txBox="1"/>
          <p:nvPr/>
        </p:nvSpPr>
        <p:spPr>
          <a:xfrm>
            <a:off x="6600825" y="4556125"/>
            <a:ext cx="725805" cy="337185"/>
          </a:xfrm>
          <a:prstGeom prst="rect">
            <a:avLst/>
          </a:prstGeom>
          <a:noFill/>
        </p:spPr>
        <p:txBody>
          <a:bodyPr wrap="none" rtlCol="0" anchor="t">
            <a:spAutoFit/>
          </a:bodyPr>
          <a:lstStyle/>
          <a:p>
            <a:r>
              <a:rPr lang="en-US" altLang="zh-CN" sz="1600">
                <a:latin typeface="+mn-ea"/>
              </a:rPr>
              <a:t>(3.11)</a:t>
            </a:r>
            <a:endParaRPr lang="en-US" altLang="zh-CN" sz="1600">
              <a:latin typeface="+mn-ea"/>
            </a:endParaRPr>
          </a:p>
        </p:txBody>
      </p:sp>
      <p:sp>
        <p:nvSpPr>
          <p:cNvPr id="18" name="文本框 17"/>
          <p:cNvSpPr txBox="1"/>
          <p:nvPr/>
        </p:nvSpPr>
        <p:spPr>
          <a:xfrm>
            <a:off x="1604010" y="5200650"/>
            <a:ext cx="9094470" cy="460375"/>
          </a:xfrm>
          <a:prstGeom prst="rect">
            <a:avLst/>
          </a:prstGeom>
          <a:noFill/>
        </p:spPr>
        <p:txBody>
          <a:bodyPr wrap="square" rtlCol="0" anchor="t">
            <a:spAutoFit/>
          </a:bodyPr>
          <a:lstStyle/>
          <a:p>
            <a:pPr algn="just" eaLnBrk="0" fontAlgn="base" hangingPunct="0">
              <a:lnSpc>
                <a:spcPct val="150000"/>
              </a:lnSpc>
              <a:buClrTx/>
              <a:buSzTx/>
              <a:buFont typeface="Wingdings" panose="05000000000000000000" charset="0"/>
              <a:defRPr/>
            </a:pPr>
            <a:r>
              <a:rPr lang="zh-CN" altLang="en-US" sz="1600" b="1" spc="100" dirty="0">
                <a:latin typeface="+mn-ea"/>
                <a:cs typeface="+mn-ea"/>
                <a:sym typeface="+mn-ea"/>
              </a:rPr>
              <a:t>结构相似性方法SSIM：</a:t>
            </a:r>
            <a:r>
              <a:rPr lang="zh-CN" altLang="en-US" sz="1600" spc="100" dirty="0">
                <a:latin typeface="+mn-ea"/>
                <a:cs typeface="+mn-ea"/>
                <a:sym typeface="+mn-ea"/>
              </a:rPr>
              <a:t>考虑人眼的视觉识别感知特性，其评价结果与人的主观感受相同。</a:t>
            </a:r>
            <a:endParaRPr lang="zh-CN" altLang="en-US" sz="1600" spc="100" dirty="0">
              <a:latin typeface="+mn-ea"/>
              <a:cs typeface="+mn-ea"/>
              <a:sym typeface="+mn-ea"/>
            </a:endParaRPr>
          </a:p>
        </p:txBody>
      </p:sp>
      <p:sp>
        <p:nvSpPr>
          <p:cNvPr id="2" name="文本框 9"/>
          <p:cNvSpPr txBox="1"/>
          <p:nvPr/>
        </p:nvSpPr>
        <p:spPr>
          <a:xfrm>
            <a:off x="1221105" y="323850"/>
            <a:ext cx="786003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lnSpc>
                <a:spcPct val="100000"/>
              </a:lnSpc>
            </a:pPr>
            <a:r>
              <a:rPr lang="zh-CN" altLang="en-US" b="1" dirty="0">
                <a:solidFill>
                  <a:srgbClr val="414455"/>
                </a:solidFill>
                <a:latin typeface="微软雅黑" panose="020B0503020204020204" charset="-122"/>
              </a:rPr>
              <a:t>研究内容</a:t>
            </a:r>
            <a:r>
              <a:rPr lang="en-US" altLang="zh-CN" b="1" dirty="0">
                <a:solidFill>
                  <a:srgbClr val="414455"/>
                </a:solidFill>
                <a:latin typeface="微软雅黑" panose="020B0503020204020204" charset="-122"/>
              </a:rPr>
              <a:t>1—— </a:t>
            </a:r>
            <a:r>
              <a:rPr altLang="zh-CN" b="1" kern="100" spc="100" dirty="0">
                <a:latin typeface="微软雅黑" panose="020B0503020204020204" charset="-122"/>
                <a:ea typeface="微软雅黑" panose="020B0503020204020204" charset="-122"/>
                <a:cs typeface="Times New Roman" panose="02020603050405020304" pitchFamily="18" charset="0"/>
                <a:sym typeface="+mn-ea"/>
              </a:rPr>
              <a:t>双域的DWI图像鲁棒盲水印算法</a:t>
            </a:r>
            <a:endParaRPr lang="zh-CN" altLang="en-US" b="1" dirty="0">
              <a:solidFill>
                <a:srgbClr val="414455"/>
              </a:solidFill>
              <a:latin typeface="微软雅黑" panose="020B0503020204020204" charset="-122"/>
            </a:endParaRPr>
          </a:p>
        </p:txBody>
      </p:sp>
      <p:pic>
        <p:nvPicPr>
          <p:cNvPr id="8" name="图片 7"/>
          <p:cNvPicPr>
            <a:picLocks noChangeAspect="1"/>
          </p:cNvPicPr>
          <p:nvPr/>
        </p:nvPicPr>
        <p:blipFill>
          <a:blip r:embed="rId1"/>
          <a:stretch>
            <a:fillRect/>
          </a:stretch>
        </p:blipFill>
        <p:spPr>
          <a:xfrm>
            <a:off x="3014345" y="3767455"/>
            <a:ext cx="2476500" cy="609600"/>
          </a:xfrm>
          <a:prstGeom prst="rect">
            <a:avLst/>
          </a:prstGeom>
        </p:spPr>
      </p:pic>
      <p:pic>
        <p:nvPicPr>
          <p:cNvPr id="12" name="图片 11"/>
          <p:cNvPicPr>
            <a:picLocks noChangeAspect="1"/>
          </p:cNvPicPr>
          <p:nvPr/>
        </p:nvPicPr>
        <p:blipFill>
          <a:blip r:embed="rId2"/>
          <a:stretch>
            <a:fillRect/>
          </a:stretch>
        </p:blipFill>
        <p:spPr>
          <a:xfrm>
            <a:off x="2990850" y="4341495"/>
            <a:ext cx="3244850" cy="704850"/>
          </a:xfrm>
          <a:prstGeom prst="rect">
            <a:avLst/>
          </a:prstGeom>
        </p:spPr>
      </p:pic>
      <p:pic>
        <p:nvPicPr>
          <p:cNvPr id="15" name="图片 14"/>
          <p:cNvPicPr>
            <a:picLocks noChangeAspect="1"/>
          </p:cNvPicPr>
          <p:nvPr/>
        </p:nvPicPr>
        <p:blipFill>
          <a:blip r:embed="rId3"/>
          <a:stretch>
            <a:fillRect/>
          </a:stretch>
        </p:blipFill>
        <p:spPr>
          <a:xfrm>
            <a:off x="2990850" y="5768975"/>
            <a:ext cx="3340100" cy="60325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2857500" y="2514600"/>
            <a:ext cx="2287905" cy="660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06283" y="171919"/>
            <a:ext cx="670385" cy="604428"/>
            <a:chOff x="5424755" y="1340768"/>
            <a:chExt cx="670560" cy="604586"/>
          </a:xfrm>
        </p:grpSpPr>
        <p:grpSp>
          <p:nvGrpSpPr>
            <p:cNvPr id="39" name="组合 38"/>
            <p:cNvGrpSpPr/>
            <p:nvPr/>
          </p:nvGrpSpPr>
          <p:grpSpPr>
            <a:xfrm>
              <a:off x="5424755" y="1340768"/>
              <a:ext cx="670560" cy="604586"/>
              <a:chOff x="3720691" y="2824413"/>
              <a:chExt cx="1341120" cy="1209172"/>
            </a:xfrm>
          </p:grpSpPr>
          <p:sp>
            <p:nvSpPr>
              <p:cNvPr id="4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4" name="Freeform 126"/>
          <p:cNvSpPr>
            <a:spLocks noChangeAspect="1" noEditPoints="1"/>
          </p:cNvSpPr>
          <p:nvPr/>
        </p:nvSpPr>
        <p:spPr bwMode="auto">
          <a:xfrm>
            <a:off x="710380" y="33290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5" name="iŝḷíḍè"/>
          <p:cNvSpPr/>
          <p:nvPr/>
        </p:nvSpPr>
        <p:spPr bwMode="auto">
          <a:xfrm>
            <a:off x="961766" y="1202756"/>
            <a:ext cx="2775836" cy="565689"/>
          </a:xfrm>
          <a:prstGeom prst="rect">
            <a:avLst/>
          </a:prstGeom>
          <a:solidFill>
            <a:srgbClr val="1C50A2"/>
          </a:solid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rPr>
              <a:t>评价指标</a:t>
            </a:r>
            <a:endParaRPr lang="zh-CN" altLang="en-US" sz="2400" b="1" dirty="0">
              <a:solidFill>
                <a:schemeClr val="bg1"/>
              </a:solidFill>
            </a:endParaRPr>
          </a:p>
        </p:txBody>
      </p:sp>
      <p:sp>
        <p:nvSpPr>
          <p:cNvPr id="17" name="文本框 16"/>
          <p:cNvSpPr txBox="1"/>
          <p:nvPr/>
        </p:nvSpPr>
        <p:spPr>
          <a:xfrm>
            <a:off x="1812290" y="2241550"/>
            <a:ext cx="9039860" cy="829945"/>
          </a:xfrm>
          <a:prstGeom prst="rect">
            <a:avLst/>
          </a:prstGeom>
          <a:noFill/>
        </p:spPr>
        <p:txBody>
          <a:bodyPr wrap="square" rtlCol="0" anchor="t">
            <a:spAutoFit/>
          </a:bodyPr>
          <a:lstStyle/>
          <a:p>
            <a:pPr indent="0" algn="just" eaLnBrk="0" fontAlgn="base" hangingPunct="0">
              <a:lnSpc>
                <a:spcPct val="150000"/>
              </a:lnSpc>
              <a:spcBef>
                <a:spcPct val="0"/>
              </a:spcBef>
              <a:spcAft>
                <a:spcPct val="0"/>
              </a:spcAft>
              <a:buFont typeface="Wingdings" panose="05000000000000000000" charset="0"/>
              <a:buNone/>
              <a:defRPr/>
            </a:pPr>
            <a:r>
              <a:rPr lang="zh-CN" altLang="en-US" sz="1600" b="1" spc="100" dirty="0">
                <a:latin typeface="+mn-ea"/>
                <a:cs typeface="+mn-ea"/>
                <a:sym typeface="+mn-ea"/>
              </a:rPr>
              <a:t>平均弥散率MD：</a:t>
            </a:r>
            <a:r>
              <a:rPr lang="zh-CN" altLang="en-US" sz="1600" spc="100" dirty="0">
                <a:latin typeface="+mn-ea"/>
                <a:cs typeface="+mn-ea"/>
                <a:sym typeface="+mn-ea"/>
              </a:rPr>
              <a:t>该参数与机体组织内水分子的弥散程度有关，反映水分子的整体弥散水平和弥散阻力情况。</a:t>
            </a:r>
            <a:endParaRPr lang="zh-CN" altLang="en-US" sz="1600" spc="100" dirty="0">
              <a:latin typeface="+mn-ea"/>
              <a:cs typeface="+mn-ea"/>
              <a:sym typeface="+mn-ea"/>
            </a:endParaRPr>
          </a:p>
        </p:txBody>
      </p:sp>
      <p:sp>
        <p:nvSpPr>
          <p:cNvPr id="101" name="文本框 100"/>
          <p:cNvSpPr txBox="1"/>
          <p:nvPr/>
        </p:nvSpPr>
        <p:spPr>
          <a:xfrm>
            <a:off x="1710055" y="3856355"/>
            <a:ext cx="8773795" cy="337185"/>
          </a:xfrm>
          <a:prstGeom prst="rect">
            <a:avLst/>
          </a:prstGeom>
          <a:noFill/>
          <a:ln w="9525">
            <a:noFill/>
          </a:ln>
        </p:spPr>
        <p:txBody>
          <a:bodyPr wrap="square">
            <a:spAutoFit/>
          </a:bodyPr>
          <a:lstStyle/>
          <a:p>
            <a:pPr indent="127000"/>
            <a:r>
              <a:rPr lang="zh-CN" altLang="en-US" sz="1600" b="1" spc="100" dirty="0">
                <a:latin typeface="+mn-ea"/>
                <a:cs typeface="+mn-ea"/>
              </a:rPr>
              <a:t>各项异性FA：</a:t>
            </a:r>
            <a:r>
              <a:rPr lang="zh-CN" altLang="en-US" sz="1600" b="0" spc="100" dirty="0">
                <a:latin typeface="+mn-ea"/>
                <a:cs typeface="+mn-ea"/>
              </a:rPr>
              <a:t>衡量组织内水分子各项异性部分占整个弥散张量的比例。</a:t>
            </a:r>
            <a:endParaRPr lang="zh-CN" altLang="en-US" sz="1600" b="0" spc="100" dirty="0">
              <a:latin typeface="+mn-ea"/>
              <a:cs typeface="+mn-ea"/>
            </a:endParaRPr>
          </a:p>
        </p:txBody>
      </p:sp>
      <p:sp>
        <p:nvSpPr>
          <p:cNvPr id="8" name="文本框 7"/>
          <p:cNvSpPr txBox="1"/>
          <p:nvPr/>
        </p:nvSpPr>
        <p:spPr>
          <a:xfrm>
            <a:off x="1637030" y="5380355"/>
            <a:ext cx="9723120" cy="337185"/>
          </a:xfrm>
          <a:prstGeom prst="rect">
            <a:avLst/>
          </a:prstGeom>
          <a:noFill/>
          <a:ln w="9525">
            <a:noFill/>
          </a:ln>
        </p:spPr>
        <p:txBody>
          <a:bodyPr wrap="square">
            <a:spAutoFit/>
          </a:bodyPr>
          <a:lstStyle/>
          <a:p>
            <a:pPr indent="127000"/>
            <a:r>
              <a:rPr lang="zh-CN" altLang="en-US" sz="1600" b="1" spc="100" dirty="0">
                <a:latin typeface="+mn-ea"/>
                <a:cs typeface="+mn-ea"/>
              </a:rPr>
              <a:t>主轴方向偏转夹角</a:t>
            </a:r>
            <a:r>
              <a:rPr lang="en-US" altLang="zh-CN" sz="1600" b="1" spc="100" dirty="0">
                <a:latin typeface="+mn-ea"/>
                <a:cs typeface="+mn-ea"/>
              </a:rPr>
              <a:t>a</a:t>
            </a:r>
            <a:r>
              <a:rPr lang="en-US" altLang="zh-CN" sz="1600" b="1" spc="100" baseline="-25000" dirty="0">
                <a:latin typeface="+mn-ea"/>
                <a:cs typeface="+mn-ea"/>
              </a:rPr>
              <a:t>AC</a:t>
            </a:r>
            <a:r>
              <a:rPr lang="zh-CN" altLang="en-US" sz="1600" b="1" spc="100" dirty="0">
                <a:latin typeface="+mn-ea"/>
                <a:cs typeface="+mn-ea"/>
                <a:sym typeface="+mn-ea"/>
              </a:rPr>
              <a:t>：</a:t>
            </a:r>
            <a:r>
              <a:rPr lang="zh-CN" altLang="en-US" sz="1600" spc="100" dirty="0">
                <a:latin typeface="+mn-ea"/>
                <a:cs typeface="+mn-ea"/>
                <a:sym typeface="+mn-ea"/>
              </a:rPr>
              <a:t>可以反应纤维走向，是医生进行临床诊断的重要依据。</a:t>
            </a:r>
            <a:endParaRPr lang="zh-CN" altLang="en-US"/>
          </a:p>
        </p:txBody>
      </p:sp>
      <p:sp>
        <p:nvSpPr>
          <p:cNvPr id="19" name="文本框 18"/>
          <p:cNvSpPr txBox="1"/>
          <p:nvPr/>
        </p:nvSpPr>
        <p:spPr>
          <a:xfrm>
            <a:off x="8256905" y="3071495"/>
            <a:ext cx="725805" cy="337185"/>
          </a:xfrm>
          <a:prstGeom prst="rect">
            <a:avLst/>
          </a:prstGeom>
          <a:noFill/>
        </p:spPr>
        <p:txBody>
          <a:bodyPr wrap="none" rtlCol="0" anchor="t">
            <a:spAutoFit/>
          </a:bodyPr>
          <a:lstStyle/>
          <a:p>
            <a:r>
              <a:rPr lang="en-US" altLang="zh-CN" sz="1600">
                <a:latin typeface="+mn-ea"/>
              </a:rPr>
              <a:t>(3.13)</a:t>
            </a:r>
            <a:endParaRPr lang="en-US" altLang="zh-CN" sz="1600">
              <a:latin typeface="+mn-ea"/>
            </a:endParaRPr>
          </a:p>
        </p:txBody>
      </p:sp>
      <p:sp>
        <p:nvSpPr>
          <p:cNvPr id="10" name="文本框 9"/>
          <p:cNvSpPr txBox="1"/>
          <p:nvPr/>
        </p:nvSpPr>
        <p:spPr>
          <a:xfrm>
            <a:off x="8256905" y="4576445"/>
            <a:ext cx="725805" cy="337185"/>
          </a:xfrm>
          <a:prstGeom prst="rect">
            <a:avLst/>
          </a:prstGeom>
          <a:noFill/>
        </p:spPr>
        <p:txBody>
          <a:bodyPr wrap="none" rtlCol="0" anchor="t">
            <a:spAutoFit/>
          </a:bodyPr>
          <a:lstStyle/>
          <a:p>
            <a:r>
              <a:rPr lang="en-US" altLang="zh-CN" sz="1600">
                <a:latin typeface="+mn-ea"/>
              </a:rPr>
              <a:t>(3.14)</a:t>
            </a:r>
            <a:endParaRPr lang="en-US" altLang="zh-CN" sz="1600">
              <a:latin typeface="+mn-ea"/>
            </a:endParaRPr>
          </a:p>
        </p:txBody>
      </p:sp>
      <p:sp>
        <p:nvSpPr>
          <p:cNvPr id="11" name="文本框 10"/>
          <p:cNvSpPr txBox="1"/>
          <p:nvPr/>
        </p:nvSpPr>
        <p:spPr>
          <a:xfrm>
            <a:off x="8256905" y="5962650"/>
            <a:ext cx="725805" cy="337185"/>
          </a:xfrm>
          <a:prstGeom prst="rect">
            <a:avLst/>
          </a:prstGeom>
          <a:noFill/>
        </p:spPr>
        <p:txBody>
          <a:bodyPr wrap="none" rtlCol="0" anchor="t">
            <a:spAutoFit/>
          </a:bodyPr>
          <a:lstStyle/>
          <a:p>
            <a:r>
              <a:rPr lang="en-US" altLang="zh-CN" sz="1600">
                <a:latin typeface="+mn-ea"/>
              </a:rPr>
              <a:t>(3.15)</a:t>
            </a:r>
            <a:endParaRPr lang="en-US" altLang="zh-CN" sz="1600">
              <a:latin typeface="+mn-ea"/>
            </a:endParaRPr>
          </a:p>
        </p:txBody>
      </p:sp>
      <p:sp>
        <p:nvSpPr>
          <p:cNvPr id="4" name="文本框 9"/>
          <p:cNvSpPr txBox="1"/>
          <p:nvPr/>
        </p:nvSpPr>
        <p:spPr>
          <a:xfrm>
            <a:off x="1221105" y="323850"/>
            <a:ext cx="786003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lnSpc>
                <a:spcPct val="100000"/>
              </a:lnSpc>
            </a:pPr>
            <a:r>
              <a:rPr lang="zh-CN" altLang="en-US" b="1" dirty="0">
                <a:solidFill>
                  <a:srgbClr val="414455"/>
                </a:solidFill>
                <a:latin typeface="微软雅黑" panose="020B0503020204020204" charset="-122"/>
              </a:rPr>
              <a:t>研究内容</a:t>
            </a:r>
            <a:r>
              <a:rPr lang="en-US" altLang="zh-CN" b="1" dirty="0">
                <a:solidFill>
                  <a:srgbClr val="414455"/>
                </a:solidFill>
                <a:latin typeface="微软雅黑" panose="020B0503020204020204" charset="-122"/>
              </a:rPr>
              <a:t>1—— </a:t>
            </a:r>
            <a:r>
              <a:rPr altLang="zh-CN" b="1" kern="100" spc="100" dirty="0">
                <a:latin typeface="微软雅黑" panose="020B0503020204020204" charset="-122"/>
                <a:ea typeface="微软雅黑" panose="020B0503020204020204" charset="-122"/>
                <a:cs typeface="Times New Roman" panose="02020603050405020304" pitchFamily="18" charset="0"/>
                <a:sym typeface="+mn-ea"/>
              </a:rPr>
              <a:t>双域的DWI图像鲁棒盲水印算法</a:t>
            </a:r>
            <a:endParaRPr lang="zh-CN" altLang="en-US" b="1" dirty="0">
              <a:solidFill>
                <a:srgbClr val="414455"/>
              </a:solidFill>
              <a:latin typeface="微软雅黑" panose="020B0503020204020204" charset="-122"/>
            </a:endParaRPr>
          </a:p>
        </p:txBody>
      </p:sp>
      <p:pic>
        <p:nvPicPr>
          <p:cNvPr id="7" name="图片 6"/>
          <p:cNvPicPr>
            <a:picLocks noChangeAspect="1"/>
          </p:cNvPicPr>
          <p:nvPr/>
        </p:nvPicPr>
        <p:blipFill>
          <a:blip r:embed="rId1"/>
          <a:stretch>
            <a:fillRect/>
          </a:stretch>
        </p:blipFill>
        <p:spPr>
          <a:xfrm>
            <a:off x="3350895" y="3009900"/>
            <a:ext cx="1822450" cy="552450"/>
          </a:xfrm>
          <a:prstGeom prst="rect">
            <a:avLst/>
          </a:prstGeom>
        </p:spPr>
      </p:pic>
      <p:pic>
        <p:nvPicPr>
          <p:cNvPr id="9" name="图片 8"/>
          <p:cNvPicPr>
            <a:picLocks noChangeAspect="1"/>
          </p:cNvPicPr>
          <p:nvPr/>
        </p:nvPicPr>
        <p:blipFill>
          <a:blip r:embed="rId2"/>
          <a:stretch>
            <a:fillRect/>
          </a:stretch>
        </p:blipFill>
        <p:spPr>
          <a:xfrm>
            <a:off x="3300730" y="4193540"/>
            <a:ext cx="4787900" cy="996950"/>
          </a:xfrm>
          <a:prstGeom prst="rect">
            <a:avLst/>
          </a:prstGeom>
        </p:spPr>
      </p:pic>
      <p:pic>
        <p:nvPicPr>
          <p:cNvPr id="12" name="图片 11"/>
          <p:cNvPicPr>
            <a:picLocks noChangeAspect="1"/>
          </p:cNvPicPr>
          <p:nvPr/>
        </p:nvPicPr>
        <p:blipFill>
          <a:blip r:embed="rId3"/>
          <a:stretch>
            <a:fillRect/>
          </a:stretch>
        </p:blipFill>
        <p:spPr>
          <a:xfrm>
            <a:off x="3350895" y="5836285"/>
            <a:ext cx="2457450" cy="590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06283" y="171919"/>
            <a:ext cx="670385" cy="604428"/>
            <a:chOff x="5424755" y="1340768"/>
            <a:chExt cx="670560" cy="604586"/>
          </a:xfrm>
        </p:grpSpPr>
        <p:grpSp>
          <p:nvGrpSpPr>
            <p:cNvPr id="39" name="组合 38"/>
            <p:cNvGrpSpPr/>
            <p:nvPr/>
          </p:nvGrpSpPr>
          <p:grpSpPr>
            <a:xfrm>
              <a:off x="5424755" y="1340768"/>
              <a:ext cx="670560" cy="604586"/>
              <a:chOff x="3720691" y="2824413"/>
              <a:chExt cx="1341120" cy="1209172"/>
            </a:xfrm>
          </p:grpSpPr>
          <p:sp>
            <p:nvSpPr>
              <p:cNvPr id="4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3" name="文本框 9"/>
          <p:cNvSpPr txBox="1"/>
          <p:nvPr/>
        </p:nvSpPr>
        <p:spPr>
          <a:xfrm>
            <a:off x="1221105" y="323850"/>
            <a:ext cx="786003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lnSpc>
                <a:spcPct val="100000"/>
              </a:lnSpc>
            </a:pPr>
            <a:r>
              <a:rPr lang="zh-CN" altLang="en-US" b="1" dirty="0">
                <a:solidFill>
                  <a:srgbClr val="414455"/>
                </a:solidFill>
                <a:latin typeface="微软雅黑" panose="020B0503020204020204" charset="-122"/>
              </a:rPr>
              <a:t>研究内容</a:t>
            </a:r>
            <a:r>
              <a:rPr lang="en-US" altLang="zh-CN" b="1" dirty="0">
                <a:solidFill>
                  <a:srgbClr val="414455"/>
                </a:solidFill>
                <a:latin typeface="微软雅黑" panose="020B0503020204020204" charset="-122"/>
              </a:rPr>
              <a:t>1—— </a:t>
            </a:r>
            <a:r>
              <a:rPr altLang="zh-CN" b="1" kern="100" spc="100" dirty="0">
                <a:latin typeface="微软雅黑" panose="020B0503020204020204" charset="-122"/>
                <a:ea typeface="微软雅黑" panose="020B0503020204020204" charset="-122"/>
                <a:cs typeface="Times New Roman" panose="02020603050405020304" pitchFamily="18" charset="0"/>
                <a:sym typeface="+mn-ea"/>
              </a:rPr>
              <a:t>双域的DWI图像鲁棒盲水印算法</a:t>
            </a:r>
            <a:endParaRPr lang="zh-CN" altLang="en-US" b="1" dirty="0">
              <a:solidFill>
                <a:srgbClr val="414455"/>
              </a:solidFill>
              <a:latin typeface="微软雅黑" panose="020B0503020204020204" charset="-122"/>
            </a:endParaRPr>
          </a:p>
        </p:txBody>
      </p:sp>
      <p:sp>
        <p:nvSpPr>
          <p:cNvPr id="44" name="Freeform 126"/>
          <p:cNvSpPr>
            <a:spLocks noChangeAspect="1" noEditPoints="1"/>
          </p:cNvSpPr>
          <p:nvPr/>
        </p:nvSpPr>
        <p:spPr bwMode="auto">
          <a:xfrm>
            <a:off x="710380" y="33290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7" name="对角圆角矩形 6"/>
          <p:cNvSpPr/>
          <p:nvPr/>
        </p:nvSpPr>
        <p:spPr>
          <a:xfrm>
            <a:off x="1756410" y="1520825"/>
            <a:ext cx="8679815" cy="3958590"/>
          </a:xfrm>
          <a:prstGeom prst="round2DiagRect">
            <a:avLst/>
          </a:prstGeom>
          <a:solidFill>
            <a:schemeClr val="bg1"/>
          </a:solidFill>
          <a:ln w="19050">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spc="100" dirty="0">
                <a:solidFill>
                  <a:schemeClr val="tx1"/>
                </a:solidFill>
                <a:latin typeface="+mn-ea"/>
                <a:cs typeface="+mn-ea"/>
              </a:rPr>
              <a:t>   </a:t>
            </a:r>
            <a:r>
              <a:rPr lang="zh-CN" altLang="en-US" b="1" spc="100" dirty="0">
                <a:solidFill>
                  <a:schemeClr val="tx1"/>
                </a:solidFill>
                <a:latin typeface="+mj-ea"/>
                <a:ea typeface="+mj-ea"/>
                <a:cs typeface="+mn-ea"/>
              </a:rPr>
              <a:t>实验目的：</a:t>
            </a:r>
            <a:endParaRPr lang="en-US" altLang="zh-CN" b="1" spc="100" dirty="0">
              <a:solidFill>
                <a:schemeClr val="tx1"/>
              </a:solidFill>
              <a:latin typeface="+mj-ea"/>
              <a:ea typeface="+mj-ea"/>
              <a:cs typeface="+mn-ea"/>
            </a:endParaRPr>
          </a:p>
          <a:p>
            <a:pPr marL="285750" indent="-285750">
              <a:lnSpc>
                <a:spcPct val="150000"/>
              </a:lnSpc>
              <a:buFont typeface="Arial" panose="020B0604020202020204" pitchFamily="34" charset="0"/>
              <a:buChar char="•"/>
            </a:pPr>
            <a:r>
              <a:rPr lang="zh-CN" altLang="en-US" spc="100" dirty="0">
                <a:solidFill>
                  <a:schemeClr val="tx1"/>
                </a:solidFill>
                <a:latin typeface="+mn-ea"/>
                <a:cs typeface="+mn-ea"/>
              </a:rPr>
              <a:t>实验的目的主要是为了证明所提算法能够在有效保护</a:t>
            </a:r>
            <a:r>
              <a:rPr lang="en-US" altLang="zh-CN" spc="100" dirty="0">
                <a:solidFill>
                  <a:schemeClr val="tx1"/>
                </a:solidFill>
                <a:latin typeface="+mn-ea"/>
                <a:cs typeface="+mn-ea"/>
              </a:rPr>
              <a:t>DWI</a:t>
            </a:r>
            <a:r>
              <a:rPr lang="zh-CN" altLang="en-US" spc="100" dirty="0">
                <a:solidFill>
                  <a:schemeClr val="tx1"/>
                </a:solidFill>
                <a:latin typeface="+mn-ea"/>
                <a:cs typeface="+mn-ea"/>
              </a:rPr>
              <a:t>的版权的同时，使水印</a:t>
            </a:r>
            <a:r>
              <a:rPr lang="en-US" altLang="zh-CN" spc="100" dirty="0">
                <a:solidFill>
                  <a:schemeClr val="tx1"/>
                </a:solidFill>
                <a:latin typeface="+mn-ea"/>
                <a:cs typeface="+mn-ea"/>
              </a:rPr>
              <a:t>DWI</a:t>
            </a:r>
            <a:r>
              <a:rPr lang="zh-CN" altLang="en-US" spc="100" dirty="0">
                <a:solidFill>
                  <a:schemeClr val="tx1"/>
                </a:solidFill>
                <a:latin typeface="+mn-ea"/>
                <a:cs typeface="+mn-ea"/>
              </a:rPr>
              <a:t>图像具有临床价值。实验主要有三种：</a:t>
            </a:r>
            <a:endParaRPr lang="zh-CN" altLang="en-US" spc="100" dirty="0">
              <a:solidFill>
                <a:schemeClr val="tx1"/>
              </a:solidFill>
              <a:latin typeface="+mn-ea"/>
              <a:cs typeface="+mn-ea"/>
            </a:endParaRPr>
          </a:p>
          <a:p>
            <a:pPr>
              <a:lnSpc>
                <a:spcPct val="150000"/>
              </a:lnSpc>
            </a:pPr>
            <a:r>
              <a:rPr lang="en-US" altLang="zh-CN" spc="100" dirty="0">
                <a:solidFill>
                  <a:schemeClr val="tx1"/>
                </a:solidFill>
                <a:latin typeface="+mn-ea"/>
                <a:cs typeface="+mn-ea"/>
              </a:rPr>
              <a:t>(1)</a:t>
            </a:r>
            <a:r>
              <a:rPr lang="zh-CN" altLang="en-US" spc="100" dirty="0">
                <a:solidFill>
                  <a:schemeClr val="tx1"/>
                </a:solidFill>
                <a:latin typeface="+mn-ea"/>
                <a:cs typeface="+mn-ea"/>
              </a:rPr>
              <a:t>通过消融实验验证本文提出的双域鲁棒盲水印算法的有效性。</a:t>
            </a:r>
            <a:endParaRPr lang="zh-CN" altLang="en-US" spc="100" dirty="0">
              <a:solidFill>
                <a:schemeClr val="tx1"/>
              </a:solidFill>
              <a:latin typeface="+mn-ea"/>
              <a:cs typeface="+mn-ea"/>
            </a:endParaRPr>
          </a:p>
          <a:p>
            <a:pPr>
              <a:lnSpc>
                <a:spcPct val="150000"/>
              </a:lnSpc>
            </a:pPr>
            <a:r>
              <a:rPr lang="en-US" altLang="zh-CN" spc="100" dirty="0">
                <a:solidFill>
                  <a:schemeClr val="tx1"/>
                </a:solidFill>
                <a:latin typeface="+mn-ea"/>
                <a:cs typeface="+mn-ea"/>
              </a:rPr>
              <a:t>(</a:t>
            </a:r>
            <a:r>
              <a:rPr lang="zh-CN" altLang="en-US" spc="100" dirty="0">
                <a:solidFill>
                  <a:schemeClr val="tx1"/>
                </a:solidFill>
                <a:latin typeface="+mn-ea"/>
                <a:cs typeface="+mn-ea"/>
              </a:rPr>
              <a:t>2</a:t>
            </a:r>
            <a:r>
              <a:rPr lang="en-US" altLang="zh-CN" spc="100" dirty="0">
                <a:solidFill>
                  <a:schemeClr val="tx1"/>
                </a:solidFill>
                <a:latin typeface="+mn-ea"/>
                <a:cs typeface="+mn-ea"/>
              </a:rPr>
              <a:t>)</a:t>
            </a:r>
            <a:r>
              <a:rPr lang="zh-CN" altLang="en-US" spc="100" dirty="0">
                <a:solidFill>
                  <a:schemeClr val="tx1"/>
                </a:solidFill>
                <a:latin typeface="+mn-ea"/>
                <a:cs typeface="+mn-ea"/>
              </a:rPr>
              <a:t>验证我们算法对DWI图像嵌入水印后依然具有临床价值。</a:t>
            </a:r>
            <a:endParaRPr lang="zh-CN" altLang="en-US" spc="100" dirty="0">
              <a:solidFill>
                <a:schemeClr val="tx1"/>
              </a:solidFill>
              <a:latin typeface="+mn-ea"/>
              <a:cs typeface="+mn-ea"/>
            </a:endParaRPr>
          </a:p>
          <a:p>
            <a:pPr>
              <a:lnSpc>
                <a:spcPct val="150000"/>
              </a:lnSpc>
            </a:pPr>
            <a:r>
              <a:rPr lang="en-US" altLang="zh-CN" spc="100" dirty="0">
                <a:solidFill>
                  <a:schemeClr val="tx1"/>
                </a:solidFill>
                <a:latin typeface="+mn-ea"/>
                <a:cs typeface="+mn-ea"/>
              </a:rPr>
              <a:t>(3)</a:t>
            </a:r>
            <a:r>
              <a:rPr lang="zh-CN" altLang="en-US" spc="100" dirty="0">
                <a:solidFill>
                  <a:schemeClr val="tx1"/>
                </a:solidFill>
                <a:latin typeface="+mn-ea"/>
                <a:cs typeface="+mn-ea"/>
              </a:rPr>
              <a:t>验证嵌入的水印信号是否具有高鲁棒性。</a:t>
            </a:r>
            <a:endParaRPr lang="zh-CN" altLang="en-US" spc="100" dirty="0">
              <a:solidFill>
                <a:schemeClr val="tx1"/>
              </a:solidFill>
              <a:latin typeface="+mn-ea"/>
              <a:cs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06283" y="171919"/>
            <a:ext cx="670385" cy="604428"/>
            <a:chOff x="5424755" y="1340768"/>
            <a:chExt cx="670560" cy="604586"/>
          </a:xfrm>
        </p:grpSpPr>
        <p:grpSp>
          <p:nvGrpSpPr>
            <p:cNvPr id="39" name="组合 38"/>
            <p:cNvGrpSpPr/>
            <p:nvPr/>
          </p:nvGrpSpPr>
          <p:grpSpPr>
            <a:xfrm>
              <a:off x="5424755" y="1340768"/>
              <a:ext cx="670560" cy="604586"/>
              <a:chOff x="3720691" y="2824413"/>
              <a:chExt cx="1341120" cy="1209172"/>
            </a:xfrm>
          </p:grpSpPr>
          <p:sp>
            <p:nvSpPr>
              <p:cNvPr id="4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4" name="Freeform 126"/>
          <p:cNvSpPr>
            <a:spLocks noChangeAspect="1" noEditPoints="1"/>
          </p:cNvSpPr>
          <p:nvPr/>
        </p:nvSpPr>
        <p:spPr bwMode="auto">
          <a:xfrm>
            <a:off x="710380" y="33290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5" name="iŝḷíḍè"/>
          <p:cNvSpPr/>
          <p:nvPr/>
        </p:nvSpPr>
        <p:spPr bwMode="auto">
          <a:xfrm>
            <a:off x="961766" y="1202756"/>
            <a:ext cx="2775836" cy="565689"/>
          </a:xfrm>
          <a:prstGeom prst="rect">
            <a:avLst/>
          </a:prstGeom>
          <a:solidFill>
            <a:srgbClr val="1C50A2"/>
          </a:solid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rPr>
              <a:t>消融实验</a:t>
            </a:r>
            <a:endParaRPr lang="zh-CN" altLang="en-US" sz="2400" b="1" dirty="0">
              <a:solidFill>
                <a:schemeClr val="bg1"/>
              </a:solidFill>
            </a:endParaRPr>
          </a:p>
        </p:txBody>
      </p:sp>
      <p:sp>
        <p:nvSpPr>
          <p:cNvPr id="7" name="文本框 6"/>
          <p:cNvSpPr txBox="1"/>
          <p:nvPr/>
        </p:nvSpPr>
        <p:spPr>
          <a:xfrm>
            <a:off x="4103370" y="1918970"/>
            <a:ext cx="3985260" cy="337185"/>
          </a:xfrm>
          <a:prstGeom prst="rect">
            <a:avLst/>
          </a:prstGeom>
          <a:noFill/>
        </p:spPr>
        <p:txBody>
          <a:bodyPr wrap="none" rtlCol="0" anchor="t">
            <a:spAutoFit/>
          </a:bodyPr>
          <a:lstStyle/>
          <a:p>
            <a:pPr algn="l"/>
            <a:r>
              <a:rPr lang="zh-CN" altLang="en-US" sz="1600">
                <a:latin typeface="+mn-ea"/>
                <a:cs typeface="+mn-ea"/>
              </a:rPr>
              <a:t>表</a:t>
            </a:r>
            <a:r>
              <a:rPr lang="en-US" altLang="zh-CN" sz="1600">
                <a:latin typeface="+mn-ea"/>
                <a:cs typeface="+mn-ea"/>
              </a:rPr>
              <a:t>3.1 </a:t>
            </a:r>
            <a:r>
              <a:rPr lang="zh-CN" altLang="en-US" sz="1600">
                <a:sym typeface="+mn-ea"/>
              </a:rPr>
              <a:t>探究双域特征对重构图像质量的影响</a:t>
            </a:r>
            <a:endParaRPr lang="zh-CN" altLang="en-US" sz="1600">
              <a:sym typeface="+mn-ea"/>
            </a:endParaRPr>
          </a:p>
        </p:txBody>
      </p:sp>
      <p:sp>
        <p:nvSpPr>
          <p:cNvPr id="2" name="文本框 9"/>
          <p:cNvSpPr txBox="1"/>
          <p:nvPr/>
        </p:nvSpPr>
        <p:spPr>
          <a:xfrm>
            <a:off x="1221105" y="323850"/>
            <a:ext cx="786003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lnSpc>
                <a:spcPct val="100000"/>
              </a:lnSpc>
            </a:pPr>
            <a:r>
              <a:rPr lang="zh-CN" altLang="en-US" b="1" dirty="0">
                <a:solidFill>
                  <a:srgbClr val="414455"/>
                </a:solidFill>
                <a:latin typeface="微软雅黑" panose="020B0503020204020204" charset="-122"/>
              </a:rPr>
              <a:t>研究内容</a:t>
            </a:r>
            <a:r>
              <a:rPr lang="en-US" altLang="zh-CN" b="1" dirty="0">
                <a:solidFill>
                  <a:srgbClr val="414455"/>
                </a:solidFill>
                <a:latin typeface="微软雅黑" panose="020B0503020204020204" charset="-122"/>
              </a:rPr>
              <a:t>1—— </a:t>
            </a:r>
            <a:r>
              <a:rPr altLang="zh-CN" b="1" kern="100" spc="100" dirty="0">
                <a:latin typeface="微软雅黑" panose="020B0503020204020204" charset="-122"/>
                <a:ea typeface="微软雅黑" panose="020B0503020204020204" charset="-122"/>
                <a:cs typeface="Times New Roman" panose="02020603050405020304" pitchFamily="18" charset="0"/>
                <a:sym typeface="+mn-ea"/>
              </a:rPr>
              <a:t>双域的DWI图像鲁棒盲水印算法</a:t>
            </a:r>
            <a:endParaRPr lang="zh-CN" altLang="en-US" b="1" dirty="0">
              <a:solidFill>
                <a:srgbClr val="414455"/>
              </a:solidFill>
              <a:latin typeface="微软雅黑" panose="020B0503020204020204" charset="-122"/>
            </a:endParaRPr>
          </a:p>
        </p:txBody>
      </p:sp>
      <p:sp>
        <p:nvSpPr>
          <p:cNvPr id="6" name="文本框 5"/>
          <p:cNvSpPr txBox="1"/>
          <p:nvPr>
            <p:custDataLst>
              <p:tags r:id="rId1"/>
            </p:custDataLst>
          </p:nvPr>
        </p:nvSpPr>
        <p:spPr>
          <a:xfrm>
            <a:off x="4001770" y="3805555"/>
            <a:ext cx="4188460" cy="337185"/>
          </a:xfrm>
          <a:prstGeom prst="rect">
            <a:avLst/>
          </a:prstGeom>
          <a:noFill/>
        </p:spPr>
        <p:txBody>
          <a:bodyPr wrap="none" rtlCol="0" anchor="t">
            <a:spAutoFit/>
          </a:bodyPr>
          <a:lstStyle/>
          <a:p>
            <a:pPr algn="l"/>
            <a:r>
              <a:rPr lang="zh-CN" altLang="en-US" sz="1600">
                <a:latin typeface="+mn-ea"/>
                <a:cs typeface="+mn-ea"/>
              </a:rPr>
              <a:t>表</a:t>
            </a:r>
            <a:r>
              <a:rPr lang="en-US" altLang="zh-CN" sz="1600">
                <a:latin typeface="+mn-ea"/>
                <a:cs typeface="+mn-ea"/>
              </a:rPr>
              <a:t>3.2 </a:t>
            </a:r>
            <a:r>
              <a:rPr lang="zh-CN" altLang="en-US" sz="1600">
                <a:sym typeface="+mn-ea"/>
              </a:rPr>
              <a:t>探究双域特征对水印提取正确率的影响</a:t>
            </a:r>
            <a:endParaRPr lang="zh-CN" altLang="en-US" sz="1600">
              <a:sym typeface="+mn-ea"/>
            </a:endParaRPr>
          </a:p>
        </p:txBody>
      </p:sp>
      <p:graphicFrame>
        <p:nvGraphicFramePr>
          <p:cNvPr id="3" name="表格 2"/>
          <p:cNvGraphicFramePr>
            <a:graphicFrameLocks noGrp="1"/>
          </p:cNvGraphicFramePr>
          <p:nvPr>
            <p:custDataLst>
              <p:tags r:id="rId2"/>
            </p:custDataLst>
          </p:nvPr>
        </p:nvGraphicFramePr>
        <p:xfrm>
          <a:off x="3341370" y="2329180"/>
          <a:ext cx="5652135" cy="1239520"/>
        </p:xfrm>
        <a:graphic>
          <a:graphicData uri="http://schemas.openxmlformats.org/drawingml/2006/table">
            <a:tbl>
              <a:tblPr firstRow="1" firstCol="1" bandRow="1">
                <a:tableStyleId>{C083E6E3-FA7D-4D7B-A595-EF9225AFEA82}</a:tableStyleId>
              </a:tblPr>
              <a:tblGrid>
                <a:gridCol w="1884045"/>
                <a:gridCol w="1884045"/>
                <a:gridCol w="1884045"/>
              </a:tblGrid>
              <a:tr h="309880">
                <a:tc>
                  <a:txBody>
                    <a:bodyPr/>
                    <a:lstStyle/>
                    <a:p>
                      <a:pPr indent="127000" algn="ctr">
                        <a:lnSpc>
                          <a:spcPct val="150000"/>
                        </a:lnSpc>
                      </a:pPr>
                      <a:r>
                        <a:rPr lang="zh-CN" altLang="en-US" sz="1100" b="0" u="none" strike="noStrike" kern="1200">
                          <a:solidFill>
                            <a:schemeClr val="tx1"/>
                          </a:solidFill>
                          <a:effectLst/>
                          <a:latin typeface="Times New Roman" panose="02020603050405020304" pitchFamily="18" charset="0"/>
                          <a:ea typeface="+mn-ea"/>
                          <a:cs typeface="Times New Roman" panose="02020603050405020304" pitchFamily="18" charset="0"/>
                        </a:rPr>
                        <a:t>序号</a:t>
                      </a:r>
                      <a:endParaRPr lang="zh-CN" altLang="en-US" sz="1100" b="0" u="none" strike="noStrike"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indent="127000" algn="ctr">
                        <a:lnSpc>
                          <a:spcPct val="150000"/>
                        </a:lnSpc>
                      </a:pPr>
                      <a:r>
                        <a:rPr lang="zh-CN" sz="1200" b="0" kern="100">
                          <a:effectLst/>
                          <a:latin typeface="Times New Roman" panose="02020603050405020304" pitchFamily="18" charset="0"/>
                          <a:ea typeface="宋体" panose="02010600030101010101" pitchFamily="2" charset="-122"/>
                          <a:cs typeface="Times New Roman" panose="02020603050405020304" pitchFamily="18" charset="0"/>
                        </a:rPr>
                        <a:t>类别</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200" b="0" kern="100">
                          <a:effectLst/>
                          <a:latin typeface="Times New Roman" panose="02020603050405020304" pitchFamily="18" charset="0"/>
                          <a:ea typeface="宋体" panose="02010600030101010101" pitchFamily="2" charset="-122"/>
                          <a:cs typeface="Times New Roman" panose="02020603050405020304" pitchFamily="18" charset="0"/>
                        </a:rPr>
                        <a:t>平均</a:t>
                      </a: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PSNR</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09880">
                <a:tc>
                  <a:txBody>
                    <a:bodyPr/>
                    <a:lstStyle/>
                    <a:p>
                      <a:pPr indent="127000" algn="ctr">
                        <a:lnSpc>
                          <a:spcPct val="150000"/>
                        </a:lnSpc>
                      </a:pPr>
                      <a:r>
                        <a:rPr lang="en-US" sz="1200" b="0" kern="100">
                          <a:effectLst/>
                          <a:latin typeface="Times New Roman" panose="02020603050405020304" pitchFamily="18" charset="0"/>
                          <a:cs typeface="Times New Roman" panose="02020603050405020304" pitchFamily="18" charset="0"/>
                        </a:rPr>
                        <a:t>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zh-CN" altLang="en-US" sz="1200" b="0" kern="100">
                          <a:effectLst/>
                          <a:latin typeface="Times New Roman" panose="02020603050405020304" pitchFamily="18" charset="0"/>
                          <a:cs typeface="Times New Roman" panose="02020603050405020304" pitchFamily="18" charset="0"/>
                        </a:rPr>
                        <a:t>空间域</a:t>
                      </a:r>
                      <a:endParaRPr lang="zh-CN" altLang="en-US" sz="1200" b="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127000" algn="ctr">
                        <a:lnSpc>
                          <a:spcPct val="150000"/>
                        </a:lnSpc>
                      </a:pPr>
                      <a:r>
                        <a:rPr lang="en-US" sz="1200" b="0" kern="100">
                          <a:effectLst/>
                          <a:latin typeface="Times New Roman" panose="02020603050405020304" pitchFamily="18" charset="0"/>
                          <a:cs typeface="Times New Roman" panose="02020603050405020304" pitchFamily="18" charset="0"/>
                        </a:rPr>
                        <a:t>53.28db</a:t>
                      </a:r>
                      <a:endParaRPr lang="en-US" sz="1200" b="0" kern="100">
                        <a:effectLst/>
                        <a:latin typeface="Times New Roman" panose="02020603050405020304" pitchFamily="18" charset="0"/>
                        <a:cs typeface="Times New Roman" panose="02020603050405020304" pitchFamily="18" charset="0"/>
                      </a:endParaRPr>
                    </a:p>
                  </a:txBody>
                  <a:tcPr marL="68580" marR="68580" marT="0" marB="0" anchor="ctr"/>
                </a:tc>
              </a:tr>
              <a:tr h="309880">
                <a:tc>
                  <a:txBody>
                    <a:bodyPr/>
                    <a:lstStyle/>
                    <a:p>
                      <a:pPr indent="127000" algn="ctr">
                        <a:lnSpc>
                          <a:spcPct val="150000"/>
                        </a:lnSpc>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zh-CN" altLang="en-US" sz="1200" b="0" kern="100">
                          <a:effectLst/>
                          <a:latin typeface="Times New Roman" panose="02020603050405020304" pitchFamily="18" charset="0"/>
                          <a:cs typeface="Times New Roman" panose="02020603050405020304" pitchFamily="18" charset="0"/>
                        </a:rPr>
                        <a:t>频域</a:t>
                      </a:r>
                      <a:endParaRPr lang="zh-CN" altLang="en-US" sz="1200" b="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127000" algn="ctr">
                        <a:lnSpc>
                          <a:spcPct val="150000"/>
                        </a:lnSpc>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52.98db</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09880">
                <a:tc>
                  <a:txBody>
                    <a:bodyPr/>
                    <a:lstStyle/>
                    <a:p>
                      <a:pPr indent="127000" algn="ctr">
                        <a:lnSpc>
                          <a:spcPct val="150000"/>
                        </a:lnSpc>
                      </a:pPr>
                      <a:r>
                        <a:rPr lang="en-US" sz="1200" b="0" kern="100">
                          <a:effectLst/>
                          <a:latin typeface="Times New Roman" panose="02020603050405020304" pitchFamily="18" charset="0"/>
                          <a:cs typeface="Times New Roman" panose="02020603050405020304" pitchFamily="18" charset="0"/>
                        </a:rPr>
                        <a:t>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zh-CN" altLang="en-US" sz="1200" b="0" kern="100">
                          <a:effectLst/>
                          <a:latin typeface="Times New Roman" panose="02020603050405020304" pitchFamily="18" charset="0"/>
                          <a:cs typeface="Times New Roman" panose="02020603050405020304" pitchFamily="18" charset="0"/>
                        </a:rPr>
                        <a:t>空间域+频域</a:t>
                      </a:r>
                      <a:endParaRPr lang="zh-CN" altLang="en-US" sz="1200" b="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127000" algn="ctr">
                        <a:lnSpc>
                          <a:spcPct val="150000"/>
                        </a:lnSpc>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60.06db</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9" name="表格 8"/>
          <p:cNvGraphicFramePr>
            <a:graphicFrameLocks noGrp="1"/>
          </p:cNvGraphicFramePr>
          <p:nvPr>
            <p:custDataLst>
              <p:tags r:id="rId3"/>
            </p:custDataLst>
          </p:nvPr>
        </p:nvGraphicFramePr>
        <p:xfrm>
          <a:off x="3070860" y="4295775"/>
          <a:ext cx="6193155" cy="1549400"/>
        </p:xfrm>
        <a:graphic>
          <a:graphicData uri="http://schemas.openxmlformats.org/drawingml/2006/table">
            <a:tbl>
              <a:tblPr firstRow="1" firstCol="1" bandRow="1">
                <a:tableStyleId>{C083E6E3-FA7D-4D7B-A595-EF9225AFEA82}</a:tableStyleId>
              </a:tblPr>
              <a:tblGrid>
                <a:gridCol w="1657350"/>
                <a:gridCol w="2871470"/>
                <a:gridCol w="1664335"/>
              </a:tblGrid>
              <a:tr h="309880">
                <a:tc>
                  <a:txBody>
                    <a:bodyPr/>
                    <a:lstStyle/>
                    <a:p>
                      <a:pPr indent="127000" algn="ctr">
                        <a:lnSpc>
                          <a:spcPct val="150000"/>
                        </a:lnSpc>
                      </a:pPr>
                      <a:r>
                        <a:rPr lang="zh-CN" altLang="en-US" sz="1100" b="0" u="none" strike="noStrike" kern="1200">
                          <a:solidFill>
                            <a:schemeClr val="tx1"/>
                          </a:solidFill>
                          <a:effectLst/>
                          <a:latin typeface="Times New Roman" panose="02020603050405020304" pitchFamily="18" charset="0"/>
                          <a:ea typeface="+mn-ea"/>
                          <a:cs typeface="Times New Roman" panose="02020603050405020304" pitchFamily="18" charset="0"/>
                        </a:rPr>
                        <a:t>序号</a:t>
                      </a:r>
                      <a:endParaRPr lang="zh-CN" altLang="en-US" sz="1100" b="0" u="none" strike="noStrike"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indent="127000" algn="ctr">
                        <a:lnSpc>
                          <a:spcPct val="150000"/>
                        </a:lnSpc>
                      </a:pPr>
                      <a:r>
                        <a:rPr lang="zh-CN" sz="1200" b="0" kern="100">
                          <a:effectLst/>
                          <a:latin typeface="Times New Roman" panose="02020603050405020304" pitchFamily="18" charset="0"/>
                          <a:ea typeface="宋体" panose="02010600030101010101" pitchFamily="2" charset="-122"/>
                          <a:cs typeface="Times New Roman" panose="02020603050405020304" pitchFamily="18" charset="0"/>
                        </a:rPr>
                        <a:t>类别</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200" b="0" kern="100">
                          <a:effectLst/>
                          <a:latin typeface="Times New Roman" panose="02020603050405020304" pitchFamily="18" charset="0"/>
                          <a:ea typeface="宋体" panose="02010600030101010101" pitchFamily="2" charset="-122"/>
                          <a:cs typeface="Times New Roman" panose="02020603050405020304" pitchFamily="18" charset="0"/>
                        </a:rPr>
                        <a:t>水印提取准确率</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09880">
                <a:tc>
                  <a:txBody>
                    <a:bodyPr/>
                    <a:lstStyle/>
                    <a:p>
                      <a:pPr indent="127000" algn="ctr">
                        <a:lnSpc>
                          <a:spcPct val="150000"/>
                        </a:lnSpc>
                      </a:pPr>
                      <a:r>
                        <a:rPr lang="en-US" sz="1200" b="0" kern="100">
                          <a:effectLst/>
                          <a:latin typeface="Times New Roman" panose="02020603050405020304" pitchFamily="18" charset="0"/>
                          <a:cs typeface="Times New Roman" panose="02020603050405020304" pitchFamily="18" charset="0"/>
                        </a:rPr>
                        <a:t>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zh-CN" altLang="en-US" sz="1200" b="0" kern="100">
                          <a:effectLst/>
                          <a:latin typeface="Times New Roman" panose="02020603050405020304" pitchFamily="18" charset="0"/>
                          <a:cs typeface="Times New Roman" panose="02020603050405020304" pitchFamily="18" charset="0"/>
                        </a:rPr>
                        <a:t>空间域</a:t>
                      </a:r>
                      <a:endParaRPr lang="zh-CN" altLang="en-US" sz="1200" b="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127000" algn="ctr">
                        <a:lnSpc>
                          <a:spcPct val="150000"/>
                        </a:lnSpc>
                      </a:pPr>
                      <a:r>
                        <a:rPr lang="en-US" sz="1200" b="0" kern="100">
                          <a:effectLst/>
                          <a:latin typeface="Times New Roman" panose="02020603050405020304" pitchFamily="18" charset="0"/>
                          <a:cs typeface="Times New Roman" panose="02020603050405020304" pitchFamily="18" charset="0"/>
                        </a:rPr>
                        <a:t>99.97%</a:t>
                      </a:r>
                      <a:endParaRPr lang="en-US" sz="1200" b="0" kern="100">
                        <a:effectLst/>
                        <a:latin typeface="Times New Roman" panose="02020603050405020304" pitchFamily="18" charset="0"/>
                        <a:cs typeface="Times New Roman" panose="02020603050405020304" pitchFamily="18" charset="0"/>
                      </a:endParaRPr>
                    </a:p>
                  </a:txBody>
                  <a:tcPr marL="68580" marR="68580" marT="0" marB="0" anchor="ctr"/>
                </a:tc>
              </a:tr>
              <a:tr h="309880">
                <a:tc>
                  <a:txBody>
                    <a:bodyPr/>
                    <a:lstStyle/>
                    <a:p>
                      <a:pPr indent="127000" algn="ctr">
                        <a:lnSpc>
                          <a:spcPct val="150000"/>
                        </a:lnSpc>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zh-CN" altLang="en-US" sz="1200" b="0" kern="100">
                          <a:effectLst/>
                          <a:latin typeface="Times New Roman" panose="02020603050405020304" pitchFamily="18" charset="0"/>
                          <a:cs typeface="Times New Roman" panose="02020603050405020304" pitchFamily="18" charset="0"/>
                        </a:rPr>
                        <a:t>频域</a:t>
                      </a:r>
                      <a:endParaRPr lang="zh-CN" altLang="en-US" sz="1200" b="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127000" algn="ctr">
                        <a:lnSpc>
                          <a:spcPct val="150000"/>
                        </a:lnSpc>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79.31%</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09880">
                <a:tc>
                  <a:txBody>
                    <a:bodyPr/>
                    <a:lstStyle/>
                    <a:p>
                      <a:pPr indent="127000" algn="ctr">
                        <a:lnSpc>
                          <a:spcPct val="150000"/>
                        </a:lnSpc>
                      </a:pPr>
                      <a:r>
                        <a:rPr lang="en-US" sz="1200" b="0" kern="100">
                          <a:effectLst/>
                          <a:latin typeface="Times New Roman" panose="02020603050405020304" pitchFamily="18" charset="0"/>
                          <a:cs typeface="Times New Roman" panose="02020603050405020304" pitchFamily="18" charset="0"/>
                        </a:rPr>
                        <a:t>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zh-CN" altLang="en-US" sz="1200" b="0" kern="100">
                          <a:effectLst/>
                          <a:latin typeface="Times New Roman" panose="02020603050405020304" pitchFamily="18" charset="0"/>
                          <a:cs typeface="Times New Roman" panose="02020603050405020304" pitchFamily="18" charset="0"/>
                        </a:rPr>
                        <a:t>空间域+频域</a:t>
                      </a:r>
                      <a:endParaRPr lang="zh-CN" altLang="en-US" sz="1200" b="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127000" algn="ctr">
                        <a:lnSpc>
                          <a:spcPct val="150000"/>
                        </a:lnSpc>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99.03%</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09880">
                <a:tc>
                  <a:txBody>
                    <a:bodyPr/>
                    <a:lstStyle/>
                    <a:p>
                      <a:pPr indent="127000" algn="ctr">
                        <a:lnSpc>
                          <a:spcPct val="150000"/>
                        </a:lnSpc>
                        <a:buNone/>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buNone/>
                      </a:pPr>
                      <a:r>
                        <a:rPr lang="zh-CN" altLang="en-US" sz="1200" b="0" kern="100">
                          <a:effectLst/>
                          <a:latin typeface="Times New Roman" panose="02020603050405020304" pitchFamily="18" charset="0"/>
                          <a:cs typeface="Times New Roman" panose="02020603050405020304" pitchFamily="18" charset="0"/>
                        </a:rPr>
                        <a:t>空间域</a:t>
                      </a:r>
                      <a:r>
                        <a:rPr lang="en-US" altLang="zh-CN" sz="1200" b="0" kern="100">
                          <a:effectLst/>
                          <a:latin typeface="Times New Roman" panose="02020603050405020304" pitchFamily="18" charset="0"/>
                          <a:cs typeface="Times New Roman" panose="02020603050405020304" pitchFamily="18" charset="0"/>
                        </a:rPr>
                        <a:t>+</a:t>
                      </a:r>
                      <a:r>
                        <a:rPr lang="zh-CN" altLang="en-US" sz="1200" b="0" kern="100">
                          <a:effectLst/>
                          <a:latin typeface="Times New Roman" panose="02020603050405020304" pitchFamily="18" charset="0"/>
                          <a:cs typeface="Times New Roman" panose="02020603050405020304" pitchFamily="18" charset="0"/>
                        </a:rPr>
                        <a:t>频域</a:t>
                      </a:r>
                      <a:r>
                        <a:rPr lang="en-US" altLang="zh-CN" sz="1200" b="0" kern="100">
                          <a:effectLst/>
                          <a:latin typeface="Times New Roman" panose="02020603050405020304" pitchFamily="18" charset="0"/>
                          <a:cs typeface="Times New Roman" panose="02020603050405020304" pitchFamily="18" charset="0"/>
                        </a:rPr>
                        <a:t>+</a:t>
                      </a:r>
                      <a:r>
                        <a:rPr lang="zh-CN" altLang="en-US" sz="1200" b="0" kern="100">
                          <a:effectLst/>
                          <a:latin typeface="Times New Roman" panose="02020603050405020304" pitchFamily="18" charset="0"/>
                          <a:cs typeface="Times New Roman" panose="02020603050405020304" pitchFamily="18" charset="0"/>
                        </a:rPr>
                        <a:t>多重特征训练</a:t>
                      </a:r>
                      <a:endParaRPr lang="zh-CN" altLang="en-US" sz="1200" b="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127000" algn="ctr">
                        <a:lnSpc>
                          <a:spcPct val="150000"/>
                        </a:lnSpc>
                        <a:buNone/>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100%</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06283" y="171919"/>
            <a:ext cx="670385" cy="604428"/>
            <a:chOff x="5424755" y="1340768"/>
            <a:chExt cx="670560" cy="604586"/>
          </a:xfrm>
        </p:grpSpPr>
        <p:grpSp>
          <p:nvGrpSpPr>
            <p:cNvPr id="39" name="组合 38"/>
            <p:cNvGrpSpPr/>
            <p:nvPr/>
          </p:nvGrpSpPr>
          <p:grpSpPr>
            <a:xfrm>
              <a:off x="5424755" y="1340768"/>
              <a:ext cx="670560" cy="604586"/>
              <a:chOff x="3720691" y="2824413"/>
              <a:chExt cx="1341120" cy="1209172"/>
            </a:xfrm>
          </p:grpSpPr>
          <p:sp>
            <p:nvSpPr>
              <p:cNvPr id="4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4" name="Freeform 126"/>
          <p:cNvSpPr>
            <a:spLocks noChangeAspect="1" noEditPoints="1"/>
          </p:cNvSpPr>
          <p:nvPr/>
        </p:nvSpPr>
        <p:spPr bwMode="auto">
          <a:xfrm>
            <a:off x="710380" y="33290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5" name="iŝḷíḍè"/>
          <p:cNvSpPr/>
          <p:nvPr/>
        </p:nvSpPr>
        <p:spPr bwMode="auto">
          <a:xfrm>
            <a:off x="961766" y="1202756"/>
            <a:ext cx="2775836" cy="565689"/>
          </a:xfrm>
          <a:prstGeom prst="rect">
            <a:avLst/>
          </a:prstGeom>
          <a:solidFill>
            <a:srgbClr val="1C50A2"/>
          </a:solid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rPr>
              <a:t>消融实验</a:t>
            </a:r>
            <a:endParaRPr lang="zh-CN" altLang="en-US" sz="2400" b="1" dirty="0">
              <a:solidFill>
                <a:schemeClr val="bg1"/>
              </a:solidFill>
            </a:endParaRPr>
          </a:p>
        </p:txBody>
      </p:sp>
      <p:sp>
        <p:nvSpPr>
          <p:cNvPr id="7" name="文本框 6"/>
          <p:cNvSpPr txBox="1"/>
          <p:nvPr/>
        </p:nvSpPr>
        <p:spPr>
          <a:xfrm>
            <a:off x="4585335" y="1877695"/>
            <a:ext cx="3020695" cy="337185"/>
          </a:xfrm>
          <a:prstGeom prst="rect">
            <a:avLst/>
          </a:prstGeom>
          <a:noFill/>
        </p:spPr>
        <p:txBody>
          <a:bodyPr wrap="none" rtlCol="0" anchor="t">
            <a:spAutoFit/>
          </a:bodyPr>
          <a:lstStyle/>
          <a:p>
            <a:pPr algn="l"/>
            <a:r>
              <a:rPr lang="en-US" altLang="zh-CN" sz="1600">
                <a:latin typeface="+mn-ea"/>
                <a:cs typeface="+mn-ea"/>
              </a:rPr>
              <a:t> </a:t>
            </a:r>
            <a:r>
              <a:rPr lang="zh-CN" altLang="en-US" sz="1600">
                <a:sym typeface="+mn-ea"/>
              </a:rPr>
              <a:t>表</a:t>
            </a:r>
            <a:r>
              <a:rPr lang="en-US" altLang="zh-CN" sz="1600">
                <a:sym typeface="+mn-ea"/>
              </a:rPr>
              <a:t>3</a:t>
            </a:r>
            <a:r>
              <a:rPr lang="zh-CN" altLang="en-US" sz="1600">
                <a:sym typeface="+mn-ea"/>
              </a:rPr>
              <a:t>.</a:t>
            </a:r>
            <a:r>
              <a:rPr lang="en-US" altLang="zh-CN" sz="1600">
                <a:sym typeface="+mn-ea"/>
              </a:rPr>
              <a:t>3</a:t>
            </a:r>
            <a:r>
              <a:rPr lang="zh-CN" altLang="en-US" sz="1600">
                <a:sym typeface="+mn-ea"/>
              </a:rPr>
              <a:t> 水印特征提取模块有效性</a:t>
            </a:r>
            <a:endParaRPr lang="zh-CN" altLang="en-US" sz="1600">
              <a:sym typeface="+mn-ea"/>
            </a:endParaRPr>
          </a:p>
        </p:txBody>
      </p:sp>
      <p:sp>
        <p:nvSpPr>
          <p:cNvPr id="12" name="矩形 11"/>
          <p:cNvSpPr/>
          <p:nvPr/>
        </p:nvSpPr>
        <p:spPr>
          <a:xfrm>
            <a:off x="1980565" y="3819525"/>
            <a:ext cx="8188960" cy="1768475"/>
          </a:xfrm>
          <a:prstGeom prst="rect">
            <a:avLst/>
          </a:prstGeom>
        </p:spPr>
        <p:txBody>
          <a:bodyPr wrap="square">
            <a:spAutoFit/>
          </a:bodyPr>
          <a:lstStyle/>
          <a:p>
            <a:pPr marL="285750" indent="0" algn="just" fontAlgn="auto">
              <a:lnSpc>
                <a:spcPct val="150000"/>
              </a:lnSpc>
              <a:spcBef>
                <a:spcPts val="600"/>
              </a:spcBef>
              <a:buFont typeface="Wingdings" panose="05000000000000000000" charset="0"/>
              <a:buNone/>
            </a:pPr>
            <a:r>
              <a:rPr lang="zh-CN" altLang="en-US" b="1" spc="100" dirty="0">
                <a:latin typeface="+mn-ea"/>
                <a:cs typeface="+mn-ea"/>
                <a:sym typeface="+mn-ea"/>
              </a:rPr>
              <a:t>实验结论</a:t>
            </a:r>
            <a:endParaRPr lang="zh-CN" altLang="en-US" b="1" spc="100" dirty="0">
              <a:latin typeface="+mn-ea"/>
              <a:cs typeface="+mn-ea"/>
              <a:sym typeface="+mn-ea"/>
            </a:endParaRPr>
          </a:p>
          <a:p>
            <a:pPr marL="285750" indent="284480" algn="just" fontAlgn="auto">
              <a:lnSpc>
                <a:spcPct val="150000"/>
              </a:lnSpc>
              <a:spcBef>
                <a:spcPts val="600"/>
              </a:spcBef>
              <a:buClrTx/>
              <a:buSzTx/>
              <a:buFont typeface="Wingdings" panose="05000000000000000000" charset="0"/>
              <a:buChar char="Ø"/>
            </a:pPr>
            <a:r>
              <a:rPr lang="zh-CN" altLang="en-US" sz="1600" spc="100" dirty="0">
                <a:latin typeface="+mn-ea"/>
                <a:cs typeface="+mn-ea"/>
                <a:sym typeface="+mn-ea"/>
              </a:rPr>
              <a:t>表</a:t>
            </a:r>
            <a:r>
              <a:rPr lang="en-US" altLang="zh-CN" sz="1600" spc="100" dirty="0">
                <a:latin typeface="+mn-ea"/>
                <a:cs typeface="+mn-ea"/>
                <a:sym typeface="+mn-ea"/>
              </a:rPr>
              <a:t>3.1-3.2</a:t>
            </a:r>
            <a:r>
              <a:rPr lang="zh-CN" altLang="en-US" sz="1600" spc="100" dirty="0">
                <a:latin typeface="+mn-ea"/>
                <a:cs typeface="+mn-ea"/>
                <a:sym typeface="+mn-ea"/>
              </a:rPr>
              <a:t>表明双域的网络模型能有效提升重构质量的同时提升水印提取正确率。</a:t>
            </a:r>
            <a:endParaRPr lang="zh-CN" altLang="en-US" sz="1600" spc="100" dirty="0">
              <a:latin typeface="+mn-ea"/>
              <a:cs typeface="+mn-ea"/>
              <a:sym typeface="+mn-ea"/>
            </a:endParaRPr>
          </a:p>
          <a:p>
            <a:pPr marL="285750" indent="284480" algn="just" fontAlgn="auto">
              <a:lnSpc>
                <a:spcPct val="150000"/>
              </a:lnSpc>
              <a:spcBef>
                <a:spcPts val="600"/>
              </a:spcBef>
              <a:buClrTx/>
              <a:buSzTx/>
              <a:buFont typeface="Wingdings" panose="05000000000000000000" charset="0"/>
              <a:buChar char="Ø"/>
            </a:pPr>
            <a:r>
              <a:rPr lang="zh-CN" altLang="en-US" sz="1600" spc="100" dirty="0">
                <a:latin typeface="+mn-ea"/>
                <a:cs typeface="+mn-ea"/>
                <a:sym typeface="+mn-ea"/>
              </a:rPr>
              <a:t>表</a:t>
            </a:r>
            <a:r>
              <a:rPr lang="en-US" altLang="zh-CN" sz="1600" spc="100" dirty="0">
                <a:latin typeface="+mn-ea"/>
                <a:cs typeface="+mn-ea"/>
                <a:sym typeface="+mn-ea"/>
              </a:rPr>
              <a:t>3.3</a:t>
            </a:r>
            <a:r>
              <a:rPr lang="zh-CN" altLang="en-US" sz="1600" spc="100" dirty="0">
                <a:latin typeface="+mn-ea"/>
                <a:cs typeface="+mn-ea"/>
                <a:sym typeface="+mn-ea"/>
              </a:rPr>
              <a:t>表明我们提出的</a:t>
            </a:r>
            <a:r>
              <a:rPr lang="en-US" altLang="zh-CN" sz="1600" spc="100" dirty="0">
                <a:latin typeface="+mn-ea"/>
                <a:cs typeface="+mn-ea"/>
                <a:sym typeface="+mn-ea"/>
              </a:rPr>
              <a:t>ResSe</a:t>
            </a:r>
            <a:r>
              <a:rPr lang="zh-CN" altLang="en-US" sz="1600" spc="100" dirty="0">
                <a:latin typeface="+mn-ea"/>
                <a:cs typeface="+mn-ea"/>
                <a:sym typeface="+mn-ea"/>
              </a:rPr>
              <a:t>模块能一定程度的提升水印提取正确率</a:t>
            </a:r>
            <a:endParaRPr lang="zh-CN" altLang="en-US" sz="1600" spc="100" dirty="0">
              <a:latin typeface="+mn-ea"/>
              <a:cs typeface="+mn-ea"/>
              <a:sym typeface="+mn-ea"/>
            </a:endParaRPr>
          </a:p>
        </p:txBody>
      </p:sp>
      <p:sp>
        <p:nvSpPr>
          <p:cNvPr id="3" name="文本框 9"/>
          <p:cNvSpPr txBox="1"/>
          <p:nvPr/>
        </p:nvSpPr>
        <p:spPr>
          <a:xfrm>
            <a:off x="1221105" y="323850"/>
            <a:ext cx="786003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lnSpc>
                <a:spcPct val="100000"/>
              </a:lnSpc>
            </a:pPr>
            <a:r>
              <a:rPr lang="zh-CN" altLang="en-US" b="1" dirty="0">
                <a:solidFill>
                  <a:srgbClr val="414455"/>
                </a:solidFill>
                <a:latin typeface="微软雅黑" panose="020B0503020204020204" charset="-122"/>
              </a:rPr>
              <a:t>研究内容</a:t>
            </a:r>
            <a:r>
              <a:rPr lang="en-US" altLang="zh-CN" b="1" dirty="0">
                <a:solidFill>
                  <a:srgbClr val="414455"/>
                </a:solidFill>
                <a:latin typeface="微软雅黑" panose="020B0503020204020204" charset="-122"/>
              </a:rPr>
              <a:t>1—— </a:t>
            </a:r>
            <a:r>
              <a:rPr altLang="zh-CN" b="1" kern="100" spc="100" dirty="0">
                <a:latin typeface="微软雅黑" panose="020B0503020204020204" charset="-122"/>
                <a:ea typeface="微软雅黑" panose="020B0503020204020204" charset="-122"/>
                <a:cs typeface="Times New Roman" panose="02020603050405020304" pitchFamily="18" charset="0"/>
                <a:sym typeface="+mn-ea"/>
              </a:rPr>
              <a:t>双域的DWI图像鲁棒盲水印算法</a:t>
            </a:r>
            <a:endParaRPr lang="zh-CN" altLang="en-US" b="1" dirty="0">
              <a:solidFill>
                <a:srgbClr val="414455"/>
              </a:solidFill>
              <a:latin typeface="微软雅黑" panose="020B0503020204020204" charset="-122"/>
            </a:endParaRPr>
          </a:p>
        </p:txBody>
      </p:sp>
      <p:graphicFrame>
        <p:nvGraphicFramePr>
          <p:cNvPr id="2" name="表格 1"/>
          <p:cNvGraphicFramePr>
            <a:graphicFrameLocks noGrp="1"/>
          </p:cNvGraphicFramePr>
          <p:nvPr>
            <p:custDataLst>
              <p:tags r:id="rId1"/>
            </p:custDataLst>
          </p:nvPr>
        </p:nvGraphicFramePr>
        <p:xfrm>
          <a:off x="2167890" y="2303145"/>
          <a:ext cx="7856855" cy="1549400"/>
        </p:xfrm>
        <a:graphic>
          <a:graphicData uri="http://schemas.openxmlformats.org/drawingml/2006/table">
            <a:tbl>
              <a:tblPr firstRow="1" firstCol="1" bandRow="1">
                <a:tableStyleId>{C083E6E3-FA7D-4D7B-A595-EF9225AFEA82}</a:tableStyleId>
              </a:tblPr>
              <a:tblGrid>
                <a:gridCol w="2102485"/>
                <a:gridCol w="3642995"/>
                <a:gridCol w="2111375"/>
              </a:tblGrid>
              <a:tr h="309880">
                <a:tc>
                  <a:txBody>
                    <a:bodyPr/>
                    <a:lstStyle/>
                    <a:p>
                      <a:pPr indent="127000" algn="ctr">
                        <a:lnSpc>
                          <a:spcPct val="150000"/>
                        </a:lnSpc>
                      </a:pPr>
                      <a:r>
                        <a:rPr lang="zh-CN" altLang="en-US" sz="1100" b="0" u="none" strike="noStrike" kern="1200">
                          <a:solidFill>
                            <a:schemeClr val="tx1"/>
                          </a:solidFill>
                          <a:effectLst/>
                          <a:latin typeface="Times New Roman" panose="02020603050405020304" pitchFamily="18" charset="0"/>
                          <a:ea typeface="+mn-ea"/>
                          <a:cs typeface="Times New Roman" panose="02020603050405020304" pitchFamily="18" charset="0"/>
                        </a:rPr>
                        <a:t>序号</a:t>
                      </a:r>
                      <a:endParaRPr lang="zh-CN" altLang="en-US" sz="1100" b="0" u="none" strike="noStrike"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indent="127000" algn="ctr">
                        <a:lnSpc>
                          <a:spcPct val="150000"/>
                        </a:lnSpc>
                      </a:pPr>
                      <a:r>
                        <a:rPr lang="zh-CN" sz="1200" b="0" kern="100">
                          <a:effectLst/>
                          <a:latin typeface="Times New Roman" panose="02020603050405020304" pitchFamily="18" charset="0"/>
                          <a:ea typeface="宋体" panose="02010600030101010101" pitchFamily="2" charset="-122"/>
                          <a:cs typeface="Times New Roman" panose="02020603050405020304" pitchFamily="18" charset="0"/>
                        </a:rPr>
                        <a:t>类别</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200" b="0" kern="100">
                          <a:effectLst/>
                          <a:latin typeface="Times New Roman" panose="02020603050405020304" pitchFamily="18" charset="0"/>
                          <a:ea typeface="宋体" panose="02010600030101010101" pitchFamily="2" charset="-122"/>
                          <a:cs typeface="Times New Roman" panose="02020603050405020304" pitchFamily="18" charset="0"/>
                        </a:rPr>
                        <a:t>水印提取准确率</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09880">
                <a:tc>
                  <a:txBody>
                    <a:bodyPr/>
                    <a:lstStyle/>
                    <a:p>
                      <a:pPr indent="127000" algn="ctr">
                        <a:lnSpc>
                          <a:spcPct val="150000"/>
                        </a:lnSpc>
                      </a:pPr>
                      <a:r>
                        <a:rPr lang="en-US" sz="1200" b="0" kern="100">
                          <a:effectLst/>
                          <a:latin typeface="Times New Roman" panose="02020603050405020304" pitchFamily="18" charset="0"/>
                          <a:cs typeface="Times New Roman" panose="02020603050405020304" pitchFamily="18" charset="0"/>
                        </a:rPr>
                        <a:t>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altLang="zh-CN" sz="1200" b="0" kern="100">
                          <a:effectLst/>
                          <a:latin typeface="Times New Roman" panose="02020603050405020304" pitchFamily="18" charset="0"/>
                          <a:cs typeface="Times New Roman" panose="02020603050405020304" pitchFamily="18" charset="0"/>
                        </a:rPr>
                        <a:t>ResNet</a:t>
                      </a:r>
                      <a:r>
                        <a:rPr lang="zh-CN" altLang="en-US" sz="1200" b="0" kern="100">
                          <a:effectLst/>
                          <a:latin typeface="Times New Roman" panose="02020603050405020304" pitchFamily="18" charset="0"/>
                          <a:cs typeface="Times New Roman" panose="02020603050405020304" pitchFamily="18" charset="0"/>
                        </a:rPr>
                        <a:t>残差块</a:t>
                      </a:r>
                      <a:endParaRPr lang="zh-CN" altLang="en-US" sz="1200" b="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127000" algn="ctr">
                        <a:lnSpc>
                          <a:spcPct val="150000"/>
                        </a:lnSpc>
                      </a:pPr>
                      <a:r>
                        <a:rPr lang="en-US" sz="1200" b="0" kern="100">
                          <a:effectLst/>
                          <a:latin typeface="Times New Roman" panose="02020603050405020304" pitchFamily="18" charset="0"/>
                          <a:cs typeface="Times New Roman" panose="02020603050405020304" pitchFamily="18" charset="0"/>
                        </a:rPr>
                        <a:t>97%</a:t>
                      </a:r>
                      <a:endParaRPr lang="en-US" sz="1200" b="0" kern="100">
                        <a:effectLst/>
                        <a:latin typeface="Times New Roman" panose="02020603050405020304" pitchFamily="18" charset="0"/>
                        <a:cs typeface="Times New Roman" panose="02020603050405020304" pitchFamily="18" charset="0"/>
                      </a:endParaRPr>
                    </a:p>
                  </a:txBody>
                  <a:tcPr marL="68580" marR="68580" marT="0" marB="0" anchor="ctr"/>
                </a:tc>
              </a:tr>
              <a:tr h="309880">
                <a:tc>
                  <a:txBody>
                    <a:bodyPr/>
                    <a:lstStyle/>
                    <a:p>
                      <a:pPr indent="127000" algn="ctr">
                        <a:lnSpc>
                          <a:spcPct val="150000"/>
                        </a:lnSpc>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altLang="zh-CN" sz="1200" b="0" kern="100">
                          <a:effectLst/>
                          <a:latin typeface="Times New Roman" panose="02020603050405020304" pitchFamily="18" charset="0"/>
                          <a:cs typeface="Times New Roman" panose="02020603050405020304" pitchFamily="18" charset="0"/>
                        </a:rPr>
                        <a:t>ResNet</a:t>
                      </a:r>
                      <a:r>
                        <a:rPr lang="zh-CN" altLang="en-US" sz="1200" b="0" kern="100">
                          <a:effectLst/>
                          <a:latin typeface="Times New Roman" panose="02020603050405020304" pitchFamily="18" charset="0"/>
                          <a:cs typeface="Times New Roman" panose="02020603050405020304" pitchFamily="18" charset="0"/>
                        </a:rPr>
                        <a:t>残差块</a:t>
                      </a:r>
                      <a:r>
                        <a:rPr lang="en-US" altLang="zh-CN" sz="1200" b="0" kern="100">
                          <a:effectLst/>
                          <a:latin typeface="Times New Roman" panose="02020603050405020304" pitchFamily="18" charset="0"/>
                          <a:cs typeface="Times New Roman" panose="02020603050405020304" pitchFamily="18" charset="0"/>
                        </a:rPr>
                        <a:t>+</a:t>
                      </a:r>
                      <a:r>
                        <a:rPr lang="zh-CN" altLang="en-US" sz="1200" b="0" kern="100">
                          <a:effectLst/>
                          <a:latin typeface="Times New Roman" panose="02020603050405020304" pitchFamily="18" charset="0"/>
                          <a:cs typeface="Times New Roman" panose="02020603050405020304" pitchFamily="18" charset="0"/>
                        </a:rPr>
                        <a:t>金字塔特征</a:t>
                      </a:r>
                      <a:endParaRPr lang="zh-CN" altLang="en-US" sz="1200" b="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127000" algn="ctr">
                        <a:lnSpc>
                          <a:spcPct val="150000"/>
                        </a:lnSpc>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97.11%</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09880">
                <a:tc>
                  <a:txBody>
                    <a:bodyPr/>
                    <a:lstStyle/>
                    <a:p>
                      <a:pPr indent="127000" algn="ctr">
                        <a:lnSpc>
                          <a:spcPct val="150000"/>
                        </a:lnSpc>
                      </a:pPr>
                      <a:r>
                        <a:rPr lang="en-US" sz="1200" b="0" kern="100">
                          <a:effectLst/>
                          <a:latin typeface="Times New Roman" panose="02020603050405020304" pitchFamily="18" charset="0"/>
                          <a:cs typeface="Times New Roman" panose="02020603050405020304" pitchFamily="18" charset="0"/>
                        </a:rPr>
                        <a:t>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altLang="zh-CN" sz="1200" kern="100">
                          <a:effectLst/>
                          <a:latin typeface="Times New Roman" panose="02020603050405020304" pitchFamily="18" charset="0"/>
                          <a:cs typeface="Times New Roman" panose="02020603050405020304" pitchFamily="18" charset="0"/>
                          <a:sym typeface="+mn-ea"/>
                        </a:rPr>
                        <a:t>ResNet</a:t>
                      </a:r>
                      <a:r>
                        <a:rPr lang="zh-CN" altLang="en-US" sz="1200" kern="100">
                          <a:effectLst/>
                          <a:latin typeface="Times New Roman" panose="02020603050405020304" pitchFamily="18" charset="0"/>
                          <a:cs typeface="Times New Roman" panose="02020603050405020304" pitchFamily="18" charset="0"/>
                          <a:sym typeface="+mn-ea"/>
                        </a:rPr>
                        <a:t>残差块</a:t>
                      </a:r>
                      <a:r>
                        <a:rPr lang="en-US" altLang="zh-CN" sz="1200" kern="100">
                          <a:effectLst/>
                          <a:latin typeface="Times New Roman" panose="02020603050405020304" pitchFamily="18" charset="0"/>
                          <a:cs typeface="Times New Roman" panose="02020603050405020304" pitchFamily="18" charset="0"/>
                          <a:sym typeface="+mn-ea"/>
                        </a:rPr>
                        <a:t>+</a:t>
                      </a:r>
                      <a:r>
                        <a:rPr lang="zh-CN" altLang="en-US" sz="1200" kern="100">
                          <a:effectLst/>
                          <a:latin typeface="Times New Roman" panose="02020603050405020304" pitchFamily="18" charset="0"/>
                          <a:cs typeface="Times New Roman" panose="02020603050405020304" pitchFamily="18" charset="0"/>
                          <a:sym typeface="+mn-ea"/>
                        </a:rPr>
                        <a:t>金字塔特征</a:t>
                      </a:r>
                      <a:r>
                        <a:rPr lang="en-US" altLang="zh-CN" sz="1200" kern="100">
                          <a:effectLst/>
                          <a:latin typeface="Times New Roman" panose="02020603050405020304" pitchFamily="18" charset="0"/>
                          <a:cs typeface="Times New Roman" panose="02020603050405020304" pitchFamily="18" charset="0"/>
                          <a:sym typeface="+mn-ea"/>
                        </a:rPr>
                        <a:t>+</a:t>
                      </a:r>
                      <a:r>
                        <a:rPr lang="zh-CN" altLang="en-US" sz="1200" kern="100">
                          <a:effectLst/>
                          <a:latin typeface="Times New Roman" panose="02020603050405020304" pitchFamily="18" charset="0"/>
                          <a:cs typeface="Times New Roman" panose="02020603050405020304" pitchFamily="18" charset="0"/>
                          <a:sym typeface="+mn-ea"/>
                        </a:rPr>
                        <a:t>注意力机制</a:t>
                      </a:r>
                      <a:endParaRPr lang="zh-CN" altLang="en-US" sz="1200" kern="100">
                        <a:effectLst/>
                        <a:latin typeface="Times New Roman" panose="02020603050405020304" pitchFamily="18" charset="0"/>
                        <a:cs typeface="Times New Roman" panose="02020603050405020304" pitchFamily="18" charset="0"/>
                        <a:sym typeface="+mn-ea"/>
                      </a:endParaRPr>
                    </a:p>
                  </a:txBody>
                  <a:tcPr marL="68580" marR="68580" marT="0" marB="0" anchor="ctr"/>
                </a:tc>
                <a:tc>
                  <a:txBody>
                    <a:bodyPr/>
                    <a:lstStyle/>
                    <a:p>
                      <a:pPr indent="127000" algn="ctr">
                        <a:lnSpc>
                          <a:spcPct val="150000"/>
                        </a:lnSpc>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99.13%</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09880">
                <a:tc>
                  <a:txBody>
                    <a:bodyPr/>
                    <a:lstStyle/>
                    <a:p>
                      <a:pPr indent="127000" algn="ctr">
                        <a:lnSpc>
                          <a:spcPct val="150000"/>
                        </a:lnSpc>
                        <a:buNone/>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altLang="zh-CN" sz="1200" kern="100">
                          <a:effectLst/>
                          <a:latin typeface="Times New Roman" panose="02020603050405020304" pitchFamily="18" charset="0"/>
                          <a:cs typeface="Times New Roman" panose="02020603050405020304" pitchFamily="18" charset="0"/>
                          <a:sym typeface="+mn-ea"/>
                        </a:rPr>
                        <a:t>ResNet</a:t>
                      </a:r>
                      <a:r>
                        <a:rPr lang="zh-CN" altLang="en-US" sz="1200" kern="100">
                          <a:effectLst/>
                          <a:latin typeface="Times New Roman" panose="02020603050405020304" pitchFamily="18" charset="0"/>
                          <a:cs typeface="Times New Roman" panose="02020603050405020304" pitchFamily="18" charset="0"/>
                          <a:sym typeface="+mn-ea"/>
                        </a:rPr>
                        <a:t>残差块</a:t>
                      </a:r>
                      <a:r>
                        <a:rPr lang="en-US" altLang="zh-CN" sz="1200" kern="100">
                          <a:effectLst/>
                          <a:latin typeface="Times New Roman" panose="02020603050405020304" pitchFamily="18" charset="0"/>
                          <a:cs typeface="Times New Roman" panose="02020603050405020304" pitchFamily="18" charset="0"/>
                          <a:sym typeface="+mn-ea"/>
                        </a:rPr>
                        <a:t>+</a:t>
                      </a:r>
                      <a:r>
                        <a:rPr lang="zh-CN" altLang="en-US" sz="1200" kern="100">
                          <a:effectLst/>
                          <a:latin typeface="Times New Roman" panose="02020603050405020304" pitchFamily="18" charset="0"/>
                          <a:cs typeface="Times New Roman" panose="02020603050405020304" pitchFamily="18" charset="0"/>
                          <a:sym typeface="+mn-ea"/>
                        </a:rPr>
                        <a:t>金字塔特征</a:t>
                      </a:r>
                      <a:r>
                        <a:rPr lang="en-US" altLang="zh-CN" sz="1200" kern="100">
                          <a:effectLst/>
                          <a:latin typeface="Times New Roman" panose="02020603050405020304" pitchFamily="18" charset="0"/>
                          <a:cs typeface="Times New Roman" panose="02020603050405020304" pitchFamily="18" charset="0"/>
                          <a:sym typeface="+mn-ea"/>
                        </a:rPr>
                        <a:t>+</a:t>
                      </a:r>
                      <a:r>
                        <a:rPr lang="zh-CN" altLang="en-US" sz="1200" kern="100">
                          <a:effectLst/>
                          <a:latin typeface="Times New Roman" panose="02020603050405020304" pitchFamily="18" charset="0"/>
                          <a:cs typeface="Times New Roman" panose="02020603050405020304" pitchFamily="18" charset="0"/>
                          <a:sym typeface="+mn-ea"/>
                        </a:rPr>
                        <a:t>注意力机制</a:t>
                      </a:r>
                      <a:r>
                        <a:rPr lang="en-US" altLang="zh-CN" sz="1200" kern="100">
                          <a:effectLst/>
                          <a:latin typeface="Times New Roman" panose="02020603050405020304" pitchFamily="18" charset="0"/>
                          <a:cs typeface="Times New Roman" panose="02020603050405020304" pitchFamily="18" charset="0"/>
                          <a:sym typeface="+mn-ea"/>
                        </a:rPr>
                        <a:t>+</a:t>
                      </a:r>
                      <a:r>
                        <a:rPr lang="zh-CN" altLang="en-US" sz="1200" kern="100">
                          <a:effectLst/>
                          <a:latin typeface="Times New Roman" panose="02020603050405020304" pitchFamily="18" charset="0"/>
                          <a:cs typeface="Times New Roman" panose="02020603050405020304" pitchFamily="18" charset="0"/>
                          <a:sym typeface="+mn-ea"/>
                        </a:rPr>
                        <a:t>密集连接</a:t>
                      </a:r>
                      <a:endParaRPr lang="zh-CN" altLang="en-US" sz="1200" kern="100">
                        <a:effectLst/>
                        <a:latin typeface="Times New Roman" panose="02020603050405020304" pitchFamily="18" charset="0"/>
                        <a:cs typeface="Times New Roman" panose="02020603050405020304" pitchFamily="18" charset="0"/>
                        <a:sym typeface="+mn-ea"/>
                      </a:endParaRPr>
                    </a:p>
                  </a:txBody>
                  <a:tcPr marL="68580" marR="68580" marT="0" marB="0" anchor="ctr"/>
                </a:tc>
                <a:tc>
                  <a:txBody>
                    <a:bodyPr/>
                    <a:lstStyle/>
                    <a:p>
                      <a:pPr indent="127000" algn="ctr">
                        <a:lnSpc>
                          <a:spcPct val="150000"/>
                        </a:lnSpc>
                        <a:buNone/>
                      </a:pPr>
                      <a:r>
                        <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rPr>
                        <a:t>99.43%</a:t>
                      </a:r>
                      <a:endParaRPr lang="en-US" alt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íṥḷíḑé"/>
          <p:cNvSpPr txBox="1"/>
          <p:nvPr>
            <p:custDataLst>
              <p:tags r:id="rId1"/>
            </p:custDataLst>
          </p:nvPr>
        </p:nvSpPr>
        <p:spPr>
          <a:xfrm>
            <a:off x="3959256" y="1830679"/>
            <a:ext cx="466794" cy="461665"/>
          </a:xfrm>
          <a:prstGeom prst="rect">
            <a:avLst/>
          </a:prstGeom>
          <a:noFill/>
        </p:spPr>
        <p:txBody>
          <a:bodyPr wrap="none" anchor="ctr">
            <a:noAutofit/>
          </a:bodyPr>
          <a:lstStyle/>
          <a:p>
            <a:pPr algn="ctr"/>
            <a:r>
              <a:rPr lang="en-US" altLang="zh-CN" sz="2800" dirty="0">
                <a:solidFill>
                  <a:srgbClr val="11B2AE"/>
                </a:solidFill>
                <a:latin typeface="Impact" panose="020B0806030902050204" pitchFamily="34" charset="0"/>
              </a:rPr>
              <a:t>01</a:t>
            </a:r>
            <a:endParaRPr lang="en-US" altLang="zh-CN" sz="2800" dirty="0">
              <a:solidFill>
                <a:srgbClr val="11B2AE"/>
              </a:solidFill>
              <a:latin typeface="Impact" panose="020B0806030902050204" pitchFamily="34" charset="0"/>
            </a:endParaRPr>
          </a:p>
        </p:txBody>
      </p:sp>
      <p:cxnSp>
        <p:nvCxnSpPr>
          <p:cNvPr id="15" name="直接连接符 14"/>
          <p:cNvCxnSpPr/>
          <p:nvPr>
            <p:custDataLst>
              <p:tags r:id="rId2"/>
            </p:custDataLst>
          </p:nvPr>
        </p:nvCxnSpPr>
        <p:spPr>
          <a:xfrm>
            <a:off x="4557722" y="1801904"/>
            <a:ext cx="0" cy="519214"/>
          </a:xfrm>
          <a:prstGeom prst="line">
            <a:avLst/>
          </a:prstGeom>
          <a:ln w="28575">
            <a:solidFill>
              <a:srgbClr val="11B2AE"/>
            </a:solidFill>
          </a:ln>
        </p:spPr>
        <p:style>
          <a:lnRef idx="1">
            <a:schemeClr val="accent1"/>
          </a:lnRef>
          <a:fillRef idx="0">
            <a:schemeClr val="accent1"/>
          </a:fillRef>
          <a:effectRef idx="0">
            <a:schemeClr val="accent1"/>
          </a:effectRef>
          <a:fontRef idx="minor">
            <a:schemeClr val="tx1"/>
          </a:fontRef>
        </p:style>
      </p:cxnSp>
      <p:sp>
        <p:nvSpPr>
          <p:cNvPr id="16" name="išḻidé"/>
          <p:cNvSpPr/>
          <p:nvPr/>
        </p:nvSpPr>
        <p:spPr bwMode="auto">
          <a:xfrm>
            <a:off x="4644143" y="2078945"/>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100" dirty="0"/>
          </a:p>
        </p:txBody>
      </p:sp>
      <p:sp>
        <p:nvSpPr>
          <p:cNvPr id="17" name="îsľïḑê"/>
          <p:cNvSpPr txBox="1"/>
          <p:nvPr>
            <p:custDataLst>
              <p:tags r:id="rId3"/>
            </p:custDataLst>
          </p:nvPr>
        </p:nvSpPr>
        <p:spPr bwMode="auto">
          <a:xfrm>
            <a:off x="4644143" y="194691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kern="0" dirty="0">
                <a:solidFill>
                  <a:srgbClr val="1C50A2"/>
                </a:solidFill>
                <a:latin typeface="+mj-ea"/>
                <a:ea typeface="+mj-ea"/>
              </a:rPr>
              <a:t>研究背景与意义</a:t>
            </a:r>
            <a:endParaRPr lang="zh-CN" altLang="en-US" sz="2800" b="1" kern="0" dirty="0">
              <a:solidFill>
                <a:srgbClr val="1C50A2"/>
              </a:solidFill>
              <a:latin typeface="+mj-ea"/>
              <a:ea typeface="+mj-ea"/>
            </a:endParaRPr>
          </a:p>
        </p:txBody>
      </p:sp>
      <p:sp>
        <p:nvSpPr>
          <p:cNvPr id="18" name="îṧ1ïḋê"/>
          <p:cNvSpPr txBox="1"/>
          <p:nvPr>
            <p:custDataLst>
              <p:tags r:id="rId4"/>
            </p:custDataLst>
          </p:nvPr>
        </p:nvSpPr>
        <p:spPr>
          <a:xfrm>
            <a:off x="3959256" y="2630405"/>
            <a:ext cx="503663" cy="461665"/>
          </a:xfrm>
          <a:prstGeom prst="rect">
            <a:avLst/>
          </a:prstGeom>
          <a:noFill/>
        </p:spPr>
        <p:txBody>
          <a:bodyPr wrap="none" anchor="ctr">
            <a:noAutofit/>
          </a:bodyPr>
          <a:lstStyle/>
          <a:p>
            <a:pPr algn="ctr"/>
            <a:r>
              <a:rPr lang="en-US" altLang="zh-CN" sz="2800">
                <a:solidFill>
                  <a:srgbClr val="11B2AE"/>
                </a:solidFill>
                <a:latin typeface="Impact" panose="020B0806030902050204" pitchFamily="34" charset="0"/>
              </a:rPr>
              <a:t>02</a:t>
            </a:r>
            <a:endParaRPr lang="en-US" altLang="zh-CN" sz="2800">
              <a:solidFill>
                <a:srgbClr val="11B2AE"/>
              </a:solidFill>
              <a:latin typeface="Impact" panose="020B0806030902050204" pitchFamily="34" charset="0"/>
            </a:endParaRPr>
          </a:p>
        </p:txBody>
      </p:sp>
      <p:cxnSp>
        <p:nvCxnSpPr>
          <p:cNvPr id="19" name="直接连接符 18"/>
          <p:cNvCxnSpPr/>
          <p:nvPr>
            <p:custDataLst>
              <p:tags r:id="rId5"/>
            </p:custDataLst>
          </p:nvPr>
        </p:nvCxnSpPr>
        <p:spPr>
          <a:xfrm>
            <a:off x="4576156" y="2601630"/>
            <a:ext cx="0" cy="519214"/>
          </a:xfrm>
          <a:prstGeom prst="line">
            <a:avLst/>
          </a:prstGeom>
          <a:ln w="28575" cap="flat" cmpd="sng" algn="ctr">
            <a:solidFill>
              <a:srgbClr val="11B2AE"/>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îSľiḓe"/>
          <p:cNvSpPr/>
          <p:nvPr/>
        </p:nvSpPr>
        <p:spPr bwMode="auto">
          <a:xfrm>
            <a:off x="4662577" y="2878671"/>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100" dirty="0"/>
          </a:p>
        </p:txBody>
      </p:sp>
      <p:sp>
        <p:nvSpPr>
          <p:cNvPr id="21" name="íŝḻiḓê"/>
          <p:cNvSpPr txBox="1"/>
          <p:nvPr>
            <p:custDataLst>
              <p:tags r:id="rId6"/>
            </p:custDataLst>
          </p:nvPr>
        </p:nvSpPr>
        <p:spPr bwMode="auto">
          <a:xfrm>
            <a:off x="4662577" y="274585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342900">
              <a:spcBef>
                <a:spcPct val="0"/>
              </a:spcBef>
              <a:defRPr/>
            </a:pPr>
            <a:r>
              <a:rPr lang="zh-CN" altLang="en-US" sz="2800" b="1" dirty="0">
                <a:solidFill>
                  <a:srgbClr val="1C50A2"/>
                </a:solidFill>
                <a:latin typeface="+mj-ea"/>
                <a:ea typeface="+mj-ea"/>
                <a:sym typeface="微软雅黑" panose="020B0503020204020204" charset="-122"/>
              </a:rPr>
              <a:t>国内外研究现状</a:t>
            </a:r>
            <a:endParaRPr lang="zh-CN" altLang="en-US" sz="2800" b="1" dirty="0">
              <a:solidFill>
                <a:srgbClr val="1C50A2"/>
              </a:solidFill>
              <a:latin typeface="+mj-ea"/>
              <a:ea typeface="+mj-ea"/>
              <a:sym typeface="微软雅黑" panose="020B0503020204020204" charset="-122"/>
            </a:endParaRPr>
          </a:p>
        </p:txBody>
      </p:sp>
      <p:sp>
        <p:nvSpPr>
          <p:cNvPr id="22" name="isľîḋé"/>
          <p:cNvSpPr txBox="1"/>
          <p:nvPr>
            <p:custDataLst>
              <p:tags r:id="rId7"/>
            </p:custDataLst>
          </p:nvPr>
        </p:nvSpPr>
        <p:spPr>
          <a:xfrm>
            <a:off x="3959256" y="3430131"/>
            <a:ext cx="513282" cy="461665"/>
          </a:xfrm>
          <a:prstGeom prst="rect">
            <a:avLst/>
          </a:prstGeom>
          <a:noFill/>
        </p:spPr>
        <p:txBody>
          <a:bodyPr wrap="none" anchor="ctr">
            <a:noAutofit/>
          </a:bodyPr>
          <a:lstStyle/>
          <a:p>
            <a:pPr algn="ctr"/>
            <a:r>
              <a:rPr lang="en-US" altLang="zh-CN" sz="2800">
                <a:solidFill>
                  <a:srgbClr val="11B2AE"/>
                </a:solidFill>
                <a:latin typeface="Impact" panose="020B0806030902050204" pitchFamily="34" charset="0"/>
              </a:rPr>
              <a:t>03</a:t>
            </a:r>
            <a:endParaRPr lang="en-US" altLang="zh-CN" sz="2800">
              <a:solidFill>
                <a:srgbClr val="11B2AE"/>
              </a:solidFill>
              <a:latin typeface="Impact" panose="020B0806030902050204" pitchFamily="34" charset="0"/>
            </a:endParaRPr>
          </a:p>
        </p:txBody>
      </p:sp>
      <p:cxnSp>
        <p:nvCxnSpPr>
          <p:cNvPr id="23" name="直接连接符 22"/>
          <p:cNvCxnSpPr/>
          <p:nvPr>
            <p:custDataLst>
              <p:tags r:id="rId8"/>
            </p:custDataLst>
          </p:nvPr>
        </p:nvCxnSpPr>
        <p:spPr>
          <a:xfrm>
            <a:off x="4580966" y="3401356"/>
            <a:ext cx="0" cy="519214"/>
          </a:xfrm>
          <a:prstGeom prst="line">
            <a:avLst/>
          </a:prstGeom>
          <a:ln w="28575" cap="flat" cmpd="sng" algn="ctr">
            <a:solidFill>
              <a:srgbClr val="11B2AE"/>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ísḻiḍe"/>
          <p:cNvSpPr txBox="1"/>
          <p:nvPr>
            <p:custDataLst>
              <p:tags r:id="rId9"/>
            </p:custDataLst>
          </p:nvPr>
        </p:nvSpPr>
        <p:spPr bwMode="auto">
          <a:xfrm>
            <a:off x="4667387" y="3562361"/>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342900">
              <a:spcBef>
                <a:spcPct val="0"/>
              </a:spcBef>
              <a:defRPr/>
            </a:pPr>
            <a:r>
              <a:rPr lang="zh-CN" altLang="en-US" sz="2800" b="1" dirty="0">
                <a:solidFill>
                  <a:srgbClr val="1C50A2"/>
                </a:solidFill>
                <a:latin typeface="+mj-ea"/>
                <a:ea typeface="+mj-ea"/>
                <a:sym typeface="微软雅黑" panose="020B0503020204020204" charset="-122"/>
              </a:rPr>
              <a:t>研究内容</a:t>
            </a:r>
            <a:endParaRPr lang="zh-CN" altLang="en-US" sz="2800" b="1" dirty="0">
              <a:solidFill>
                <a:srgbClr val="1C50A2"/>
              </a:solidFill>
              <a:latin typeface="+mj-ea"/>
              <a:ea typeface="+mj-ea"/>
              <a:sym typeface="微软雅黑" panose="020B0503020204020204" charset="-122"/>
            </a:endParaRPr>
          </a:p>
        </p:txBody>
      </p:sp>
      <p:sp>
        <p:nvSpPr>
          <p:cNvPr id="26" name="îṡlïḓé"/>
          <p:cNvSpPr txBox="1"/>
          <p:nvPr>
            <p:custDataLst>
              <p:tags r:id="rId10"/>
            </p:custDataLst>
          </p:nvPr>
        </p:nvSpPr>
        <p:spPr>
          <a:xfrm>
            <a:off x="3959256" y="4229857"/>
            <a:ext cx="503663" cy="461665"/>
          </a:xfrm>
          <a:prstGeom prst="rect">
            <a:avLst/>
          </a:prstGeom>
          <a:noFill/>
        </p:spPr>
        <p:txBody>
          <a:bodyPr wrap="none" anchor="ctr">
            <a:noAutofit/>
          </a:bodyPr>
          <a:lstStyle/>
          <a:p>
            <a:pPr algn="ctr"/>
            <a:r>
              <a:rPr lang="en-US" altLang="zh-CN" sz="2800">
                <a:solidFill>
                  <a:srgbClr val="11B2AE"/>
                </a:solidFill>
                <a:latin typeface="Impact" panose="020B0806030902050204" pitchFamily="34" charset="0"/>
              </a:rPr>
              <a:t>04</a:t>
            </a:r>
            <a:endParaRPr lang="en-US" altLang="zh-CN" sz="2800">
              <a:solidFill>
                <a:srgbClr val="11B2AE"/>
              </a:solidFill>
              <a:latin typeface="Impact" panose="020B0806030902050204" pitchFamily="34" charset="0"/>
            </a:endParaRPr>
          </a:p>
        </p:txBody>
      </p:sp>
      <p:cxnSp>
        <p:nvCxnSpPr>
          <p:cNvPr id="27" name="直接连接符 26"/>
          <p:cNvCxnSpPr/>
          <p:nvPr>
            <p:custDataLst>
              <p:tags r:id="rId11"/>
            </p:custDataLst>
          </p:nvPr>
        </p:nvCxnSpPr>
        <p:spPr>
          <a:xfrm>
            <a:off x="4576156" y="4201082"/>
            <a:ext cx="0" cy="519214"/>
          </a:xfrm>
          <a:prstGeom prst="line">
            <a:avLst/>
          </a:prstGeom>
          <a:ln w="28575" cap="flat" cmpd="sng" algn="ctr">
            <a:solidFill>
              <a:srgbClr val="11B2AE"/>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îṩľîḓè"/>
          <p:cNvSpPr txBox="1"/>
          <p:nvPr>
            <p:custDataLst>
              <p:tags r:id="rId12"/>
            </p:custDataLst>
          </p:nvPr>
        </p:nvSpPr>
        <p:spPr bwMode="auto">
          <a:xfrm>
            <a:off x="4662577" y="434530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l" defTabSz="342900">
              <a:spcBef>
                <a:spcPct val="0"/>
              </a:spcBef>
              <a:defRPr/>
            </a:pPr>
            <a:r>
              <a:rPr lang="zh-CN" altLang="en-US" sz="2800" b="1" dirty="0">
                <a:solidFill>
                  <a:srgbClr val="1C50A2"/>
                </a:solidFill>
                <a:latin typeface="+mj-ea"/>
                <a:ea typeface="+mj-ea"/>
                <a:sym typeface="微软雅黑" panose="020B0503020204020204" charset="-122"/>
              </a:rPr>
              <a:t>实验设置与结果分析</a:t>
            </a:r>
            <a:endParaRPr lang="zh-CN" altLang="en-US" sz="2800" b="1" dirty="0">
              <a:solidFill>
                <a:srgbClr val="1C50A2"/>
              </a:solidFill>
              <a:latin typeface="+mj-ea"/>
              <a:ea typeface="+mj-ea"/>
              <a:sym typeface="微软雅黑" panose="020B0503020204020204" charset="-122"/>
            </a:endParaRPr>
          </a:p>
        </p:txBody>
      </p:sp>
      <p:sp>
        <p:nvSpPr>
          <p:cNvPr id="30" name="î$ļíḍê"/>
          <p:cNvSpPr txBox="1"/>
          <p:nvPr>
            <p:custDataLst>
              <p:tags r:id="rId13"/>
            </p:custDataLst>
          </p:nvPr>
        </p:nvSpPr>
        <p:spPr>
          <a:xfrm>
            <a:off x="3959256" y="5029583"/>
            <a:ext cx="514885" cy="461665"/>
          </a:xfrm>
          <a:prstGeom prst="rect">
            <a:avLst/>
          </a:prstGeom>
          <a:noFill/>
        </p:spPr>
        <p:txBody>
          <a:bodyPr wrap="none" anchor="ctr">
            <a:noAutofit/>
          </a:bodyPr>
          <a:lstStyle/>
          <a:p>
            <a:pPr algn="ctr"/>
            <a:r>
              <a:rPr lang="en-US" altLang="zh-CN" sz="2800">
                <a:solidFill>
                  <a:srgbClr val="11B2AE"/>
                </a:solidFill>
                <a:latin typeface="Impact" panose="020B0806030902050204" pitchFamily="34" charset="0"/>
              </a:rPr>
              <a:t>05</a:t>
            </a:r>
            <a:endParaRPr lang="en-US" altLang="zh-CN" sz="2800">
              <a:solidFill>
                <a:srgbClr val="11B2AE"/>
              </a:solidFill>
              <a:latin typeface="Impact" panose="020B0806030902050204" pitchFamily="34" charset="0"/>
            </a:endParaRPr>
          </a:p>
        </p:txBody>
      </p:sp>
      <p:cxnSp>
        <p:nvCxnSpPr>
          <p:cNvPr id="31" name="直接连接符 30"/>
          <p:cNvCxnSpPr/>
          <p:nvPr>
            <p:custDataLst>
              <p:tags r:id="rId14"/>
            </p:custDataLst>
          </p:nvPr>
        </p:nvCxnSpPr>
        <p:spPr>
          <a:xfrm>
            <a:off x="4581767" y="5000808"/>
            <a:ext cx="0" cy="519214"/>
          </a:xfrm>
          <a:prstGeom prst="line">
            <a:avLst/>
          </a:prstGeom>
          <a:ln w="28575" cap="flat" cmpd="sng" algn="ctr">
            <a:solidFill>
              <a:srgbClr val="11B2AE"/>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iśľîḍè"/>
          <p:cNvSpPr txBox="1"/>
          <p:nvPr>
            <p:custDataLst>
              <p:tags r:id="rId15"/>
            </p:custDataLst>
          </p:nvPr>
        </p:nvSpPr>
        <p:spPr bwMode="auto">
          <a:xfrm>
            <a:off x="4668188" y="513664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l" defTabSz="342900">
              <a:spcBef>
                <a:spcPct val="0"/>
              </a:spcBef>
              <a:defRPr/>
            </a:pPr>
            <a:r>
              <a:rPr lang="zh-CN" altLang="en-US" sz="2800" b="1" dirty="0">
                <a:solidFill>
                  <a:srgbClr val="1C50A2"/>
                </a:solidFill>
                <a:latin typeface="+mj-ea"/>
                <a:ea typeface="+mj-ea"/>
                <a:sym typeface="微软雅黑" panose="020B0503020204020204" charset="-122"/>
              </a:rPr>
              <a:t>总结与展望</a:t>
            </a:r>
            <a:endParaRPr lang="zh-CN" altLang="en-US" sz="2800" b="1" dirty="0">
              <a:solidFill>
                <a:srgbClr val="1C50A2"/>
              </a:solidFill>
              <a:latin typeface="+mj-ea"/>
              <a:ea typeface="+mj-ea"/>
              <a:sym typeface="微软雅黑" panose="020B0503020204020204" charset="-122"/>
            </a:endParaRPr>
          </a:p>
        </p:txBody>
      </p:sp>
      <p:sp>
        <p:nvSpPr>
          <p:cNvPr id="38" name="îśḻídè"/>
          <p:cNvSpPr txBox="1"/>
          <p:nvPr/>
        </p:nvSpPr>
        <p:spPr bwMode="auto">
          <a:xfrm>
            <a:off x="669925" y="943795"/>
            <a:ext cx="2587770"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dirty="0">
                <a:solidFill>
                  <a:srgbClr val="1C50A2"/>
                </a:solidFill>
              </a:rPr>
              <a:t>content</a:t>
            </a:r>
            <a:endParaRPr lang="en-US" altLang="zh-CN" dirty="0">
              <a:solidFill>
                <a:srgbClr val="1C50A2"/>
              </a:solidFill>
            </a:endParaRPr>
          </a:p>
        </p:txBody>
      </p:sp>
      <p:sp>
        <p:nvSpPr>
          <p:cNvPr id="2" name="文本框 1"/>
          <p:cNvSpPr txBox="1"/>
          <p:nvPr/>
        </p:nvSpPr>
        <p:spPr>
          <a:xfrm>
            <a:off x="533400" y="440267"/>
            <a:ext cx="1439602" cy="830997"/>
          </a:xfrm>
          <a:prstGeom prst="rect">
            <a:avLst/>
          </a:prstGeom>
          <a:noFill/>
        </p:spPr>
        <p:txBody>
          <a:bodyPr wrap="square" rtlCol="0">
            <a:spAutoFit/>
          </a:bodyPr>
          <a:lstStyle/>
          <a:p>
            <a:r>
              <a:rPr lang="zh-CN" altLang="en-US" sz="4800" b="1" dirty="0">
                <a:solidFill>
                  <a:srgbClr val="1C50A2"/>
                </a:solidFill>
              </a:rPr>
              <a:t>目录</a:t>
            </a:r>
            <a:endParaRPr lang="zh-CN" altLang="en-US" sz="4800" b="1" dirty="0">
              <a:solidFill>
                <a:srgbClr val="1C50A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94282" y="2350366"/>
            <a:ext cx="1006866" cy="875434"/>
          </a:xfrm>
          <a:prstGeom prst="rect">
            <a:avLst/>
          </a:prstGeom>
          <a:noFill/>
          <a:ln w="117475">
            <a:noFill/>
          </a:ln>
        </p:spPr>
        <p:txBody>
          <a:bodyPr wrap="none" rtlCol="0">
            <a:prstTxWarp prst="textPlain">
              <a:avLst/>
            </a:prstTxWarp>
            <a:spAutoFit/>
          </a:bodyPr>
          <a:lstStyle/>
          <a:p>
            <a:r>
              <a:rPr lang="en-US" altLang="zh-CN" spc="100" dirty="0">
                <a:solidFill>
                  <a:srgbClr val="11B2AE"/>
                </a:solidFill>
                <a:latin typeface="Impact" panose="020B0806030902050204" pitchFamily="34" charset="0"/>
                <a:cs typeface="Arial" panose="020B0604020202020204" pitchFamily="34" charset="0"/>
              </a:rPr>
              <a:t>/04</a:t>
            </a:r>
            <a:endParaRPr lang="zh-CN" altLang="en-US" spc="100" dirty="0">
              <a:solidFill>
                <a:srgbClr val="11B2AE"/>
              </a:solidFill>
              <a:latin typeface="Impact" panose="020B0806030902050204" pitchFamily="34" charset="0"/>
              <a:cs typeface="Arial" panose="020B0604020202020204" pitchFamily="34" charset="0"/>
            </a:endParaRPr>
          </a:p>
        </p:txBody>
      </p:sp>
      <p:sp>
        <p:nvSpPr>
          <p:cNvPr id="8" name="任意多边形: 形状 62"/>
          <p:cNvSpPr/>
          <p:nvPr>
            <p:custDataLst>
              <p:tags r:id="rId1"/>
            </p:custDataLst>
          </p:nvPr>
        </p:nvSpPr>
        <p:spPr bwMode="auto">
          <a:xfrm flipH="1" flipV="1">
            <a:off x="7191940" y="0"/>
            <a:ext cx="5001648" cy="6866164"/>
          </a:xfrm>
          <a:custGeom>
            <a:avLst/>
            <a:gdLst>
              <a:gd name="connsiteX0" fmla="*/ 209400 w 5001648"/>
              <a:gd name="connsiteY0" fmla="*/ 6866164 h 6866164"/>
              <a:gd name="connsiteX1" fmla="*/ 0 w 5001648"/>
              <a:gd name="connsiteY1" fmla="*/ 6866164 h 6866164"/>
              <a:gd name="connsiteX2" fmla="*/ 0 w 5001648"/>
              <a:gd name="connsiteY2" fmla="*/ 0 h 6866164"/>
              <a:gd name="connsiteX3" fmla="*/ 5001648 w 5001648"/>
              <a:gd name="connsiteY3" fmla="*/ 0 h 6866164"/>
              <a:gd name="connsiteX4" fmla="*/ 264212 w 5001648"/>
              <a:gd name="connsiteY4" fmla="*/ 6835400 h 6866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648" h="6866164">
                <a:moveTo>
                  <a:pt x="209400" y="6866164"/>
                </a:moveTo>
                <a:lnTo>
                  <a:pt x="0" y="6866164"/>
                </a:lnTo>
                <a:lnTo>
                  <a:pt x="0" y="0"/>
                </a:lnTo>
                <a:lnTo>
                  <a:pt x="5001648" y="0"/>
                </a:lnTo>
                <a:lnTo>
                  <a:pt x="264212" y="6835400"/>
                </a:lnTo>
                <a:close/>
              </a:path>
            </a:pathLst>
          </a:custGeom>
          <a:solidFill>
            <a:srgbClr val="11B2AE"/>
          </a:solidFill>
          <a:ln>
            <a:noFill/>
          </a:ln>
        </p:spPr>
        <p:txBody>
          <a:bodyPr vert="horz" wrap="square" lIns="91440" tIns="45720" rIns="91440" bIns="45720" numCol="1" anchor="t" anchorCtr="0" compatLnSpc="1">
            <a:noAutofit/>
          </a:bodyPr>
          <a:lstStyle/>
          <a:p>
            <a:endParaRPr lang="zh-CN" altLang="en-US"/>
          </a:p>
        </p:txBody>
      </p:sp>
      <p:grpSp>
        <p:nvGrpSpPr>
          <p:cNvPr id="39" name="组合 38"/>
          <p:cNvGrpSpPr/>
          <p:nvPr/>
        </p:nvGrpSpPr>
        <p:grpSpPr>
          <a:xfrm rot="9245091">
            <a:off x="8109430" y="1873484"/>
            <a:ext cx="4208973" cy="3385298"/>
            <a:chOff x="6579549" y="561975"/>
            <a:chExt cx="5435599" cy="4371879"/>
          </a:xfrm>
        </p:grpSpPr>
        <p:sp>
          <p:nvSpPr>
            <p:cNvPr id="40" name="Freeform 9"/>
            <p:cNvSpPr/>
            <p:nvPr/>
          </p:nvSpPr>
          <p:spPr bwMode="auto">
            <a:xfrm>
              <a:off x="6579549" y="561975"/>
              <a:ext cx="5435599" cy="4371879"/>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1C50A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sp>
          <p:nvSpPr>
            <p:cNvPr id="41" name="Freeform 10"/>
            <p:cNvSpPr/>
            <p:nvPr/>
          </p:nvSpPr>
          <p:spPr bwMode="auto">
            <a:xfrm>
              <a:off x="7266012" y="1247245"/>
              <a:ext cx="4151017" cy="3353526"/>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grpSp>
      <p:sp>
        <p:nvSpPr>
          <p:cNvPr id="43" name="îsľïḑê"/>
          <p:cNvSpPr txBox="1"/>
          <p:nvPr/>
        </p:nvSpPr>
        <p:spPr bwMode="auto">
          <a:xfrm>
            <a:off x="2399520" y="379427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4400" b="1" kern="0" dirty="0">
                <a:solidFill>
                  <a:srgbClr val="1C50A2"/>
                </a:solidFill>
                <a:latin typeface="+mj-ea"/>
                <a:ea typeface="+mj-ea"/>
              </a:rPr>
              <a:t>实验设置与结果分析</a:t>
            </a:r>
            <a:endParaRPr lang="zh-CN" altLang="en-US" sz="4400" b="1" kern="0" dirty="0">
              <a:solidFill>
                <a:srgbClr val="1C50A2"/>
              </a:solidFill>
              <a:latin typeface="+mj-ea"/>
              <a:ea typeface="+mj-ea"/>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209" y="1573419"/>
            <a:ext cx="3128127" cy="312812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94282" y="2350366"/>
            <a:ext cx="1006866" cy="875434"/>
          </a:xfrm>
          <a:prstGeom prst="rect">
            <a:avLst/>
          </a:prstGeom>
          <a:noFill/>
          <a:ln w="117475">
            <a:noFill/>
          </a:ln>
        </p:spPr>
        <p:txBody>
          <a:bodyPr wrap="none" rtlCol="0">
            <a:prstTxWarp prst="textPlain">
              <a:avLst/>
            </a:prstTxWarp>
            <a:spAutoFit/>
          </a:bodyPr>
          <a:lstStyle/>
          <a:p>
            <a:r>
              <a:rPr lang="en-US" altLang="zh-CN" spc="100" dirty="0">
                <a:solidFill>
                  <a:srgbClr val="11B2AE"/>
                </a:solidFill>
                <a:latin typeface="Impact" panose="020B0806030902050204" pitchFamily="34" charset="0"/>
                <a:cs typeface="Arial" panose="020B0604020202020204" pitchFamily="34" charset="0"/>
              </a:rPr>
              <a:t>/05</a:t>
            </a:r>
            <a:endParaRPr lang="zh-CN" altLang="en-US" spc="100" dirty="0">
              <a:solidFill>
                <a:srgbClr val="11B2AE"/>
              </a:solidFill>
              <a:latin typeface="Impact" panose="020B0806030902050204" pitchFamily="34" charset="0"/>
              <a:cs typeface="Arial" panose="020B0604020202020204" pitchFamily="34" charset="0"/>
            </a:endParaRPr>
          </a:p>
        </p:txBody>
      </p:sp>
      <p:sp>
        <p:nvSpPr>
          <p:cNvPr id="8" name="任意多边形: 形状 62"/>
          <p:cNvSpPr/>
          <p:nvPr>
            <p:custDataLst>
              <p:tags r:id="rId1"/>
            </p:custDataLst>
          </p:nvPr>
        </p:nvSpPr>
        <p:spPr bwMode="auto">
          <a:xfrm flipH="1" flipV="1">
            <a:off x="7191940" y="0"/>
            <a:ext cx="5001648" cy="6866164"/>
          </a:xfrm>
          <a:custGeom>
            <a:avLst/>
            <a:gdLst>
              <a:gd name="connsiteX0" fmla="*/ 209400 w 5001648"/>
              <a:gd name="connsiteY0" fmla="*/ 6866164 h 6866164"/>
              <a:gd name="connsiteX1" fmla="*/ 0 w 5001648"/>
              <a:gd name="connsiteY1" fmla="*/ 6866164 h 6866164"/>
              <a:gd name="connsiteX2" fmla="*/ 0 w 5001648"/>
              <a:gd name="connsiteY2" fmla="*/ 0 h 6866164"/>
              <a:gd name="connsiteX3" fmla="*/ 5001648 w 5001648"/>
              <a:gd name="connsiteY3" fmla="*/ 0 h 6866164"/>
              <a:gd name="connsiteX4" fmla="*/ 264212 w 5001648"/>
              <a:gd name="connsiteY4" fmla="*/ 6835400 h 6866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648" h="6866164">
                <a:moveTo>
                  <a:pt x="209400" y="6866164"/>
                </a:moveTo>
                <a:lnTo>
                  <a:pt x="0" y="6866164"/>
                </a:lnTo>
                <a:lnTo>
                  <a:pt x="0" y="0"/>
                </a:lnTo>
                <a:lnTo>
                  <a:pt x="5001648" y="0"/>
                </a:lnTo>
                <a:lnTo>
                  <a:pt x="264212" y="6835400"/>
                </a:lnTo>
                <a:close/>
              </a:path>
            </a:pathLst>
          </a:custGeom>
          <a:solidFill>
            <a:srgbClr val="11B2AE"/>
          </a:solidFill>
          <a:ln>
            <a:noFill/>
          </a:ln>
        </p:spPr>
        <p:txBody>
          <a:bodyPr vert="horz" wrap="square" lIns="91440" tIns="45720" rIns="91440" bIns="45720" numCol="1" anchor="t" anchorCtr="0" compatLnSpc="1">
            <a:noAutofit/>
          </a:bodyPr>
          <a:lstStyle/>
          <a:p>
            <a:endParaRPr lang="zh-CN" altLang="en-US"/>
          </a:p>
        </p:txBody>
      </p:sp>
      <p:grpSp>
        <p:nvGrpSpPr>
          <p:cNvPr id="39" name="组合 38"/>
          <p:cNvGrpSpPr/>
          <p:nvPr/>
        </p:nvGrpSpPr>
        <p:grpSpPr>
          <a:xfrm rot="9245091">
            <a:off x="8109430" y="1873484"/>
            <a:ext cx="4208973" cy="3385298"/>
            <a:chOff x="6579549" y="561975"/>
            <a:chExt cx="5435599" cy="4371879"/>
          </a:xfrm>
        </p:grpSpPr>
        <p:sp>
          <p:nvSpPr>
            <p:cNvPr id="40" name="Freeform 9"/>
            <p:cNvSpPr/>
            <p:nvPr/>
          </p:nvSpPr>
          <p:spPr bwMode="auto">
            <a:xfrm>
              <a:off x="6579549" y="561975"/>
              <a:ext cx="5435599" cy="4371879"/>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1C50A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sp>
          <p:nvSpPr>
            <p:cNvPr id="41" name="Freeform 10"/>
            <p:cNvSpPr/>
            <p:nvPr/>
          </p:nvSpPr>
          <p:spPr bwMode="auto">
            <a:xfrm>
              <a:off x="7266012" y="1247245"/>
              <a:ext cx="4151017" cy="3353526"/>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grpSp>
      <p:sp>
        <p:nvSpPr>
          <p:cNvPr id="43" name="îsľïḑê"/>
          <p:cNvSpPr txBox="1"/>
          <p:nvPr/>
        </p:nvSpPr>
        <p:spPr bwMode="auto">
          <a:xfrm>
            <a:off x="2399520" y="379427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4400" b="1" kern="0" dirty="0">
                <a:solidFill>
                  <a:srgbClr val="1C50A2"/>
                </a:solidFill>
                <a:latin typeface="+mj-ea"/>
                <a:ea typeface="+mj-ea"/>
              </a:rPr>
              <a:t>总结与展望</a:t>
            </a:r>
            <a:endParaRPr lang="zh-CN" altLang="en-US" sz="4400" b="1" kern="0" dirty="0">
              <a:solidFill>
                <a:srgbClr val="1C50A2"/>
              </a:solidFill>
              <a:latin typeface="+mj-ea"/>
              <a:ea typeface="+mj-ea"/>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209" y="1573419"/>
            <a:ext cx="3128127" cy="31281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38"/>
          <p:cNvSpPr/>
          <p:nvPr>
            <p:custDataLst>
              <p:tags r:id="rId1"/>
            </p:custDataLst>
          </p:nvPr>
        </p:nvSpPr>
        <p:spPr bwMode="auto">
          <a:xfrm flipH="1">
            <a:off x="0" y="0"/>
            <a:ext cx="12193588" cy="6866164"/>
          </a:xfrm>
          <a:custGeom>
            <a:avLst/>
            <a:gdLst>
              <a:gd name="connsiteX0" fmla="*/ 12193588 w 12193588"/>
              <a:gd name="connsiteY0" fmla="*/ 0 h 6866164"/>
              <a:gd name="connsiteX1" fmla="*/ 0 w 12193588"/>
              <a:gd name="connsiteY1" fmla="*/ 0 h 6866164"/>
              <a:gd name="connsiteX2" fmla="*/ 0 w 12193588"/>
              <a:gd name="connsiteY2" fmla="*/ 6866164 h 6866164"/>
              <a:gd name="connsiteX3" fmla="*/ 3375025 w 12193588"/>
              <a:gd name="connsiteY3" fmla="*/ 6866164 h 6866164"/>
              <a:gd name="connsiteX4" fmla="*/ 3389608 w 12193588"/>
              <a:gd name="connsiteY4" fmla="*/ 6858001 h 6866164"/>
              <a:gd name="connsiteX5" fmla="*/ 1989935 w 12193588"/>
              <a:gd name="connsiteY5" fmla="*/ 6858001 h 6866164"/>
              <a:gd name="connsiteX6" fmla="*/ 12193588 w 12193588"/>
              <a:gd name="connsiteY6" fmla="*/ 1158435 h 686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3588" h="6866164">
                <a:moveTo>
                  <a:pt x="12193588" y="0"/>
                </a:moveTo>
                <a:lnTo>
                  <a:pt x="0" y="0"/>
                </a:lnTo>
                <a:lnTo>
                  <a:pt x="0" y="6866164"/>
                </a:lnTo>
                <a:lnTo>
                  <a:pt x="3375025" y="6866164"/>
                </a:lnTo>
                <a:lnTo>
                  <a:pt x="3389608" y="6858001"/>
                </a:lnTo>
                <a:lnTo>
                  <a:pt x="1989935" y="6858001"/>
                </a:lnTo>
                <a:lnTo>
                  <a:pt x="12193588" y="1158435"/>
                </a:lnTo>
                <a:close/>
              </a:path>
            </a:pathLst>
          </a:custGeom>
          <a:solidFill>
            <a:srgbClr val="11B2AE"/>
          </a:solidFill>
          <a:ln>
            <a:noFill/>
          </a:ln>
        </p:spPr>
        <p:txBody>
          <a:bodyPr vert="horz" wrap="square" lIns="91440" tIns="45720" rIns="91440" bIns="45720" numCol="1" anchor="t" anchorCtr="0" compatLnSpc="1">
            <a:noAutofit/>
          </a:bodyPr>
          <a:lstStyle/>
          <a:p>
            <a:endParaRPr lang="zh-CN" altLang="en-US"/>
          </a:p>
        </p:txBody>
      </p:sp>
      <p:sp>
        <p:nvSpPr>
          <p:cNvPr id="41" name="标题 1"/>
          <p:cNvSpPr txBox="1"/>
          <p:nvPr/>
        </p:nvSpPr>
        <p:spPr>
          <a:xfrm>
            <a:off x="5873433" y="2536154"/>
            <a:ext cx="5517740" cy="12513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sz="8000" b="0" dirty="0">
              <a:solidFill>
                <a:schemeClr val="bg1"/>
              </a:solidFill>
            </a:endParaRPr>
          </a:p>
        </p:txBody>
      </p:sp>
      <p:grpSp>
        <p:nvGrpSpPr>
          <p:cNvPr id="45" name="组合 44"/>
          <p:cNvGrpSpPr/>
          <p:nvPr/>
        </p:nvGrpSpPr>
        <p:grpSpPr>
          <a:xfrm rot="3534072">
            <a:off x="1560360" y="851184"/>
            <a:ext cx="4208973" cy="3385298"/>
            <a:chOff x="6579549" y="561975"/>
            <a:chExt cx="5435599" cy="4371879"/>
          </a:xfrm>
        </p:grpSpPr>
        <p:sp>
          <p:nvSpPr>
            <p:cNvPr id="46" name="Freeform 9"/>
            <p:cNvSpPr/>
            <p:nvPr/>
          </p:nvSpPr>
          <p:spPr bwMode="auto">
            <a:xfrm>
              <a:off x="6579549" y="561975"/>
              <a:ext cx="5435599" cy="4371879"/>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1C50A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sp>
          <p:nvSpPr>
            <p:cNvPr id="47" name="Freeform 10"/>
            <p:cNvSpPr/>
            <p:nvPr/>
          </p:nvSpPr>
          <p:spPr bwMode="auto">
            <a:xfrm>
              <a:off x="7266012" y="1247245"/>
              <a:ext cx="4151017" cy="3353526"/>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grpSp>
      <p:sp>
        <p:nvSpPr>
          <p:cNvPr id="60" name="矩形 59"/>
          <p:cNvSpPr/>
          <p:nvPr/>
        </p:nvSpPr>
        <p:spPr>
          <a:xfrm>
            <a:off x="5631459" y="596762"/>
            <a:ext cx="6329481" cy="2861310"/>
          </a:xfrm>
          <a:prstGeom prst="rect">
            <a:avLst/>
          </a:prstGeom>
        </p:spPr>
        <p:txBody>
          <a:bodyPr wrap="square">
            <a:spAutoFit/>
          </a:bodyPr>
          <a:lstStyle/>
          <a:p>
            <a:pPr>
              <a:lnSpc>
                <a:spcPct val="150000"/>
              </a:lnSpc>
            </a:pPr>
            <a:r>
              <a:rPr lang="zh-CN" altLang="en-US" sz="6000" b="1" dirty="0">
                <a:solidFill>
                  <a:schemeClr val="bg1"/>
                </a:solidFill>
              </a:rPr>
              <a:t>感谢各位</a:t>
            </a:r>
            <a:r>
              <a:rPr lang="zh-CN" altLang="en-US" sz="6000" b="1" dirty="0">
                <a:solidFill>
                  <a:schemeClr val="bg1"/>
                </a:solidFill>
              </a:rPr>
              <a:t>老师</a:t>
            </a:r>
            <a:endParaRPr lang="zh-CN" altLang="en-US" sz="6000" b="1" dirty="0">
              <a:solidFill>
                <a:schemeClr val="bg1"/>
              </a:solidFill>
            </a:endParaRPr>
          </a:p>
          <a:p>
            <a:pPr>
              <a:lnSpc>
                <a:spcPct val="150000"/>
              </a:lnSpc>
            </a:pPr>
            <a:r>
              <a:rPr lang="zh-CN" altLang="en-US" sz="6000" b="1" dirty="0">
                <a:solidFill>
                  <a:schemeClr val="bg1"/>
                </a:solidFill>
              </a:rPr>
              <a:t>请予以批评与指导</a:t>
            </a:r>
            <a:endParaRPr lang="zh-CN" altLang="en-US" sz="6000" b="1" dirty="0">
              <a:solidFill>
                <a:schemeClr val="bg1"/>
              </a:solidFill>
            </a:endParaRPr>
          </a:p>
        </p:txBody>
      </p:sp>
      <p:grpSp>
        <p:nvGrpSpPr>
          <p:cNvPr id="19" name="组合 18"/>
          <p:cNvGrpSpPr/>
          <p:nvPr/>
        </p:nvGrpSpPr>
        <p:grpSpPr>
          <a:xfrm>
            <a:off x="8312651" y="4770509"/>
            <a:ext cx="2699384" cy="370958"/>
            <a:chOff x="6395842" y="4718860"/>
            <a:chExt cx="2016134" cy="276971"/>
          </a:xfrm>
        </p:grpSpPr>
        <p:grpSp>
          <p:nvGrpSpPr>
            <p:cNvPr id="20" name="组合 19"/>
            <p:cNvGrpSpPr/>
            <p:nvPr/>
          </p:nvGrpSpPr>
          <p:grpSpPr>
            <a:xfrm>
              <a:off x="6395842" y="4718860"/>
              <a:ext cx="276971" cy="276971"/>
              <a:chOff x="6392770" y="4930504"/>
              <a:chExt cx="531780" cy="531780"/>
            </a:xfrm>
          </p:grpSpPr>
          <p:sp>
            <p:nvSpPr>
              <p:cNvPr id="22" name="圆角矩形 2"/>
              <p:cNvSpPr/>
              <p:nvPr/>
            </p:nvSpPr>
            <p:spPr>
              <a:xfrm>
                <a:off x="6392770" y="4930504"/>
                <a:ext cx="531780" cy="531780"/>
              </a:xfrm>
              <a:prstGeom prst="ellipse">
                <a:avLst/>
              </a:prstGeom>
              <a:solidFill>
                <a:schemeClr val="bg1"/>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23"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rgbClr val="1C50A2"/>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21" name="文本框 27"/>
            <p:cNvSpPr txBox="1"/>
            <p:nvPr/>
          </p:nvSpPr>
          <p:spPr>
            <a:xfrm>
              <a:off x="6669040" y="4747891"/>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时  间：</a:t>
              </a:r>
              <a:r>
                <a:rPr kumimoji="0" lang="en-US" altLang="zh-CN"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2024</a:t>
              </a:r>
              <a:r>
                <a:rPr lang="en-US" altLang="zh-CN" sz="1400" b="1" dirty="0">
                  <a:solidFill>
                    <a:schemeClr val="bg1"/>
                  </a:solidFill>
                  <a:latin typeface="Arial" panose="020B0604020202020204"/>
                  <a:cs typeface="微软雅黑" panose="020B0503020204020204" charset="-122"/>
                  <a:sym typeface="Arial" panose="020B0604020202020204" pitchFamily="34" charset="0"/>
                </a:rPr>
                <a:t>/06/05</a:t>
              </a: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grpSp>
        <p:nvGrpSpPr>
          <p:cNvPr id="24" name="组合 23"/>
          <p:cNvGrpSpPr/>
          <p:nvPr/>
        </p:nvGrpSpPr>
        <p:grpSpPr>
          <a:xfrm>
            <a:off x="8312651" y="4273007"/>
            <a:ext cx="2699384" cy="370958"/>
            <a:chOff x="1057137" y="4980833"/>
            <a:chExt cx="2699384" cy="370958"/>
          </a:xfrm>
        </p:grpSpPr>
        <p:grpSp>
          <p:nvGrpSpPr>
            <p:cNvPr id="25" name="组合 24"/>
            <p:cNvGrpSpPr/>
            <p:nvPr/>
          </p:nvGrpSpPr>
          <p:grpSpPr>
            <a:xfrm>
              <a:off x="1057137" y="4980833"/>
              <a:ext cx="2699384" cy="370958"/>
              <a:chOff x="6395842" y="4718860"/>
              <a:chExt cx="2016134" cy="276971"/>
            </a:xfrm>
          </p:grpSpPr>
          <p:sp>
            <p:nvSpPr>
              <p:cNvPr id="27" name="圆角矩形 2"/>
              <p:cNvSpPr/>
              <p:nvPr/>
            </p:nvSpPr>
            <p:spPr>
              <a:xfrm>
                <a:off x="6395842" y="4718860"/>
                <a:ext cx="276971" cy="276971"/>
              </a:xfrm>
              <a:prstGeom prst="ellipse">
                <a:avLst/>
              </a:prstGeom>
              <a:solidFill>
                <a:schemeClr val="bg1"/>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28" name="文本框 27"/>
              <p:cNvSpPr txBox="1"/>
              <p:nvPr/>
            </p:nvSpPr>
            <p:spPr>
              <a:xfrm>
                <a:off x="6669040" y="4747891"/>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专  业：计算机科学与技术</a:t>
                </a: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26" name="Freeform 241"/>
            <p:cNvSpPr>
              <a:spLocks noEditPoints="1"/>
            </p:cNvSpPr>
            <p:nvPr/>
          </p:nvSpPr>
          <p:spPr bwMode="auto">
            <a:xfrm>
              <a:off x="1130443" y="5078439"/>
              <a:ext cx="212580" cy="173070"/>
            </a:xfrm>
            <a:custGeom>
              <a:avLst/>
              <a:gdLst>
                <a:gd name="T0" fmla="*/ 41 w 43"/>
                <a:gd name="T1" fmla="*/ 21 h 35"/>
                <a:gd name="T2" fmla="*/ 41 w 43"/>
                <a:gd name="T3" fmla="*/ 21 h 35"/>
                <a:gd name="T4" fmla="*/ 40 w 43"/>
                <a:gd name="T5" fmla="*/ 21 h 35"/>
                <a:gd name="T6" fmla="*/ 40 w 43"/>
                <a:gd name="T7" fmla="*/ 21 h 35"/>
                <a:gd name="T8" fmla="*/ 21 w 43"/>
                <a:gd name="T9" fmla="*/ 5 h 35"/>
                <a:gd name="T10" fmla="*/ 3 w 43"/>
                <a:gd name="T11" fmla="*/ 21 h 35"/>
                <a:gd name="T12" fmla="*/ 2 w 43"/>
                <a:gd name="T13" fmla="*/ 21 h 35"/>
                <a:gd name="T14" fmla="*/ 2 w 43"/>
                <a:gd name="T15" fmla="*/ 21 h 35"/>
                <a:gd name="T16" fmla="*/ 0 w 43"/>
                <a:gd name="T17" fmla="*/ 19 h 35"/>
                <a:gd name="T18" fmla="*/ 0 w 43"/>
                <a:gd name="T19" fmla="*/ 17 h 35"/>
                <a:gd name="T20" fmla="*/ 19 w 43"/>
                <a:gd name="T21" fmla="*/ 1 h 35"/>
                <a:gd name="T22" fmla="*/ 23 w 43"/>
                <a:gd name="T23" fmla="*/ 1 h 35"/>
                <a:gd name="T24" fmla="*/ 30 w 43"/>
                <a:gd name="T25" fmla="*/ 7 h 35"/>
                <a:gd name="T26" fmla="*/ 30 w 43"/>
                <a:gd name="T27" fmla="*/ 2 h 35"/>
                <a:gd name="T28" fmla="*/ 31 w 43"/>
                <a:gd name="T29" fmla="*/ 1 h 35"/>
                <a:gd name="T30" fmla="*/ 36 w 43"/>
                <a:gd name="T31" fmla="*/ 1 h 35"/>
                <a:gd name="T32" fmla="*/ 37 w 43"/>
                <a:gd name="T33" fmla="*/ 2 h 35"/>
                <a:gd name="T34" fmla="*/ 37 w 43"/>
                <a:gd name="T35" fmla="*/ 12 h 35"/>
                <a:gd name="T36" fmla="*/ 43 w 43"/>
                <a:gd name="T37" fmla="*/ 17 h 35"/>
                <a:gd name="T38" fmla="*/ 43 w 43"/>
                <a:gd name="T39" fmla="*/ 19 h 35"/>
                <a:gd name="T40" fmla="*/ 41 w 43"/>
                <a:gd name="T41" fmla="*/ 21 h 35"/>
                <a:gd name="T42" fmla="*/ 37 w 43"/>
                <a:gd name="T43" fmla="*/ 33 h 35"/>
                <a:gd name="T44" fmla="*/ 35 w 43"/>
                <a:gd name="T45" fmla="*/ 35 h 35"/>
                <a:gd name="T46" fmla="*/ 25 w 43"/>
                <a:gd name="T47" fmla="*/ 35 h 35"/>
                <a:gd name="T48" fmla="*/ 25 w 43"/>
                <a:gd name="T49" fmla="*/ 25 h 35"/>
                <a:gd name="T50" fmla="*/ 18 w 43"/>
                <a:gd name="T51" fmla="*/ 25 h 35"/>
                <a:gd name="T52" fmla="*/ 18 w 43"/>
                <a:gd name="T53" fmla="*/ 35 h 35"/>
                <a:gd name="T54" fmla="*/ 8 w 43"/>
                <a:gd name="T55" fmla="*/ 35 h 35"/>
                <a:gd name="T56" fmla="*/ 6 w 43"/>
                <a:gd name="T57" fmla="*/ 33 h 35"/>
                <a:gd name="T58" fmla="*/ 6 w 43"/>
                <a:gd name="T59" fmla="*/ 20 h 35"/>
                <a:gd name="T60" fmla="*/ 6 w 43"/>
                <a:gd name="T61" fmla="*/ 20 h 35"/>
                <a:gd name="T62" fmla="*/ 21 w 43"/>
                <a:gd name="T63" fmla="*/ 8 h 35"/>
                <a:gd name="T64" fmla="*/ 37 w 43"/>
                <a:gd name="T65" fmla="*/ 20 h 35"/>
                <a:gd name="T66" fmla="*/ 37 w 43"/>
                <a:gd name="T67" fmla="*/ 20 h 35"/>
                <a:gd name="T68" fmla="*/ 37 w 43"/>
                <a:gd name="T69"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35">
                  <a:moveTo>
                    <a:pt x="41" y="21"/>
                  </a:moveTo>
                  <a:cubicBezTo>
                    <a:pt x="41" y="21"/>
                    <a:pt x="41" y="21"/>
                    <a:pt x="41" y="21"/>
                  </a:cubicBezTo>
                  <a:cubicBezTo>
                    <a:pt x="41" y="21"/>
                    <a:pt x="41" y="21"/>
                    <a:pt x="40" y="21"/>
                  </a:cubicBezTo>
                  <a:cubicBezTo>
                    <a:pt x="40" y="21"/>
                    <a:pt x="40" y="21"/>
                    <a:pt x="40" y="21"/>
                  </a:cubicBezTo>
                  <a:cubicBezTo>
                    <a:pt x="21" y="5"/>
                    <a:pt x="21" y="5"/>
                    <a:pt x="21" y="5"/>
                  </a:cubicBezTo>
                  <a:cubicBezTo>
                    <a:pt x="3" y="21"/>
                    <a:pt x="3" y="21"/>
                    <a:pt x="3" y="21"/>
                  </a:cubicBezTo>
                  <a:cubicBezTo>
                    <a:pt x="3" y="21"/>
                    <a:pt x="2" y="21"/>
                    <a:pt x="2" y="21"/>
                  </a:cubicBezTo>
                  <a:cubicBezTo>
                    <a:pt x="2" y="21"/>
                    <a:pt x="2" y="21"/>
                    <a:pt x="2" y="21"/>
                  </a:cubicBezTo>
                  <a:cubicBezTo>
                    <a:pt x="0" y="19"/>
                    <a:pt x="0" y="19"/>
                    <a:pt x="0" y="19"/>
                  </a:cubicBezTo>
                  <a:cubicBezTo>
                    <a:pt x="0" y="18"/>
                    <a:pt x="0" y="18"/>
                    <a:pt x="0" y="17"/>
                  </a:cubicBezTo>
                  <a:cubicBezTo>
                    <a:pt x="19" y="1"/>
                    <a:pt x="19" y="1"/>
                    <a:pt x="19" y="1"/>
                  </a:cubicBezTo>
                  <a:cubicBezTo>
                    <a:pt x="20" y="0"/>
                    <a:pt x="22" y="0"/>
                    <a:pt x="23" y="1"/>
                  </a:cubicBezTo>
                  <a:cubicBezTo>
                    <a:pt x="30" y="7"/>
                    <a:pt x="30" y="7"/>
                    <a:pt x="30" y="7"/>
                  </a:cubicBezTo>
                  <a:cubicBezTo>
                    <a:pt x="30" y="2"/>
                    <a:pt x="30" y="2"/>
                    <a:pt x="30" y="2"/>
                  </a:cubicBezTo>
                  <a:cubicBezTo>
                    <a:pt x="30" y="1"/>
                    <a:pt x="30" y="1"/>
                    <a:pt x="31" y="1"/>
                  </a:cubicBezTo>
                  <a:cubicBezTo>
                    <a:pt x="36" y="1"/>
                    <a:pt x="36" y="1"/>
                    <a:pt x="36" y="1"/>
                  </a:cubicBezTo>
                  <a:cubicBezTo>
                    <a:pt x="36" y="1"/>
                    <a:pt x="37" y="1"/>
                    <a:pt x="37" y="2"/>
                  </a:cubicBezTo>
                  <a:cubicBezTo>
                    <a:pt x="37" y="12"/>
                    <a:pt x="37" y="12"/>
                    <a:pt x="37" y="12"/>
                  </a:cubicBezTo>
                  <a:cubicBezTo>
                    <a:pt x="43" y="17"/>
                    <a:pt x="43" y="17"/>
                    <a:pt x="43" y="17"/>
                  </a:cubicBezTo>
                  <a:cubicBezTo>
                    <a:pt x="43" y="18"/>
                    <a:pt x="43" y="18"/>
                    <a:pt x="43" y="19"/>
                  </a:cubicBezTo>
                  <a:lnTo>
                    <a:pt x="41" y="21"/>
                  </a:lnTo>
                  <a:close/>
                  <a:moveTo>
                    <a:pt x="37" y="33"/>
                  </a:moveTo>
                  <a:cubicBezTo>
                    <a:pt x="37" y="34"/>
                    <a:pt x="36" y="35"/>
                    <a:pt x="35" y="35"/>
                  </a:cubicBezTo>
                  <a:cubicBezTo>
                    <a:pt x="25" y="35"/>
                    <a:pt x="25" y="35"/>
                    <a:pt x="25" y="35"/>
                  </a:cubicBezTo>
                  <a:cubicBezTo>
                    <a:pt x="25" y="25"/>
                    <a:pt x="25" y="25"/>
                    <a:pt x="25" y="25"/>
                  </a:cubicBezTo>
                  <a:cubicBezTo>
                    <a:pt x="18" y="25"/>
                    <a:pt x="18" y="25"/>
                    <a:pt x="18" y="25"/>
                  </a:cubicBezTo>
                  <a:cubicBezTo>
                    <a:pt x="18" y="35"/>
                    <a:pt x="18" y="35"/>
                    <a:pt x="18" y="35"/>
                  </a:cubicBezTo>
                  <a:cubicBezTo>
                    <a:pt x="8" y="35"/>
                    <a:pt x="8" y="35"/>
                    <a:pt x="8" y="35"/>
                  </a:cubicBezTo>
                  <a:cubicBezTo>
                    <a:pt x="7" y="35"/>
                    <a:pt x="6" y="34"/>
                    <a:pt x="6" y="33"/>
                  </a:cubicBezTo>
                  <a:cubicBezTo>
                    <a:pt x="6" y="20"/>
                    <a:pt x="6" y="20"/>
                    <a:pt x="6" y="20"/>
                  </a:cubicBezTo>
                  <a:cubicBezTo>
                    <a:pt x="6" y="20"/>
                    <a:pt x="6" y="20"/>
                    <a:pt x="6" y="20"/>
                  </a:cubicBezTo>
                  <a:cubicBezTo>
                    <a:pt x="21" y="8"/>
                    <a:pt x="21" y="8"/>
                    <a:pt x="21" y="8"/>
                  </a:cubicBezTo>
                  <a:cubicBezTo>
                    <a:pt x="37" y="20"/>
                    <a:pt x="37" y="20"/>
                    <a:pt x="37" y="20"/>
                  </a:cubicBezTo>
                  <a:cubicBezTo>
                    <a:pt x="37" y="20"/>
                    <a:pt x="37" y="20"/>
                    <a:pt x="37" y="20"/>
                  </a:cubicBezTo>
                  <a:lnTo>
                    <a:pt x="37" y="33"/>
                  </a:lnTo>
                  <a:close/>
                </a:path>
              </a:pathLst>
            </a:custGeom>
            <a:solidFill>
              <a:srgbClr val="1C50A2"/>
            </a:solidFill>
            <a:ln>
              <a:noFill/>
            </a:ln>
          </p:spPr>
          <p:txBody>
            <a:bodyPr vert="horz" wrap="square" lIns="72576" tIns="36288" rIns="72576" bIns="36288" numCol="1" anchor="t" anchorCtr="0" compatLnSpc="1"/>
            <a:lstStyle>
              <a:defPPr>
                <a:defRPr lang="zh-CN"/>
              </a:defPPr>
              <a:lvl1pPr marL="0" algn="l" defTabSz="914400" rtl="0" eaLnBrk="1" latinLnBrk="0" hangingPunct="1">
                <a:defRPr sz="1825" kern="1200">
                  <a:solidFill>
                    <a:schemeClr val="tx1"/>
                  </a:solidFill>
                  <a:latin typeface="+mn-lt"/>
                  <a:ea typeface="+mn-ea"/>
                  <a:cs typeface="+mn-cs"/>
                </a:defRPr>
              </a:lvl1pPr>
              <a:lvl2pPr marL="457200" algn="l" defTabSz="914400" rtl="0" eaLnBrk="1" latinLnBrk="0" hangingPunct="1">
                <a:defRPr sz="1825" kern="1200">
                  <a:solidFill>
                    <a:schemeClr val="tx1"/>
                  </a:solidFill>
                  <a:latin typeface="+mn-lt"/>
                  <a:ea typeface="+mn-ea"/>
                  <a:cs typeface="+mn-cs"/>
                </a:defRPr>
              </a:lvl2pPr>
              <a:lvl3pPr marL="914400" algn="l" defTabSz="914400" rtl="0" eaLnBrk="1" latinLnBrk="0" hangingPunct="1">
                <a:defRPr sz="1825" kern="1200">
                  <a:solidFill>
                    <a:schemeClr val="tx1"/>
                  </a:solidFill>
                  <a:latin typeface="+mn-lt"/>
                  <a:ea typeface="+mn-ea"/>
                  <a:cs typeface="+mn-cs"/>
                </a:defRPr>
              </a:lvl3pPr>
              <a:lvl4pPr marL="1371600" algn="l" defTabSz="914400" rtl="0" eaLnBrk="1" latinLnBrk="0" hangingPunct="1">
                <a:defRPr sz="1825" kern="1200">
                  <a:solidFill>
                    <a:schemeClr val="tx1"/>
                  </a:solidFill>
                  <a:latin typeface="+mn-lt"/>
                  <a:ea typeface="+mn-ea"/>
                  <a:cs typeface="+mn-cs"/>
                </a:defRPr>
              </a:lvl4pPr>
              <a:lvl5pPr marL="1828800" algn="l" defTabSz="914400" rtl="0" eaLnBrk="1" latinLnBrk="0" hangingPunct="1">
                <a:defRPr sz="1825" kern="1200">
                  <a:solidFill>
                    <a:schemeClr val="tx1"/>
                  </a:solidFill>
                  <a:latin typeface="+mn-lt"/>
                  <a:ea typeface="+mn-ea"/>
                  <a:cs typeface="+mn-cs"/>
                </a:defRPr>
              </a:lvl5pPr>
              <a:lvl6pPr marL="2286000" algn="l" defTabSz="914400" rtl="0" eaLnBrk="1" latinLnBrk="0" hangingPunct="1">
                <a:defRPr sz="1825" kern="1200">
                  <a:solidFill>
                    <a:schemeClr val="tx1"/>
                  </a:solidFill>
                  <a:latin typeface="+mn-lt"/>
                  <a:ea typeface="+mn-ea"/>
                  <a:cs typeface="+mn-cs"/>
                </a:defRPr>
              </a:lvl6pPr>
              <a:lvl7pPr marL="2743200" algn="l" defTabSz="914400" rtl="0" eaLnBrk="1" latinLnBrk="0" hangingPunct="1">
                <a:defRPr sz="1825" kern="1200">
                  <a:solidFill>
                    <a:schemeClr val="tx1"/>
                  </a:solidFill>
                  <a:latin typeface="+mn-lt"/>
                  <a:ea typeface="+mn-ea"/>
                  <a:cs typeface="+mn-cs"/>
                </a:defRPr>
              </a:lvl7pPr>
              <a:lvl8pPr marL="3200400" algn="l" defTabSz="914400" rtl="0" eaLnBrk="1" latinLnBrk="0" hangingPunct="1">
                <a:defRPr sz="1825" kern="1200">
                  <a:solidFill>
                    <a:schemeClr val="tx1"/>
                  </a:solidFill>
                  <a:latin typeface="+mn-lt"/>
                  <a:ea typeface="+mn-ea"/>
                  <a:cs typeface="+mn-cs"/>
                </a:defRPr>
              </a:lvl8pPr>
              <a:lvl9pPr marL="3658235" algn="l" defTabSz="914400" rtl="0" eaLnBrk="1" latinLnBrk="0" hangingPunct="1">
                <a:defRPr sz="1825" kern="1200">
                  <a:solidFill>
                    <a:schemeClr val="tx1"/>
                  </a:solidFill>
                  <a:latin typeface="+mn-lt"/>
                  <a:ea typeface="+mn-ea"/>
                  <a:cs typeface="+mn-cs"/>
                </a:defRPr>
              </a:lvl9pPr>
            </a:lstStyle>
            <a:p>
              <a:pPr fontAlgn="auto">
                <a:spcBef>
                  <a:spcPts val="0"/>
                </a:spcBef>
                <a:spcAft>
                  <a:spcPts val="0"/>
                </a:spcAft>
              </a:pPr>
              <a:endParaRPr lang="id-ID" sz="100">
                <a:solidFill>
                  <a:prstClr val="black"/>
                </a:solidFill>
                <a:latin typeface="Calibri" panose="020F0502020204030204"/>
                <a:ea typeface="+mn-ea"/>
              </a:endParaRPr>
            </a:p>
          </p:txBody>
        </p:sp>
      </p:grpSp>
      <p:grpSp>
        <p:nvGrpSpPr>
          <p:cNvPr id="29" name="组合 28"/>
          <p:cNvGrpSpPr/>
          <p:nvPr/>
        </p:nvGrpSpPr>
        <p:grpSpPr>
          <a:xfrm>
            <a:off x="8312651" y="3775695"/>
            <a:ext cx="2227581" cy="370768"/>
            <a:chOff x="4654427" y="4718860"/>
            <a:chExt cx="1663809" cy="276971"/>
          </a:xfrm>
        </p:grpSpPr>
        <p:grpSp>
          <p:nvGrpSpPr>
            <p:cNvPr id="30" name="组合 29"/>
            <p:cNvGrpSpPr/>
            <p:nvPr/>
          </p:nvGrpSpPr>
          <p:grpSpPr>
            <a:xfrm>
              <a:off x="4654427" y="4718860"/>
              <a:ext cx="276971" cy="276971"/>
              <a:chOff x="3725237" y="4930504"/>
              <a:chExt cx="531780" cy="531780"/>
            </a:xfrm>
          </p:grpSpPr>
          <p:sp>
            <p:nvSpPr>
              <p:cNvPr id="32" name="圆角矩形 2"/>
              <p:cNvSpPr/>
              <p:nvPr/>
            </p:nvSpPr>
            <p:spPr>
              <a:xfrm>
                <a:off x="3725237" y="4930504"/>
                <a:ext cx="531780" cy="531780"/>
              </a:xfrm>
              <a:prstGeom prst="ellipse">
                <a:avLst/>
              </a:prstGeom>
              <a:solidFill>
                <a:schemeClr val="bg1"/>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3"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rgbClr val="1C50A2"/>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1" name="文本框 22"/>
            <p:cNvSpPr txBox="1"/>
            <p:nvPr/>
          </p:nvSpPr>
          <p:spPr>
            <a:xfrm>
              <a:off x="4925563" y="4750469"/>
              <a:ext cx="1392673" cy="229115"/>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b="1" dirty="0">
                  <a:solidFill>
                    <a:schemeClr val="bg1"/>
                  </a:solidFill>
                  <a:latin typeface="Arial" panose="020B0604020202020204"/>
                  <a:cs typeface="微软雅黑" panose="020B0503020204020204" charset="-122"/>
                  <a:sym typeface="Arial" panose="020B0604020202020204" pitchFamily="34" charset="0"/>
                </a:rPr>
                <a:t>学  号</a:t>
              </a:r>
              <a:r>
                <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a:t>
              </a:r>
              <a:r>
                <a:rPr kumimoji="0" lang="en-US" altLang="zh-CN"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2000170226</a:t>
              </a: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5384" y="1318784"/>
            <a:ext cx="3128127" cy="31281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9449" y="2350366"/>
            <a:ext cx="1006866" cy="875434"/>
          </a:xfrm>
          <a:prstGeom prst="rect">
            <a:avLst/>
          </a:prstGeom>
          <a:noFill/>
          <a:ln w="117475">
            <a:noFill/>
          </a:ln>
        </p:spPr>
        <p:txBody>
          <a:bodyPr wrap="none" rtlCol="0">
            <a:prstTxWarp prst="textPlain">
              <a:avLst/>
            </a:prstTxWarp>
            <a:spAutoFit/>
          </a:bodyPr>
          <a:lstStyle/>
          <a:p>
            <a:r>
              <a:rPr lang="en-US" altLang="zh-CN" spc="100" dirty="0">
                <a:solidFill>
                  <a:srgbClr val="11B2AE"/>
                </a:solidFill>
                <a:latin typeface="Impact" panose="020B0806030902050204" pitchFamily="34" charset="0"/>
                <a:cs typeface="Arial" panose="020B0604020202020204" pitchFamily="34" charset="0"/>
              </a:rPr>
              <a:t>/01</a:t>
            </a:r>
            <a:endParaRPr lang="zh-CN" altLang="en-US" spc="100" dirty="0">
              <a:solidFill>
                <a:srgbClr val="11B2AE"/>
              </a:solidFill>
              <a:latin typeface="Impact" panose="020B0806030902050204" pitchFamily="34" charset="0"/>
              <a:cs typeface="Arial" panose="020B0604020202020204" pitchFamily="34" charset="0"/>
            </a:endParaRPr>
          </a:p>
        </p:txBody>
      </p:sp>
      <p:sp>
        <p:nvSpPr>
          <p:cNvPr id="8" name="任意多边形: 形状 62"/>
          <p:cNvSpPr/>
          <p:nvPr>
            <p:custDataLst>
              <p:tags r:id="rId1"/>
            </p:custDataLst>
          </p:nvPr>
        </p:nvSpPr>
        <p:spPr bwMode="auto">
          <a:xfrm flipH="1" flipV="1">
            <a:off x="7191940" y="0"/>
            <a:ext cx="5001648" cy="6866164"/>
          </a:xfrm>
          <a:custGeom>
            <a:avLst/>
            <a:gdLst>
              <a:gd name="connsiteX0" fmla="*/ 209400 w 5001648"/>
              <a:gd name="connsiteY0" fmla="*/ 6866164 h 6866164"/>
              <a:gd name="connsiteX1" fmla="*/ 0 w 5001648"/>
              <a:gd name="connsiteY1" fmla="*/ 6866164 h 6866164"/>
              <a:gd name="connsiteX2" fmla="*/ 0 w 5001648"/>
              <a:gd name="connsiteY2" fmla="*/ 0 h 6866164"/>
              <a:gd name="connsiteX3" fmla="*/ 5001648 w 5001648"/>
              <a:gd name="connsiteY3" fmla="*/ 0 h 6866164"/>
              <a:gd name="connsiteX4" fmla="*/ 264212 w 5001648"/>
              <a:gd name="connsiteY4" fmla="*/ 6835400 h 6866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648" h="6866164">
                <a:moveTo>
                  <a:pt x="209400" y="6866164"/>
                </a:moveTo>
                <a:lnTo>
                  <a:pt x="0" y="6866164"/>
                </a:lnTo>
                <a:lnTo>
                  <a:pt x="0" y="0"/>
                </a:lnTo>
                <a:lnTo>
                  <a:pt x="5001648" y="0"/>
                </a:lnTo>
                <a:lnTo>
                  <a:pt x="264212" y="6835400"/>
                </a:lnTo>
                <a:close/>
              </a:path>
            </a:pathLst>
          </a:custGeom>
          <a:solidFill>
            <a:srgbClr val="11B2AE"/>
          </a:solidFill>
          <a:ln>
            <a:noFill/>
          </a:ln>
        </p:spPr>
        <p:txBody>
          <a:bodyPr vert="horz" wrap="square" lIns="91440" tIns="45720" rIns="91440" bIns="45720" numCol="1" anchor="t" anchorCtr="0" compatLnSpc="1">
            <a:noAutofit/>
          </a:bodyPr>
          <a:lstStyle/>
          <a:p>
            <a:endParaRPr lang="zh-CN" altLang="en-US"/>
          </a:p>
        </p:txBody>
      </p:sp>
      <p:grpSp>
        <p:nvGrpSpPr>
          <p:cNvPr id="39" name="组合 38"/>
          <p:cNvGrpSpPr/>
          <p:nvPr/>
        </p:nvGrpSpPr>
        <p:grpSpPr>
          <a:xfrm rot="9245091">
            <a:off x="8109430" y="1873484"/>
            <a:ext cx="4208973" cy="3385298"/>
            <a:chOff x="6579549" y="561975"/>
            <a:chExt cx="5435599" cy="4371879"/>
          </a:xfrm>
        </p:grpSpPr>
        <p:sp>
          <p:nvSpPr>
            <p:cNvPr id="40" name="Freeform 9"/>
            <p:cNvSpPr/>
            <p:nvPr/>
          </p:nvSpPr>
          <p:spPr bwMode="auto">
            <a:xfrm>
              <a:off x="6579549" y="561975"/>
              <a:ext cx="5435599" cy="4371879"/>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1C50A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sp>
          <p:nvSpPr>
            <p:cNvPr id="41" name="Freeform 10"/>
            <p:cNvSpPr/>
            <p:nvPr/>
          </p:nvSpPr>
          <p:spPr bwMode="auto">
            <a:xfrm>
              <a:off x="7266012" y="1247245"/>
              <a:ext cx="4151017" cy="3353526"/>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grpSp>
      <p:sp>
        <p:nvSpPr>
          <p:cNvPr id="43" name="îsľïḑê"/>
          <p:cNvSpPr txBox="1"/>
          <p:nvPr/>
        </p:nvSpPr>
        <p:spPr bwMode="auto">
          <a:xfrm>
            <a:off x="2424687" y="379427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4400" b="1" kern="0" dirty="0">
                <a:solidFill>
                  <a:srgbClr val="1C50A2"/>
                </a:solidFill>
                <a:latin typeface="+mj-ea"/>
                <a:ea typeface="+mj-ea"/>
              </a:rPr>
              <a:t>研究背景和意义</a:t>
            </a:r>
            <a:endParaRPr lang="zh-CN" altLang="en-US" sz="4400" b="1" kern="0" dirty="0">
              <a:solidFill>
                <a:srgbClr val="1C50A2"/>
              </a:solidFill>
              <a:latin typeface="+mj-ea"/>
              <a:ea typeface="+mj-ea"/>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209" y="1573419"/>
            <a:ext cx="3128127" cy="31281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6278" y="394169"/>
            <a:ext cx="670385" cy="604428"/>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733425" y="513080"/>
            <a:ext cx="249936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b="1" dirty="0">
                <a:solidFill>
                  <a:srgbClr val="414455"/>
                </a:solidFill>
                <a:latin typeface="微软雅黑" panose="020B0503020204020204" charset="-122"/>
                <a:ea typeface="微软雅黑" panose="020B0503020204020204" charset="-122"/>
              </a:rPr>
              <a:t>1.1 </a:t>
            </a:r>
            <a:r>
              <a:rPr lang="zh-CN" altLang="en-US" b="1" dirty="0">
                <a:solidFill>
                  <a:srgbClr val="414455"/>
                </a:solidFill>
                <a:latin typeface="微软雅黑" panose="020B0503020204020204" charset="-122"/>
                <a:ea typeface="微软雅黑" panose="020B0503020204020204" charset="-122"/>
              </a:rPr>
              <a:t>研究背景和意义</a:t>
            </a:r>
            <a:endParaRPr lang="zh-CN" altLang="en-US" b="1" dirty="0">
              <a:solidFill>
                <a:srgbClr val="414455"/>
              </a:solidFill>
              <a:latin typeface="微软雅黑" panose="020B0503020204020204" charset="-122"/>
              <a:ea typeface="微软雅黑" panose="020B0503020204020204" charset="-122"/>
            </a:endParaRPr>
          </a:p>
        </p:txBody>
      </p:sp>
      <p:sp>
        <p:nvSpPr>
          <p:cNvPr id="13" name="Freeform 126"/>
          <p:cNvSpPr>
            <a:spLocks noChangeAspect="1" noEditPoints="1"/>
          </p:cNvSpPr>
          <p:nvPr/>
        </p:nvSpPr>
        <p:spPr bwMode="auto">
          <a:xfrm>
            <a:off x="220375" y="55515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50" name="文本框 1"/>
          <p:cNvSpPr txBox="1"/>
          <p:nvPr/>
        </p:nvSpPr>
        <p:spPr>
          <a:xfrm>
            <a:off x="809625" y="1248410"/>
            <a:ext cx="9219565" cy="1476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fontAlgn="auto">
              <a:lnSpc>
                <a:spcPct val="150000"/>
              </a:lnSpc>
              <a:buFont typeface="Wingdings" panose="05000000000000000000" pitchFamily="2" charset="2"/>
              <a:buChar char="Ø"/>
            </a:pPr>
            <a:r>
              <a:rPr lang="zh-CN" altLang="en-US" sz="2000" b="1" dirty="0">
                <a:latin typeface="微软雅黑" panose="020B0503020204020204" charset="-122"/>
                <a:ea typeface="微软雅黑" panose="020B0503020204020204" charset="-122"/>
              </a:rPr>
              <a:t>现状：图像的超分辨率算法应用前景广泛</a:t>
            </a:r>
            <a:endParaRPr lang="en-US" altLang="zh-CN" sz="2000" b="1" dirty="0">
              <a:solidFill>
                <a:srgbClr val="FF0000"/>
              </a:solidFill>
              <a:latin typeface="微软雅黑" panose="020B0503020204020204" charset="-122"/>
              <a:ea typeface="微软雅黑" panose="020B0503020204020204" charset="-122"/>
            </a:endParaRPr>
          </a:p>
          <a:p>
            <a:pPr marL="342900" indent="-342900" fontAlgn="auto">
              <a:lnSpc>
                <a:spcPct val="150000"/>
              </a:lnSpc>
              <a:buFont typeface="Wingdings" panose="05000000000000000000" pitchFamily="2" charset="2"/>
              <a:buChar char="Ø"/>
            </a:pPr>
            <a:r>
              <a:rPr lang="zh-CN" altLang="en-US" sz="2000" b="1" dirty="0">
                <a:latin typeface="微软雅黑" panose="020B0503020204020204" charset="-122"/>
                <a:ea typeface="微软雅黑" panose="020B0503020204020204" charset="-122"/>
              </a:rPr>
              <a:t>问题：传统的图像超分辨率算法已无法满足当今超分辨率任务需求</a:t>
            </a:r>
            <a:endParaRPr lang="zh-CN" altLang="en-US" sz="2000" b="1" dirty="0">
              <a:latin typeface="微软雅黑" panose="020B0503020204020204" charset="-122"/>
              <a:ea typeface="微软雅黑" panose="020B0503020204020204" charset="-122"/>
            </a:endParaRPr>
          </a:p>
          <a:p>
            <a:pPr marL="342900" indent="-342900" fontAlgn="auto">
              <a:lnSpc>
                <a:spcPct val="150000"/>
              </a:lnSpc>
              <a:buFont typeface="Wingdings" panose="05000000000000000000" pitchFamily="2" charset="2"/>
              <a:buChar char="Ø"/>
            </a:pPr>
            <a:r>
              <a:rPr lang="zh-CN" altLang="en-US" sz="2000" b="1" dirty="0">
                <a:latin typeface="微软雅黑" panose="020B0503020204020204" charset="-122"/>
                <a:ea typeface="微软雅黑" panose="020B0503020204020204" charset="-122"/>
              </a:rPr>
              <a:t>意义：基于深度学习的图像超分辨率算法已成为目前主流研究方向</a:t>
            </a:r>
            <a:endParaRPr lang="zh-CN" altLang="en-US" sz="2000" b="1" dirty="0">
              <a:latin typeface="微软雅黑" panose="020B0503020204020204" charset="-122"/>
              <a:ea typeface="微软雅黑" panose="020B0503020204020204" charset="-122"/>
            </a:endParaRPr>
          </a:p>
        </p:txBody>
      </p:sp>
      <p:cxnSp>
        <p:nvCxnSpPr>
          <p:cNvPr id="58" name="直接连接符 57"/>
          <p:cNvCxnSpPr/>
          <p:nvPr/>
        </p:nvCxnSpPr>
        <p:spPr>
          <a:xfrm>
            <a:off x="794460" y="3116103"/>
            <a:ext cx="10850563" cy="0"/>
          </a:xfrm>
          <a:prstGeom prst="line">
            <a:avLst/>
          </a:prstGeom>
          <a:ln w="3175" cap="rnd">
            <a:solidFill>
              <a:srgbClr val="11B2AE"/>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9" name="îṧľíḍè"/>
          <p:cNvSpPr txBox="1"/>
          <p:nvPr/>
        </p:nvSpPr>
        <p:spPr>
          <a:xfrm>
            <a:off x="589280" y="3798570"/>
            <a:ext cx="3260090" cy="2083435"/>
          </a:xfrm>
          <a:prstGeom prst="rect">
            <a:avLst/>
          </a:prstGeom>
          <a:noFill/>
        </p:spPr>
        <p:txBody>
          <a:bodyPr wrap="square" lIns="90000" tIns="46800" rIns="90000" bIns="46800" rtlCol="0">
            <a:normAutofit/>
          </a:bodyPr>
          <a:lstStyle/>
          <a:p>
            <a:pPr marL="171450" indent="-171450" fontAlgn="auto">
              <a:lnSpc>
                <a:spcPct val="150000"/>
              </a:lnSpc>
              <a:buFont typeface="Arial" panose="020B0604020202020204" pitchFamily="34" charset="0"/>
              <a:buChar char="•"/>
              <a:tabLst>
                <a:tab pos="227965" algn="l"/>
              </a:tabLst>
              <a:defRPr/>
            </a:pPr>
            <a:r>
              <a:rPr sz="1600" b="0" i="0" dirty="0">
                <a:solidFill>
                  <a:srgbClr val="333333"/>
                </a:solidFill>
                <a:effectLst/>
                <a:latin typeface="微软雅黑" panose="020B0503020204020204" charset="-122"/>
                <a:ea typeface="微软雅黑" panose="020B0503020204020204" charset="-122"/>
              </a:rPr>
              <a:t>图像的超分辨率算法作为一种重要的</a:t>
            </a:r>
            <a:r>
              <a:rPr sz="1600" b="1" i="0" dirty="0">
                <a:solidFill>
                  <a:srgbClr val="333333"/>
                </a:solidFill>
                <a:effectLst/>
                <a:latin typeface="微软雅黑" panose="020B0503020204020204" charset="-122"/>
                <a:ea typeface="微软雅黑" panose="020B0503020204020204" charset="-122"/>
              </a:rPr>
              <a:t>图像增强技术</a:t>
            </a:r>
            <a:r>
              <a:rPr sz="1600" i="0" dirty="0">
                <a:solidFill>
                  <a:srgbClr val="333333"/>
                </a:solidFill>
                <a:effectLst/>
                <a:latin typeface="微软雅黑" panose="020B0503020204020204" charset="-122"/>
                <a:ea typeface="微软雅黑" panose="020B0503020204020204" charset="-122"/>
              </a:rPr>
              <a:t>，在监控视频增强、医学图像处理、卫星图像处理、无人机图像处理</a:t>
            </a:r>
            <a:r>
              <a:rPr sz="1600" b="0" i="0" dirty="0">
                <a:solidFill>
                  <a:srgbClr val="333333"/>
                </a:solidFill>
                <a:effectLst/>
                <a:latin typeface="微软雅黑" panose="020B0503020204020204" charset="-122"/>
                <a:ea typeface="微软雅黑" panose="020B0503020204020204" charset="-122"/>
              </a:rPr>
              <a:t>受到广泛关注</a:t>
            </a:r>
            <a:endParaRPr sz="1600" b="0" i="0" dirty="0">
              <a:solidFill>
                <a:srgbClr val="333333"/>
              </a:solidFill>
              <a:effectLst/>
              <a:latin typeface="微软雅黑" panose="020B0503020204020204" charset="-122"/>
              <a:ea typeface="微软雅黑" panose="020B0503020204020204" charset="-122"/>
            </a:endParaRPr>
          </a:p>
          <a:p>
            <a:pPr marL="171450" indent="-171450" fontAlgn="auto">
              <a:lnSpc>
                <a:spcPct val="150000"/>
              </a:lnSpc>
              <a:buFont typeface="Arial" panose="020B0604020202020204" pitchFamily="34" charset="0"/>
              <a:buChar char="•"/>
              <a:tabLst>
                <a:tab pos="227965" algn="l"/>
              </a:tabLst>
              <a:defRPr/>
            </a:pPr>
            <a:endParaRPr sz="1600" b="0" i="0" dirty="0">
              <a:solidFill>
                <a:srgbClr val="333333"/>
              </a:solidFill>
              <a:effectLst/>
              <a:latin typeface="Arial" panose="020B0604020202020204" pitchFamily="34" charset="0"/>
            </a:endParaRPr>
          </a:p>
          <a:p>
            <a:pPr indent="0" fontAlgn="auto">
              <a:lnSpc>
                <a:spcPct val="150000"/>
              </a:lnSpc>
              <a:buFont typeface="Arial" panose="020B0604020202020204" pitchFamily="34" charset="0"/>
              <a:buNone/>
              <a:tabLst>
                <a:tab pos="227965" algn="l"/>
              </a:tabLst>
              <a:defRPr/>
            </a:pPr>
            <a:endParaRPr lang="en-US" altLang="zh-CN" sz="1600" b="0" i="0" dirty="0">
              <a:solidFill>
                <a:srgbClr val="333333"/>
              </a:solidFill>
              <a:effectLst/>
              <a:latin typeface="Arial" panose="020B0604020202020204" pitchFamily="34" charset="0"/>
            </a:endParaRPr>
          </a:p>
        </p:txBody>
      </p:sp>
      <p:sp>
        <p:nvSpPr>
          <p:cNvPr id="60" name="išḻíḋé"/>
          <p:cNvSpPr txBox="1"/>
          <p:nvPr/>
        </p:nvSpPr>
        <p:spPr>
          <a:xfrm>
            <a:off x="1521797" y="3331888"/>
            <a:ext cx="3176074" cy="395607"/>
          </a:xfrm>
          <a:prstGeom prst="rect">
            <a:avLst/>
          </a:prstGeom>
          <a:noFill/>
        </p:spPr>
        <p:txBody>
          <a:bodyPr wrap="none" rtlCol="0" anchor="ctr">
            <a:normAutofit/>
          </a:bodyPr>
          <a:lstStyle/>
          <a:p>
            <a:r>
              <a:rPr lang="zh-CN" altLang="en-US" sz="1600" b="1" dirty="0"/>
              <a:t>现状</a:t>
            </a:r>
            <a:endParaRPr lang="zh-CN" altLang="en-US" sz="1600" b="1" dirty="0"/>
          </a:p>
        </p:txBody>
      </p:sp>
      <p:sp>
        <p:nvSpPr>
          <p:cNvPr id="61" name="iṣḻiḓê"/>
          <p:cNvSpPr/>
          <p:nvPr/>
        </p:nvSpPr>
        <p:spPr bwMode="auto">
          <a:xfrm>
            <a:off x="809617" y="3327891"/>
            <a:ext cx="478639"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rgbClr val="1C50A2"/>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62" name="ï$ļiḓé"/>
          <p:cNvSpPr txBox="1"/>
          <p:nvPr/>
        </p:nvSpPr>
        <p:spPr>
          <a:xfrm>
            <a:off x="4373880" y="3798570"/>
            <a:ext cx="3630930" cy="2595880"/>
          </a:xfrm>
          <a:prstGeom prst="rect">
            <a:avLst/>
          </a:prstGeom>
          <a:noFill/>
        </p:spPr>
        <p:txBody>
          <a:bodyPr wrap="square" lIns="90000" tIns="46800" rIns="90000" bIns="46800" rtlCol="0"/>
          <a:lstStyle>
            <a:defPPr>
              <a:defRPr lang="zh-CN"/>
            </a:defPPr>
            <a:lvl1pPr marL="171450" indent="-171450">
              <a:lnSpc>
                <a:spcPct val="130000"/>
              </a:lnSpc>
              <a:buFont typeface="Arial" panose="020B0604020202020204" pitchFamily="34" charset="0"/>
              <a:buChar char="•"/>
              <a:tabLst>
                <a:tab pos="227965" algn="l"/>
              </a:tabLst>
              <a:defRPr sz="900"/>
            </a:lvl1pPr>
          </a:lstStyle>
          <a:p>
            <a:pPr fontAlgn="auto">
              <a:lnSpc>
                <a:spcPct val="150000"/>
              </a:lnSpc>
              <a:tabLst>
                <a:tab pos="227965" algn="l"/>
                <a:tab pos="227965" algn="l"/>
              </a:tabLst>
            </a:pPr>
            <a:r>
              <a:rPr sz="1600" dirty="0">
                <a:solidFill>
                  <a:srgbClr val="333333"/>
                </a:solidFill>
                <a:effectLst/>
                <a:latin typeface="微软雅黑" panose="020B0503020204020204" charset="-122"/>
                <a:ea typeface="微软雅黑" panose="020B0503020204020204" charset="-122"/>
              </a:rPr>
              <a:t>传统的图像超分辨率方法通常基于双三次插值、边缘、稀疏编码等方法</a:t>
            </a:r>
            <a:endParaRPr sz="1600" dirty="0">
              <a:solidFill>
                <a:srgbClr val="333333"/>
              </a:solidFill>
              <a:effectLst/>
              <a:latin typeface="微软雅黑" panose="020B0503020204020204" charset="-122"/>
              <a:ea typeface="微软雅黑" panose="020B0503020204020204" charset="-122"/>
            </a:endParaRPr>
          </a:p>
          <a:p>
            <a:pPr fontAlgn="auto">
              <a:lnSpc>
                <a:spcPct val="150000"/>
              </a:lnSpc>
              <a:tabLst>
                <a:tab pos="227965" algn="l"/>
                <a:tab pos="227965" algn="l"/>
              </a:tabLst>
            </a:pPr>
            <a:r>
              <a:rPr sz="1600" dirty="0">
                <a:solidFill>
                  <a:srgbClr val="333333"/>
                </a:solidFill>
                <a:effectLst/>
                <a:latin typeface="微软雅黑" panose="020B0503020204020204" charset="-122"/>
                <a:ea typeface="微软雅黑" panose="020B0503020204020204" charset="-122"/>
                <a:sym typeface="+mn-ea"/>
              </a:rPr>
              <a:t>引入过多的模糊和噪声，难以恢复出真实的高频细节信息，存在性能不足，缺乏自适应性，鲁棒性差等诸多问题</a:t>
            </a:r>
            <a:endParaRPr sz="1600" dirty="0">
              <a:solidFill>
                <a:srgbClr val="333333"/>
              </a:solidFill>
              <a:effectLst/>
              <a:latin typeface="微软雅黑" panose="020B0503020204020204" charset="-122"/>
              <a:ea typeface="微软雅黑" panose="020B0503020204020204" charset="-122"/>
            </a:endParaRPr>
          </a:p>
          <a:p>
            <a:pPr fontAlgn="auto">
              <a:lnSpc>
                <a:spcPct val="150000"/>
              </a:lnSpc>
              <a:tabLst>
                <a:tab pos="227965" algn="l"/>
                <a:tab pos="227965" algn="l"/>
              </a:tabLst>
            </a:pPr>
            <a:endParaRPr sz="1600" dirty="0">
              <a:solidFill>
                <a:srgbClr val="333333"/>
              </a:solidFill>
              <a:effectLst/>
              <a:latin typeface="微软雅黑" panose="020B0503020204020204" charset="-122"/>
              <a:ea typeface="微软雅黑" panose="020B0503020204020204" charset="-122"/>
            </a:endParaRPr>
          </a:p>
        </p:txBody>
      </p:sp>
      <p:sp>
        <p:nvSpPr>
          <p:cNvPr id="63" name="íṩľídè"/>
          <p:cNvSpPr txBox="1"/>
          <p:nvPr/>
        </p:nvSpPr>
        <p:spPr>
          <a:xfrm>
            <a:off x="5288280" y="3248025"/>
            <a:ext cx="3214370" cy="550545"/>
          </a:xfrm>
          <a:prstGeom prst="rect">
            <a:avLst/>
          </a:prstGeom>
          <a:noFill/>
        </p:spPr>
        <p:txBody>
          <a:bodyPr wrap="none" rtlCol="0" anchor="ctr">
            <a:normAutofit/>
          </a:bodyPr>
          <a:lstStyle/>
          <a:p>
            <a:r>
              <a:rPr lang="zh-CN" sz="1600" b="1" dirty="0"/>
              <a:t>问题</a:t>
            </a:r>
            <a:endParaRPr lang="zh-CN" sz="1200" b="1" dirty="0"/>
          </a:p>
        </p:txBody>
      </p:sp>
      <p:sp>
        <p:nvSpPr>
          <p:cNvPr id="64" name="í$ļîdè"/>
          <p:cNvSpPr/>
          <p:nvPr/>
        </p:nvSpPr>
        <p:spPr bwMode="auto">
          <a:xfrm>
            <a:off x="4563875" y="3327891"/>
            <a:ext cx="478639"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rgbClr val="1C50A2"/>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65" name="iśḷíďe"/>
          <p:cNvSpPr txBox="1"/>
          <p:nvPr/>
        </p:nvSpPr>
        <p:spPr>
          <a:xfrm>
            <a:off x="8370570" y="3872230"/>
            <a:ext cx="3471545" cy="2009140"/>
          </a:xfrm>
          <a:prstGeom prst="rect">
            <a:avLst/>
          </a:prstGeom>
          <a:noFill/>
        </p:spPr>
        <p:txBody>
          <a:bodyPr wrap="square" lIns="90000" tIns="46800" rIns="90000" bIns="46800" rtlCol="0">
            <a:normAutofit/>
          </a:bodyPr>
          <a:lstStyle>
            <a:defPPr>
              <a:defRPr lang="zh-CN"/>
            </a:defPPr>
            <a:lvl1pPr marL="171450" indent="-171450">
              <a:lnSpc>
                <a:spcPct val="130000"/>
              </a:lnSpc>
              <a:buFont typeface="Arial" panose="020B0604020202020204" pitchFamily="34" charset="0"/>
              <a:buChar char="•"/>
              <a:tabLst>
                <a:tab pos="227965" algn="l"/>
              </a:tabLst>
              <a:defRPr sz="900"/>
            </a:lvl1pPr>
          </a:lstStyle>
          <a:p>
            <a:pPr algn="l">
              <a:lnSpc>
                <a:spcPct val="150000"/>
              </a:lnSpc>
              <a:buClrTx/>
              <a:buSzTx/>
              <a:tabLst>
                <a:tab pos="227965" algn="l"/>
                <a:tab pos="227965" algn="l"/>
              </a:tabLst>
            </a:pPr>
            <a:r>
              <a:rPr sz="1600" dirty="0">
                <a:solidFill>
                  <a:srgbClr val="333333"/>
                </a:solidFill>
                <a:effectLst/>
                <a:latin typeface="微软雅黑" panose="020B0503020204020204" charset="-122"/>
                <a:ea typeface="微软雅黑" panose="020B0503020204020204" charset="-122"/>
                <a:sym typeface="+mn-ea"/>
              </a:rPr>
              <a:t>基于深度学习的图像超分辨率算法泛化能力强，自动学习图像特征，细节恢复逼真，在实时处理，并行高效计算等各方面都表现出良好的性能</a:t>
            </a:r>
            <a:endParaRPr sz="1600" b="0" i="0" dirty="0">
              <a:solidFill>
                <a:srgbClr val="333333"/>
              </a:solidFill>
              <a:effectLst/>
              <a:latin typeface="微软雅黑" panose="020B0503020204020204" charset="-122"/>
              <a:ea typeface="微软雅黑" panose="020B0503020204020204" charset="-122"/>
            </a:endParaRPr>
          </a:p>
          <a:p>
            <a:pPr algn="l">
              <a:lnSpc>
                <a:spcPct val="150000"/>
              </a:lnSpc>
              <a:buClrTx/>
              <a:buSzTx/>
              <a:tabLst>
                <a:tab pos="227965" algn="l"/>
                <a:tab pos="227965" algn="l"/>
              </a:tabLst>
            </a:pPr>
            <a:endParaRPr sz="1600" dirty="0">
              <a:solidFill>
                <a:srgbClr val="333333"/>
              </a:solidFill>
              <a:effectLst/>
              <a:latin typeface="微软雅黑" panose="020B0503020204020204" charset="-122"/>
              <a:ea typeface="微软雅黑" panose="020B0503020204020204" charset="-122"/>
            </a:endParaRPr>
          </a:p>
        </p:txBody>
      </p:sp>
      <p:sp>
        <p:nvSpPr>
          <p:cNvPr id="66" name="î$liḑê"/>
          <p:cNvSpPr txBox="1"/>
          <p:nvPr/>
        </p:nvSpPr>
        <p:spPr>
          <a:xfrm>
            <a:off x="9251315" y="3379470"/>
            <a:ext cx="3214370" cy="347980"/>
          </a:xfrm>
          <a:prstGeom prst="rect">
            <a:avLst/>
          </a:prstGeom>
          <a:noFill/>
        </p:spPr>
        <p:txBody>
          <a:bodyPr wrap="none" rtlCol="0" anchor="ctr">
            <a:normAutofit lnSpcReduction="10000"/>
          </a:bodyPr>
          <a:lstStyle/>
          <a:p>
            <a:r>
              <a:rPr lang="zh-CN" sz="1600" b="1" dirty="0"/>
              <a:t>意义</a:t>
            </a:r>
            <a:endParaRPr lang="zh-CN" sz="1200" dirty="0">
              <a:solidFill>
                <a:srgbClr val="333333"/>
              </a:solidFill>
              <a:latin typeface="宋体" panose="02010600030101010101" pitchFamily="2" charset="-122"/>
              <a:ea typeface="宋体" panose="02010600030101010101" pitchFamily="2" charset="-122"/>
            </a:endParaRPr>
          </a:p>
        </p:txBody>
      </p:sp>
      <p:sp>
        <p:nvSpPr>
          <p:cNvPr id="67" name="íṥḷíḓé"/>
          <p:cNvSpPr/>
          <p:nvPr/>
        </p:nvSpPr>
        <p:spPr bwMode="auto">
          <a:xfrm>
            <a:off x="8502468" y="3327891"/>
            <a:ext cx="478639"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rgbClr val="1C50A2"/>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cxnSp>
        <p:nvCxnSpPr>
          <p:cNvPr id="68" name="直接连接符 67"/>
          <p:cNvCxnSpPr/>
          <p:nvPr/>
        </p:nvCxnSpPr>
        <p:spPr>
          <a:xfrm>
            <a:off x="4159847" y="3868981"/>
            <a:ext cx="0" cy="1935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187455" y="3868981"/>
            <a:ext cx="0" cy="1935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908300" y="14605"/>
            <a:ext cx="213423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国内外研究现状</a:t>
            </a:r>
            <a:endParaRPr lang="zh-CN" altLang="en-US" b="1" dirty="0">
              <a:latin typeface="微软雅黑" panose="020B0503020204020204" charset="-122"/>
              <a:ea typeface="微软雅黑" panose="020B0503020204020204" charset="-122"/>
            </a:endParaRPr>
          </a:p>
        </p:txBody>
      </p:sp>
      <p:sp>
        <p:nvSpPr>
          <p:cNvPr id="24" name="矩形 23"/>
          <p:cNvSpPr/>
          <p:nvPr/>
        </p:nvSpPr>
        <p:spPr>
          <a:xfrm>
            <a:off x="5041900" y="14605"/>
            <a:ext cx="2962910"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研究内容</a:t>
            </a:r>
            <a:endParaRPr lang="zh-CN" altLang="en-US" b="1" dirty="0">
              <a:latin typeface="微软雅黑" panose="020B0503020204020204" charset="-122"/>
              <a:ea typeface="微软雅黑" panose="020B0503020204020204" charset="-122"/>
            </a:endParaRPr>
          </a:p>
        </p:txBody>
      </p:sp>
      <p:sp>
        <p:nvSpPr>
          <p:cNvPr id="25" name="矩形 24"/>
          <p:cNvSpPr/>
          <p:nvPr/>
        </p:nvSpPr>
        <p:spPr>
          <a:xfrm>
            <a:off x="7894320" y="14605"/>
            <a:ext cx="198056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实验设置与分析</a:t>
            </a:r>
            <a:endParaRPr lang="zh-CN" altLang="en-US" b="1" dirty="0">
              <a:latin typeface="微软雅黑" panose="020B0503020204020204" charset="-122"/>
              <a:ea typeface="微软雅黑" panose="020B0503020204020204" charset="-122"/>
            </a:endParaRPr>
          </a:p>
        </p:txBody>
      </p:sp>
      <p:sp>
        <p:nvSpPr>
          <p:cNvPr id="26" name="矩形 25"/>
          <p:cNvSpPr/>
          <p:nvPr/>
        </p:nvSpPr>
        <p:spPr>
          <a:xfrm>
            <a:off x="9874885" y="22860"/>
            <a:ext cx="2315845" cy="351790"/>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总结与展望</a:t>
            </a:r>
            <a:endParaRPr lang="zh-CN" altLang="en-US" b="1" dirty="0">
              <a:latin typeface="微软雅黑" panose="020B0503020204020204" charset="-122"/>
              <a:ea typeface="微软雅黑" panose="020B0503020204020204" charset="-122"/>
            </a:endParaRPr>
          </a:p>
        </p:txBody>
      </p:sp>
      <p:sp>
        <p:nvSpPr>
          <p:cNvPr id="21" name="矩形 20"/>
          <p:cNvSpPr/>
          <p:nvPr/>
        </p:nvSpPr>
        <p:spPr>
          <a:xfrm>
            <a:off x="0" y="14605"/>
            <a:ext cx="2908300" cy="360045"/>
          </a:xfrm>
          <a:prstGeom prst="rect">
            <a:avLst/>
          </a:prstGeom>
          <a:solidFill>
            <a:srgbClr val="174994"/>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研究背景及意义</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6278" y="394169"/>
            <a:ext cx="670385" cy="604428"/>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733425" y="513080"/>
            <a:ext cx="249936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b="1" dirty="0">
                <a:solidFill>
                  <a:srgbClr val="414455"/>
                </a:solidFill>
                <a:latin typeface="微软雅黑" panose="020B0503020204020204" charset="-122"/>
                <a:ea typeface="微软雅黑" panose="020B0503020204020204" charset="-122"/>
              </a:rPr>
              <a:t>1.2 </a:t>
            </a:r>
            <a:r>
              <a:rPr lang="zh-CN" altLang="en-US" b="1" dirty="0">
                <a:solidFill>
                  <a:srgbClr val="414455"/>
                </a:solidFill>
                <a:latin typeface="微软雅黑" panose="020B0503020204020204" charset="-122"/>
                <a:ea typeface="微软雅黑" panose="020B0503020204020204" charset="-122"/>
                <a:sym typeface="+mn-ea"/>
              </a:rPr>
              <a:t>超分辨率的定义</a:t>
            </a:r>
            <a:endParaRPr lang="zh-CN" altLang="en-US" b="1" dirty="0">
              <a:solidFill>
                <a:srgbClr val="414455"/>
              </a:solidFill>
              <a:latin typeface="微软雅黑" panose="020B0503020204020204" charset="-122"/>
              <a:ea typeface="微软雅黑" panose="020B0503020204020204" charset="-122"/>
            </a:endParaRPr>
          </a:p>
        </p:txBody>
      </p:sp>
      <p:sp>
        <p:nvSpPr>
          <p:cNvPr id="13" name="Freeform 126"/>
          <p:cNvSpPr>
            <a:spLocks noChangeAspect="1" noEditPoints="1"/>
          </p:cNvSpPr>
          <p:nvPr/>
        </p:nvSpPr>
        <p:spPr bwMode="auto">
          <a:xfrm>
            <a:off x="220375" y="55515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23" name="矩形 22"/>
          <p:cNvSpPr/>
          <p:nvPr/>
        </p:nvSpPr>
        <p:spPr>
          <a:xfrm>
            <a:off x="2908300" y="14605"/>
            <a:ext cx="213423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国内外研究现状</a:t>
            </a:r>
            <a:endParaRPr lang="zh-CN" altLang="en-US" b="1" dirty="0">
              <a:latin typeface="微软雅黑" panose="020B0503020204020204" charset="-122"/>
              <a:ea typeface="微软雅黑" panose="020B0503020204020204" charset="-122"/>
            </a:endParaRPr>
          </a:p>
        </p:txBody>
      </p:sp>
      <p:sp>
        <p:nvSpPr>
          <p:cNvPr id="24" name="矩形 23"/>
          <p:cNvSpPr/>
          <p:nvPr/>
        </p:nvSpPr>
        <p:spPr>
          <a:xfrm>
            <a:off x="5041900" y="14605"/>
            <a:ext cx="2962910"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研究内容</a:t>
            </a:r>
            <a:endParaRPr lang="zh-CN" altLang="en-US" b="1" dirty="0">
              <a:latin typeface="微软雅黑" panose="020B0503020204020204" charset="-122"/>
              <a:ea typeface="微软雅黑" panose="020B0503020204020204" charset="-122"/>
            </a:endParaRPr>
          </a:p>
        </p:txBody>
      </p:sp>
      <p:sp>
        <p:nvSpPr>
          <p:cNvPr id="25" name="矩形 24"/>
          <p:cNvSpPr/>
          <p:nvPr/>
        </p:nvSpPr>
        <p:spPr>
          <a:xfrm>
            <a:off x="7894320" y="14605"/>
            <a:ext cx="198056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实验设置与分析</a:t>
            </a:r>
            <a:endParaRPr lang="zh-CN" altLang="en-US" b="1" dirty="0">
              <a:latin typeface="微软雅黑" panose="020B0503020204020204" charset="-122"/>
              <a:ea typeface="微软雅黑" panose="020B0503020204020204" charset="-122"/>
            </a:endParaRPr>
          </a:p>
        </p:txBody>
      </p:sp>
      <p:sp>
        <p:nvSpPr>
          <p:cNvPr id="26" name="矩形 25"/>
          <p:cNvSpPr/>
          <p:nvPr/>
        </p:nvSpPr>
        <p:spPr>
          <a:xfrm>
            <a:off x="9874885" y="22860"/>
            <a:ext cx="2315845" cy="351790"/>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总结与展望</a:t>
            </a:r>
            <a:endParaRPr lang="zh-CN" altLang="en-US" b="1" dirty="0">
              <a:latin typeface="微软雅黑" panose="020B0503020204020204" charset="-122"/>
              <a:ea typeface="微软雅黑" panose="020B0503020204020204" charset="-122"/>
            </a:endParaRPr>
          </a:p>
        </p:txBody>
      </p:sp>
      <p:sp>
        <p:nvSpPr>
          <p:cNvPr id="21" name="矩形 20"/>
          <p:cNvSpPr/>
          <p:nvPr/>
        </p:nvSpPr>
        <p:spPr>
          <a:xfrm>
            <a:off x="0" y="14605"/>
            <a:ext cx="2908300" cy="360045"/>
          </a:xfrm>
          <a:prstGeom prst="rect">
            <a:avLst/>
          </a:prstGeom>
          <a:solidFill>
            <a:srgbClr val="174994"/>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研究背景及意义</a:t>
            </a:r>
            <a:endParaRPr lang="zh-CN" altLang="en-US" b="1" dirty="0">
              <a:latin typeface="微软雅黑" panose="020B0503020204020204" charset="-122"/>
              <a:ea typeface="微软雅黑" panose="020B0503020204020204" charset="-122"/>
            </a:endParaRPr>
          </a:p>
        </p:txBody>
      </p:sp>
      <p:sp>
        <p:nvSpPr>
          <p:cNvPr id="2" name="iŝḷíḍè"/>
          <p:cNvSpPr/>
          <p:nvPr/>
        </p:nvSpPr>
        <p:spPr bwMode="auto">
          <a:xfrm>
            <a:off x="794385" y="1123950"/>
            <a:ext cx="3185795" cy="499110"/>
          </a:xfrm>
          <a:prstGeom prst="rect">
            <a:avLst/>
          </a:prstGeom>
          <a:solidFill>
            <a:srgbClr val="1C50A2"/>
          </a:solid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rgbClr val="FFFFFF"/>
                </a:solidFill>
                <a:latin typeface="微软雅黑" panose="020B0503020204020204" charset="-122"/>
                <a:ea typeface="微软雅黑" panose="020B0503020204020204" charset="-122"/>
              </a:rPr>
              <a:t>图像的超分辨率定义</a:t>
            </a:r>
            <a:endParaRPr lang="zh-CN" altLang="en-US" sz="2400" b="1" dirty="0">
              <a:solidFill>
                <a:srgbClr val="FFFFFF"/>
              </a:solidFill>
              <a:latin typeface="微软雅黑" panose="020B0503020204020204" charset="-122"/>
              <a:ea typeface="微软雅黑" panose="020B0503020204020204" charset="-122"/>
            </a:endParaRPr>
          </a:p>
        </p:txBody>
      </p:sp>
      <p:sp>
        <p:nvSpPr>
          <p:cNvPr id="3" name="Title 6"/>
          <p:cNvSpPr txBox="1"/>
          <p:nvPr>
            <p:custDataLst>
              <p:tags r:id="rId1"/>
            </p:custDataLst>
          </p:nvPr>
        </p:nvSpPr>
        <p:spPr>
          <a:xfrm>
            <a:off x="1143635" y="1776730"/>
            <a:ext cx="9753600" cy="867410"/>
          </a:xfrm>
          <a:prstGeom prst="rect">
            <a:avLst/>
          </a:prstGeom>
          <a:noFill/>
          <a:ln w="3175">
            <a:noFill/>
            <a:prstDash val="dash"/>
          </a:ln>
        </p:spPr>
        <p:txBody>
          <a:bodyPr lIns="72000" tIns="0" rIns="72000" bIns="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indent="0" algn="just" fontAlgn="auto">
              <a:lnSpc>
                <a:spcPct val="150000"/>
              </a:lnSpc>
              <a:spcAft>
                <a:spcPts val="800"/>
              </a:spcAft>
              <a:defRPr/>
            </a:pPr>
            <a:r>
              <a:rPr altLang="zh-CN" sz="1800" spc="50" dirty="0">
                <a:effectLst>
                  <a:outerShdw blurRad="38100" dist="19050" dir="2700000" algn="tl" rotWithShape="0">
                    <a:srgbClr val="000000">
                      <a:alpha val="40000"/>
                    </a:srgbClr>
                  </a:outerShdw>
                </a:effectLst>
                <a:latin typeface="微软雅黑" panose="020B0503020204020204" charset="-122"/>
                <a:ea typeface="微软雅黑" panose="020B0503020204020204" charset="-122"/>
                <a:cs typeface="+mn-ea"/>
                <a:sym typeface="微软雅黑" panose="020B0503020204020204" charset="-122"/>
              </a:rPr>
              <a:t>      </a:t>
            </a:r>
            <a:r>
              <a:rPr lang="zh-CN" altLang="en-US" sz="1800" spc="50" dirty="0">
                <a:effectLst>
                  <a:outerShdw blurRad="38100" dist="19050" dir="2700000" algn="tl" rotWithShape="0">
                    <a:srgbClr val="000000">
                      <a:alpha val="40000"/>
                    </a:srgbClr>
                  </a:outerShdw>
                </a:effectLst>
                <a:latin typeface="微软雅黑" panose="020B0503020204020204" charset="-122"/>
                <a:ea typeface="微软雅黑" panose="020B0503020204020204" charset="-122"/>
                <a:cs typeface="+mn-ea"/>
                <a:sym typeface="微软雅黑" panose="020B0503020204020204" charset="-122"/>
              </a:rPr>
              <a:t>图像的超分辨率是提升像素数量的过程，</a:t>
            </a:r>
            <a:r>
              <a:rPr lang="zh-CN" altLang="en-US" sz="1800" spc="50">
                <a:effectLst>
                  <a:outerShdw blurRad="38100" dist="19050" dir="2700000" algn="tl" rotWithShape="0">
                    <a:srgbClr val="000000">
                      <a:alpha val="40000"/>
                    </a:srgbClr>
                  </a:outerShdw>
                </a:effectLst>
                <a:latin typeface="微软雅黑" panose="020B0503020204020204" charset="-122"/>
                <a:ea typeface="微软雅黑" panose="020B0503020204020204" charset="-122"/>
                <a:cs typeface="+mn-ea"/>
                <a:sym typeface="微软雅黑" panose="020B0503020204020204" charset="-122"/>
              </a:rPr>
              <a:t>学习给定的高分辨率和低分辨率图像之间的映射关系训练模型参数，实现由低分辨率图像生成纹理清晰的高分辨率图像</a:t>
            </a:r>
            <a:endParaRPr lang="zh-CN" altLang="en-US" sz="1800" spc="50">
              <a:effectLst>
                <a:outerShdw blurRad="38100" dist="19050" dir="2700000" algn="tl" rotWithShape="0">
                  <a:srgbClr val="000000">
                    <a:alpha val="40000"/>
                  </a:srgbClr>
                </a:outerShdw>
              </a:effectLst>
              <a:latin typeface="微软雅黑" panose="020B0503020204020204" charset="-122"/>
              <a:ea typeface="微软雅黑" panose="020B0503020204020204" charset="-122"/>
              <a:cs typeface="+mn-ea"/>
              <a:sym typeface="微软雅黑" panose="020B0503020204020204" charset="-122"/>
            </a:endParaRPr>
          </a:p>
        </p:txBody>
      </p:sp>
      <p:pic>
        <p:nvPicPr>
          <p:cNvPr id="4" name="图片 3"/>
          <p:cNvPicPr>
            <a:picLocks noChangeAspect="1"/>
          </p:cNvPicPr>
          <p:nvPr/>
        </p:nvPicPr>
        <p:blipFill>
          <a:blip r:embed="rId2"/>
          <a:stretch>
            <a:fillRect/>
          </a:stretch>
        </p:blipFill>
        <p:spPr>
          <a:xfrm>
            <a:off x="2222500" y="2973070"/>
            <a:ext cx="8085455" cy="2883535"/>
          </a:xfrm>
          <a:prstGeom prst="rect">
            <a:avLst/>
          </a:prstGeom>
        </p:spPr>
      </p:pic>
      <p:sp>
        <p:nvSpPr>
          <p:cNvPr id="5" name="文本框 4"/>
          <p:cNvSpPr txBox="1"/>
          <p:nvPr/>
        </p:nvSpPr>
        <p:spPr>
          <a:xfrm>
            <a:off x="5041900" y="6021070"/>
            <a:ext cx="2713990" cy="337185"/>
          </a:xfrm>
          <a:prstGeom prst="rect">
            <a:avLst/>
          </a:prstGeom>
          <a:noFill/>
        </p:spPr>
        <p:txBody>
          <a:bodyPr wrap="square">
            <a:spAutoFit/>
          </a:bodyPr>
          <a:p>
            <a:r>
              <a:rPr lang="zh-CN" altLang="zh-CN" sz="1600" dirty="0">
                <a:solidFill>
                  <a:srgbClr val="000000"/>
                </a:solidFill>
                <a:latin typeface="黑体" panose="02010609060101010101" charset="-122"/>
                <a:ea typeface="黑体" panose="02010609060101010101" charset="-122"/>
                <a:cs typeface="黑体" panose="02010609060101010101" charset="-122"/>
                <a:sym typeface="微软雅黑" panose="020B0503020204020204" charset="-122"/>
              </a:rPr>
              <a:t>图</a:t>
            </a:r>
            <a:r>
              <a:rPr lang="en-US" altLang="zh-CN" sz="1600" dirty="0">
                <a:solidFill>
                  <a:srgbClr val="000000"/>
                </a:solidFill>
                <a:latin typeface="黑体" panose="02010609060101010101" charset="-122"/>
                <a:ea typeface="黑体" panose="02010609060101010101" charset="-122"/>
                <a:cs typeface="黑体" panose="02010609060101010101" charset="-122"/>
                <a:sym typeface="微软雅黑" panose="020B0503020204020204" charset="-122"/>
              </a:rPr>
              <a:t>1.1 </a:t>
            </a:r>
            <a:r>
              <a:rPr lang="zh-CN" altLang="en-US" sz="1600" dirty="0">
                <a:solidFill>
                  <a:srgbClr val="000000"/>
                </a:solidFill>
                <a:latin typeface="黑体" panose="02010609060101010101" charset="-122"/>
                <a:ea typeface="黑体" panose="02010609060101010101" charset="-122"/>
                <a:cs typeface="黑体" panose="02010609060101010101" charset="-122"/>
                <a:sym typeface="微软雅黑" panose="020B0503020204020204" charset="-122"/>
              </a:rPr>
              <a:t>图像的超分辨率示例</a:t>
            </a:r>
            <a:endParaRPr lang="zh-CN" altLang="en-US" sz="1600" dirty="0">
              <a:solidFill>
                <a:srgbClr val="000000"/>
              </a:solidFill>
              <a:latin typeface="黑体" panose="02010609060101010101" charset="-122"/>
              <a:ea typeface="黑体" panose="02010609060101010101" charset="-122"/>
              <a:cs typeface="黑体" panose="02010609060101010101" charset="-122"/>
              <a:sym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87229" y="2350366"/>
            <a:ext cx="1006866" cy="875434"/>
          </a:xfrm>
          <a:prstGeom prst="rect">
            <a:avLst/>
          </a:prstGeom>
          <a:noFill/>
          <a:ln w="117475">
            <a:noFill/>
          </a:ln>
        </p:spPr>
        <p:txBody>
          <a:bodyPr wrap="none" rtlCol="0">
            <a:prstTxWarp prst="textPlain">
              <a:avLst/>
            </a:prstTxWarp>
            <a:spAutoFit/>
          </a:bodyPr>
          <a:lstStyle/>
          <a:p>
            <a:r>
              <a:rPr lang="en-US" altLang="zh-CN" spc="100" dirty="0">
                <a:solidFill>
                  <a:srgbClr val="11B2AE"/>
                </a:solidFill>
                <a:latin typeface="Impact" panose="020B0806030902050204" pitchFamily="34" charset="0"/>
                <a:cs typeface="Arial" panose="020B0604020202020204" pitchFamily="34" charset="0"/>
              </a:rPr>
              <a:t>/02</a:t>
            </a:r>
            <a:endParaRPr lang="zh-CN" altLang="en-US" spc="100" dirty="0">
              <a:solidFill>
                <a:srgbClr val="11B2AE"/>
              </a:solidFill>
              <a:latin typeface="Impact" panose="020B0806030902050204" pitchFamily="34" charset="0"/>
              <a:cs typeface="Arial" panose="020B0604020202020204" pitchFamily="34" charset="0"/>
            </a:endParaRPr>
          </a:p>
        </p:txBody>
      </p:sp>
      <p:sp>
        <p:nvSpPr>
          <p:cNvPr id="8" name="任意多边形: 形状 62"/>
          <p:cNvSpPr/>
          <p:nvPr>
            <p:custDataLst>
              <p:tags r:id="rId1"/>
            </p:custDataLst>
          </p:nvPr>
        </p:nvSpPr>
        <p:spPr bwMode="auto">
          <a:xfrm flipH="1" flipV="1">
            <a:off x="7191940" y="0"/>
            <a:ext cx="5001648" cy="6866164"/>
          </a:xfrm>
          <a:custGeom>
            <a:avLst/>
            <a:gdLst>
              <a:gd name="connsiteX0" fmla="*/ 209400 w 5001648"/>
              <a:gd name="connsiteY0" fmla="*/ 6866164 h 6866164"/>
              <a:gd name="connsiteX1" fmla="*/ 0 w 5001648"/>
              <a:gd name="connsiteY1" fmla="*/ 6866164 h 6866164"/>
              <a:gd name="connsiteX2" fmla="*/ 0 w 5001648"/>
              <a:gd name="connsiteY2" fmla="*/ 0 h 6866164"/>
              <a:gd name="connsiteX3" fmla="*/ 5001648 w 5001648"/>
              <a:gd name="connsiteY3" fmla="*/ 0 h 6866164"/>
              <a:gd name="connsiteX4" fmla="*/ 264212 w 5001648"/>
              <a:gd name="connsiteY4" fmla="*/ 6835400 h 6866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648" h="6866164">
                <a:moveTo>
                  <a:pt x="209400" y="6866164"/>
                </a:moveTo>
                <a:lnTo>
                  <a:pt x="0" y="6866164"/>
                </a:lnTo>
                <a:lnTo>
                  <a:pt x="0" y="0"/>
                </a:lnTo>
                <a:lnTo>
                  <a:pt x="5001648" y="0"/>
                </a:lnTo>
                <a:lnTo>
                  <a:pt x="264212" y="6835400"/>
                </a:lnTo>
                <a:close/>
              </a:path>
            </a:pathLst>
          </a:custGeom>
          <a:solidFill>
            <a:srgbClr val="11B2AE"/>
          </a:solidFill>
          <a:ln>
            <a:noFill/>
          </a:ln>
        </p:spPr>
        <p:txBody>
          <a:bodyPr vert="horz" wrap="square" lIns="91440" tIns="45720" rIns="91440" bIns="45720" numCol="1" anchor="t" anchorCtr="0" compatLnSpc="1">
            <a:noAutofit/>
          </a:bodyPr>
          <a:lstStyle/>
          <a:p>
            <a:endParaRPr lang="zh-CN" altLang="en-US"/>
          </a:p>
        </p:txBody>
      </p:sp>
      <p:grpSp>
        <p:nvGrpSpPr>
          <p:cNvPr id="39" name="组合 38"/>
          <p:cNvGrpSpPr/>
          <p:nvPr/>
        </p:nvGrpSpPr>
        <p:grpSpPr>
          <a:xfrm rot="9245091">
            <a:off x="8109430" y="1873484"/>
            <a:ext cx="4208973" cy="3385298"/>
            <a:chOff x="6579549" y="561975"/>
            <a:chExt cx="5435599" cy="4371879"/>
          </a:xfrm>
        </p:grpSpPr>
        <p:sp>
          <p:nvSpPr>
            <p:cNvPr id="40" name="Freeform 9"/>
            <p:cNvSpPr/>
            <p:nvPr/>
          </p:nvSpPr>
          <p:spPr bwMode="auto">
            <a:xfrm>
              <a:off x="6579549" y="561975"/>
              <a:ext cx="5435599" cy="4371879"/>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1C50A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sp>
          <p:nvSpPr>
            <p:cNvPr id="41" name="Freeform 10"/>
            <p:cNvSpPr/>
            <p:nvPr/>
          </p:nvSpPr>
          <p:spPr bwMode="auto">
            <a:xfrm>
              <a:off x="7266012" y="1247245"/>
              <a:ext cx="4151017" cy="3353526"/>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grpSp>
      <p:sp>
        <p:nvSpPr>
          <p:cNvPr id="43" name="îsľïḑê"/>
          <p:cNvSpPr txBox="1"/>
          <p:nvPr/>
        </p:nvSpPr>
        <p:spPr bwMode="auto">
          <a:xfrm>
            <a:off x="2592467" y="379427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4400" b="1" kern="0" dirty="0">
                <a:solidFill>
                  <a:srgbClr val="1C50A2"/>
                </a:solidFill>
                <a:latin typeface="+mj-ea"/>
                <a:ea typeface="+mj-ea"/>
              </a:rPr>
              <a:t>国内外研究现状</a:t>
            </a:r>
            <a:endParaRPr lang="zh-CN" altLang="en-US" sz="4400" b="1" kern="0" dirty="0">
              <a:solidFill>
                <a:srgbClr val="1C50A2"/>
              </a:solidFill>
              <a:latin typeface="+mj-ea"/>
              <a:ea typeface="+mj-ea"/>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209" y="1573419"/>
            <a:ext cx="3128127" cy="31281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6278" y="394169"/>
            <a:ext cx="670385" cy="604428"/>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733425" y="513080"/>
            <a:ext cx="249936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solidFill>
                  <a:srgbClr val="414455"/>
                </a:solidFill>
                <a:latin typeface="微软雅黑" panose="020B0503020204020204" charset="-122"/>
                <a:ea typeface="微软雅黑" panose="020B0503020204020204" charset="-122"/>
              </a:rPr>
              <a:t>国内外研究现状</a:t>
            </a:r>
            <a:endParaRPr lang="zh-CN" altLang="en-US" b="1" dirty="0">
              <a:solidFill>
                <a:srgbClr val="414455"/>
              </a:solidFill>
              <a:latin typeface="微软雅黑" panose="020B0503020204020204" charset="-122"/>
              <a:ea typeface="微软雅黑" panose="020B0503020204020204" charset="-122"/>
            </a:endParaRPr>
          </a:p>
        </p:txBody>
      </p:sp>
      <p:sp>
        <p:nvSpPr>
          <p:cNvPr id="13" name="Freeform 126"/>
          <p:cNvSpPr>
            <a:spLocks noChangeAspect="1" noEditPoints="1"/>
          </p:cNvSpPr>
          <p:nvPr/>
        </p:nvSpPr>
        <p:spPr bwMode="auto">
          <a:xfrm>
            <a:off x="220375" y="55515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24" name="矩形 23"/>
          <p:cNvSpPr/>
          <p:nvPr/>
        </p:nvSpPr>
        <p:spPr>
          <a:xfrm>
            <a:off x="5361305" y="22860"/>
            <a:ext cx="253301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sym typeface="+mn-ea"/>
              </a:rPr>
              <a:t>研究内容</a:t>
            </a:r>
            <a:endParaRPr lang="zh-CN" altLang="en-US" b="1" dirty="0">
              <a:latin typeface="微软雅黑" panose="020B0503020204020204" charset="-122"/>
              <a:ea typeface="微软雅黑" panose="020B0503020204020204" charset="-122"/>
            </a:endParaRPr>
          </a:p>
        </p:txBody>
      </p:sp>
      <p:sp>
        <p:nvSpPr>
          <p:cNvPr id="25" name="矩形 24"/>
          <p:cNvSpPr/>
          <p:nvPr/>
        </p:nvSpPr>
        <p:spPr>
          <a:xfrm>
            <a:off x="7894320" y="22860"/>
            <a:ext cx="198056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实验设置与分析</a:t>
            </a:r>
            <a:endParaRPr lang="zh-CN" altLang="en-US" b="1" dirty="0">
              <a:latin typeface="微软雅黑" panose="020B0503020204020204" charset="-122"/>
              <a:ea typeface="微软雅黑" panose="020B0503020204020204" charset="-122"/>
            </a:endParaRPr>
          </a:p>
        </p:txBody>
      </p:sp>
      <p:sp>
        <p:nvSpPr>
          <p:cNvPr id="26" name="矩形 25"/>
          <p:cNvSpPr/>
          <p:nvPr/>
        </p:nvSpPr>
        <p:spPr>
          <a:xfrm>
            <a:off x="9874885" y="22860"/>
            <a:ext cx="2315845" cy="351790"/>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总结与展望</a:t>
            </a:r>
            <a:endParaRPr lang="zh-CN" altLang="en-US" b="1" dirty="0">
              <a:latin typeface="微软雅黑" panose="020B0503020204020204" charset="-122"/>
              <a:ea typeface="微软雅黑" panose="020B0503020204020204" charset="-122"/>
            </a:endParaRPr>
          </a:p>
        </p:txBody>
      </p:sp>
      <p:sp>
        <p:nvSpPr>
          <p:cNvPr id="48" name="矩形 47"/>
          <p:cNvSpPr/>
          <p:nvPr/>
        </p:nvSpPr>
        <p:spPr>
          <a:xfrm>
            <a:off x="0" y="22860"/>
            <a:ext cx="2673350" cy="360045"/>
          </a:xfrm>
          <a:prstGeom prst="rect">
            <a:avLst/>
          </a:prstGeom>
          <a:solidFill>
            <a:srgbClr val="174994">
              <a:alpha val="30000"/>
            </a:srgbClr>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研究背景及意义</a:t>
            </a:r>
            <a:endParaRPr lang="zh-CN" altLang="en-US" b="1" dirty="0">
              <a:latin typeface="微软雅黑" panose="020B0503020204020204" charset="-122"/>
              <a:ea typeface="微软雅黑" panose="020B0503020204020204" charset="-122"/>
            </a:endParaRPr>
          </a:p>
        </p:txBody>
      </p:sp>
      <p:sp>
        <p:nvSpPr>
          <p:cNvPr id="3" name="文本框 2"/>
          <p:cNvSpPr txBox="1"/>
          <p:nvPr/>
        </p:nvSpPr>
        <p:spPr>
          <a:xfrm>
            <a:off x="488315" y="1243965"/>
            <a:ext cx="6338570" cy="5221605"/>
          </a:xfrm>
          <a:prstGeom prst="rect">
            <a:avLst/>
          </a:prstGeom>
          <a:noFill/>
        </p:spPr>
        <p:txBody>
          <a:bodyPr wrap="square" rtlCol="0" anchor="t">
            <a:noAutofit/>
          </a:bodyPr>
          <a:p>
            <a:pPr marL="285750" indent="-285750" fontAlgn="auto">
              <a:lnSpc>
                <a:spcPct val="150000"/>
              </a:lnSpc>
              <a:buFont typeface="Wingdings" panose="05000000000000000000" charset="0"/>
              <a:buChar char="Ø"/>
            </a:pPr>
            <a:r>
              <a:rPr lang="zh-CN" altLang="en-US"/>
              <a:t>2014年，Dong等人首次将</a:t>
            </a:r>
            <a:r>
              <a:rPr lang="zh-CN" altLang="en-US" b="1"/>
              <a:t>深度学习</a:t>
            </a:r>
            <a:r>
              <a:rPr lang="zh-CN" altLang="en-US"/>
              <a:t>引入图像的超分辨率重建，提出端到端映射的</a:t>
            </a:r>
            <a:r>
              <a:rPr lang="zh-CN" altLang="en-US" b="1"/>
              <a:t>SRCNN</a:t>
            </a:r>
            <a:r>
              <a:rPr lang="zh-CN" altLang="en-US"/>
              <a:t>模型。随后，Dong进一步提出</a:t>
            </a:r>
            <a:r>
              <a:rPr lang="zh-CN" altLang="en-US" b="1"/>
              <a:t>FSRCNN</a:t>
            </a:r>
            <a:r>
              <a:rPr lang="zh-CN" altLang="en-US"/>
              <a:t>模型，通过将低分辨率图像作为网络输入，显著提升网络训练速度</a:t>
            </a:r>
            <a:r>
              <a:rPr lang="en-US" altLang="zh-CN" baseline="30000"/>
              <a:t>[1]</a:t>
            </a:r>
            <a:r>
              <a:rPr lang="zh-CN" altLang="en-US"/>
              <a:t>。</a:t>
            </a:r>
            <a:endParaRPr lang="zh-CN" altLang="en-US"/>
          </a:p>
          <a:p>
            <a:pPr marL="285750" indent="-285750" fontAlgn="auto">
              <a:lnSpc>
                <a:spcPct val="150000"/>
              </a:lnSpc>
              <a:buFont typeface="Wingdings" panose="05000000000000000000" charset="0"/>
              <a:buChar char="Ø"/>
            </a:pPr>
            <a:endParaRPr lang="zh-CN" altLang="en-US"/>
          </a:p>
          <a:p>
            <a:pPr marL="285750" indent="-285750" fontAlgn="auto">
              <a:lnSpc>
                <a:spcPct val="150000"/>
              </a:lnSpc>
              <a:buFont typeface="Wingdings" panose="05000000000000000000" charset="0"/>
              <a:buChar char="Ø"/>
            </a:pPr>
            <a:r>
              <a:rPr lang="en-US" altLang="zh-CN"/>
              <a:t>2015</a:t>
            </a:r>
            <a:r>
              <a:rPr lang="zh-CN" altLang="en-US"/>
              <a:t>年，He等人提出</a:t>
            </a:r>
            <a:r>
              <a:rPr lang="zh-CN" altLang="en-US" b="1"/>
              <a:t>ResNet</a:t>
            </a:r>
            <a:r>
              <a:rPr lang="zh-CN" altLang="en-US"/>
              <a:t>模型，通过残差学习有效解决梯度消失问题，利用残差学习加速网络的收敛速度</a:t>
            </a:r>
            <a:r>
              <a:rPr lang="en-US" altLang="zh-CN" baseline="30000"/>
              <a:t>[2]</a:t>
            </a:r>
            <a:r>
              <a:rPr lang="zh-CN" altLang="en-US"/>
              <a:t>。</a:t>
            </a:r>
            <a:endParaRPr lang="zh-CN" altLang="en-US"/>
          </a:p>
          <a:p>
            <a:pPr marL="285750" indent="-285750" fontAlgn="auto">
              <a:lnSpc>
                <a:spcPct val="150000"/>
              </a:lnSpc>
              <a:buFont typeface="Wingdings" panose="05000000000000000000" charset="0"/>
              <a:buChar char="Ø"/>
            </a:pPr>
            <a:endParaRPr lang="zh-CN" altLang="en-US"/>
          </a:p>
          <a:p>
            <a:pPr marL="285750" indent="-285750" fontAlgn="auto">
              <a:lnSpc>
                <a:spcPct val="150000"/>
              </a:lnSpc>
              <a:buFont typeface="Wingdings" panose="05000000000000000000" charset="0"/>
              <a:buChar char="Ø"/>
            </a:pPr>
            <a:r>
              <a:rPr lang="zh-CN" altLang="en-US"/>
              <a:t>2020年，Jie Liu等人提出一种轻量级的</a:t>
            </a:r>
            <a:r>
              <a:rPr lang="zh-CN" altLang="en-US" b="1"/>
              <a:t>信息多蒸馏网络</a:t>
            </a:r>
            <a:r>
              <a:rPr lang="zh-CN" altLang="en-US"/>
              <a:t>（Residual Feature Distillation Network</a:t>
            </a:r>
            <a:r>
              <a:rPr lang="en-US" altLang="zh-CN"/>
              <a:t>, </a:t>
            </a:r>
            <a:r>
              <a:rPr lang="zh-CN" altLang="en-US">
                <a:sym typeface="+mn-ea"/>
              </a:rPr>
              <a:t>RFDN</a:t>
            </a:r>
            <a:r>
              <a:rPr lang="zh-CN" altLang="en-US"/>
              <a:t>），该网络利用信息蒸馏机制分步提取层次特征，并在 2020年高效超分辨率挑战赛中获得第一名</a:t>
            </a:r>
            <a:r>
              <a:rPr lang="en-US" altLang="zh-CN" baseline="30000"/>
              <a:t>[3]</a:t>
            </a:r>
            <a:r>
              <a:rPr lang="zh-CN" altLang="en-US"/>
              <a:t>。</a:t>
            </a:r>
            <a:endParaRPr lang="zh-CN" altLang="en-US"/>
          </a:p>
          <a:p>
            <a:pPr indent="0" fontAlgn="auto">
              <a:lnSpc>
                <a:spcPct val="150000"/>
              </a:lnSpc>
            </a:pPr>
            <a:endParaRPr lang="zh-CN" altLang="en-US"/>
          </a:p>
        </p:txBody>
      </p:sp>
      <p:sp>
        <p:nvSpPr>
          <p:cNvPr id="4" name="文本框 3"/>
          <p:cNvSpPr txBox="1"/>
          <p:nvPr/>
        </p:nvSpPr>
        <p:spPr>
          <a:xfrm>
            <a:off x="7562215" y="1833245"/>
            <a:ext cx="4177665" cy="1282065"/>
          </a:xfrm>
          <a:prstGeom prst="rect">
            <a:avLst/>
          </a:prstGeom>
          <a:noFill/>
        </p:spPr>
        <p:txBody>
          <a:bodyPr wrap="square" rtlCol="0">
            <a:noAutofit/>
          </a:bodyPr>
          <a:p>
            <a:r>
              <a:rPr lang="zh-CN" altLang="en-US" sz="1600">
                <a:cs typeface="+mn-lt"/>
                <a:sym typeface="+mn-ea"/>
              </a:rPr>
              <a:t>[1]张铂溱.基于深度学习的图像超分辨率算法研究[D].沈阳工业大学,</a:t>
            </a:r>
            <a:r>
              <a:rPr lang="zh-CN" altLang="en-US" sz="1600">
                <a:cs typeface="+mn-lt"/>
                <a:sym typeface="+mn-ea"/>
              </a:rPr>
              <a:t>2023.DOI:</a:t>
            </a:r>
            <a:r>
              <a:rPr lang="en-US" altLang="zh-CN" sz="1600">
                <a:cs typeface="+mn-lt"/>
                <a:sym typeface="+mn-ea"/>
              </a:rPr>
              <a:t>10.27322</a:t>
            </a:r>
            <a:r>
              <a:rPr lang="zh-CN" altLang="en-US" sz="1600">
                <a:cs typeface="+mn-lt"/>
                <a:sym typeface="+mn-ea"/>
              </a:rPr>
              <a:t>/d.</a:t>
            </a:r>
            <a:endParaRPr lang="zh-CN" altLang="en-US" sz="1600">
              <a:cs typeface="+mn-lt"/>
              <a:sym typeface="+mn-ea"/>
            </a:endParaRPr>
          </a:p>
          <a:p>
            <a:r>
              <a:rPr lang="zh-CN" altLang="en-US" sz="1600">
                <a:cs typeface="+mn-lt"/>
                <a:sym typeface="+mn-ea"/>
              </a:rPr>
              <a:t>cnki.gsgyu.2023.000133.</a:t>
            </a:r>
            <a:endParaRPr lang="zh-CN" altLang="en-US" sz="1600">
              <a:cs typeface="+mn-lt"/>
              <a:sym typeface="+mn-ea"/>
            </a:endParaRPr>
          </a:p>
          <a:p>
            <a:endParaRPr lang="zh-CN" altLang="en-US" sz="1600">
              <a:cs typeface="+mn-lt"/>
              <a:sym typeface="+mn-ea"/>
            </a:endParaRPr>
          </a:p>
          <a:p>
            <a:endParaRPr lang="zh-CN" altLang="en-US" sz="1600">
              <a:cs typeface="+mn-lt"/>
              <a:sym typeface="+mn-ea"/>
            </a:endParaRPr>
          </a:p>
        </p:txBody>
      </p:sp>
      <p:sp>
        <p:nvSpPr>
          <p:cNvPr id="5" name="文本框 4"/>
          <p:cNvSpPr txBox="1"/>
          <p:nvPr/>
        </p:nvSpPr>
        <p:spPr>
          <a:xfrm>
            <a:off x="7562215" y="2727325"/>
            <a:ext cx="4177030" cy="1322070"/>
          </a:xfrm>
          <a:prstGeom prst="rect">
            <a:avLst/>
          </a:prstGeom>
          <a:noFill/>
        </p:spPr>
        <p:txBody>
          <a:bodyPr wrap="square" rtlCol="0">
            <a:spAutoFit/>
          </a:bodyPr>
          <a:p>
            <a:pPr indent="0" algn="just" fontAlgn="auto">
              <a:buClrTx/>
              <a:buSzTx/>
              <a:buNone/>
            </a:pPr>
            <a:r>
              <a:rPr lang="zh-CN" altLang="en-US" sz="1600">
                <a:cs typeface="+mn-lt"/>
              </a:rPr>
              <a:t>[2]李岚,蔺国梁,马少斌.基于锯齿空洞残差卷积的单幅图像超分辨率重建研究[J].新疆大学学报(自然科学版)(中英文),2021,38(02):</a:t>
            </a:r>
            <a:r>
              <a:rPr lang="en-US" altLang="zh-CN" sz="1600">
                <a:cs typeface="+mn-lt"/>
              </a:rPr>
              <a:t>174-190.</a:t>
            </a:r>
            <a:endParaRPr lang="zh-CN" altLang="en-US" sz="1600">
              <a:cs typeface="+mn-lt"/>
            </a:endParaRPr>
          </a:p>
          <a:p>
            <a:pPr indent="0" algn="just" fontAlgn="auto">
              <a:buClrTx/>
              <a:buSzTx/>
              <a:buNone/>
            </a:pPr>
            <a:endParaRPr lang="zh-CN" altLang="en-US" sz="1600">
              <a:cs typeface="+mn-lt"/>
            </a:endParaRPr>
          </a:p>
        </p:txBody>
      </p:sp>
      <p:sp>
        <p:nvSpPr>
          <p:cNvPr id="6" name="文本框 5"/>
          <p:cNvSpPr txBox="1"/>
          <p:nvPr/>
        </p:nvSpPr>
        <p:spPr>
          <a:xfrm>
            <a:off x="7562215" y="3884295"/>
            <a:ext cx="4263390" cy="1322070"/>
          </a:xfrm>
          <a:prstGeom prst="rect">
            <a:avLst/>
          </a:prstGeom>
          <a:noFill/>
        </p:spPr>
        <p:txBody>
          <a:bodyPr wrap="square" rtlCol="0" anchor="t">
            <a:spAutoFit/>
          </a:bodyPr>
          <a:p>
            <a:r>
              <a:rPr lang="zh-CN" altLang="en-US" sz="1600">
                <a:cs typeface="+mn-lt"/>
              </a:rPr>
              <a:t>[</a:t>
            </a:r>
            <a:r>
              <a:rPr lang="en-US" altLang="zh-CN" sz="1600">
                <a:cs typeface="+mn-lt"/>
              </a:rPr>
              <a:t>3</a:t>
            </a:r>
            <a:r>
              <a:rPr lang="zh-CN" altLang="en-US" sz="1600">
                <a:cs typeface="+mn-lt"/>
              </a:rPr>
              <a:t>]Kong F, Li M, Liu S, et al. Residual local feature network for efficient super-resolution[C]//Proceedings of the IEEE/CVF Conference on Computer Vision and Pattern Recognition. 2022:766-776.</a:t>
            </a:r>
            <a:endParaRPr lang="zh-CN" altLang="en-US" sz="1600">
              <a:cs typeface="+mn-lt"/>
            </a:endParaRPr>
          </a:p>
        </p:txBody>
      </p:sp>
      <p:sp>
        <p:nvSpPr>
          <p:cNvPr id="8" name="矩形 7"/>
          <p:cNvSpPr/>
          <p:nvPr/>
        </p:nvSpPr>
        <p:spPr>
          <a:xfrm>
            <a:off x="432435" y="1243965"/>
            <a:ext cx="6532880" cy="5182235"/>
          </a:xfrm>
          <a:prstGeom prst="rect">
            <a:avLst/>
          </a:prstGeom>
          <a:noFill/>
          <a:ln w="1905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7409815" y="1243965"/>
            <a:ext cx="4415790" cy="5182235"/>
          </a:xfrm>
          <a:prstGeom prst="rect">
            <a:avLst/>
          </a:prstGeom>
          <a:noFill/>
          <a:ln w="1905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8928100" y="1243965"/>
            <a:ext cx="1631315" cy="398780"/>
          </a:xfrm>
          <a:prstGeom prst="rect">
            <a:avLst/>
          </a:prstGeom>
          <a:noFill/>
        </p:spPr>
        <p:txBody>
          <a:bodyPr wrap="square" rtlCol="0">
            <a:spAutoFit/>
          </a:bodyPr>
          <a:p>
            <a:r>
              <a:rPr lang="zh-CN" altLang="en-US" sz="2000" b="1">
                <a:latin typeface="黑体" panose="02010609060101010101" charset="-122"/>
                <a:ea typeface="黑体" panose="02010609060101010101" charset="-122"/>
              </a:rPr>
              <a:t>参考文献</a:t>
            </a:r>
            <a:endParaRPr lang="zh-CN" altLang="en-US" sz="2000" b="1">
              <a:latin typeface="黑体" panose="02010609060101010101" charset="-122"/>
              <a:ea typeface="黑体" panose="02010609060101010101" charset="-122"/>
            </a:endParaRPr>
          </a:p>
        </p:txBody>
      </p:sp>
      <p:sp>
        <p:nvSpPr>
          <p:cNvPr id="37" name="矩形 36"/>
          <p:cNvSpPr/>
          <p:nvPr/>
        </p:nvSpPr>
        <p:spPr>
          <a:xfrm>
            <a:off x="2673350" y="22860"/>
            <a:ext cx="2688590" cy="360045"/>
          </a:xfrm>
          <a:prstGeom prst="rect">
            <a:avLst/>
          </a:prstGeom>
          <a:solidFill>
            <a:srgbClr val="174994"/>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国内外研究现状</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85225" y="2350366"/>
            <a:ext cx="1006866" cy="875434"/>
          </a:xfrm>
          <a:prstGeom prst="rect">
            <a:avLst/>
          </a:prstGeom>
          <a:noFill/>
          <a:ln w="117475">
            <a:noFill/>
          </a:ln>
        </p:spPr>
        <p:txBody>
          <a:bodyPr wrap="none" rtlCol="0">
            <a:prstTxWarp prst="textPlain">
              <a:avLst/>
            </a:prstTxWarp>
            <a:spAutoFit/>
          </a:bodyPr>
          <a:lstStyle/>
          <a:p>
            <a:r>
              <a:rPr lang="en-US" altLang="zh-CN" spc="100" dirty="0">
                <a:solidFill>
                  <a:srgbClr val="11B2AE"/>
                </a:solidFill>
                <a:latin typeface="Impact" panose="020B0806030902050204" pitchFamily="34" charset="0"/>
                <a:cs typeface="Arial" panose="020B0604020202020204" pitchFamily="34" charset="0"/>
              </a:rPr>
              <a:t>/03</a:t>
            </a:r>
            <a:endParaRPr lang="zh-CN" altLang="en-US" spc="100" dirty="0">
              <a:solidFill>
                <a:srgbClr val="11B2AE"/>
              </a:solidFill>
              <a:latin typeface="Impact" panose="020B0806030902050204" pitchFamily="34" charset="0"/>
              <a:cs typeface="Arial" panose="020B0604020202020204" pitchFamily="34" charset="0"/>
            </a:endParaRPr>
          </a:p>
        </p:txBody>
      </p:sp>
      <p:sp>
        <p:nvSpPr>
          <p:cNvPr id="8" name="任意多边形: 形状 62"/>
          <p:cNvSpPr/>
          <p:nvPr>
            <p:custDataLst>
              <p:tags r:id="rId1"/>
            </p:custDataLst>
          </p:nvPr>
        </p:nvSpPr>
        <p:spPr bwMode="auto">
          <a:xfrm flipH="1" flipV="1">
            <a:off x="7191940" y="0"/>
            <a:ext cx="5001648" cy="6866164"/>
          </a:xfrm>
          <a:custGeom>
            <a:avLst/>
            <a:gdLst>
              <a:gd name="connsiteX0" fmla="*/ 209400 w 5001648"/>
              <a:gd name="connsiteY0" fmla="*/ 6866164 h 6866164"/>
              <a:gd name="connsiteX1" fmla="*/ 0 w 5001648"/>
              <a:gd name="connsiteY1" fmla="*/ 6866164 h 6866164"/>
              <a:gd name="connsiteX2" fmla="*/ 0 w 5001648"/>
              <a:gd name="connsiteY2" fmla="*/ 0 h 6866164"/>
              <a:gd name="connsiteX3" fmla="*/ 5001648 w 5001648"/>
              <a:gd name="connsiteY3" fmla="*/ 0 h 6866164"/>
              <a:gd name="connsiteX4" fmla="*/ 264212 w 5001648"/>
              <a:gd name="connsiteY4" fmla="*/ 6835400 h 6866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648" h="6866164">
                <a:moveTo>
                  <a:pt x="209400" y="6866164"/>
                </a:moveTo>
                <a:lnTo>
                  <a:pt x="0" y="6866164"/>
                </a:lnTo>
                <a:lnTo>
                  <a:pt x="0" y="0"/>
                </a:lnTo>
                <a:lnTo>
                  <a:pt x="5001648" y="0"/>
                </a:lnTo>
                <a:lnTo>
                  <a:pt x="264212" y="6835400"/>
                </a:lnTo>
                <a:close/>
              </a:path>
            </a:pathLst>
          </a:custGeom>
          <a:solidFill>
            <a:srgbClr val="11B2AE"/>
          </a:solidFill>
          <a:ln>
            <a:noFill/>
          </a:ln>
        </p:spPr>
        <p:txBody>
          <a:bodyPr vert="horz" wrap="square" lIns="91440" tIns="45720" rIns="91440" bIns="45720" numCol="1" anchor="t" anchorCtr="0" compatLnSpc="1">
            <a:noAutofit/>
          </a:bodyPr>
          <a:lstStyle/>
          <a:p>
            <a:endParaRPr lang="zh-CN" altLang="en-US"/>
          </a:p>
        </p:txBody>
      </p:sp>
      <p:grpSp>
        <p:nvGrpSpPr>
          <p:cNvPr id="39" name="组合 38"/>
          <p:cNvGrpSpPr/>
          <p:nvPr/>
        </p:nvGrpSpPr>
        <p:grpSpPr>
          <a:xfrm rot="9245091">
            <a:off x="8109430" y="1873484"/>
            <a:ext cx="4208973" cy="3385298"/>
            <a:chOff x="6579549" y="561975"/>
            <a:chExt cx="5435599" cy="4371879"/>
          </a:xfrm>
        </p:grpSpPr>
        <p:sp>
          <p:nvSpPr>
            <p:cNvPr id="40" name="Freeform 9"/>
            <p:cNvSpPr/>
            <p:nvPr/>
          </p:nvSpPr>
          <p:spPr bwMode="auto">
            <a:xfrm>
              <a:off x="6579549" y="561975"/>
              <a:ext cx="5435599" cy="4371879"/>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1C50A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sp>
          <p:nvSpPr>
            <p:cNvPr id="41" name="Freeform 10"/>
            <p:cNvSpPr/>
            <p:nvPr/>
          </p:nvSpPr>
          <p:spPr bwMode="auto">
            <a:xfrm>
              <a:off x="7266012" y="1247245"/>
              <a:ext cx="4151017" cy="3353526"/>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charset="-122"/>
              </a:endParaRPr>
            </a:p>
          </p:txBody>
        </p:sp>
      </p:grpSp>
      <p:sp>
        <p:nvSpPr>
          <p:cNvPr id="43" name="îsľïḑê"/>
          <p:cNvSpPr txBox="1"/>
          <p:nvPr/>
        </p:nvSpPr>
        <p:spPr bwMode="auto">
          <a:xfrm>
            <a:off x="2290463" y="379427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4400" b="1" kern="0" dirty="0">
                <a:solidFill>
                  <a:srgbClr val="1C50A2"/>
                </a:solidFill>
                <a:latin typeface="+mj-ea"/>
                <a:ea typeface="+mj-ea"/>
              </a:rPr>
              <a:t>研究内容</a:t>
            </a:r>
            <a:endParaRPr lang="zh-CN" altLang="en-US" sz="4400" b="1" kern="0" dirty="0">
              <a:solidFill>
                <a:srgbClr val="1C50A2"/>
              </a:solidFill>
              <a:latin typeface="+mj-ea"/>
              <a:ea typeface="+mj-ea"/>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209" y="1573419"/>
            <a:ext cx="3128127" cy="31281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6278" y="394169"/>
            <a:ext cx="670385" cy="604428"/>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733425" y="513080"/>
            <a:ext cx="301625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b="1" dirty="0">
                <a:solidFill>
                  <a:srgbClr val="414455"/>
                </a:solidFill>
                <a:latin typeface="微软雅黑" panose="020B0503020204020204" charset="-122"/>
                <a:ea typeface="微软雅黑" panose="020B0503020204020204" charset="-122"/>
              </a:rPr>
              <a:t>3.1 </a:t>
            </a:r>
            <a:r>
              <a:rPr lang="zh-CN" altLang="en-US" b="1" dirty="0">
                <a:solidFill>
                  <a:srgbClr val="414455"/>
                </a:solidFill>
                <a:latin typeface="微软雅黑" panose="020B0503020204020204" charset="-122"/>
                <a:ea typeface="微软雅黑" panose="020B0503020204020204" charset="-122"/>
              </a:rPr>
              <a:t>网络结构</a:t>
            </a:r>
            <a:r>
              <a:rPr lang="en-US" altLang="zh-CN" b="1" dirty="0">
                <a:solidFill>
                  <a:srgbClr val="414455"/>
                </a:solidFill>
                <a:latin typeface="微软雅黑" panose="020B0503020204020204" charset="-122"/>
                <a:ea typeface="微软雅黑" panose="020B0503020204020204" charset="-122"/>
              </a:rPr>
              <a:t>——RLFN</a:t>
            </a:r>
            <a:endParaRPr lang="en-US" altLang="zh-CN" b="1" dirty="0">
              <a:solidFill>
                <a:srgbClr val="414455"/>
              </a:solidFill>
              <a:latin typeface="微软雅黑" panose="020B0503020204020204" charset="-122"/>
              <a:ea typeface="微软雅黑" panose="020B0503020204020204" charset="-122"/>
            </a:endParaRPr>
          </a:p>
        </p:txBody>
      </p:sp>
      <p:sp>
        <p:nvSpPr>
          <p:cNvPr id="13" name="Freeform 126"/>
          <p:cNvSpPr>
            <a:spLocks noChangeAspect="1" noEditPoints="1"/>
          </p:cNvSpPr>
          <p:nvPr/>
        </p:nvSpPr>
        <p:spPr bwMode="auto">
          <a:xfrm>
            <a:off x="220375" y="555159"/>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2" name="矩形 1"/>
          <p:cNvSpPr/>
          <p:nvPr/>
        </p:nvSpPr>
        <p:spPr>
          <a:xfrm>
            <a:off x="2396490" y="22860"/>
            <a:ext cx="2446020"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sym typeface="+mn-ea"/>
              </a:rPr>
              <a:t>国内外研究现状</a:t>
            </a:r>
            <a:endParaRPr lang="zh-CN" altLang="en-US" b="1" dirty="0">
              <a:latin typeface="微软雅黑" panose="020B0503020204020204" charset="-122"/>
              <a:ea typeface="微软雅黑" panose="020B0503020204020204" charset="-122"/>
            </a:endParaRPr>
          </a:p>
        </p:txBody>
      </p:sp>
      <p:sp>
        <p:nvSpPr>
          <p:cNvPr id="7" name="矩形 6"/>
          <p:cNvSpPr/>
          <p:nvPr/>
        </p:nvSpPr>
        <p:spPr>
          <a:xfrm>
            <a:off x="7439660" y="22860"/>
            <a:ext cx="2435225" cy="360045"/>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实验设置与分析</a:t>
            </a:r>
            <a:endParaRPr lang="zh-CN" altLang="en-US" b="1" dirty="0">
              <a:latin typeface="微软雅黑" panose="020B0503020204020204" charset="-122"/>
              <a:ea typeface="微软雅黑" panose="020B0503020204020204" charset="-122"/>
            </a:endParaRPr>
          </a:p>
        </p:txBody>
      </p:sp>
      <p:sp>
        <p:nvSpPr>
          <p:cNvPr id="18" name="矩形 17"/>
          <p:cNvSpPr/>
          <p:nvPr/>
        </p:nvSpPr>
        <p:spPr>
          <a:xfrm>
            <a:off x="9874885" y="22860"/>
            <a:ext cx="2315845" cy="351790"/>
          </a:xfrm>
          <a:prstGeom prst="rect">
            <a:avLst/>
          </a:prstGeom>
          <a:solidFill>
            <a:srgbClr val="B9C8DF"/>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总结与展望</a:t>
            </a:r>
            <a:endParaRPr lang="zh-CN" altLang="en-US" b="1" dirty="0">
              <a:latin typeface="微软雅黑" panose="020B0503020204020204" charset="-122"/>
              <a:ea typeface="微软雅黑" panose="020B0503020204020204" charset="-122"/>
            </a:endParaRPr>
          </a:p>
        </p:txBody>
      </p:sp>
      <p:sp>
        <p:nvSpPr>
          <p:cNvPr id="19" name="矩形 18"/>
          <p:cNvSpPr/>
          <p:nvPr/>
        </p:nvSpPr>
        <p:spPr>
          <a:xfrm>
            <a:off x="0" y="22860"/>
            <a:ext cx="2395855" cy="360045"/>
          </a:xfrm>
          <a:prstGeom prst="rect">
            <a:avLst/>
          </a:prstGeom>
          <a:solidFill>
            <a:srgbClr val="174994">
              <a:alpha val="30000"/>
            </a:srgbClr>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研究背景及意义</a:t>
            </a:r>
            <a:endParaRPr lang="zh-CN" altLang="en-US" b="1" dirty="0">
              <a:latin typeface="微软雅黑" panose="020B0503020204020204" charset="-122"/>
              <a:ea typeface="微软雅黑" panose="020B0503020204020204" charset="-122"/>
            </a:endParaRPr>
          </a:p>
        </p:txBody>
      </p:sp>
      <p:sp>
        <p:nvSpPr>
          <p:cNvPr id="37" name="矩形 36"/>
          <p:cNvSpPr/>
          <p:nvPr/>
        </p:nvSpPr>
        <p:spPr>
          <a:xfrm>
            <a:off x="4842510" y="22860"/>
            <a:ext cx="2597150" cy="360045"/>
          </a:xfrm>
          <a:prstGeom prst="rect">
            <a:avLst/>
          </a:prstGeom>
          <a:solidFill>
            <a:srgbClr val="174994"/>
          </a:solidFill>
          <a:ln w="0">
            <a:solidFill>
              <a:srgbClr val="174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研究内容</a:t>
            </a:r>
            <a:endParaRPr lang="zh-CN" altLang="en-US" b="1" dirty="0">
              <a:latin typeface="微软雅黑" panose="020B0503020204020204" charset="-122"/>
              <a:ea typeface="微软雅黑" panose="020B0503020204020204" charset="-122"/>
            </a:endParaRPr>
          </a:p>
        </p:txBody>
      </p:sp>
      <p:pic>
        <p:nvPicPr>
          <p:cNvPr id="20" name="图片 16"/>
          <p:cNvPicPr>
            <a:picLocks noChangeAspect="1"/>
          </p:cNvPicPr>
          <p:nvPr/>
        </p:nvPicPr>
        <p:blipFill>
          <a:blip r:embed="rId1"/>
          <a:stretch>
            <a:fillRect/>
          </a:stretch>
        </p:blipFill>
        <p:spPr>
          <a:xfrm>
            <a:off x="1453515" y="1190625"/>
            <a:ext cx="9170670" cy="2312670"/>
          </a:xfrm>
          <a:prstGeom prst="rect">
            <a:avLst/>
          </a:prstGeom>
          <a:noFill/>
          <a:ln>
            <a:noFill/>
          </a:ln>
        </p:spPr>
      </p:pic>
      <p:sp>
        <p:nvSpPr>
          <p:cNvPr id="22" name="文本框 21"/>
          <p:cNvSpPr txBox="1"/>
          <p:nvPr/>
        </p:nvSpPr>
        <p:spPr>
          <a:xfrm>
            <a:off x="1015365" y="3836670"/>
            <a:ext cx="10133330" cy="1055370"/>
          </a:xfrm>
          <a:prstGeom prst="rect">
            <a:avLst/>
          </a:prstGeom>
          <a:noFill/>
        </p:spPr>
        <p:txBody>
          <a:bodyPr wrap="square" rtlCol="0">
            <a:noAutofit/>
          </a:bodyPr>
          <a:p>
            <a:pPr indent="457200" fontAlgn="auto">
              <a:lnSpc>
                <a:spcPct val="150000"/>
              </a:lnSpc>
            </a:pPr>
            <a:r>
              <a:rPr lang="zh-CN" altLang="en-US" sz="2000">
                <a:cs typeface="+mn-lt"/>
                <a:sym typeface="+mn-ea"/>
              </a:rPr>
              <a:t>残差局部特征网络</a:t>
            </a:r>
            <a:r>
              <a:rPr lang="zh-CN" altLang="en-US" sz="2000">
                <a:cs typeface="+mn-lt"/>
              </a:rPr>
              <a:t>（Residual Local Feature Network, RLFN），结合残差学习与局部特征提取，高效提升重建图像的质量，同时保持视觉上的自然度和细节的真实性</a:t>
            </a:r>
            <a:endParaRPr lang="zh-CN" altLang="en-US" sz="2000">
              <a:cs typeface="+mn-lt"/>
            </a:endParaRPr>
          </a:p>
          <a:p>
            <a:endParaRPr lang="zh-CN" altLang="en-US">
              <a:cs typeface="+mn-lt"/>
            </a:endParaRPr>
          </a:p>
          <a:p>
            <a:pPr marL="285750" indent="-285750" fontAlgn="auto">
              <a:lnSpc>
                <a:spcPct val="150000"/>
              </a:lnSpc>
              <a:buFont typeface="Wingdings" panose="05000000000000000000" charset="0"/>
              <a:buChar char="Ø"/>
            </a:pPr>
            <a:endParaRPr lang="zh-CN" altLang="en-US" sz="1600">
              <a:cs typeface="+mn-lt"/>
            </a:endParaRPr>
          </a:p>
        </p:txBody>
      </p:sp>
      <p:sp>
        <p:nvSpPr>
          <p:cNvPr id="23" name="文本框 22"/>
          <p:cNvSpPr txBox="1"/>
          <p:nvPr/>
        </p:nvSpPr>
        <p:spPr>
          <a:xfrm>
            <a:off x="1320800" y="4970145"/>
            <a:ext cx="10557510" cy="1614805"/>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zh-CN" altLang="en-US">
                <a:cs typeface="+mn-lt"/>
                <a:sym typeface="+mn-ea"/>
              </a:rPr>
              <a:t>第一部分，</a:t>
            </a:r>
            <a:r>
              <a:rPr lang="en-US" altLang="zh-CN">
                <a:cs typeface="+mn-lt"/>
                <a:sym typeface="+mn-ea"/>
              </a:rPr>
              <a:t>3</a:t>
            </a:r>
            <a:r>
              <a:rPr lang="zh-CN" altLang="en-US">
                <a:cs typeface="+mn-lt"/>
                <a:sym typeface="+mn-ea"/>
              </a:rPr>
              <a:t>×</a:t>
            </a:r>
            <a:r>
              <a:rPr lang="en-US" altLang="zh-CN">
                <a:cs typeface="+mn-lt"/>
                <a:sym typeface="+mn-ea"/>
              </a:rPr>
              <a:t>3</a:t>
            </a:r>
            <a:r>
              <a:rPr lang="zh-CN" altLang="en-US">
                <a:cs typeface="+mn-lt"/>
                <a:sym typeface="+mn-ea"/>
              </a:rPr>
              <a:t>卷积层，用于提取输入图像的特征</a:t>
            </a:r>
            <a:endParaRPr lang="zh-CN" altLang="en-US">
              <a:cs typeface="+mn-lt"/>
            </a:endParaRPr>
          </a:p>
          <a:p>
            <a:pPr marL="285750" indent="-285750" fontAlgn="auto">
              <a:lnSpc>
                <a:spcPct val="150000"/>
              </a:lnSpc>
              <a:buFont typeface="Wingdings" panose="05000000000000000000" charset="0"/>
              <a:buChar char="Ø"/>
            </a:pPr>
            <a:r>
              <a:rPr lang="zh-CN" altLang="en-US">
                <a:cs typeface="+mn-lt"/>
                <a:sym typeface="+mn-ea"/>
              </a:rPr>
              <a:t>第二部分，用级联的形式连接多个RLFB残差局部特征块进行深度特征的提取，</a:t>
            </a:r>
            <a:endParaRPr lang="zh-CN" altLang="en-US">
              <a:cs typeface="+mn-lt"/>
            </a:endParaRPr>
          </a:p>
          <a:p>
            <a:pPr marL="285750" indent="-285750" fontAlgn="auto">
              <a:lnSpc>
                <a:spcPct val="150000"/>
              </a:lnSpc>
              <a:buFont typeface="Wingdings" panose="05000000000000000000" charset="0"/>
              <a:buChar char="Ø"/>
            </a:pPr>
            <a:r>
              <a:rPr lang="zh-CN" altLang="en-US">
                <a:cs typeface="+mn-lt"/>
                <a:sym typeface="+mn-ea"/>
              </a:rPr>
              <a:t>第三部分，</a:t>
            </a:r>
            <a:r>
              <a:rPr lang="zh-CN" altLang="en-US">
                <a:cs typeface="+mn-lt"/>
                <a:sym typeface="+mn-ea"/>
              </a:rPr>
              <a:t>用上采样方法处理作为</a:t>
            </a:r>
            <a:r>
              <a:rPr lang="zh-CN" altLang="en-US">
                <a:cs typeface="+mn-lt"/>
                <a:sym typeface="+mn-ea"/>
              </a:rPr>
              <a:t>重建模块，输出生成的图像</a:t>
            </a:r>
            <a:endParaRPr lang="zh-CN" altLang="en-US">
              <a:cs typeface="+mn-lt"/>
            </a:endParaRPr>
          </a:p>
          <a:p>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11.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12.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13.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14.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15.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16.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17.xml><?xml version="1.0" encoding="utf-8"?>
<p:tagLst xmlns:p="http://schemas.openxmlformats.org/presentationml/2006/main">
  <p:tag name="PA" val="v4.0.0"/>
</p:tagLst>
</file>

<file path=ppt/tags/tag18.xml><?xml version="1.0" encoding="utf-8"?>
<p:tagLst xmlns:p="http://schemas.openxmlformats.org/presentationml/2006/main">
  <p:tag name="KSO_WM_UNIT_PRESET_TEXT" val="点击此处添加正文，文字是您思想的提炼，为了演示发布的良好效果，请言简意赅的阐述您的观点。"/>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193369_8*f*1"/>
  <p:tag name="KSO_WM_TEMPLATE_CATEGORY" val="custom"/>
  <p:tag name="KSO_WM_TEMPLATE_INDEX" val="20193369"/>
  <p:tag name="KSO_WM_UNIT_LAYERLEVEL" val="1"/>
  <p:tag name="KSO_WM_TAG_VERSION" val="1.0"/>
  <p:tag name="KSO_WM_BEAUTIFY_FLAG" val="#wm#"/>
  <p:tag name="KSO_WM_UNIT_SHOW_EDIT_AREA_INDICATION" val="0"/>
  <p:tag name="KSO_WM_UNIT_DIAGRAM_IS_NEED_ADD_PATH_ANIM" val="0"/>
</p:tagLst>
</file>

<file path=ppt/tags/tag19.xml><?xml version="1.0" encoding="utf-8"?>
<p:tagLst xmlns:p="http://schemas.openxmlformats.org/presentationml/2006/main">
  <p:tag name="PA" val="v4.0.0"/>
</p:tagLst>
</file>

<file path=ppt/tags/tag2.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20.xml><?xml version="1.0" encoding="utf-8"?>
<p:tagLst xmlns:p="http://schemas.openxmlformats.org/presentationml/2006/main">
  <p:tag name="PA" val="v4.0.0"/>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UNIT_TABLE_BEAUTIFY" val="smartTable{91ff53a3-7a3f-49db-a879-5b665c30209c}"/>
  <p:tag name="KSO_WM_BEAUTIFY_FLAG" val=""/>
</p:tagLst>
</file>

<file path=ppt/tags/tag24.xml><?xml version="1.0" encoding="utf-8"?>
<p:tagLst xmlns:p="http://schemas.openxmlformats.org/presentationml/2006/main">
  <p:tag name="KSO_WM_UNIT_TABLE_BEAUTIFY" val="smartTable{18acc0c3-f88a-4c00-814e-5366a7ecb1fb}"/>
  <p:tag name="KSO_WM_BEAUTIFY_FLAG" val=""/>
  <p:tag name="TABLE_ENDDRAG_ORIGIN_RECT" val="487*140"/>
  <p:tag name="TABLE_ENDDRAG_RECT" val="257*334*487*140"/>
</p:tagLst>
</file>

<file path=ppt/tags/tag25.xml><?xml version="1.0" encoding="utf-8"?>
<p:tagLst xmlns:p="http://schemas.openxmlformats.org/presentationml/2006/main">
  <p:tag name="KSO_WM_UNIT_TABLE_BEAUTIFY" val="smartTable{18acc0c3-f88a-4c00-814e-5366a7ecb1fb}"/>
  <p:tag name="KSO_WM_BEAUTIFY_FLAG" val=""/>
  <p:tag name="TABLE_ENDDRAG_ORIGIN_RECT" val="618*140"/>
  <p:tag name="TABLE_ENDDRAG_RECT" val="236*181*618*140"/>
</p:tagLst>
</file>

<file path=ppt/tags/tag26.xml><?xml version="1.0" encoding="utf-8"?>
<p:tagLst xmlns:p="http://schemas.openxmlformats.org/presentationml/2006/main">
  <p:tag name="PA" val="v4.0.0"/>
</p:tagLst>
</file>

<file path=ppt/tags/tag27.xml><?xml version="1.0" encoding="utf-8"?>
<p:tagLst xmlns:p="http://schemas.openxmlformats.org/presentationml/2006/main">
  <p:tag name="PA" val="v4.0.0"/>
</p:tagLst>
</file>

<file path=ppt/tags/tag28.xml><?xml version="1.0" encoding="utf-8"?>
<p:tagLst xmlns:p="http://schemas.openxmlformats.org/presentationml/2006/main">
  <p:tag name="PA" val="v4.0.0"/>
</p:tagLst>
</file>

<file path=ppt/tags/tag29.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5fe6ab97-eec8-48fa-88ee-05c02b791c6c"/>
  <p:tag name="COMMONDATA" val="eyJoZGlkIjoiNGIxMjE4NWZjMGI2ZDIzYTBmMDQ0NDdjMzg1ZjAyOTkifQ=="/>
  <p:tag name="KSO_WPP_MARK_KEY" val="aa2e668c-fb59-496b-8b4c-f52c98c7f968"/>
  <p:tag name="commondata" val="eyJoZGlkIjoiYmYxZDQxMjU5MmYzYjViMjc3YzU5OGNlYzc1ODMxYzUifQ=="/>
</p:tagLst>
</file>

<file path=ppt/tags/tag3.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4.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5.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6.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7.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8.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ags/tag9.xml><?xml version="1.0" encoding="utf-8"?>
<p:tagLst xmlns:p="http://schemas.openxmlformats.org/presentationml/2006/main">
  <p:tag name="KSO_WM_DIAGRAM_VIRTUALLY_FRAME" val="{&quot;height&quot;:292.76519685039364,&quot;left&quot;:311.75244094488187,&quot;top&quot;:141.88220472440943,&quot;width&quot;:340.0944094488188}"/>
</p:tagLst>
</file>

<file path=ppt/theme/theme1.xml><?xml version="1.0" encoding="utf-8"?>
<a:theme xmlns:a="http://schemas.openxmlformats.org/drawingml/2006/main" name="主题5">
  <a:themeElements>
    <a:clrScheme name="自定义 54">
      <a:dk1>
        <a:srgbClr val="000000"/>
      </a:dk1>
      <a:lt1>
        <a:srgbClr val="FFFFFF"/>
      </a:lt1>
      <a:dk2>
        <a:srgbClr val="778495"/>
      </a:dk2>
      <a:lt2>
        <a:srgbClr val="F0F0F0"/>
      </a:lt2>
      <a:accent1>
        <a:srgbClr val="7277C5"/>
      </a:accent1>
      <a:accent2>
        <a:srgbClr val="C5A873"/>
      </a:accent2>
      <a:accent3>
        <a:srgbClr val="7396C5"/>
      </a:accent3>
      <a:accent4>
        <a:srgbClr val="969CD0"/>
      </a:accent4>
      <a:accent5>
        <a:srgbClr val="778495"/>
      </a:accent5>
      <a:accent6>
        <a:srgbClr val="ADB5BF"/>
      </a:accent6>
      <a:hlink>
        <a:srgbClr val="84CBC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2749</Words>
  <Application>WPS 演示</Application>
  <PresentationFormat>宽屏</PresentationFormat>
  <Paragraphs>376</Paragraphs>
  <Slides>22</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Arial</vt:lpstr>
      <vt:lpstr>微软雅黑</vt:lpstr>
      <vt:lpstr>Calibri</vt:lpstr>
      <vt:lpstr>Impact</vt:lpstr>
      <vt:lpstr>Segoe UI</vt:lpstr>
      <vt:lpstr>黑体</vt:lpstr>
      <vt:lpstr>Wingdings</vt:lpstr>
      <vt:lpstr>Arial Unicode MS</vt:lpstr>
      <vt:lpstr>等线</vt:lpstr>
      <vt:lpstr>Times New Roman</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StephenZhu</dc:creator>
  <cp:keywords>51PPT模板网</cp:keywords>
  <dc:description>www.51pptmoban.com</dc:description>
  <cp:category>www.51pptmoban.com</cp:category>
  <cp:lastModifiedBy>胡浩</cp:lastModifiedBy>
  <cp:revision>320</cp:revision>
  <cp:lastPrinted>2017-09-06T16:00:00Z</cp:lastPrinted>
  <dcterms:created xsi:type="dcterms:W3CDTF">2017-09-06T16:00:00Z</dcterms:created>
  <dcterms:modified xsi:type="dcterms:W3CDTF">2024-06-02T01:50:41Z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a173570b-f82c-4049-95f2-66cf58a73903</vt:lpwstr>
  </property>
  <property fmtid="{D5CDD505-2E9C-101B-9397-08002B2CF9AE}" pid="3" name="ICV">
    <vt:lpwstr>D33B78C64ACA4090BC592DF3994CABBA_12</vt:lpwstr>
  </property>
  <property fmtid="{D5CDD505-2E9C-101B-9397-08002B2CF9AE}" pid="4" name="KSOProductBuildVer">
    <vt:lpwstr>2052-12.1.0.16929</vt:lpwstr>
  </property>
</Properties>
</file>