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3"/>
  </p:notesMasterIdLst>
  <p:sldIdLst>
    <p:sldId id="266" r:id="rId2"/>
    <p:sldId id="258" r:id="rId3"/>
    <p:sldId id="263" r:id="rId4"/>
    <p:sldId id="261" r:id="rId5"/>
    <p:sldId id="269" r:id="rId6"/>
    <p:sldId id="270" r:id="rId7"/>
    <p:sldId id="271" r:id="rId8"/>
    <p:sldId id="260" r:id="rId9"/>
    <p:sldId id="262" r:id="rId10"/>
    <p:sldId id="267" r:id="rId11"/>
    <p:sldId id="259" r:id="rId1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9524" autoAdjust="0"/>
  </p:normalViewPr>
  <p:slideViewPr>
    <p:cSldViewPr>
      <p:cViewPr>
        <p:scale>
          <a:sx n="50" d="100"/>
          <a:sy n="50" d="100"/>
        </p:scale>
        <p:origin x="17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22E2D-F444-4247-A734-F4F6FD7BA438}" type="datetimeFigureOut">
              <a:rPr lang="de-DE" smtClean="0"/>
              <a:pPr/>
              <a:t>28.11.2018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32692-8090-4CD4-8DD1-6BB5E8FD4BF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00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CNN: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32692-8090-4CD4-8DD1-6BB5E8FD4BFE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154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capturing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and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Captures</a:t>
            </a:r>
            <a:r>
              <a:rPr lang="de-DE" dirty="0"/>
              <a:t> </a:t>
            </a:r>
            <a:r>
              <a:rPr lang="de-DE" dirty="0" err="1"/>
              <a:t>depth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sz="900" dirty="0"/>
              <a:t>(</a:t>
            </a:r>
            <a:r>
              <a:rPr lang="de-DE" sz="900" dirty="0" err="1"/>
              <a:t>lower</a:t>
            </a:r>
            <a:r>
              <a:rPr lang="de-DE" sz="900" dirty="0"/>
              <a:t> </a:t>
            </a:r>
            <a:r>
              <a:rPr lang="de-DE" sz="900" dirty="0" err="1"/>
              <a:t>noise</a:t>
            </a:r>
            <a:r>
              <a:rPr lang="de-DE" sz="900" dirty="0"/>
              <a:t> </a:t>
            </a:r>
            <a:r>
              <a:rPr lang="de-DE" sz="900" dirty="0" err="1"/>
              <a:t>level</a:t>
            </a:r>
            <a:r>
              <a:rPr lang="de-DE" sz="900" dirty="0"/>
              <a:t> </a:t>
            </a:r>
            <a:r>
              <a:rPr lang="de-DE" sz="900" dirty="0" err="1"/>
              <a:t>than</a:t>
            </a:r>
            <a:r>
              <a:rPr lang="de-DE" sz="900" dirty="0"/>
              <a:t> </a:t>
            </a:r>
            <a:r>
              <a:rPr lang="de-DE" sz="900" dirty="0" err="1"/>
              <a:t>structured</a:t>
            </a:r>
            <a:r>
              <a:rPr lang="de-DE" sz="900" dirty="0"/>
              <a:t>-light </a:t>
            </a:r>
            <a:r>
              <a:rPr lang="de-DE" sz="900" dirty="0" err="1"/>
              <a:t>sensors</a:t>
            </a:r>
            <a:r>
              <a:rPr lang="de-DE" sz="9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16x3 </a:t>
            </a:r>
            <a:r>
              <a:rPr lang="de-DE" dirty="0" err="1"/>
              <a:t>numbers</a:t>
            </a:r>
            <a:r>
              <a:rPr lang="de-DE" dirty="0"/>
              <a:t> in .</a:t>
            </a:r>
            <a:r>
              <a:rPr lang="de-DE" dirty="0" err="1"/>
              <a:t>txt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>
                <a:sym typeface="Wingdings" panose="05000000000000000000" pitchFamily="2" charset="2"/>
              </a:rPr>
              <a:t> 16 </a:t>
            </a:r>
            <a:r>
              <a:rPr lang="de-DE" dirty="0" err="1">
                <a:sym typeface="Wingdings" panose="05000000000000000000" pitchFamily="2" charset="2"/>
              </a:rPr>
              <a:t>joint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locations</a:t>
            </a:r>
            <a:r>
              <a:rPr lang="de-DE" dirty="0">
                <a:sym typeface="Wingdings" panose="05000000000000000000" pitchFamily="2" charset="2"/>
              </a:rPr>
              <a:t> (Palm, Thumb, Index etc.)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32692-8090-4CD4-8DD1-6BB5E8FD4BFE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99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Tensorflow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 Point </a:t>
            </a:r>
            <a:r>
              <a:rPr lang="de-DE" dirty="0" err="1">
                <a:sym typeface="Wingdings" panose="05000000000000000000" pitchFamily="2" charset="2"/>
              </a:rPr>
              <a:t>cloud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unoform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hand</a:t>
            </a:r>
            <a:r>
              <a:rPr lang="de-DE" dirty="0">
                <a:sym typeface="Wingdings" panose="05000000000000000000" pitchFamily="2" charset="2"/>
              </a:rPr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32692-8090-4CD4-8DD1-6BB5E8FD4BFE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463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dirty="0"/>
              <a:t>MLP: </a:t>
            </a:r>
            <a:r>
              <a:rPr lang="de-DE" sz="1200" b="0" dirty="0" err="1"/>
              <a:t>artifical</a:t>
            </a:r>
            <a:r>
              <a:rPr lang="de-DE" sz="1200" b="0" dirty="0"/>
              <a:t> </a:t>
            </a:r>
            <a:r>
              <a:rPr lang="de-DE" sz="1200" b="0" dirty="0" err="1"/>
              <a:t>neural</a:t>
            </a:r>
            <a:r>
              <a:rPr lang="de-DE" sz="1200" b="0" dirty="0"/>
              <a:t> </a:t>
            </a:r>
            <a:r>
              <a:rPr lang="de-DE" sz="1200" b="0" dirty="0" err="1"/>
              <a:t>network</a:t>
            </a:r>
            <a:r>
              <a:rPr lang="de-DE" sz="1200" b="0" dirty="0"/>
              <a:t>: </a:t>
            </a:r>
            <a:r>
              <a:rPr lang="de-DE" sz="1200" b="0" dirty="0" err="1"/>
              <a:t>use</a:t>
            </a:r>
            <a:r>
              <a:rPr lang="de-DE" sz="1200" b="0" dirty="0"/>
              <a:t> </a:t>
            </a:r>
            <a:r>
              <a:rPr lang="de-DE" sz="1200" b="0" dirty="0" err="1"/>
              <a:t>nonlinear</a:t>
            </a:r>
            <a:r>
              <a:rPr lang="de-DE" sz="1200" b="0" dirty="0"/>
              <a:t> </a:t>
            </a:r>
            <a:r>
              <a:rPr lang="de-DE" sz="1200" b="0" dirty="0" err="1"/>
              <a:t>actication</a:t>
            </a:r>
            <a:r>
              <a:rPr lang="de-DE" sz="1200" b="0" dirty="0"/>
              <a:t> </a:t>
            </a:r>
            <a:r>
              <a:rPr lang="de-DE" sz="1200" b="0" dirty="0" err="1"/>
              <a:t>function</a:t>
            </a:r>
            <a:r>
              <a:rPr lang="de-DE" sz="1200" b="0" dirty="0"/>
              <a:t> (RELU) and </a:t>
            </a:r>
            <a:r>
              <a:rPr lang="de-DE" sz="1200" b="0" dirty="0" err="1"/>
              <a:t>backpropagation</a:t>
            </a:r>
            <a:r>
              <a:rPr lang="de-DE" sz="1200" b="0" dirty="0"/>
              <a:t> </a:t>
            </a:r>
            <a:r>
              <a:rPr lang="de-DE" sz="1200" b="0" dirty="0" err="1"/>
              <a:t>for</a:t>
            </a:r>
            <a:r>
              <a:rPr lang="de-DE" sz="1200" b="0" dirty="0"/>
              <a:t> </a:t>
            </a:r>
            <a:r>
              <a:rPr lang="de-DE" sz="1200" b="0" dirty="0" err="1"/>
              <a:t>training</a:t>
            </a:r>
            <a:endParaRPr lang="de-DE" sz="1200" b="1" dirty="0"/>
          </a:p>
          <a:p>
            <a:r>
              <a:rPr lang="de-DE" sz="1200" b="1" dirty="0"/>
              <a:t>Max Pooling</a:t>
            </a:r>
            <a:r>
              <a:rPr lang="de-DE" sz="1200" dirty="0"/>
              <a:t>: </a:t>
            </a:r>
            <a:r>
              <a:rPr lang="de-DE" sz="1200" dirty="0" err="1"/>
              <a:t>unstructed</a:t>
            </a:r>
            <a:r>
              <a:rPr lang="de-DE" sz="1200" dirty="0"/>
              <a:t> </a:t>
            </a:r>
            <a:r>
              <a:rPr lang="de-DE" sz="1200" dirty="0" err="1"/>
              <a:t>point</a:t>
            </a:r>
            <a:r>
              <a:rPr lang="de-DE" sz="1200" dirty="0"/>
              <a:t> </a:t>
            </a:r>
            <a:r>
              <a:rPr lang="de-DE" sz="1200" dirty="0" err="1"/>
              <a:t>cloud</a:t>
            </a:r>
            <a:r>
              <a:rPr lang="de-DE" sz="1200" dirty="0"/>
              <a:t>, </a:t>
            </a:r>
            <a:r>
              <a:rPr lang="de-DE" sz="1200" dirty="0" err="1"/>
              <a:t>takes</a:t>
            </a:r>
            <a:r>
              <a:rPr lang="de-DE" sz="1200" dirty="0"/>
              <a:t> </a:t>
            </a:r>
            <a:r>
              <a:rPr lang="de-DE" sz="1200" dirty="0" err="1"/>
              <a:t>only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max</a:t>
            </a:r>
            <a:r>
              <a:rPr lang="de-DE" sz="1200" dirty="0"/>
              <a:t> </a:t>
            </a:r>
            <a:r>
              <a:rPr lang="de-DE" sz="1200" dirty="0" err="1"/>
              <a:t>value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feature (</a:t>
            </a:r>
            <a:r>
              <a:rPr lang="de-DE" sz="1200" dirty="0" err="1"/>
              <a:t>one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n) </a:t>
            </a:r>
            <a:r>
              <a:rPr lang="de-DE" sz="1200" dirty="0">
                <a:sym typeface="Wingdings" panose="05000000000000000000" pitchFamily="2" charset="2"/>
              </a:rPr>
              <a:t> </a:t>
            </a:r>
            <a:r>
              <a:rPr lang="de-DE" sz="1200" dirty="0" err="1">
                <a:sym typeface="Wingdings" panose="05000000000000000000" pitchFamily="2" charset="2"/>
              </a:rPr>
              <a:t>pose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coordinates</a:t>
            </a:r>
            <a:r>
              <a:rPr lang="de-DE" sz="1200" dirty="0">
                <a:sym typeface="Wingdings" panose="05000000000000000000" pitchFamily="2" charset="2"/>
              </a:rPr>
              <a:t> (</a:t>
            </a:r>
            <a:r>
              <a:rPr lang="de-DE" sz="1200" dirty="0" err="1">
                <a:sym typeface="Wingdings" panose="05000000000000000000" pitchFamily="2" charset="2"/>
              </a:rPr>
              <a:t>red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points</a:t>
            </a:r>
            <a:r>
              <a:rPr lang="de-DE" sz="1200" dirty="0">
                <a:sym typeface="Wingdings" panose="05000000000000000000" pitchFamily="2" charset="2"/>
              </a:rPr>
              <a:t>)</a:t>
            </a:r>
            <a:endParaRPr lang="de-DE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b="1" dirty="0"/>
              <a:t>Numbers in bracket are layer sizes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b="1" dirty="0"/>
              <a:t>Dropout: </a:t>
            </a:r>
            <a:r>
              <a:rPr lang="en-US" b="0" dirty="0"/>
              <a:t>regularization technique, randomly </a:t>
            </a:r>
            <a:r>
              <a:rPr lang="en-US" b="0" dirty="0" err="1"/>
              <a:t>slected</a:t>
            </a:r>
            <a:r>
              <a:rPr lang="en-US" b="0" dirty="0"/>
              <a:t> neurons get ignored during training</a:t>
            </a:r>
            <a:endParaRPr lang="en-US" b="1" dirty="0"/>
          </a:p>
          <a:p>
            <a:pPr marL="0" indent="0">
              <a:buFont typeface="Wingdings" panose="05000000000000000000" pitchFamily="2" charset="2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32692-8090-4CD4-8DD1-6BB5E8FD4BFE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014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Augmentation, </a:t>
            </a:r>
            <a:r>
              <a:rPr lang="de-DE" dirty="0" err="1"/>
              <a:t>creat</a:t>
            </a:r>
            <a:r>
              <a:rPr lang="de-DE" dirty="0"/>
              <a:t> </a:t>
            </a:r>
            <a:r>
              <a:rPr lang="de-DE" dirty="0" err="1"/>
              <a:t>atrififcally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32692-8090-4CD4-8DD1-6BB5E8FD4BFE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890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3296"/>
            <a:ext cx="9144000" cy="798576"/>
          </a:xfrm>
          <a:prstGeom prst="rect">
            <a:avLst/>
          </a:prstGeom>
        </p:spPr>
      </p:pic>
      <p:sp>
        <p:nvSpPr>
          <p:cNvPr id="22" name="Textfeld 21"/>
          <p:cNvSpPr txBox="1"/>
          <p:nvPr userDrawn="1"/>
        </p:nvSpPr>
        <p:spPr>
          <a:xfrm>
            <a:off x="3158872" y="6309320"/>
            <a:ext cx="2421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TUM Neue Helvetica 55 Regular" pitchFamily="34" charset="0"/>
              </a:rPr>
              <a:t>www.hcr.ei.tum.de</a:t>
            </a:r>
          </a:p>
        </p:txBody>
      </p:sp>
      <p:sp>
        <p:nvSpPr>
          <p:cNvPr id="17" name="Textplatzhalt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09622"/>
            <a:ext cx="8280920" cy="216024"/>
          </a:xfrm>
        </p:spPr>
        <p:txBody>
          <a:bodyPr anchor="ctr"/>
          <a:lstStyle>
            <a:lvl1pPr marL="0" indent="0" algn="l">
              <a:buNone/>
              <a:defRPr sz="1800" baseline="0">
                <a:latin typeface="TUM Neue Helvetica 55 Regular" pitchFamily="34" charset="0"/>
              </a:defRPr>
            </a:lvl1pPr>
          </a:lstStyle>
          <a:p>
            <a:pPr lvl="0"/>
            <a:r>
              <a:rPr lang="de-DE" dirty="0"/>
              <a:t>Intermediate Report / Final Report </a:t>
            </a:r>
            <a:r>
              <a:rPr lang="de-DE" dirty="0" err="1"/>
              <a:t>Master‘s</a:t>
            </a:r>
            <a:r>
              <a:rPr lang="de-DE" dirty="0"/>
              <a:t> Thesis / Bachelor Thesis</a:t>
            </a:r>
          </a:p>
        </p:txBody>
      </p:sp>
      <p:sp>
        <p:nvSpPr>
          <p:cNvPr id="18" name="Textplatzhalter 33"/>
          <p:cNvSpPr>
            <a:spLocks noGrp="1"/>
          </p:cNvSpPr>
          <p:nvPr>
            <p:ph type="body" sz="quarter" idx="19" hasCustomPrompt="1"/>
          </p:nvPr>
        </p:nvSpPr>
        <p:spPr>
          <a:xfrm>
            <a:off x="467544" y="3974516"/>
            <a:ext cx="8280920" cy="215099"/>
          </a:xfrm>
        </p:spPr>
        <p:txBody>
          <a:bodyPr anchor="ctr"/>
          <a:lstStyle>
            <a:lvl1pPr marL="0" indent="0">
              <a:buNone/>
              <a:defRPr sz="18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defRPr>
            </a:lvl1pPr>
          </a:lstStyle>
          <a:p>
            <a:pPr lvl="0"/>
            <a:r>
              <a:rPr lang="de-DE" dirty="0"/>
              <a:t>Betreuer: B. Betreuer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539552" y="5301208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UM Neue Helvetica 55 Regular" pitchFamily="34" charset="0"/>
                <a:ea typeface="TUM Neue Helvetica 55 Regular" pitchFamily="34" charset="0"/>
                <a:cs typeface="TUM Neue Helvetica 55 Regular" pitchFamily="34" charset="0"/>
              </a:rPr>
              <a:t> Human-centered Assistive Robotics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UM Neue Helvetica 55 Regular" pitchFamily="34" charset="0"/>
              <a:ea typeface="TUM Neue Helvetica 55 Regular" pitchFamily="34" charset="0"/>
              <a:cs typeface="TUM Neue Helvetica 55 Regular" pitchFamily="34" charset="0"/>
            </a:endParaRPr>
          </a:p>
        </p:txBody>
      </p:sp>
      <p:sp>
        <p:nvSpPr>
          <p:cNvPr id="21" name="Textfeld 20"/>
          <p:cNvSpPr txBox="1"/>
          <p:nvPr userDrawn="1"/>
        </p:nvSpPr>
        <p:spPr>
          <a:xfrm>
            <a:off x="611560" y="5661248"/>
            <a:ext cx="350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UM Neue Helvetica 55 Regular" pitchFamily="34" charset="0"/>
                <a:ea typeface="TUM Neue Helvetica 55 Regular" pitchFamily="34" charset="0"/>
                <a:cs typeface="TUM Neue Helvetica 55 Regular" pitchFamily="34" charset="0"/>
              </a:rPr>
              <a:t>Technische Universität München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67544" y="3212976"/>
            <a:ext cx="8280000" cy="432000"/>
          </a:xfrm>
        </p:spPr>
        <p:txBody>
          <a:bodyPr/>
          <a:lstStyle>
            <a:lvl1pPr>
              <a:defRPr sz="2000" b="1" baseline="0"/>
            </a:lvl1pPr>
          </a:lstStyle>
          <a:p>
            <a:pPr lvl="0"/>
            <a:r>
              <a:rPr lang="de-DE" dirty="0"/>
              <a:t>S. Student</a:t>
            </a:r>
          </a:p>
        </p:txBody>
      </p:sp>
    </p:spTree>
    <p:extLst>
      <p:ext uri="{BB962C8B-B14F-4D97-AF65-F5344CB8AC3E}">
        <p14:creationId xmlns:p14="http://schemas.microsoft.com/office/powerpoint/2010/main" val="283015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fache 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42852"/>
            <a:ext cx="6543692" cy="725471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 dirty="0"/>
              <a:t>Titel durch Klicken bearbeiten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1547664" y="6324204"/>
            <a:ext cx="5904656" cy="373376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pPr>
              <a:defRPr/>
            </a:pPr>
            <a:r>
              <a:rPr lang="de-DE" dirty="0" err="1"/>
              <a:t>Projecct</a:t>
            </a:r>
            <a:r>
              <a:rPr lang="de-DE" dirty="0"/>
              <a:t> Progress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 b="0"/>
            </a:lvl1pPr>
          </a:lstStyle>
          <a:p>
            <a:fld id="{28887D9C-DEA6-4F14-80A1-F5E285BF1C0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464330" y="1071546"/>
            <a:ext cx="8215341" cy="5000642"/>
          </a:xfrm>
        </p:spPr>
        <p:txBody>
          <a:bodyPr/>
          <a:lstStyle>
            <a:lvl1pPr>
              <a:buNone/>
              <a:defRPr sz="2800"/>
            </a:lvl1pPr>
            <a:lvl2pPr>
              <a:buFont typeface="Wingdings" pitchFamily="2" charset="2"/>
              <a:buChar char="§"/>
              <a:defRPr/>
            </a:lvl2pPr>
            <a:lvl4pPr>
              <a:defRPr baseline="0"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1547664" y="6324204"/>
            <a:ext cx="5904656" cy="373376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pPr>
              <a:defRPr/>
            </a:pPr>
            <a:r>
              <a:rPr lang="de-DE" dirty="0"/>
              <a:t>Project Progress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 b="0"/>
            </a:lvl1pPr>
          </a:lstStyle>
          <a:p>
            <a:fld id="{28887D9C-DEA6-4F14-80A1-F5E285BF1C0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464330" y="3143248"/>
            <a:ext cx="8215341" cy="2928940"/>
          </a:xfrm>
        </p:spPr>
        <p:txBody>
          <a:bodyPr/>
          <a:lstStyle>
            <a:lvl1pPr>
              <a:buNone/>
              <a:defRPr sz="2800"/>
            </a:lvl1pPr>
            <a:lvl2pPr>
              <a:buFont typeface="Wingdings" pitchFamily="2" charset="2"/>
              <a:buChar char="§"/>
              <a:defRPr/>
            </a:lvl2pPr>
            <a:lvl4pPr>
              <a:defRPr baseline="0"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4330" y="1000125"/>
            <a:ext cx="8222470" cy="500063"/>
          </a:xfr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None/>
              <a:defRPr sz="2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Problem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330" y="1505787"/>
            <a:ext cx="8227233" cy="1500188"/>
          </a:xfrm>
          <a:solidFill>
            <a:schemeClr val="accent3"/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None/>
              <a:defRPr sz="2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Problem statement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tiff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7"/>
            <a:ext cx="6972320" cy="72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 durch Klicken einfügen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67544" y="1071546"/>
            <a:ext cx="8229600" cy="4949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47664" y="6324204"/>
            <a:ext cx="5904656" cy="3733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TUM Neue Helvetica 55 Regular" pitchFamily="34" charset="0"/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Project Progress </a:t>
            </a:r>
            <a:r>
              <a:rPr lang="de-DE" dirty="0" err="1"/>
              <a:t>Presentation</a:t>
            </a:r>
            <a:endParaRPr lang="de-DE" dirty="0"/>
          </a:p>
        </p:txBody>
      </p:sp>
      <p:cxnSp>
        <p:nvCxnSpPr>
          <p:cNvPr id="3" name="Gerade Verbindung 2"/>
          <p:cNvCxnSpPr/>
          <p:nvPr/>
        </p:nvCxnSpPr>
        <p:spPr>
          <a:xfrm flipH="1">
            <a:off x="203620" y="6143644"/>
            <a:ext cx="8736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3" descr="tum_logo_trans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80" y="6238175"/>
            <a:ext cx="902896" cy="477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7452320" y="6320654"/>
            <a:ext cx="837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UM Neue Helvetica 55 Regular" pitchFamily="34" charset="0"/>
              </a:defRPr>
            </a:lvl1pPr>
          </a:lstStyle>
          <a:p>
            <a:fld id="{28887D9C-DEA6-4F14-80A1-F5E285BF1C0E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252" y="6186027"/>
            <a:ext cx="591108" cy="6497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None/>
        <a:defRPr sz="28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ww.lsr.ei.tum.de/fileadmin/publications/ace_soro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sr.ei.tum.de/fileadmin/publications/Gonsior/CogInfoCom2011_Bus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Project Plan Presentation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Supervisor: Shile </a:t>
            </a:r>
            <a:r>
              <a:rPr lang="en-US" dirty="0"/>
              <a:t>Li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3289"/>
            <a:ext cx="8435280" cy="725471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Hand pose estimation using point cloud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Clarissa Hamann</a:t>
            </a:r>
          </a:p>
        </p:txBody>
      </p:sp>
    </p:spTree>
    <p:extLst>
      <p:ext uri="{BB962C8B-B14F-4D97-AF65-F5344CB8AC3E}">
        <p14:creationId xmlns:p14="http://schemas.microsoft.com/office/powerpoint/2010/main" val="2526784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1E697-D3AB-47E1-9CF9-6CF8EAEA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Time plan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5485C9-B072-4CEF-BC08-DF5A0CF922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47664" y="6324204"/>
            <a:ext cx="5904656" cy="37337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7DAB06-6F05-4C58-832D-7E3F1F3FF4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03FE06-4ECF-4FA2-B653-15E3982CAEA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z="2400" b="1" dirty="0"/>
              <a:t>08.11.18	</a:t>
            </a:r>
            <a:r>
              <a:rPr lang="de-DE" sz="2400" dirty="0"/>
              <a:t>	</a:t>
            </a:r>
            <a:r>
              <a:rPr lang="de-DE" sz="2400" b="1" dirty="0"/>
              <a:t>Project Plan </a:t>
            </a:r>
            <a:r>
              <a:rPr lang="de-DE" sz="2400" b="1" dirty="0" err="1"/>
              <a:t>Presentation</a:t>
            </a:r>
            <a:endParaRPr lang="de-DE" sz="2400" b="1" dirty="0"/>
          </a:p>
          <a:p>
            <a:pPr marL="0" indent="0"/>
            <a:r>
              <a:rPr lang="de-DE" sz="2400" dirty="0"/>
              <a:t>			</a:t>
            </a:r>
            <a:r>
              <a:rPr lang="de-DE" sz="2400" dirty="0">
                <a:sym typeface="Wingdings" panose="05000000000000000000" pitchFamily="2" charset="2"/>
              </a:rPr>
              <a:t> finish </a:t>
            </a:r>
            <a:r>
              <a:rPr lang="de-DE" sz="2400" dirty="0" err="1"/>
              <a:t>Preprocessing</a:t>
            </a:r>
            <a:endParaRPr lang="de-DE" sz="2400" dirty="0"/>
          </a:p>
          <a:p>
            <a:r>
              <a:rPr lang="de-DE" sz="2400" dirty="0"/>
              <a:t>				</a:t>
            </a:r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dirty="0" err="1"/>
              <a:t>starting</a:t>
            </a:r>
            <a:r>
              <a:rPr lang="de-DE" sz="2400" dirty="0"/>
              <a:t> </a:t>
            </a:r>
            <a:r>
              <a:rPr lang="de-DE" sz="2400" dirty="0" err="1"/>
              <a:t>Implemention</a:t>
            </a:r>
            <a:endParaRPr lang="de-DE" sz="2400" dirty="0"/>
          </a:p>
          <a:p>
            <a:r>
              <a:rPr lang="de-DE" sz="2400" b="1" dirty="0"/>
              <a:t>06.12.18	</a:t>
            </a:r>
            <a:r>
              <a:rPr lang="de-DE" sz="2400" dirty="0"/>
              <a:t>	</a:t>
            </a:r>
            <a:r>
              <a:rPr lang="de-DE" sz="2400" b="1" dirty="0"/>
              <a:t>Project Progress </a:t>
            </a:r>
            <a:r>
              <a:rPr lang="de-DE" sz="2400" b="1" dirty="0" err="1"/>
              <a:t>Presentation</a:t>
            </a:r>
            <a:endParaRPr lang="de-DE" sz="2400" b="1" dirty="0"/>
          </a:p>
          <a:p>
            <a:r>
              <a:rPr lang="de-DE" sz="2400" dirty="0"/>
              <a:t>				</a:t>
            </a:r>
            <a:r>
              <a:rPr lang="de-DE" sz="2400" dirty="0">
                <a:sym typeface="Wingdings" panose="05000000000000000000" pitchFamily="2" charset="2"/>
              </a:rPr>
              <a:t> finish Implementation</a:t>
            </a:r>
          </a:p>
          <a:p>
            <a:r>
              <a:rPr lang="de-DE" sz="2400" dirty="0">
                <a:sym typeface="Wingdings" panose="05000000000000000000" pitchFamily="2" charset="2"/>
              </a:rPr>
              <a:t>				 </a:t>
            </a:r>
            <a:r>
              <a:rPr lang="de-DE" sz="2400" dirty="0" err="1">
                <a:sym typeface="Wingdings" panose="05000000000000000000" pitchFamily="2" charset="2"/>
              </a:rPr>
              <a:t>starting</a:t>
            </a:r>
            <a:r>
              <a:rPr lang="de-DE" sz="2400" dirty="0">
                <a:sym typeface="Wingdings" panose="05000000000000000000" pitchFamily="2" charset="2"/>
              </a:rPr>
              <a:t> Training/</a:t>
            </a:r>
            <a:r>
              <a:rPr lang="de-DE" sz="2400" dirty="0" err="1">
                <a:sym typeface="Wingdings" panose="05000000000000000000" pitchFamily="2" charset="2"/>
              </a:rPr>
              <a:t>Testing</a:t>
            </a:r>
            <a:endParaRPr lang="de-DE" sz="2400" dirty="0"/>
          </a:p>
          <a:p>
            <a:r>
              <a:rPr lang="de-DE" sz="2400" b="1" dirty="0"/>
              <a:t>Christmas		----------------------------------------</a:t>
            </a:r>
          </a:p>
          <a:p>
            <a:r>
              <a:rPr lang="de-DE" sz="2400" dirty="0"/>
              <a:t>				</a:t>
            </a:r>
            <a:r>
              <a:rPr lang="de-DE" sz="2400" dirty="0">
                <a:sym typeface="Wingdings" panose="05000000000000000000" pitchFamily="2" charset="2"/>
              </a:rPr>
              <a:t> finish Training/</a:t>
            </a:r>
            <a:r>
              <a:rPr lang="de-DE" sz="2400" dirty="0" err="1">
                <a:sym typeface="Wingdings" panose="05000000000000000000" pitchFamily="2" charset="2"/>
              </a:rPr>
              <a:t>Testing</a:t>
            </a:r>
            <a:r>
              <a:rPr lang="de-DE" sz="2400" dirty="0"/>
              <a:t>		</a:t>
            </a:r>
          </a:p>
          <a:p>
            <a:r>
              <a:rPr lang="de-DE" sz="2400" dirty="0">
                <a:sym typeface="Wingdings" panose="05000000000000000000" pitchFamily="2" charset="2"/>
              </a:rPr>
              <a:t>				 </a:t>
            </a:r>
            <a:r>
              <a:rPr lang="de-DE" sz="2400" dirty="0" err="1">
                <a:sym typeface="Wingdings" panose="05000000000000000000" pitchFamily="2" charset="2"/>
              </a:rPr>
              <a:t>writing</a:t>
            </a:r>
            <a:r>
              <a:rPr lang="de-DE" sz="2400" dirty="0">
                <a:sym typeface="Wingdings" panose="05000000000000000000" pitchFamily="2" charset="2"/>
              </a:rPr>
              <a:t> report</a:t>
            </a:r>
            <a:endParaRPr lang="de-DE" sz="2400" dirty="0"/>
          </a:p>
          <a:p>
            <a:r>
              <a:rPr lang="de-DE" sz="2400" b="1" dirty="0"/>
              <a:t>14.01.19		Final Report Submission</a:t>
            </a:r>
          </a:p>
          <a:p>
            <a:r>
              <a:rPr lang="de-DE" sz="2400" b="1" dirty="0"/>
              <a:t>17.01.19	</a:t>
            </a:r>
            <a:r>
              <a:rPr lang="de-DE" sz="2400" dirty="0"/>
              <a:t>	</a:t>
            </a:r>
            <a:r>
              <a:rPr lang="de-DE" sz="2400" b="1" dirty="0"/>
              <a:t>Final </a:t>
            </a:r>
            <a:r>
              <a:rPr lang="de-DE" sz="2400" b="1" dirty="0" err="1"/>
              <a:t>Presentation</a:t>
            </a:r>
            <a:endParaRPr lang="de-DE" sz="2400" b="1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7BD1156-DFFD-40FC-8C86-3E795710A584}"/>
              </a:ext>
            </a:extLst>
          </p:cNvPr>
          <p:cNvCxnSpPr/>
          <p:nvPr/>
        </p:nvCxnSpPr>
        <p:spPr>
          <a:xfrm>
            <a:off x="1115616" y="1628800"/>
            <a:ext cx="0" cy="6480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D4922FB2-8345-488B-A01F-BD8F8B90F745}"/>
              </a:ext>
            </a:extLst>
          </p:cNvPr>
          <p:cNvCxnSpPr/>
          <p:nvPr/>
        </p:nvCxnSpPr>
        <p:spPr>
          <a:xfrm>
            <a:off x="1115616" y="2924944"/>
            <a:ext cx="0" cy="6480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8BDD093-6EE9-4060-BFF8-5A9F97BE283F}"/>
              </a:ext>
            </a:extLst>
          </p:cNvPr>
          <p:cNvCxnSpPr/>
          <p:nvPr/>
        </p:nvCxnSpPr>
        <p:spPr>
          <a:xfrm>
            <a:off x="1115616" y="4221088"/>
            <a:ext cx="0" cy="6480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Häkchen">
            <a:extLst>
              <a:ext uri="{FF2B5EF4-FFF2-40B4-BE49-F238E27FC236}">
                <a16:creationId xmlns:a16="http://schemas.microsoft.com/office/drawing/2014/main" id="{8F1B9DDE-324D-4E2F-93E6-286319F992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2200" y="1614380"/>
            <a:ext cx="328940" cy="328940"/>
          </a:xfrm>
          <a:prstGeom prst="rect">
            <a:avLst/>
          </a:prstGeom>
        </p:spPr>
      </p:pic>
      <p:pic>
        <p:nvPicPr>
          <p:cNvPr id="11" name="Grafik 10" descr="Häkchen">
            <a:extLst>
              <a:ext uri="{FF2B5EF4-FFF2-40B4-BE49-F238E27FC236}">
                <a16:creationId xmlns:a16="http://schemas.microsoft.com/office/drawing/2014/main" id="{AADDCE75-FFB2-4665-9043-BB3234A80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2074" y="2030866"/>
            <a:ext cx="328940" cy="32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30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References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1547664" y="6324204"/>
            <a:ext cx="5904656" cy="37337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1000100" y="1857364"/>
            <a:ext cx="7786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TUM Neue Helvetica 55 Regular"/>
              </a:rPr>
              <a:t>Charles R Qi, Hao Su, Kaichun Mo, and Leonidas J Guibas. </a:t>
            </a:r>
            <a:br>
              <a:rPr lang="en-US" sz="1200" dirty="0">
                <a:latin typeface="TUM Neue Helvetica 55 Regular" pitchFamily="34" charset="0"/>
              </a:rPr>
            </a:br>
            <a:r>
              <a:rPr lang="en-US" sz="1200" b="1" dirty="0" err="1">
                <a:latin typeface="TUM Neue Helvetica 55 Regular"/>
              </a:rPr>
              <a:t>Pointnet</a:t>
            </a:r>
            <a:r>
              <a:rPr lang="en-US" sz="1200" b="1" dirty="0">
                <a:latin typeface="TUM Neue Helvetica 55 Regular"/>
              </a:rPr>
              <a:t>: Deep learning on point sets </a:t>
            </a:r>
          </a:p>
          <a:p>
            <a:r>
              <a:rPr lang="en-US" sz="1200" b="1" dirty="0">
                <a:latin typeface="TUM Neue Helvetica 55 Regular"/>
              </a:rPr>
              <a:t>for 3d </a:t>
            </a:r>
            <a:r>
              <a:rPr lang="en-US" sz="1200" b="1" dirty="0" err="1">
                <a:latin typeface="TUM Neue Helvetica 55 Regular"/>
              </a:rPr>
              <a:t>classication</a:t>
            </a:r>
            <a:r>
              <a:rPr lang="en-US" sz="1200" b="1" dirty="0">
                <a:latin typeface="TUM Neue Helvetica 55 Regular"/>
              </a:rPr>
              <a:t> and segmentation. Proc. Computer Vision and Pattern Recognition (CVPR) </a:t>
            </a:r>
            <a:br>
              <a:rPr lang="en-US" sz="1200" b="1" dirty="0">
                <a:latin typeface="TUM Neue Helvetica 55 Regular" pitchFamily="34" charset="0"/>
              </a:rPr>
            </a:b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/>
              </a:rPr>
              <a:t>IEEE, 1(2):4, 2017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UM Neue Helvetica 55 Regular"/>
            </a:endParaRPr>
          </a:p>
        </p:txBody>
      </p:sp>
      <p:pic>
        <p:nvPicPr>
          <p:cNvPr id="10242" name="Picture 2" descr="C:\Users\user\Desktop\document-icon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84922"/>
            <a:ext cx="282347" cy="391215"/>
          </a:xfrm>
          <a:prstGeom prst="rect">
            <a:avLst/>
          </a:prstGeom>
          <a:noFill/>
        </p:spPr>
      </p:pic>
      <p:sp>
        <p:nvSpPr>
          <p:cNvPr id="12" name="Textfeld 11"/>
          <p:cNvSpPr txBox="1"/>
          <p:nvPr/>
        </p:nvSpPr>
        <p:spPr>
          <a:xfrm>
            <a:off x="1000100" y="2996983"/>
            <a:ext cx="7786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latin typeface="TUM Neue Helvetica 55 Regular"/>
              </a:rPr>
              <a:t>Danhang</a:t>
            </a:r>
            <a:r>
              <a:rPr lang="de-DE" sz="1200" dirty="0">
                <a:latin typeface="TUM Neue Helvetica 55 Regular"/>
              </a:rPr>
              <a:t> Tang, </a:t>
            </a:r>
            <a:r>
              <a:rPr lang="de-DE" sz="1200" dirty="0" err="1">
                <a:latin typeface="TUM Neue Helvetica 55 Regular"/>
              </a:rPr>
              <a:t>Hyung</a:t>
            </a:r>
            <a:r>
              <a:rPr lang="de-DE" sz="1200" dirty="0">
                <a:latin typeface="TUM Neue Helvetica 55 Regular"/>
              </a:rPr>
              <a:t> Jin Chang, </a:t>
            </a:r>
            <a:r>
              <a:rPr lang="de-DE" sz="1200" dirty="0" err="1">
                <a:latin typeface="TUM Neue Helvetica 55 Regular"/>
              </a:rPr>
              <a:t>Alykhan</a:t>
            </a:r>
            <a:r>
              <a:rPr lang="de-DE" sz="1200" dirty="0">
                <a:latin typeface="TUM Neue Helvetica 55 Regular"/>
              </a:rPr>
              <a:t> </a:t>
            </a:r>
            <a:r>
              <a:rPr lang="de-DE" sz="1200" dirty="0" err="1">
                <a:latin typeface="TUM Neue Helvetica 55 Regular"/>
              </a:rPr>
              <a:t>Tejani</a:t>
            </a:r>
            <a:r>
              <a:rPr lang="de-DE" sz="1200" dirty="0">
                <a:latin typeface="TUM Neue Helvetica 55 Regular"/>
              </a:rPr>
              <a:t>, and </a:t>
            </a:r>
            <a:r>
              <a:rPr lang="de-DE" sz="1200" dirty="0" err="1">
                <a:latin typeface="TUM Neue Helvetica 55 Regular"/>
              </a:rPr>
              <a:t>Tae-Kyun</a:t>
            </a:r>
            <a:r>
              <a:rPr lang="de-DE" sz="1200" dirty="0">
                <a:latin typeface="TUM Neue Helvetica 55 Regular"/>
              </a:rPr>
              <a:t> Kim</a:t>
            </a:r>
          </a:p>
          <a:p>
            <a:r>
              <a:rPr lang="de-DE" sz="1200" b="1" dirty="0">
                <a:latin typeface="TUM Neue Helvetica 55 Regular"/>
              </a:rPr>
              <a:t>Latent </a:t>
            </a:r>
            <a:r>
              <a:rPr lang="de-DE" sz="1200" b="1" dirty="0" err="1">
                <a:latin typeface="TUM Neue Helvetica 55 Regular"/>
              </a:rPr>
              <a:t>regression</a:t>
            </a:r>
            <a:r>
              <a:rPr lang="de-DE" sz="1200" b="1" dirty="0">
                <a:latin typeface="TUM Neue Helvetica 55 Regular"/>
              </a:rPr>
              <a:t> </a:t>
            </a:r>
            <a:r>
              <a:rPr lang="de-DE" sz="1200" b="1" dirty="0" err="1">
                <a:latin typeface="TUM Neue Helvetica 55 Regular"/>
              </a:rPr>
              <a:t>forest</a:t>
            </a:r>
            <a:r>
              <a:rPr lang="de-DE" sz="1200" b="1" dirty="0">
                <a:latin typeface="TUM Neue Helvetica 55 Regular"/>
              </a:rPr>
              <a:t>: </a:t>
            </a:r>
            <a:r>
              <a:rPr lang="en-US" sz="1200" b="1" dirty="0">
                <a:latin typeface="TUM Neue Helvetica 55 Regular"/>
              </a:rPr>
              <a:t>Structured estimation of 3d articulated hand posture. In Proceedings of the IEEE conference on </a:t>
            </a:r>
          </a:p>
          <a:p>
            <a:r>
              <a:rPr lang="de-DE" sz="1200" b="1" dirty="0" err="1">
                <a:latin typeface="TUM Neue Helvetica 55 Regular"/>
              </a:rPr>
              <a:t>computer</a:t>
            </a:r>
            <a:r>
              <a:rPr lang="de-DE" sz="1200" b="1" dirty="0">
                <a:latin typeface="TUM Neue Helvetica 55 Regular"/>
              </a:rPr>
              <a:t> </a:t>
            </a:r>
            <a:r>
              <a:rPr lang="de-DE" sz="1200" b="1" dirty="0" err="1">
                <a:latin typeface="TUM Neue Helvetica 55 Regular"/>
              </a:rPr>
              <a:t>vision</a:t>
            </a:r>
            <a:r>
              <a:rPr lang="de-DE" sz="1200" b="1" dirty="0">
                <a:latin typeface="TUM Neue Helvetica 55 Regular"/>
              </a:rPr>
              <a:t> and </a:t>
            </a:r>
            <a:r>
              <a:rPr lang="de-DE" sz="1200" b="1" dirty="0" err="1">
                <a:latin typeface="TUM Neue Helvetica 55 Regular"/>
              </a:rPr>
              <a:t>pattern</a:t>
            </a:r>
            <a:r>
              <a:rPr lang="de-DE" sz="1200" b="1" dirty="0">
                <a:latin typeface="TUM Neue Helvetica 55 Regular"/>
              </a:rPr>
              <a:t> </a:t>
            </a:r>
            <a:r>
              <a:rPr lang="de-DE" sz="1200" b="1" dirty="0" err="1">
                <a:latin typeface="TUM Neue Helvetica 55 Regular"/>
              </a:rPr>
              <a:t>recognition</a:t>
            </a:r>
            <a:r>
              <a:rPr lang="de-DE" sz="1200" b="1" dirty="0">
                <a:latin typeface="TUM Neue Helvetica 55 Regular"/>
              </a:rPr>
              <a:t> </a:t>
            </a:r>
          </a:p>
          <a:p>
            <a:r>
              <a:rPr lang="de-DE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/>
              </a:rPr>
              <a:t>pages</a:t>
            </a:r>
            <a:r>
              <a:rPr lang="de-DE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/>
              </a:rPr>
              <a:t> 3786{3793, 2014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  <a:latin typeface="TUM Neue Helvetica 55 Regular" pitchFamily="34" charset="0"/>
            </a:endParaRPr>
          </a:p>
        </p:txBody>
      </p:sp>
      <p:pic>
        <p:nvPicPr>
          <p:cNvPr id="13" name="Picture 2" descr="C:\Users\user\Desktop\document-icon.png">
            <a:hlinkClick r:id="rId4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124541"/>
            <a:ext cx="282347" cy="3912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57199" y="327265"/>
            <a:ext cx="8222471" cy="725471"/>
          </a:xfrm>
        </p:spPr>
        <p:txBody>
          <a:bodyPr/>
          <a:lstStyle/>
          <a:p>
            <a:r>
              <a:rPr lang="de-DE" sz="3200" dirty="0">
                <a:solidFill>
                  <a:schemeClr val="accent1"/>
                </a:solidFill>
              </a:rPr>
              <a:t>Hand </a:t>
            </a:r>
            <a:r>
              <a:rPr lang="de-DE" sz="3200" dirty="0" err="1">
                <a:solidFill>
                  <a:schemeClr val="accent1"/>
                </a:solidFill>
              </a:rPr>
              <a:t>pose</a:t>
            </a:r>
            <a:r>
              <a:rPr lang="de-DE" sz="3200" dirty="0">
                <a:solidFill>
                  <a:schemeClr val="accent1"/>
                </a:solidFill>
              </a:rPr>
              <a:t> </a:t>
            </a:r>
            <a:r>
              <a:rPr lang="de-DE" sz="3200" dirty="0" err="1">
                <a:solidFill>
                  <a:schemeClr val="accent1"/>
                </a:solidFill>
              </a:rPr>
              <a:t>estimation</a:t>
            </a:r>
            <a:r>
              <a:rPr lang="de-DE" sz="3200" dirty="0">
                <a:solidFill>
                  <a:schemeClr val="accent1"/>
                </a:solidFill>
              </a:rPr>
              <a:t> </a:t>
            </a:r>
            <a:r>
              <a:rPr lang="de-DE" sz="3200" dirty="0" err="1">
                <a:solidFill>
                  <a:schemeClr val="accent1"/>
                </a:solidFill>
              </a:rPr>
              <a:t>using</a:t>
            </a:r>
            <a:r>
              <a:rPr lang="de-DE" sz="3200" dirty="0">
                <a:solidFill>
                  <a:schemeClr val="accent1"/>
                </a:solidFill>
              </a:rPr>
              <a:t> </a:t>
            </a:r>
            <a:r>
              <a:rPr lang="de-DE" sz="3200" dirty="0" err="1">
                <a:solidFill>
                  <a:schemeClr val="accent1"/>
                </a:solidFill>
              </a:rPr>
              <a:t>point</a:t>
            </a:r>
            <a:r>
              <a:rPr lang="de-DE" sz="3200" dirty="0">
                <a:solidFill>
                  <a:schemeClr val="accent1"/>
                </a:solidFill>
              </a:rPr>
              <a:t> </a:t>
            </a:r>
            <a:r>
              <a:rPr lang="de-DE" sz="3200" dirty="0" err="1">
                <a:solidFill>
                  <a:schemeClr val="accent1"/>
                </a:solidFill>
              </a:rPr>
              <a:t>cloud</a:t>
            </a:r>
            <a:r>
              <a:rPr lang="de-DE" sz="3200" dirty="0">
                <a:solidFill>
                  <a:schemeClr val="accent1"/>
                </a:solidFill>
              </a:rPr>
              <a:t> - Motivation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E1D6B628-DE2C-4D9E-9A26-A429464FBD68}"/>
              </a:ext>
            </a:extLst>
          </p:cNvPr>
          <p:cNvSpPr txBox="1">
            <a:spLocks/>
          </p:cNvSpPr>
          <p:nvPr/>
        </p:nvSpPr>
        <p:spPr bwMode="auto">
          <a:xfrm>
            <a:off x="390522" y="3637926"/>
            <a:ext cx="3819639" cy="258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b="0" kern="1200">
                <a:solidFill>
                  <a:schemeClr val="tx1"/>
                </a:solidFill>
                <a:latin typeface="TUM Neue Helvetica 55 Regular" pitchFamily="34" charset="0"/>
                <a:ea typeface="TUM Neue Helvetica 55 Regular" pitchFamily="34" charset="0"/>
                <a:cs typeface="TUM Neue Helvetica 55 Regular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 b="0" kern="1200">
                <a:solidFill>
                  <a:schemeClr val="tx1"/>
                </a:solidFill>
                <a:latin typeface="TUM Neue Helvetica 55 Regular" pitchFamily="34" charset="0"/>
                <a:ea typeface="TUM Neue Helvetica 55 Regular" pitchFamily="34" charset="0"/>
                <a:cs typeface="TUM Neue Helvetica 55 Regular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0" kern="1200">
                <a:solidFill>
                  <a:schemeClr val="tx1"/>
                </a:solidFill>
                <a:latin typeface="TUM Neue Helvetica 55 Regular" pitchFamily="34" charset="0"/>
                <a:ea typeface="TUM Neue Helvetica 55 Regular" pitchFamily="34" charset="0"/>
                <a:cs typeface="TUM Neue Helvetica 55 Regular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kern="1200" baseline="0">
                <a:solidFill>
                  <a:schemeClr val="tx1"/>
                </a:solidFill>
                <a:latin typeface="TUM Neue Helvetica 55 Regular" pitchFamily="34" charset="0"/>
                <a:ea typeface="TUM Neue Helvetica 55 Regular" pitchFamily="34" charset="0"/>
                <a:cs typeface="TUM Neue Helvetica 55 Regular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kern="1200">
                <a:solidFill>
                  <a:schemeClr val="tx1"/>
                </a:solidFill>
                <a:latin typeface="TUM Neue Helvetica 55 Regular" pitchFamily="34" charset="0"/>
                <a:ea typeface="TUM Neue Helvetica 55 Regular" pitchFamily="34" charset="0"/>
                <a:cs typeface="TUM Neue Helvetica 55 Regular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/>
              <a:t>Point </a:t>
            </a:r>
            <a:r>
              <a:rPr lang="de-DE" sz="2000" b="1" dirty="0" err="1"/>
              <a:t>cloud</a:t>
            </a:r>
            <a:r>
              <a:rPr lang="de-DE" sz="2000" b="1" dirty="0"/>
              <a:t> 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B050"/>
                </a:solidFill>
              </a:rPr>
              <a:t>Fully usage of 3D information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 err="1">
                <a:solidFill>
                  <a:srgbClr val="FF0000"/>
                </a:solidFill>
              </a:rPr>
              <a:t>Unstructured</a:t>
            </a:r>
            <a:r>
              <a:rPr lang="de-DE" sz="1800" dirty="0">
                <a:solidFill>
                  <a:srgbClr val="FF0000"/>
                </a:solidFill>
              </a:rPr>
              <a:t> </a:t>
            </a:r>
            <a:r>
              <a:rPr lang="de-DE" sz="1800" dirty="0" err="1">
                <a:solidFill>
                  <a:srgbClr val="FF0000"/>
                </a:solidFill>
              </a:rPr>
              <a:t>input</a:t>
            </a:r>
            <a:r>
              <a:rPr lang="de-DE" sz="1800" dirty="0">
                <a:solidFill>
                  <a:srgbClr val="FF0000"/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Commonly used deep learning elements such as CNN cannot be used</a:t>
            </a:r>
          </a:p>
          <a:p>
            <a:r>
              <a:rPr lang="de-DE" dirty="0">
                <a:sym typeface="Wingdings" panose="05000000000000000000" pitchFamily="2" charset="2"/>
              </a:rPr>
              <a:t>				</a:t>
            </a:r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9F571621-D179-4ABD-BD95-A2C08A8D2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2" y="1376168"/>
            <a:ext cx="2716793" cy="218313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832E229-CDE8-4459-AA5A-E61517372A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1" y="1376167"/>
            <a:ext cx="2806796" cy="227742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E2346A3-E420-427E-8EF4-2DF5981170D4}"/>
              </a:ext>
            </a:extLst>
          </p:cNvPr>
          <p:cNvSpPr txBox="1"/>
          <p:nvPr/>
        </p:nvSpPr>
        <p:spPr>
          <a:xfrm>
            <a:off x="5292081" y="3933056"/>
            <a:ext cx="3312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TUM Neue Helvetica 55 Regular"/>
              </a:rPr>
              <a:t>Using</a:t>
            </a:r>
            <a:r>
              <a:rPr lang="de-DE" dirty="0">
                <a:latin typeface="TUM Neue Helvetica 55 Regular"/>
              </a:rPr>
              <a:t> </a:t>
            </a:r>
            <a:r>
              <a:rPr lang="de-DE" dirty="0" err="1">
                <a:latin typeface="TUM Neue Helvetica 55 Regular"/>
              </a:rPr>
              <a:t>the</a:t>
            </a:r>
            <a:r>
              <a:rPr lang="de-DE" dirty="0">
                <a:latin typeface="TUM Neue Helvetica 55 Regular"/>
              </a:rPr>
              <a:t> </a:t>
            </a:r>
            <a:r>
              <a:rPr lang="de-DE" dirty="0" err="1">
                <a:latin typeface="TUM Neue Helvetica 55 Regular"/>
              </a:rPr>
              <a:t>already</a:t>
            </a:r>
            <a:r>
              <a:rPr lang="de-DE" dirty="0">
                <a:latin typeface="TUM Neue Helvetica 55 Regular"/>
              </a:rPr>
              <a:t> </a:t>
            </a:r>
            <a:r>
              <a:rPr lang="de-DE" dirty="0" err="1">
                <a:latin typeface="TUM Neue Helvetica 55 Regular"/>
              </a:rPr>
              <a:t>existing</a:t>
            </a:r>
            <a:r>
              <a:rPr lang="de-DE" dirty="0">
                <a:latin typeface="TUM Neue Helvetica 55 Regular"/>
              </a:rPr>
              <a:t> </a:t>
            </a:r>
            <a:r>
              <a:rPr lang="de-DE" dirty="0" err="1">
                <a:latin typeface="TUM Neue Helvetica 55 Regular"/>
              </a:rPr>
              <a:t>PointNet</a:t>
            </a:r>
            <a:r>
              <a:rPr lang="de-DE" dirty="0">
                <a:latin typeface="TUM Neue Helvetica 55 Regular"/>
              </a:rPr>
              <a:t> (</a:t>
            </a:r>
            <a:r>
              <a:rPr lang="de-DE" dirty="0" err="1">
                <a:latin typeface="TUM Neue Helvetica 55 Regular"/>
              </a:rPr>
              <a:t>segmentation</a:t>
            </a:r>
            <a:r>
              <a:rPr lang="de-DE" dirty="0">
                <a:latin typeface="TUM Neue Helvetica 55 Regular"/>
              </a:rPr>
              <a:t> </a:t>
            </a:r>
            <a:r>
              <a:rPr lang="de-DE" dirty="0" err="1">
                <a:latin typeface="TUM Neue Helvetica 55 Regular"/>
              </a:rPr>
              <a:t>tasks</a:t>
            </a:r>
            <a:r>
              <a:rPr lang="de-DE" dirty="0">
                <a:latin typeface="TUM Neue Helvetica 55 Regular"/>
              </a:rPr>
              <a:t>) </a:t>
            </a:r>
            <a:r>
              <a:rPr lang="de-DE" dirty="0" err="1">
                <a:latin typeface="TUM Neue Helvetica 55 Regular"/>
              </a:rPr>
              <a:t>to</a:t>
            </a:r>
            <a:r>
              <a:rPr lang="de-DE" dirty="0">
                <a:latin typeface="TUM Neue Helvetica 55 Regular"/>
              </a:rPr>
              <a:t> </a:t>
            </a:r>
            <a:r>
              <a:rPr lang="de-DE" dirty="0" err="1">
                <a:latin typeface="TUM Neue Helvetica 55 Regular"/>
              </a:rPr>
              <a:t>estimate</a:t>
            </a:r>
            <a:r>
              <a:rPr lang="de-DE" dirty="0">
                <a:latin typeface="TUM Neue Helvetica 55 Regular"/>
              </a:rPr>
              <a:t> </a:t>
            </a:r>
            <a:r>
              <a:rPr lang="de-DE" dirty="0" err="1">
                <a:latin typeface="TUM Neue Helvetica 55 Regular"/>
              </a:rPr>
              <a:t>hand</a:t>
            </a:r>
            <a:r>
              <a:rPr lang="de-DE" dirty="0">
                <a:latin typeface="TUM Neue Helvetica 55 Regular"/>
              </a:rPr>
              <a:t> </a:t>
            </a:r>
            <a:r>
              <a:rPr lang="de-DE" dirty="0" err="1">
                <a:latin typeface="TUM Neue Helvetica 55 Regular"/>
              </a:rPr>
              <a:t>pose</a:t>
            </a:r>
            <a:endParaRPr lang="de-DE" dirty="0">
              <a:latin typeface="TUM Neue Helvetica 55 Regular"/>
            </a:endParaRP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3CF53E4-26F2-4D9D-9EE1-17B1C41DFEFC}"/>
              </a:ext>
            </a:extLst>
          </p:cNvPr>
          <p:cNvGrpSpPr/>
          <p:nvPr/>
        </p:nvGrpSpPr>
        <p:grpSpPr>
          <a:xfrm>
            <a:off x="4210161" y="1304752"/>
            <a:ext cx="723680" cy="4465929"/>
            <a:chOff x="4210161" y="1304752"/>
            <a:chExt cx="723680" cy="4465929"/>
          </a:xfrm>
        </p:grpSpPr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2021B2DB-8E2A-4693-B14A-1989ED35B873}"/>
                </a:ext>
              </a:extLst>
            </p:cNvPr>
            <p:cNvCxnSpPr/>
            <p:nvPr/>
          </p:nvCxnSpPr>
          <p:spPr>
            <a:xfrm>
              <a:off x="4572000" y="1304752"/>
              <a:ext cx="0" cy="4465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B4257149-5B5E-4D7D-8CD6-94A551D38A58}"/>
                </a:ext>
              </a:extLst>
            </p:cNvPr>
            <p:cNvSpPr/>
            <p:nvPr/>
          </p:nvSpPr>
          <p:spPr>
            <a:xfrm>
              <a:off x="4283982" y="2456904"/>
              <a:ext cx="576039" cy="1776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Pfeil: Chevron 21">
              <a:extLst>
                <a:ext uri="{FF2B5EF4-FFF2-40B4-BE49-F238E27FC236}">
                  <a16:creationId xmlns:a16="http://schemas.microsoft.com/office/drawing/2014/main" id="{424BA380-171C-486E-A6F0-4B956533BC34}"/>
                </a:ext>
              </a:extLst>
            </p:cNvPr>
            <p:cNvSpPr/>
            <p:nvPr/>
          </p:nvSpPr>
          <p:spPr>
            <a:xfrm>
              <a:off x="4210161" y="2872961"/>
              <a:ext cx="723680" cy="94467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1"/>
                </a:solidFill>
              </a:rPr>
              <a:t>Preprocessing</a:t>
            </a:r>
            <a:r>
              <a:rPr lang="de-DE" dirty="0">
                <a:solidFill>
                  <a:schemeClr val="accent1"/>
                </a:solidFill>
              </a:rPr>
              <a:t>: ICVL </a:t>
            </a:r>
            <a:r>
              <a:rPr lang="de-DE" dirty="0" err="1">
                <a:solidFill>
                  <a:schemeClr val="accent1"/>
                </a:solidFill>
              </a:rPr>
              <a:t>dataset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1547664" y="6324204"/>
            <a:ext cx="5904656" cy="37337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F23CB0B-D14F-4409-9843-3E8E7E382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5" y="1484784"/>
            <a:ext cx="3515218" cy="3656564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484521" y="1568231"/>
            <a:ext cx="4683734" cy="402100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Data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ICVL </a:t>
            </a:r>
            <a:r>
              <a:rPr lang="de-DE" dirty="0" err="1"/>
              <a:t>dataset</a:t>
            </a:r>
            <a:r>
              <a:rPr lang="de-DE" dirty="0"/>
              <a:t>: .</a:t>
            </a:r>
            <a:r>
              <a:rPr lang="de-DE" dirty="0" err="1"/>
              <a:t>txt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16 </a:t>
            </a:r>
            <a:r>
              <a:rPr lang="de-DE" dirty="0" err="1"/>
              <a:t>joint</a:t>
            </a:r>
            <a:r>
              <a:rPr lang="de-DE" dirty="0"/>
              <a:t> </a:t>
            </a:r>
            <a:r>
              <a:rPr lang="de-DE" dirty="0" err="1"/>
              <a:t>positions</a:t>
            </a:r>
            <a:r>
              <a:rPr lang="de-DE" dirty="0"/>
              <a:t> and </a:t>
            </a:r>
            <a:r>
              <a:rPr lang="de-DE" dirty="0" err="1"/>
              <a:t>coresponding</a:t>
            </a:r>
            <a:r>
              <a:rPr lang="de-DE" dirty="0"/>
              <a:t> </a:t>
            </a:r>
            <a:r>
              <a:rPr lang="de-DE" dirty="0" err="1"/>
              <a:t>filname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depth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Training </a:t>
            </a:r>
            <a:r>
              <a:rPr lang="de-DE" dirty="0" err="1">
                <a:sym typeface="Wingdings" panose="05000000000000000000" pitchFamily="2" charset="2"/>
              </a:rPr>
              <a:t>data</a:t>
            </a:r>
            <a:r>
              <a:rPr lang="de-DE" dirty="0">
                <a:sym typeface="Wingdings" panose="05000000000000000000" pitchFamily="2" charset="2"/>
              </a:rPr>
              <a:t>: 331006 </a:t>
            </a:r>
            <a:r>
              <a:rPr lang="de-DE" dirty="0" err="1">
                <a:sym typeface="Wingdings" panose="05000000000000000000" pitchFamily="2" charset="2"/>
              </a:rPr>
              <a:t>sets</a:t>
            </a:r>
            <a:endParaRPr lang="de-DE" dirty="0">
              <a:sym typeface="Wingdings" panose="05000000000000000000" pitchFamily="2" charset="2"/>
            </a:endParaRP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de-DE" dirty="0" err="1">
                <a:sym typeface="Wingdings" panose="05000000000000000000" pitchFamily="2" charset="2"/>
              </a:rPr>
              <a:t>Testing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data</a:t>
            </a:r>
            <a:r>
              <a:rPr lang="de-DE" dirty="0">
                <a:sym typeface="Wingdings" panose="05000000000000000000" pitchFamily="2" charset="2"/>
              </a:rPr>
              <a:t>: 702/894 </a:t>
            </a:r>
            <a:r>
              <a:rPr lang="de-DE" dirty="0" err="1">
                <a:sym typeface="Wingdings" panose="05000000000000000000" pitchFamily="2" charset="2"/>
              </a:rPr>
              <a:t>sets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496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1"/>
                </a:solidFill>
              </a:rPr>
              <a:t>Preprocessing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1547664" y="6324204"/>
            <a:ext cx="5904656" cy="37337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464330" y="1071546"/>
            <a:ext cx="8215341" cy="500064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Depth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conversion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/>
            <a:endParaRPr lang="de-DE" dirty="0">
              <a:sym typeface="Wingdings" panose="05000000000000000000" pitchFamily="2" charset="2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1500023-D9A7-421F-835B-0F414E8F6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07" y="1844824"/>
            <a:ext cx="2082133" cy="156160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D91A590-8AD4-498E-8AA7-9225215AA9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984" y="1844824"/>
            <a:ext cx="2019415" cy="1641624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982ED55B-F1A6-494E-8083-88D9602F2C19}"/>
              </a:ext>
            </a:extLst>
          </p:cNvPr>
          <p:cNvSpPr txBox="1"/>
          <p:nvPr/>
        </p:nvSpPr>
        <p:spPr>
          <a:xfrm>
            <a:off x="5482985" y="4205842"/>
            <a:ext cx="3120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/>
            <a:r>
              <a:rPr lang="de-DE" sz="2000" dirty="0">
                <a:sym typeface="Wingdings" panose="05000000000000000000" pitchFamily="2" charset="2"/>
              </a:rPr>
              <a:t> All relevant </a:t>
            </a:r>
            <a:r>
              <a:rPr lang="de-DE" sz="2000" dirty="0" err="1">
                <a:sym typeface="Wingdings" panose="05000000000000000000" pitchFamily="2" charset="2"/>
              </a:rPr>
              <a:t>points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converted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to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xyz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coordinates</a:t>
            </a:r>
            <a:endParaRPr lang="de-DE" sz="20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EC83435D-8AEC-42A2-A281-2683172E3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707" y="3977765"/>
            <a:ext cx="2082133" cy="2074802"/>
          </a:xfrm>
          <a:prstGeom prst="rect">
            <a:avLst/>
          </a:prstGeom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A51C49E6-B145-4294-AEDA-008DA2DFA8CD}"/>
              </a:ext>
            </a:extLst>
          </p:cNvPr>
          <p:cNvGrpSpPr/>
          <p:nvPr/>
        </p:nvGrpSpPr>
        <p:grpSpPr>
          <a:xfrm>
            <a:off x="3992336" y="1844824"/>
            <a:ext cx="723680" cy="3925857"/>
            <a:chOff x="4210161" y="1304752"/>
            <a:chExt cx="723680" cy="4465929"/>
          </a:xfrm>
        </p:grpSpPr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1B1CF2B0-4CEC-4AFF-A57D-05E02C5FA0CE}"/>
                </a:ext>
              </a:extLst>
            </p:cNvPr>
            <p:cNvCxnSpPr/>
            <p:nvPr/>
          </p:nvCxnSpPr>
          <p:spPr>
            <a:xfrm>
              <a:off x="4572000" y="1304752"/>
              <a:ext cx="0" cy="4465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3A17469D-BD3C-460F-9D30-4CD105BC2BD2}"/>
                </a:ext>
              </a:extLst>
            </p:cNvPr>
            <p:cNvSpPr/>
            <p:nvPr/>
          </p:nvSpPr>
          <p:spPr>
            <a:xfrm>
              <a:off x="4283982" y="2456904"/>
              <a:ext cx="576039" cy="1776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Pfeil: Chevron 17">
              <a:extLst>
                <a:ext uri="{FF2B5EF4-FFF2-40B4-BE49-F238E27FC236}">
                  <a16:creationId xmlns:a16="http://schemas.microsoft.com/office/drawing/2014/main" id="{F925C666-6262-4E5F-A586-0099A0AD46FD}"/>
                </a:ext>
              </a:extLst>
            </p:cNvPr>
            <p:cNvSpPr/>
            <p:nvPr/>
          </p:nvSpPr>
          <p:spPr>
            <a:xfrm>
              <a:off x="4210161" y="2872961"/>
              <a:ext cx="723680" cy="94467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41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E62A58-EEBE-42EB-98F0-8EFF057CA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1"/>
                </a:solidFill>
              </a:rPr>
              <a:t>Preprocessing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19AD1F0-999F-406B-A86A-E505C50785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47664" y="6324204"/>
            <a:ext cx="5904656" cy="37337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E88B22-6769-4A5C-BD29-9F3F9CFBBA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4141C69-3134-4D69-BF52-1C1A0E318A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4330" y="1092654"/>
            <a:ext cx="8215341" cy="500064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Centroid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subtraction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0D821DA-9320-4D7A-8736-B7FF82E07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00" y="2060848"/>
            <a:ext cx="2009775" cy="20478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861D797-4D95-4FAB-9F11-7526FFA06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109" y="2624813"/>
            <a:ext cx="1400175" cy="5715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0102167-744A-49E5-9FF9-E90E9C7D3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20" y="2134275"/>
            <a:ext cx="2466975" cy="15525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F3BE7DA-C6AB-4D2B-B080-4B5AFE5E0D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2729" y="5145511"/>
            <a:ext cx="1914525" cy="600075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82C7077F-476F-44C3-B540-C3FA025F2CD4}"/>
              </a:ext>
            </a:extLst>
          </p:cNvPr>
          <p:cNvCxnSpPr/>
          <p:nvPr/>
        </p:nvCxnSpPr>
        <p:spPr>
          <a:xfrm rot="5400000">
            <a:off x="4419697" y="879931"/>
            <a:ext cx="0" cy="7398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0FB3C96-CBDC-475D-8B00-1398CF3E099E}"/>
              </a:ext>
            </a:extLst>
          </p:cNvPr>
          <p:cNvGrpSpPr/>
          <p:nvPr/>
        </p:nvGrpSpPr>
        <p:grpSpPr>
          <a:xfrm>
            <a:off x="2924503" y="4217488"/>
            <a:ext cx="2943641" cy="723680"/>
            <a:chOff x="3266660" y="4217488"/>
            <a:chExt cx="2943641" cy="723680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9069D831-81D7-41F0-9246-CCC15A6AF41E}"/>
                </a:ext>
              </a:extLst>
            </p:cNvPr>
            <p:cNvSpPr/>
            <p:nvPr/>
          </p:nvSpPr>
          <p:spPr>
            <a:xfrm rot="5400000">
              <a:off x="4450461" y="3107508"/>
              <a:ext cx="576039" cy="2943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Pfeil: Chevron 12">
              <a:extLst>
                <a:ext uri="{FF2B5EF4-FFF2-40B4-BE49-F238E27FC236}">
                  <a16:creationId xmlns:a16="http://schemas.microsoft.com/office/drawing/2014/main" id="{C32E745E-8F17-40C1-A44E-4C259028834B}"/>
                </a:ext>
              </a:extLst>
            </p:cNvPr>
            <p:cNvSpPr/>
            <p:nvPr/>
          </p:nvSpPr>
          <p:spPr>
            <a:xfrm rot="5400000">
              <a:off x="4376641" y="3796797"/>
              <a:ext cx="723680" cy="1565061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6502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BE69FE-9015-4C3F-827E-C0C39EBE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1"/>
                </a:solidFill>
              </a:rPr>
              <a:t>Preprocessing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B247009-E948-4365-8DAE-0D0754BEFE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47664" y="6324204"/>
            <a:ext cx="5904656" cy="37337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35D6AF-11CB-4AEE-A5BE-AD9C1CDB15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9C2BB7-63F0-40A7-AFA0-D99D859DD1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4330" y="1772816"/>
            <a:ext cx="8215341" cy="429937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Write </a:t>
            </a:r>
            <a:r>
              <a:rPr lang="de-DE" dirty="0" err="1"/>
              <a:t>into</a:t>
            </a:r>
            <a:r>
              <a:rPr lang="de-DE" dirty="0"/>
              <a:t> h5 </a:t>
            </a:r>
            <a:r>
              <a:rPr lang="de-DE" dirty="0" err="1"/>
              <a:t>files</a:t>
            </a:r>
            <a:endParaRPr lang="de-DE" dirty="0"/>
          </a:p>
          <a:p>
            <a:pPr marL="857250" lvl="1" indent="-457200">
              <a:buFont typeface="Symbol" panose="05050102010706020507" pitchFamily="18" charset="2"/>
              <a:buChar char="-"/>
            </a:pPr>
            <a:r>
              <a:rPr lang="de-DE" dirty="0" err="1"/>
              <a:t>Downsample</a:t>
            </a:r>
            <a:r>
              <a:rPr lang="de-DE" dirty="0"/>
              <a:t> all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clouds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4000 </a:t>
            </a:r>
            <a:r>
              <a:rPr lang="de-DE" dirty="0" err="1"/>
              <a:t>points</a:t>
            </a:r>
            <a:endParaRPr lang="de-DE" dirty="0"/>
          </a:p>
          <a:p>
            <a:pPr marL="857250" lvl="1" indent="-457200">
              <a:buFont typeface="Symbol" panose="05050102010706020507" pitchFamily="18" charset="2"/>
              <a:buChar char="-"/>
            </a:pPr>
            <a:r>
              <a:rPr lang="de-DE" dirty="0"/>
              <a:t>Every 30000 </a:t>
            </a:r>
            <a:r>
              <a:rPr lang="de-DE" dirty="0" err="1"/>
              <a:t>images</a:t>
            </a:r>
            <a:r>
              <a:rPr lang="de-DE" dirty="0"/>
              <a:t>  save </a:t>
            </a:r>
            <a:r>
              <a:rPr lang="de-DE" dirty="0" err="1"/>
              <a:t>one</a:t>
            </a:r>
            <a:r>
              <a:rPr lang="de-DE" dirty="0"/>
              <a:t> h5 </a:t>
            </a:r>
            <a:r>
              <a:rPr lang="de-DE" dirty="0" err="1"/>
              <a:t>file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Conversion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tensorflow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3531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3EDEE5-BEBF-4407-9F28-E7B8CA140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34527"/>
            <a:ext cx="6543692" cy="725471"/>
          </a:xfrm>
        </p:spPr>
        <p:txBody>
          <a:bodyPr/>
          <a:lstStyle/>
          <a:p>
            <a:r>
              <a:rPr lang="de-DE" dirty="0" err="1">
                <a:solidFill>
                  <a:schemeClr val="accent1"/>
                </a:solidFill>
              </a:rPr>
              <a:t>Preprocessing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11A2AC-06A1-4C60-8A80-854433AA29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EAF7BCF-2A82-4B36-913F-761499D7BB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Training </a:t>
            </a:r>
            <a:r>
              <a:rPr lang="de-DE" dirty="0" err="1"/>
              <a:t>data</a:t>
            </a:r>
            <a:br>
              <a:rPr lang="de-DE" dirty="0"/>
            </a:br>
            <a:r>
              <a:rPr lang="de-DE" dirty="0"/>
              <a:t>Problem: </a:t>
            </a:r>
            <a:r>
              <a:rPr lang="de-DE" dirty="0" err="1"/>
              <a:t>noise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environment</a:t>
            </a:r>
            <a:endParaRPr lang="de-DE" dirty="0"/>
          </a:p>
          <a:p>
            <a:pPr marL="0" indent="0"/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Creating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bounding</a:t>
            </a:r>
            <a:r>
              <a:rPr lang="de-DE" dirty="0">
                <a:sym typeface="Wingdings" panose="05000000000000000000" pitchFamily="2" charset="2"/>
              </a:rPr>
              <a:t> box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delet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useless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data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B6A4B5D-06E3-480B-8A71-11BA9BB4BC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05" y="3225431"/>
            <a:ext cx="1971368" cy="157027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B049131-4733-404B-BB84-11CAA67124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845" y="3225430"/>
            <a:ext cx="1975512" cy="1570279"/>
          </a:xfrm>
          <a:prstGeom prst="rect">
            <a:avLst/>
          </a:prstGeom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6620B10-7BAB-4AAB-836B-47854B29A333}"/>
              </a:ext>
            </a:extLst>
          </p:cNvPr>
          <p:cNvGrpSpPr/>
          <p:nvPr/>
        </p:nvGrpSpPr>
        <p:grpSpPr>
          <a:xfrm>
            <a:off x="3992336" y="2420888"/>
            <a:ext cx="723680" cy="3651300"/>
            <a:chOff x="3992336" y="1844824"/>
            <a:chExt cx="723680" cy="3925857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B5958357-9907-4F53-990D-0C701837D51D}"/>
                </a:ext>
              </a:extLst>
            </p:cNvPr>
            <p:cNvCxnSpPr/>
            <p:nvPr/>
          </p:nvCxnSpPr>
          <p:spPr>
            <a:xfrm>
              <a:off x="4354175" y="1844824"/>
              <a:ext cx="0" cy="3925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865074E3-84FF-47DB-AF39-8FDB2D0328E7}"/>
                </a:ext>
              </a:extLst>
            </p:cNvPr>
            <p:cNvSpPr/>
            <p:nvPr/>
          </p:nvSpPr>
          <p:spPr>
            <a:xfrm>
              <a:off x="4066157" y="2857644"/>
              <a:ext cx="576039" cy="15619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Pfeil: Chevron 13">
              <a:extLst>
                <a:ext uri="{FF2B5EF4-FFF2-40B4-BE49-F238E27FC236}">
                  <a16:creationId xmlns:a16="http://schemas.microsoft.com/office/drawing/2014/main" id="{24728740-3805-43ED-B440-2BC0A82EB335}"/>
                </a:ext>
              </a:extLst>
            </p:cNvPr>
            <p:cNvSpPr/>
            <p:nvPr/>
          </p:nvSpPr>
          <p:spPr>
            <a:xfrm>
              <a:off x="3992336" y="3223387"/>
              <a:ext cx="723680" cy="83043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10" name="Grafik 9">
            <a:extLst>
              <a:ext uri="{FF2B5EF4-FFF2-40B4-BE49-F238E27FC236}">
                <a16:creationId xmlns:a16="http://schemas.microsoft.com/office/drawing/2014/main" id="{22E056D8-1792-48D2-A6CA-9CC6DC4D0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9667" y="4593592"/>
            <a:ext cx="23431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8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1"/>
                </a:solidFill>
              </a:rPr>
              <a:t>PointNet</a:t>
            </a:r>
            <a:r>
              <a:rPr lang="de-DE" dirty="0"/>
              <a:t>	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1547664" y="6324204"/>
            <a:ext cx="5904656" cy="37337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416973" y="1223563"/>
            <a:ext cx="8215341" cy="36513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mlp</a:t>
            </a:r>
            <a:r>
              <a:rPr lang="en-US" dirty="0"/>
              <a:t>: multi-layer perceptron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Batchnorm</a:t>
            </a:r>
            <a:r>
              <a:rPr lang="en-US" dirty="0"/>
              <a:t> is used for all layers with </a:t>
            </a:r>
            <a:r>
              <a:rPr lang="en-US" dirty="0" err="1"/>
              <a:t>ReLU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Dropout layers are used for the last </a:t>
            </a:r>
            <a:r>
              <a:rPr lang="en-US" dirty="0" err="1"/>
              <a:t>mlp</a:t>
            </a:r>
            <a:r>
              <a:rPr lang="en-US" dirty="0"/>
              <a:t> in classification net.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EE920A5F-CEA8-4A3D-B7E9-34E2DD740DAF}"/>
              </a:ext>
            </a:extLst>
          </p:cNvPr>
          <p:cNvGrpSpPr/>
          <p:nvPr/>
        </p:nvGrpSpPr>
        <p:grpSpPr>
          <a:xfrm>
            <a:off x="611560" y="3789041"/>
            <a:ext cx="8060981" cy="1733240"/>
            <a:chOff x="611560" y="3789041"/>
            <a:chExt cx="8060981" cy="1733240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CC8A1547-82A3-4B9A-8FD9-0E903A44F4EA}"/>
                </a:ext>
              </a:extLst>
            </p:cNvPr>
            <p:cNvGrpSpPr/>
            <p:nvPr/>
          </p:nvGrpSpPr>
          <p:grpSpPr>
            <a:xfrm>
              <a:off x="611560" y="3789041"/>
              <a:ext cx="8060981" cy="1211985"/>
              <a:chOff x="1187624" y="3988923"/>
              <a:chExt cx="7026579" cy="990731"/>
            </a:xfrm>
          </p:grpSpPr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38318F4A-00E7-4747-ABBE-8C6EB6CD88B0}"/>
                  </a:ext>
                </a:extLst>
              </p:cNvPr>
              <p:cNvSpPr/>
              <p:nvPr/>
            </p:nvSpPr>
            <p:spPr>
              <a:xfrm>
                <a:off x="1187624" y="4005064"/>
                <a:ext cx="360040" cy="9745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de-DE" dirty="0">
                    <a:solidFill>
                      <a:schemeClr val="accent1"/>
                    </a:solidFill>
                    <a:latin typeface="Calibri" panose="020F0502020204030204" pitchFamily="34" charset="0"/>
                  </a:rPr>
                  <a:t>nx3</a:t>
                </a:r>
              </a:p>
            </p:txBody>
          </p: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7C742B7F-8388-4B70-9D5E-F8A79CDD41B5}"/>
                  </a:ext>
                </a:extLst>
              </p:cNvPr>
              <p:cNvSpPr/>
              <p:nvPr/>
            </p:nvSpPr>
            <p:spPr>
              <a:xfrm>
                <a:off x="2123728" y="3988923"/>
                <a:ext cx="608680" cy="9745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62ADDAE6-C8D8-4C0F-8137-65EA4666FCED}"/>
                  </a:ext>
                </a:extLst>
              </p:cNvPr>
              <p:cNvSpPr/>
              <p:nvPr/>
            </p:nvSpPr>
            <p:spPr>
              <a:xfrm>
                <a:off x="3203848" y="4005064"/>
                <a:ext cx="854107" cy="9745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2D3418D5-FFD7-47CE-8F38-CFF35774583E}"/>
                  </a:ext>
                </a:extLst>
              </p:cNvPr>
              <p:cNvSpPr/>
              <p:nvPr/>
            </p:nvSpPr>
            <p:spPr>
              <a:xfrm>
                <a:off x="4860032" y="4365104"/>
                <a:ext cx="1368152" cy="28002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accent1"/>
                    </a:solidFill>
                    <a:latin typeface="Calibri" panose="020F0502020204030204" pitchFamily="34" charset="0"/>
                  </a:rPr>
                  <a:t>1024</a:t>
                </a:r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592BEE6D-F35D-4CD7-9377-6C7A08934A4C}"/>
                  </a:ext>
                </a:extLst>
              </p:cNvPr>
              <p:cNvSpPr/>
              <p:nvPr/>
            </p:nvSpPr>
            <p:spPr>
              <a:xfrm>
                <a:off x="6846051" y="4365103"/>
                <a:ext cx="1368152" cy="29579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5" name="Gerade Verbindung mit Pfeil 14">
                <a:extLst>
                  <a:ext uri="{FF2B5EF4-FFF2-40B4-BE49-F238E27FC236}">
                    <a16:creationId xmlns:a16="http://schemas.microsoft.com/office/drawing/2014/main" id="{B4D15D79-1DD8-46FF-ACE8-44196B3291FF}"/>
                  </a:ext>
                </a:extLst>
              </p:cNvPr>
              <p:cNvCxnSpPr/>
              <p:nvPr/>
            </p:nvCxnSpPr>
            <p:spPr>
              <a:xfrm>
                <a:off x="1691680" y="4509120"/>
                <a:ext cx="288032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mit Pfeil 15">
                <a:extLst>
                  <a:ext uri="{FF2B5EF4-FFF2-40B4-BE49-F238E27FC236}">
                    <a16:creationId xmlns:a16="http://schemas.microsoft.com/office/drawing/2014/main" id="{DF69F90E-A8F5-434B-B5F0-FBB731DA3166}"/>
                  </a:ext>
                </a:extLst>
              </p:cNvPr>
              <p:cNvCxnSpPr/>
              <p:nvPr/>
            </p:nvCxnSpPr>
            <p:spPr>
              <a:xfrm>
                <a:off x="6372200" y="4509120"/>
                <a:ext cx="288032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mit Pfeil 16">
                <a:extLst>
                  <a:ext uri="{FF2B5EF4-FFF2-40B4-BE49-F238E27FC236}">
                    <a16:creationId xmlns:a16="http://schemas.microsoft.com/office/drawing/2014/main" id="{E3A0710F-FD83-4591-88BD-C07B685EAEDA}"/>
                  </a:ext>
                </a:extLst>
              </p:cNvPr>
              <p:cNvCxnSpPr/>
              <p:nvPr/>
            </p:nvCxnSpPr>
            <p:spPr>
              <a:xfrm>
                <a:off x="4283968" y="4509120"/>
                <a:ext cx="288032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mit Pfeil 17">
                <a:extLst>
                  <a:ext uri="{FF2B5EF4-FFF2-40B4-BE49-F238E27FC236}">
                    <a16:creationId xmlns:a16="http://schemas.microsoft.com/office/drawing/2014/main" id="{59BA1B20-02A7-42EF-8F27-4CE817402E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3808" y="4509120"/>
                <a:ext cx="288032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Pfeil: Fünfeck 19">
                <a:extLst>
                  <a:ext uri="{FF2B5EF4-FFF2-40B4-BE49-F238E27FC236}">
                    <a16:creationId xmlns:a16="http://schemas.microsoft.com/office/drawing/2014/main" id="{E4B19198-7E54-4DAA-A485-C449845A0A44}"/>
                  </a:ext>
                </a:extLst>
              </p:cNvPr>
              <p:cNvSpPr/>
              <p:nvPr/>
            </p:nvSpPr>
            <p:spPr>
              <a:xfrm>
                <a:off x="4159555" y="4260970"/>
                <a:ext cx="535870" cy="504057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4748E101-041E-4195-857F-1236925D2127}"/>
                </a:ext>
              </a:extLst>
            </p:cNvPr>
            <p:cNvSpPr txBox="1"/>
            <p:nvPr/>
          </p:nvSpPr>
          <p:spPr>
            <a:xfrm>
              <a:off x="1740842" y="3861050"/>
              <a:ext cx="529628" cy="79067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nx64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92A06955-AD7B-47DD-BD51-665B28A515A0}"/>
                </a:ext>
              </a:extLst>
            </p:cNvPr>
            <p:cNvSpPr txBox="1"/>
            <p:nvPr/>
          </p:nvSpPr>
          <p:spPr>
            <a:xfrm>
              <a:off x="3102427" y="3789041"/>
              <a:ext cx="529628" cy="1007061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nx1024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A18D7D7E-5977-49CB-B9D0-2839C5874C11}"/>
                </a:ext>
              </a:extLst>
            </p:cNvPr>
            <p:cNvSpPr txBox="1"/>
            <p:nvPr/>
          </p:nvSpPr>
          <p:spPr>
            <a:xfrm>
              <a:off x="3780914" y="4725144"/>
              <a:ext cx="10949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>
                  <a:solidFill>
                    <a:schemeClr val="accent1"/>
                  </a:solidFill>
                </a:rPr>
                <a:t>Max Pooling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57B77CDA-8362-466E-8188-85CEBC28FE81}"/>
                </a:ext>
              </a:extLst>
            </p:cNvPr>
            <p:cNvSpPr txBox="1"/>
            <p:nvPr/>
          </p:nvSpPr>
          <p:spPr>
            <a:xfrm>
              <a:off x="7681242" y="4221090"/>
              <a:ext cx="678192" cy="451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</a:rPr>
                <a:t>48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90BD92B1-F530-4C8D-8D44-6221FA6A4A08}"/>
                </a:ext>
              </a:extLst>
            </p:cNvPr>
            <p:cNvSpPr txBox="1"/>
            <p:nvPr/>
          </p:nvSpPr>
          <p:spPr>
            <a:xfrm>
              <a:off x="908120" y="4875950"/>
              <a:ext cx="914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 err="1">
                  <a:solidFill>
                    <a:schemeClr val="accent1"/>
                  </a:solidFill>
                </a:rPr>
                <a:t>mlp</a:t>
              </a:r>
              <a:endParaRPr lang="de-DE" b="1" dirty="0">
                <a:solidFill>
                  <a:schemeClr val="accent1"/>
                </a:solidFill>
              </a:endParaRPr>
            </a:p>
            <a:p>
              <a:pPr algn="ctr"/>
              <a:r>
                <a:rPr lang="de-DE" b="1" dirty="0">
                  <a:solidFill>
                    <a:schemeClr val="accent1"/>
                  </a:solidFill>
                </a:rPr>
                <a:t>(64,64)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3068DFD4-27CB-4AAA-9DF8-FC1B75FF8C4E}"/>
                </a:ext>
              </a:extLst>
            </p:cNvPr>
            <p:cNvSpPr txBox="1"/>
            <p:nvPr/>
          </p:nvSpPr>
          <p:spPr>
            <a:xfrm>
              <a:off x="1863486" y="4874863"/>
              <a:ext cx="15813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 err="1">
                  <a:solidFill>
                    <a:schemeClr val="accent1"/>
                  </a:solidFill>
                </a:rPr>
                <a:t>mlp</a:t>
              </a:r>
              <a:endParaRPr lang="de-DE" b="1" dirty="0">
                <a:solidFill>
                  <a:schemeClr val="accent1"/>
                </a:solidFill>
              </a:endParaRPr>
            </a:p>
            <a:p>
              <a:pPr algn="ctr"/>
              <a:r>
                <a:rPr lang="de-DE" b="1" dirty="0">
                  <a:solidFill>
                    <a:schemeClr val="accent1"/>
                  </a:solidFill>
                </a:rPr>
                <a:t>(66,128,1024)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9FD39641-71BA-457E-9D06-E09B2BE58695}"/>
                </a:ext>
              </a:extLst>
            </p:cNvPr>
            <p:cNvSpPr txBox="1"/>
            <p:nvPr/>
          </p:nvSpPr>
          <p:spPr>
            <a:xfrm>
              <a:off x="5933898" y="4874863"/>
              <a:ext cx="15813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 err="1">
                  <a:solidFill>
                    <a:schemeClr val="accent1"/>
                  </a:solidFill>
                </a:rPr>
                <a:t>mlp</a:t>
              </a:r>
              <a:br>
                <a:rPr lang="de-DE" b="1" dirty="0">
                  <a:solidFill>
                    <a:schemeClr val="accent1"/>
                  </a:solidFill>
                </a:rPr>
              </a:br>
              <a:r>
                <a:rPr lang="de-DE" b="1" dirty="0">
                  <a:solidFill>
                    <a:schemeClr val="accent1"/>
                  </a:solidFill>
                </a:rPr>
                <a:t>(512,256,48)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721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Project</a:t>
            </a:r>
            <a:r>
              <a:rPr lang="de-DE" dirty="0"/>
              <a:t> </a:t>
            </a:r>
            <a:r>
              <a:rPr lang="de-DE" dirty="0">
                <a:solidFill>
                  <a:schemeClr val="accent1"/>
                </a:solidFill>
              </a:rPr>
              <a:t>Plan</a:t>
            </a:r>
            <a:r>
              <a:rPr lang="de-DE" dirty="0"/>
              <a:t> 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1547664" y="6324204"/>
            <a:ext cx="5904656" cy="37337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464329" y="1052736"/>
            <a:ext cx="8215341" cy="5000642"/>
          </a:xfrm>
        </p:spPr>
        <p:txBody>
          <a:bodyPr/>
          <a:lstStyle/>
          <a:p>
            <a:r>
              <a:rPr lang="de-DE" b="1" dirty="0"/>
              <a:t>Implementation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PointNet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hand</a:t>
            </a:r>
            <a:r>
              <a:rPr lang="de-DE" dirty="0"/>
              <a:t> </a:t>
            </a:r>
            <a:r>
              <a:rPr lang="de-DE" dirty="0" err="1"/>
              <a:t>pose</a:t>
            </a:r>
            <a:r>
              <a:rPr lang="de-DE" dirty="0"/>
              <a:t> </a:t>
            </a:r>
            <a:r>
              <a:rPr lang="de-DE" dirty="0" err="1"/>
              <a:t>estimation</a:t>
            </a:r>
            <a:r>
              <a:rPr lang="de-DE" dirty="0"/>
              <a:t> </a:t>
            </a:r>
            <a:r>
              <a:rPr lang="de-DE" dirty="0" err="1"/>
              <a:t>framwork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Deep Learning</a:t>
            </a:r>
          </a:p>
          <a:p>
            <a:r>
              <a:rPr lang="de-DE" b="1" dirty="0"/>
              <a:t>Training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ICVL </a:t>
            </a:r>
            <a:r>
              <a:rPr lang="de-DE" dirty="0" err="1"/>
              <a:t>dataset</a:t>
            </a:r>
            <a:r>
              <a:rPr lang="de-DE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Data </a:t>
            </a:r>
            <a:r>
              <a:rPr lang="de-DE" dirty="0" err="1"/>
              <a:t>loading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Data </a:t>
            </a:r>
            <a:r>
              <a:rPr lang="de-DE" dirty="0" err="1"/>
              <a:t>augmentation</a:t>
            </a:r>
            <a:r>
              <a:rPr lang="de-DE" dirty="0"/>
              <a:t> </a:t>
            </a:r>
          </a:p>
          <a:p>
            <a:pPr marL="0" indent="0"/>
            <a:r>
              <a:rPr lang="de-DE" b="1" dirty="0" err="1"/>
              <a:t>Testing</a:t>
            </a:r>
            <a:r>
              <a:rPr lang="de-DE" b="1" dirty="0"/>
              <a:t> </a:t>
            </a:r>
            <a:r>
              <a:rPr lang="de-DE" dirty="0" err="1"/>
              <a:t>with</a:t>
            </a:r>
            <a:r>
              <a:rPr lang="de-DE" dirty="0"/>
              <a:t> ICVL </a:t>
            </a:r>
            <a:r>
              <a:rPr lang="de-DE" dirty="0" err="1"/>
              <a:t>dataset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036241894"/>
      </p:ext>
    </p:extLst>
  </p:cSld>
  <p:clrMapOvr>
    <a:masterClrMapping/>
  </p:clrMapOvr>
</p:sld>
</file>

<file path=ppt/theme/theme1.xml><?xml version="1.0" encoding="utf-8"?>
<a:theme xmlns:a="http://schemas.openxmlformats.org/drawingml/2006/main" name="LSR_VorlageTUMci">
  <a:themeElements>
    <a:clrScheme name="TUM">
      <a:dk1>
        <a:srgbClr val="000000"/>
      </a:dk1>
      <a:lt1>
        <a:srgbClr val="FFFFFF"/>
      </a:lt1>
      <a:dk2>
        <a:srgbClr val="0065BD"/>
      </a:dk2>
      <a:lt2>
        <a:srgbClr val="FFFFFF"/>
      </a:lt2>
      <a:accent1>
        <a:srgbClr val="005293"/>
      </a:accent1>
      <a:accent2>
        <a:srgbClr val="98C6EA"/>
      </a:accent2>
      <a:accent3>
        <a:srgbClr val="DAD7CB"/>
      </a:accent3>
      <a:accent4>
        <a:srgbClr val="000000"/>
      </a:accent4>
      <a:accent5>
        <a:srgbClr val="E37222"/>
      </a:accent5>
      <a:accent6>
        <a:srgbClr val="A2AD00"/>
      </a:accent6>
      <a:hlink>
        <a:srgbClr val="98C6EA"/>
      </a:hlink>
      <a:folHlink>
        <a:srgbClr val="DAD7CB"/>
      </a:folHlink>
    </a:clrScheme>
    <a:fontScheme name="LSR 1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402</Words>
  <Application>Microsoft Office PowerPoint</Application>
  <PresentationFormat>Bildschirmpräsentation (4:3)</PresentationFormat>
  <Paragraphs>97</Paragraphs>
  <Slides>11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TUM Neue Helvetica 55 Regular</vt:lpstr>
      <vt:lpstr>Wingdings</vt:lpstr>
      <vt:lpstr>Arial</vt:lpstr>
      <vt:lpstr>CMU Sans Serif</vt:lpstr>
      <vt:lpstr>Calibri</vt:lpstr>
      <vt:lpstr>Symbol</vt:lpstr>
      <vt:lpstr>LSR_VorlageTUMci</vt:lpstr>
      <vt:lpstr>Hand pose estimation using point cloud</vt:lpstr>
      <vt:lpstr>Hand pose estimation using point cloud - Motivation</vt:lpstr>
      <vt:lpstr>Preprocessing: ICVL dataset</vt:lpstr>
      <vt:lpstr>Preprocessing</vt:lpstr>
      <vt:lpstr>Preprocessing</vt:lpstr>
      <vt:lpstr>Preprocessing</vt:lpstr>
      <vt:lpstr>Preprocessing</vt:lpstr>
      <vt:lpstr>PointNet </vt:lpstr>
      <vt:lpstr>Project Plan </vt:lpstr>
      <vt:lpstr>Time plan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Beispielfolien</dc:title>
  <dc:creator>user</dc:creator>
  <cp:lastModifiedBy>Clarissa Hamann</cp:lastModifiedBy>
  <cp:revision>83</cp:revision>
  <dcterms:created xsi:type="dcterms:W3CDTF">2013-06-24T08:16:35Z</dcterms:created>
  <dcterms:modified xsi:type="dcterms:W3CDTF">2018-12-02T21:28:30Z</dcterms:modified>
</cp:coreProperties>
</file>