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0"/>
  </p:notesMasterIdLst>
  <p:sldIdLst>
    <p:sldId id="266" r:id="rId2"/>
    <p:sldId id="258" r:id="rId3"/>
    <p:sldId id="263" r:id="rId4"/>
    <p:sldId id="260" r:id="rId5"/>
    <p:sldId id="261" r:id="rId6"/>
    <p:sldId id="262" r:id="rId7"/>
    <p:sldId id="267" r:id="rId8"/>
    <p:sldId id="259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9524" autoAdjust="0"/>
  </p:normalViewPr>
  <p:slideViewPr>
    <p:cSldViewPr>
      <p:cViewPr>
        <p:scale>
          <a:sx n="75" d="100"/>
          <a:sy n="75" d="100"/>
        </p:scale>
        <p:origin x="1020" y="-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22E2D-F444-4247-A734-F4F6FD7BA438}" type="datetimeFigureOut">
              <a:rPr lang="de-DE" smtClean="0"/>
              <a:pPr/>
              <a:t>07.11.2018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32692-8090-4CD4-8DD1-6BB5E8FD4BF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00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CNN: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32692-8090-4CD4-8DD1-6BB5E8FD4BFE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154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dirty="0"/>
              <a:t>Max Pooling</a:t>
            </a:r>
            <a:r>
              <a:rPr lang="de-DE" sz="1200" dirty="0"/>
              <a:t>: </a:t>
            </a:r>
            <a:r>
              <a:rPr lang="de-DE" sz="1200" dirty="0" err="1"/>
              <a:t>unstructed</a:t>
            </a:r>
            <a:r>
              <a:rPr lang="de-DE" sz="1200" dirty="0"/>
              <a:t> </a:t>
            </a:r>
            <a:r>
              <a:rPr lang="de-DE" sz="1200" dirty="0" err="1"/>
              <a:t>point</a:t>
            </a:r>
            <a:r>
              <a:rPr lang="de-DE" sz="1200" dirty="0"/>
              <a:t> </a:t>
            </a:r>
            <a:r>
              <a:rPr lang="de-DE" sz="1200" dirty="0" err="1"/>
              <a:t>cloud</a:t>
            </a:r>
            <a:r>
              <a:rPr lang="de-DE" sz="1200" dirty="0"/>
              <a:t>, </a:t>
            </a:r>
            <a:r>
              <a:rPr lang="de-DE" sz="1200" dirty="0" err="1"/>
              <a:t>takes</a:t>
            </a:r>
            <a:r>
              <a:rPr lang="de-DE" sz="1200" dirty="0"/>
              <a:t> </a:t>
            </a:r>
            <a:r>
              <a:rPr lang="de-DE" sz="1200" dirty="0" err="1"/>
              <a:t>only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max</a:t>
            </a:r>
            <a:r>
              <a:rPr lang="de-DE" sz="1200" dirty="0"/>
              <a:t> </a:t>
            </a:r>
            <a:r>
              <a:rPr lang="de-DE" sz="1200" dirty="0" err="1"/>
              <a:t>value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feature (</a:t>
            </a:r>
            <a:r>
              <a:rPr lang="de-DE" sz="1200" dirty="0" err="1"/>
              <a:t>one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1024) </a:t>
            </a:r>
            <a:r>
              <a:rPr lang="de-DE" sz="1200" dirty="0">
                <a:sym typeface="Wingdings" panose="05000000000000000000" pitchFamily="2" charset="2"/>
              </a:rPr>
              <a:t> </a:t>
            </a:r>
            <a:r>
              <a:rPr lang="de-DE" sz="1200" dirty="0" err="1">
                <a:sym typeface="Wingdings" panose="05000000000000000000" pitchFamily="2" charset="2"/>
              </a:rPr>
              <a:t>pose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coordinates</a:t>
            </a:r>
            <a:r>
              <a:rPr lang="de-DE" sz="1200" dirty="0">
                <a:sym typeface="Wingdings" panose="05000000000000000000" pitchFamily="2" charset="2"/>
              </a:rPr>
              <a:t> (</a:t>
            </a:r>
            <a:r>
              <a:rPr lang="de-DE" sz="1200" dirty="0" err="1">
                <a:sym typeface="Wingdings" panose="05000000000000000000" pitchFamily="2" charset="2"/>
              </a:rPr>
              <a:t>red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points</a:t>
            </a:r>
            <a:r>
              <a:rPr lang="de-DE" sz="1200" dirty="0">
                <a:sym typeface="Wingdings" panose="05000000000000000000" pitchFamily="2" charset="2"/>
              </a:rPr>
              <a:t>)</a:t>
            </a:r>
            <a:endParaRPr lang="de-DE" sz="1200" dirty="0"/>
          </a:p>
          <a:p>
            <a:r>
              <a:rPr lang="de-DE" sz="1200" b="1" dirty="0" err="1"/>
              <a:t>part</a:t>
            </a:r>
            <a:r>
              <a:rPr lang="de-DE" sz="1200" b="1" dirty="0"/>
              <a:t> </a:t>
            </a:r>
            <a:r>
              <a:rPr lang="de-DE" sz="1200" b="1" dirty="0" err="1"/>
              <a:t>segmentation</a:t>
            </a:r>
            <a:r>
              <a:rPr lang="de-DE" sz="1200" dirty="0"/>
              <a:t>: </a:t>
            </a:r>
            <a:r>
              <a:rPr lang="de-DE" sz="1200" dirty="0" err="1"/>
              <a:t>network</a:t>
            </a:r>
            <a:r>
              <a:rPr lang="de-DE" sz="1200" dirty="0"/>
              <a:t> </a:t>
            </a:r>
            <a:r>
              <a:rPr lang="de-DE" sz="1200" dirty="0" err="1"/>
              <a:t>learns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select</a:t>
            </a:r>
            <a:r>
              <a:rPr lang="de-DE" sz="1200" dirty="0"/>
              <a:t> </a:t>
            </a:r>
            <a:r>
              <a:rPr lang="de-DE" sz="1200" dirty="0" err="1"/>
              <a:t>interesting</a:t>
            </a:r>
            <a:r>
              <a:rPr lang="de-DE" sz="1200" dirty="0"/>
              <a:t>/informative </a:t>
            </a:r>
            <a:r>
              <a:rPr lang="de-DE" sz="1200" dirty="0" err="1"/>
              <a:t>points</a:t>
            </a:r>
            <a:r>
              <a:rPr lang="de-DE" sz="1200" dirty="0"/>
              <a:t>; </a:t>
            </a:r>
            <a:r>
              <a:rPr lang="de-DE" sz="1200" b="1" dirty="0" err="1"/>
              <a:t>Semantic</a:t>
            </a:r>
            <a:r>
              <a:rPr lang="de-DE" sz="1200" b="1" dirty="0"/>
              <a:t> </a:t>
            </a:r>
            <a:r>
              <a:rPr lang="de-DE" sz="1200" b="1" dirty="0" err="1"/>
              <a:t>Segmenation</a:t>
            </a:r>
            <a:r>
              <a:rPr lang="de-DE" sz="1200" dirty="0"/>
              <a:t>: </a:t>
            </a:r>
            <a:r>
              <a:rPr lang="de-DE" sz="1200" dirty="0" err="1"/>
              <a:t>extended</a:t>
            </a:r>
            <a:r>
              <a:rPr lang="de-DE" sz="1200" dirty="0"/>
              <a:t> </a:t>
            </a:r>
            <a:r>
              <a:rPr lang="de-DE" sz="1200" dirty="0" err="1"/>
              <a:t>network</a:t>
            </a:r>
            <a:r>
              <a:rPr lang="de-DE" sz="1200" dirty="0">
                <a:sym typeface="Wingdings" panose="05000000000000000000" pitchFamily="2" charset="2"/>
              </a:rPr>
              <a:t> </a:t>
            </a:r>
            <a:r>
              <a:rPr lang="de-DE" sz="1200" dirty="0" err="1">
                <a:sym typeface="Wingdings" panose="05000000000000000000" pitchFamily="2" charset="2"/>
              </a:rPr>
              <a:t>semantic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object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classes</a:t>
            </a:r>
            <a:endParaRPr lang="de-DE" sz="1200" dirty="0">
              <a:sym typeface="Wingdings" panose="05000000000000000000" pitchFamily="2" charset="2"/>
            </a:endParaRPr>
          </a:p>
          <a:p>
            <a:r>
              <a:rPr lang="de-DE" sz="1200" dirty="0">
                <a:sym typeface="Wingdings" panose="05000000000000000000" pitchFamily="2" charset="2"/>
              </a:rPr>
              <a:t> Use </a:t>
            </a:r>
            <a:r>
              <a:rPr lang="de-DE" sz="1200" dirty="0" err="1">
                <a:sym typeface="Wingdings" panose="05000000000000000000" pitchFamily="2" charset="2"/>
              </a:rPr>
              <a:t>this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for</a:t>
            </a:r>
            <a:r>
              <a:rPr lang="de-DE" sz="1200" dirty="0">
                <a:sym typeface="Wingdings" panose="05000000000000000000" pitchFamily="2" charset="2"/>
              </a:rPr>
              <a:t> out </a:t>
            </a:r>
            <a:r>
              <a:rPr lang="de-DE" sz="1200" dirty="0" err="1">
                <a:sym typeface="Wingdings" panose="05000000000000000000" pitchFamily="2" charset="2"/>
              </a:rPr>
              <a:t>task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32692-8090-4CD4-8DD1-6BB5E8FD4BFE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01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Tensorflow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Point </a:t>
            </a:r>
            <a:r>
              <a:rPr lang="de-DE" dirty="0" err="1">
                <a:sym typeface="Wingdings" panose="05000000000000000000" pitchFamily="2" charset="2"/>
              </a:rPr>
              <a:t>cloud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unoform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hand</a:t>
            </a:r>
            <a:r>
              <a:rPr lang="de-DE" dirty="0">
                <a:sym typeface="Wingdings" panose="05000000000000000000" pitchFamily="2" charset="2"/>
              </a:rPr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32692-8090-4CD4-8DD1-6BB5E8FD4BFE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463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Augmentation, </a:t>
            </a:r>
            <a:r>
              <a:rPr lang="de-DE" dirty="0" err="1"/>
              <a:t>creat</a:t>
            </a:r>
            <a:r>
              <a:rPr lang="de-DE" dirty="0"/>
              <a:t> </a:t>
            </a:r>
            <a:r>
              <a:rPr lang="de-DE" dirty="0" err="1"/>
              <a:t>atrififcally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32692-8090-4CD4-8DD1-6BB5E8FD4BFE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890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3296"/>
            <a:ext cx="9144000" cy="798576"/>
          </a:xfrm>
          <a:prstGeom prst="rect">
            <a:avLst/>
          </a:prstGeom>
        </p:spPr>
      </p:pic>
      <p:sp>
        <p:nvSpPr>
          <p:cNvPr id="22" name="Textfeld 21"/>
          <p:cNvSpPr txBox="1"/>
          <p:nvPr userDrawn="1"/>
        </p:nvSpPr>
        <p:spPr>
          <a:xfrm>
            <a:off x="3158872" y="6309320"/>
            <a:ext cx="2421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TUM Neue Helvetica 55 Regular" pitchFamily="34" charset="0"/>
              </a:rPr>
              <a:t>www.hcr.ei.tum.de</a:t>
            </a:r>
          </a:p>
        </p:txBody>
      </p:sp>
      <p:sp>
        <p:nvSpPr>
          <p:cNvPr id="17" name="Textplatzhalt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09622"/>
            <a:ext cx="8280920" cy="216024"/>
          </a:xfrm>
        </p:spPr>
        <p:txBody>
          <a:bodyPr anchor="ctr"/>
          <a:lstStyle>
            <a:lvl1pPr marL="0" indent="0" algn="l">
              <a:buNone/>
              <a:defRPr sz="1800" baseline="0"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/>
              <a:t>Intermediate Report / Final Report </a:t>
            </a:r>
            <a:r>
              <a:rPr lang="de-DE" dirty="0" err="1"/>
              <a:t>Master‘s</a:t>
            </a:r>
            <a:r>
              <a:rPr lang="de-DE" dirty="0"/>
              <a:t> Thesis / Bachelor Thesis</a:t>
            </a:r>
          </a:p>
        </p:txBody>
      </p:sp>
      <p:sp>
        <p:nvSpPr>
          <p:cNvPr id="18" name="Textplatzhalt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467544" y="3974516"/>
            <a:ext cx="8280920" cy="215099"/>
          </a:xfr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/>
              <a:t>Betreuer: B. Betreuer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539552" y="530120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 Human-centered Assistive Robotics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UM Neue Helvetica 55 Regular" pitchFamily="34" charset="0"/>
              <a:ea typeface="TUM Neue Helvetica 55 Regular" pitchFamily="34" charset="0"/>
              <a:cs typeface="TUM Neue Helvetica 55 Regular" pitchFamily="34" charset="0"/>
            </a:endParaRPr>
          </a:p>
        </p:txBody>
      </p:sp>
      <p:sp>
        <p:nvSpPr>
          <p:cNvPr id="21" name="Textfeld 20"/>
          <p:cNvSpPr txBox="1"/>
          <p:nvPr userDrawn="1"/>
        </p:nvSpPr>
        <p:spPr>
          <a:xfrm>
            <a:off x="611560" y="5661248"/>
            <a:ext cx="350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Technische Universität München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67544" y="3212976"/>
            <a:ext cx="8280000" cy="432000"/>
          </a:xfrm>
        </p:spPr>
        <p:txBody>
          <a:bodyPr/>
          <a:lstStyle>
            <a:lvl1pPr>
              <a:defRPr sz="2000" b="1" baseline="0"/>
            </a:lvl1pPr>
          </a:lstStyle>
          <a:p>
            <a:pPr lvl="0"/>
            <a:r>
              <a:rPr lang="de-DE" dirty="0"/>
              <a:t>S. Student</a:t>
            </a:r>
          </a:p>
        </p:txBody>
      </p:sp>
    </p:spTree>
    <p:extLst>
      <p:ext uri="{BB962C8B-B14F-4D97-AF65-F5344CB8AC3E}">
        <p14:creationId xmlns:p14="http://schemas.microsoft.com/office/powerpoint/2010/main" val="283015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ache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42852"/>
            <a:ext cx="6543692" cy="725471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64330" y="1071546"/>
            <a:ext cx="8215341" cy="5000642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4pPr>
              <a:defRPr baseline="0"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64330" y="3143248"/>
            <a:ext cx="8215341" cy="2928940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4pPr>
              <a:defRPr baseline="0"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30" y="1000125"/>
            <a:ext cx="8222470" cy="500063"/>
          </a:xfr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Problem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330" y="1505787"/>
            <a:ext cx="8227233" cy="1500188"/>
          </a:xfrm>
          <a:solidFill>
            <a:schemeClr val="accent3"/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Problem statement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6972320" cy="72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 durch Klicken einfügen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67544" y="1071546"/>
            <a:ext cx="8229600" cy="494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47664" y="6324204"/>
            <a:ext cx="5904656" cy="373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Beispielfolien</a:t>
            </a:r>
          </a:p>
        </p:txBody>
      </p:sp>
      <p:cxnSp>
        <p:nvCxnSpPr>
          <p:cNvPr id="3" name="Gerade Verbindung 2"/>
          <p:cNvCxnSpPr/>
          <p:nvPr/>
        </p:nvCxnSpPr>
        <p:spPr>
          <a:xfrm flipH="1">
            <a:off x="203620" y="6143644"/>
            <a:ext cx="8736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3" descr="tum_logo_trans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0" y="6238175"/>
            <a:ext cx="902896" cy="47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452320" y="6320654"/>
            <a:ext cx="837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</a:defRPr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252" y="6186027"/>
            <a:ext cx="591108" cy="6497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lsr.ei.tum.de/fileadmin/publications/ace_soro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sr.ei.tum.de/fileadmin/publications/Gonsior/CogInfoCom2011_Bu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Project Plan Presentation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Supervisor: Shile </a:t>
            </a:r>
            <a:r>
              <a:rPr lang="en-US" dirty="0"/>
              <a:t>Li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3289"/>
            <a:ext cx="8435280" cy="725471"/>
          </a:xfrm>
        </p:spPr>
        <p:txBody>
          <a:bodyPr/>
          <a:lstStyle/>
          <a:p>
            <a:r>
              <a:rPr lang="en-US" dirty="0"/>
              <a:t>Hand pose estimation using point cloud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Clarissa Hamann</a:t>
            </a:r>
          </a:p>
        </p:txBody>
      </p:sp>
    </p:spTree>
    <p:extLst>
      <p:ext uri="{BB962C8B-B14F-4D97-AF65-F5344CB8AC3E}">
        <p14:creationId xmlns:p14="http://schemas.microsoft.com/office/powerpoint/2010/main" val="252678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199" y="327265"/>
            <a:ext cx="8222471" cy="725471"/>
          </a:xfrm>
        </p:spPr>
        <p:txBody>
          <a:bodyPr/>
          <a:lstStyle/>
          <a:p>
            <a:r>
              <a:rPr lang="de-DE" sz="3200" dirty="0"/>
              <a:t>Hand </a:t>
            </a:r>
            <a:r>
              <a:rPr lang="de-DE" sz="3200" dirty="0" err="1"/>
              <a:t>pose</a:t>
            </a:r>
            <a:r>
              <a:rPr lang="de-DE" sz="3200" dirty="0"/>
              <a:t> </a:t>
            </a:r>
            <a:r>
              <a:rPr lang="de-DE" sz="3200" dirty="0" err="1"/>
              <a:t>estimation</a:t>
            </a:r>
            <a:r>
              <a:rPr lang="de-DE" sz="3200" dirty="0"/>
              <a:t> </a:t>
            </a:r>
            <a:r>
              <a:rPr lang="de-DE" sz="3200" dirty="0" err="1"/>
              <a:t>using</a:t>
            </a:r>
            <a:r>
              <a:rPr lang="de-DE" sz="3200" dirty="0"/>
              <a:t> </a:t>
            </a:r>
            <a:r>
              <a:rPr lang="de-DE" sz="3200" dirty="0" err="1"/>
              <a:t>point</a:t>
            </a:r>
            <a:r>
              <a:rPr lang="de-DE" sz="3200" dirty="0"/>
              <a:t> </a:t>
            </a:r>
            <a:r>
              <a:rPr lang="de-DE" sz="3200" dirty="0" err="1"/>
              <a:t>cloud</a:t>
            </a:r>
            <a:r>
              <a:rPr lang="de-DE" sz="3200" dirty="0"/>
              <a:t> - Motivation</a:t>
            </a:r>
            <a:endParaRPr lang="en-US" sz="32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92321" y="1556792"/>
            <a:ext cx="3819639" cy="2928940"/>
          </a:xfrm>
        </p:spPr>
        <p:txBody>
          <a:bodyPr/>
          <a:lstStyle/>
          <a:p>
            <a:r>
              <a:rPr lang="de-DE" sz="2000" b="1" dirty="0"/>
              <a:t>Depth </a:t>
            </a:r>
            <a:r>
              <a:rPr lang="de-DE" sz="2000" b="1" dirty="0" err="1"/>
              <a:t>image</a:t>
            </a:r>
            <a:r>
              <a:rPr lang="de-DE" sz="2000" b="1" dirty="0"/>
              <a:t> </a:t>
            </a:r>
            <a:endParaRPr lang="de-DE" sz="2000" dirty="0"/>
          </a:p>
          <a:p>
            <a:r>
              <a:rPr lang="de-DE" sz="1800" dirty="0">
                <a:solidFill>
                  <a:srgbClr val="00B050"/>
                </a:solidFill>
              </a:rPr>
              <a:t>• Structured </a:t>
            </a:r>
            <a:r>
              <a:rPr lang="de-DE" sz="1800" dirty="0" err="1">
                <a:solidFill>
                  <a:srgbClr val="00B050"/>
                </a:solidFill>
              </a:rPr>
              <a:t>input</a:t>
            </a:r>
            <a:r>
              <a:rPr lang="de-DE" sz="1800" dirty="0">
                <a:solidFill>
                  <a:srgbClr val="00B050"/>
                </a:solidFill>
              </a:rPr>
              <a:t> </a:t>
            </a:r>
          </a:p>
          <a:p>
            <a:r>
              <a:rPr lang="de-DE" sz="1800" dirty="0">
                <a:solidFill>
                  <a:srgbClr val="00B050"/>
                </a:solidFill>
              </a:rPr>
              <a:t>• </a:t>
            </a:r>
            <a:r>
              <a:rPr lang="de-DE" sz="1800" dirty="0" err="1">
                <a:solidFill>
                  <a:srgbClr val="00B050"/>
                </a:solidFill>
              </a:rPr>
              <a:t>Compatible</a:t>
            </a:r>
            <a:r>
              <a:rPr lang="de-DE" sz="1800" dirty="0">
                <a:solidFill>
                  <a:srgbClr val="00B050"/>
                </a:solidFill>
              </a:rPr>
              <a:t> </a:t>
            </a:r>
            <a:r>
              <a:rPr lang="de-DE" sz="1800" dirty="0" err="1">
                <a:solidFill>
                  <a:srgbClr val="00B050"/>
                </a:solidFill>
              </a:rPr>
              <a:t>to</a:t>
            </a:r>
            <a:r>
              <a:rPr lang="de-DE" sz="1800" dirty="0">
                <a:solidFill>
                  <a:srgbClr val="00B050"/>
                </a:solidFill>
              </a:rPr>
              <a:t> CNN/</a:t>
            </a:r>
            <a:r>
              <a:rPr lang="de-DE" sz="1800" dirty="0" err="1">
                <a:solidFill>
                  <a:srgbClr val="00B050"/>
                </a:solidFill>
              </a:rPr>
              <a:t>ResidualNet</a:t>
            </a:r>
            <a:r>
              <a:rPr lang="de-DE" sz="1800" dirty="0">
                <a:solidFill>
                  <a:srgbClr val="00B050"/>
                </a:solidFill>
              </a:rPr>
              <a:t>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• Cannot fully exploit 3D information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• Appearance depends on camera parameters </a:t>
            </a:r>
          </a:p>
          <a:p>
            <a:r>
              <a:rPr lang="de-DE" dirty="0">
                <a:sym typeface="Wingdings" panose="05000000000000000000" pitchFamily="2" charset="2"/>
              </a:rPr>
              <a:t>			</a:t>
            </a:r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E1D6B628-DE2C-4D9E-9A26-A429464FBD68}"/>
              </a:ext>
            </a:extLst>
          </p:cNvPr>
          <p:cNvSpPr txBox="1">
            <a:spLocks/>
          </p:cNvSpPr>
          <p:nvPr/>
        </p:nvSpPr>
        <p:spPr bwMode="auto">
          <a:xfrm>
            <a:off x="4582280" y="1556792"/>
            <a:ext cx="3819639" cy="292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b="0" kern="1200">
                <a:solidFill>
                  <a:schemeClr val="tx1"/>
                </a:solidFill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 b="0" kern="1200">
                <a:solidFill>
                  <a:schemeClr val="tx1"/>
                </a:solidFill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0" kern="1200">
                <a:solidFill>
                  <a:schemeClr val="tx1"/>
                </a:solidFill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kern="1200" baseline="0">
                <a:solidFill>
                  <a:schemeClr val="tx1"/>
                </a:solidFill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kern="1200">
                <a:solidFill>
                  <a:schemeClr val="tx1"/>
                </a:solidFill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/>
              <a:t>Point </a:t>
            </a:r>
            <a:r>
              <a:rPr lang="de-DE" sz="2000" b="1" dirty="0" err="1"/>
              <a:t>cloud</a:t>
            </a:r>
            <a:r>
              <a:rPr lang="de-DE" sz="2000" b="1" dirty="0"/>
              <a:t> </a:t>
            </a:r>
            <a:endParaRPr lang="de-DE" sz="2000" dirty="0"/>
          </a:p>
          <a:p>
            <a:r>
              <a:rPr lang="en-US" sz="1800" dirty="0">
                <a:solidFill>
                  <a:srgbClr val="00B050"/>
                </a:solidFill>
              </a:rPr>
              <a:t>• Fully usage of 3D information </a:t>
            </a:r>
          </a:p>
          <a:p>
            <a:r>
              <a:rPr lang="de-DE" sz="1800" dirty="0">
                <a:solidFill>
                  <a:srgbClr val="FF0000"/>
                </a:solidFill>
              </a:rPr>
              <a:t>• </a:t>
            </a:r>
            <a:r>
              <a:rPr lang="de-DE" sz="1800" dirty="0" err="1">
                <a:solidFill>
                  <a:srgbClr val="FF0000"/>
                </a:solidFill>
              </a:rPr>
              <a:t>Unstructured</a:t>
            </a:r>
            <a:r>
              <a:rPr lang="de-DE" sz="1800" dirty="0">
                <a:solidFill>
                  <a:srgbClr val="FF0000"/>
                </a:solidFill>
              </a:rPr>
              <a:t> </a:t>
            </a:r>
            <a:r>
              <a:rPr lang="de-DE" sz="1800" dirty="0" err="1">
                <a:solidFill>
                  <a:srgbClr val="FF0000"/>
                </a:solidFill>
              </a:rPr>
              <a:t>input</a:t>
            </a:r>
            <a:r>
              <a:rPr lang="de-DE" sz="1800" dirty="0">
                <a:solidFill>
                  <a:srgbClr val="FF0000"/>
                </a:solidFill>
              </a:rPr>
              <a:t>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• The order of the input points is not fixed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• Commonly used deep learning elements such as CNN cannot be used</a:t>
            </a:r>
          </a:p>
          <a:p>
            <a:r>
              <a:rPr lang="de-DE" dirty="0">
                <a:sym typeface="Wingdings" panose="05000000000000000000" pitchFamily="2" charset="2"/>
              </a:rPr>
              <a:t>				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F571621-D179-4ABD-BD95-A2C08A8D2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2" y="3589649"/>
            <a:ext cx="3101358" cy="249216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1CEB39B-B0BA-4D6E-A350-E3CEBB631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451" y="3919637"/>
            <a:ext cx="2600325" cy="2162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ICVL </a:t>
            </a:r>
            <a:r>
              <a:rPr lang="de-DE" dirty="0" err="1"/>
              <a:t>dataset</a:t>
            </a:r>
            <a:r>
              <a:rPr lang="de-DE" dirty="0"/>
              <a:t> (Imperial College Vision Lab)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F23CB0B-D14F-4409-9843-3E8E7E382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5" y="1484784"/>
            <a:ext cx="3515218" cy="3656564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64331" y="1705061"/>
            <a:ext cx="4683734" cy="402100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capturing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and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Captures</a:t>
            </a:r>
            <a:r>
              <a:rPr lang="de-DE" dirty="0"/>
              <a:t> </a:t>
            </a:r>
            <a:r>
              <a:rPr lang="de-DE" dirty="0" err="1"/>
              <a:t>depth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sz="1600" dirty="0"/>
              <a:t>(</a:t>
            </a:r>
            <a:r>
              <a:rPr lang="de-DE" sz="1600" dirty="0" err="1"/>
              <a:t>lower</a:t>
            </a:r>
            <a:r>
              <a:rPr lang="de-DE" sz="1600" dirty="0"/>
              <a:t> </a:t>
            </a:r>
            <a:r>
              <a:rPr lang="de-DE" sz="1600" dirty="0" err="1"/>
              <a:t>noise</a:t>
            </a:r>
            <a:r>
              <a:rPr lang="de-DE" sz="1600" dirty="0"/>
              <a:t> </a:t>
            </a:r>
            <a:r>
              <a:rPr lang="de-DE" sz="1600" dirty="0" err="1"/>
              <a:t>level</a:t>
            </a:r>
            <a:r>
              <a:rPr lang="de-DE" sz="1600" dirty="0"/>
              <a:t> </a:t>
            </a:r>
            <a:r>
              <a:rPr lang="de-DE" sz="1600" dirty="0" err="1"/>
              <a:t>than</a:t>
            </a:r>
            <a:r>
              <a:rPr lang="de-DE" sz="1600" dirty="0"/>
              <a:t> </a:t>
            </a:r>
            <a:r>
              <a:rPr lang="de-DE" sz="1600" dirty="0" err="1"/>
              <a:t>structured</a:t>
            </a:r>
            <a:r>
              <a:rPr lang="de-DE" sz="1600" dirty="0"/>
              <a:t>-light </a:t>
            </a:r>
            <a:r>
              <a:rPr lang="de-DE" sz="1600" dirty="0" err="1"/>
              <a:t>sensors</a:t>
            </a:r>
            <a:r>
              <a:rPr lang="de-DE" sz="16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16x3 </a:t>
            </a:r>
            <a:r>
              <a:rPr lang="de-DE" dirty="0" err="1"/>
              <a:t>numbers</a:t>
            </a:r>
            <a:r>
              <a:rPr lang="de-DE" dirty="0"/>
              <a:t> in .</a:t>
            </a:r>
            <a:r>
              <a:rPr lang="de-DE" dirty="0" err="1"/>
              <a:t>txt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>
                <a:sym typeface="Wingdings" panose="05000000000000000000" pitchFamily="2" charset="2"/>
              </a:rPr>
              <a:t> 16 </a:t>
            </a:r>
            <a:r>
              <a:rPr lang="de-DE" dirty="0" err="1">
                <a:sym typeface="Wingdings" panose="05000000000000000000" pitchFamily="2" charset="2"/>
              </a:rPr>
              <a:t>joint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locations</a:t>
            </a:r>
            <a:r>
              <a:rPr lang="de-DE" dirty="0">
                <a:sym typeface="Wingdings" panose="05000000000000000000" pitchFamily="2" charset="2"/>
              </a:rPr>
              <a:t> (Palm, Thumb, Index etc.)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496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PointNet</a:t>
            </a:r>
            <a:r>
              <a:rPr lang="de-DE" dirty="0"/>
              <a:t>	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86D2046-566A-4E0E-B0C5-C0155A99D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28" y="787627"/>
            <a:ext cx="8783960" cy="1415730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64329" y="2203357"/>
            <a:ext cx="8215341" cy="36513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Deep </a:t>
            </a:r>
            <a:r>
              <a:rPr lang="de-DE" sz="2400" dirty="0" err="1"/>
              <a:t>learning</a:t>
            </a:r>
            <a:r>
              <a:rPr lang="de-DE" sz="2400" dirty="0"/>
              <a:t> </a:t>
            </a:r>
            <a:r>
              <a:rPr lang="de-DE" sz="2400" dirty="0" err="1"/>
              <a:t>architecutre</a:t>
            </a:r>
            <a:r>
              <a:rPr lang="de-DE" sz="2400" dirty="0"/>
              <a:t> </a:t>
            </a:r>
            <a:r>
              <a:rPr lang="de-DE" sz="2400" dirty="0" err="1"/>
              <a:t>capable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reasoning</a:t>
            </a:r>
            <a:r>
              <a:rPr lang="de-DE" sz="2400" dirty="0"/>
              <a:t> </a:t>
            </a:r>
            <a:r>
              <a:rPr lang="de-DE" sz="2400" dirty="0" err="1"/>
              <a:t>about</a:t>
            </a:r>
            <a:r>
              <a:rPr lang="de-DE" sz="2400" dirty="0"/>
              <a:t> </a:t>
            </a:r>
            <a:r>
              <a:rPr lang="de-DE" sz="2400" dirty="0" err="1"/>
              <a:t>point</a:t>
            </a:r>
            <a:r>
              <a:rPr lang="de-DE" sz="2400" dirty="0"/>
              <a:t> </a:t>
            </a:r>
            <a:r>
              <a:rPr lang="de-DE" sz="2400" dirty="0" err="1"/>
              <a:t>clouds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err="1"/>
              <a:t>Using</a:t>
            </a:r>
            <a:r>
              <a:rPr lang="de-DE" sz="2400" dirty="0"/>
              <a:t> Max Pooling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err="1"/>
              <a:t>Sucessful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point</a:t>
            </a:r>
            <a:r>
              <a:rPr lang="de-DE" sz="2400" dirty="0"/>
              <a:t> </a:t>
            </a:r>
            <a:r>
              <a:rPr lang="de-DE" sz="2400" dirty="0" err="1"/>
              <a:t>cloud</a:t>
            </a:r>
            <a:r>
              <a:rPr lang="de-DE" sz="2400" dirty="0"/>
              <a:t> </a:t>
            </a:r>
            <a:r>
              <a:rPr lang="de-DE" sz="2400" dirty="0" err="1"/>
              <a:t>segmentation</a:t>
            </a:r>
            <a:r>
              <a:rPr lang="de-DE" sz="2400" dirty="0"/>
              <a:t> </a:t>
            </a:r>
            <a:r>
              <a:rPr lang="de-DE" sz="2400" dirty="0" err="1"/>
              <a:t>task</a:t>
            </a:r>
            <a:r>
              <a:rPr lang="de-DE" sz="2400" dirty="0"/>
              <a:t> </a:t>
            </a:r>
            <a:br>
              <a:rPr lang="de-DE" sz="2400" dirty="0"/>
            </a:br>
            <a:r>
              <a:rPr lang="de-DE" sz="2000" dirty="0"/>
              <a:t>(Part </a:t>
            </a:r>
            <a:r>
              <a:rPr lang="de-DE" sz="2000" dirty="0" err="1"/>
              <a:t>segmentation</a:t>
            </a:r>
            <a:r>
              <a:rPr lang="de-DE" sz="2000" dirty="0"/>
              <a:t>			 </a:t>
            </a:r>
            <a:r>
              <a:rPr lang="de-DE" sz="2000" dirty="0" err="1"/>
              <a:t>Semantic</a:t>
            </a:r>
            <a:r>
              <a:rPr lang="de-DE" sz="2000" dirty="0"/>
              <a:t> </a:t>
            </a:r>
            <a:r>
              <a:rPr lang="de-DE" sz="2000" dirty="0" err="1"/>
              <a:t>Segmenation</a:t>
            </a:r>
            <a:r>
              <a:rPr lang="de-DE" sz="2000" dirty="0"/>
              <a:t>)</a:t>
            </a:r>
            <a:br>
              <a:rPr lang="de-DE" sz="2000" dirty="0"/>
            </a:br>
            <a:endParaRPr lang="de-DE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715D888-6A69-446E-9EC4-B3B938C54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823" y="4264292"/>
            <a:ext cx="3129142" cy="180608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DED15A5-075A-4DB0-A1DD-0FA419EC4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4037" y="4144967"/>
            <a:ext cx="3129143" cy="19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Plan I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b="1" dirty="0" err="1"/>
              <a:t>Preprocessing</a:t>
            </a:r>
            <a:endParaRPr lang="de-DE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Depth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conversion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Point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normalizaiton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View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Centroid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subtraction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Write </a:t>
            </a:r>
            <a:r>
              <a:rPr lang="de-DE" dirty="0" err="1"/>
              <a:t>into</a:t>
            </a:r>
            <a:r>
              <a:rPr lang="de-DE" dirty="0"/>
              <a:t> h5 </a:t>
            </a:r>
            <a:r>
              <a:rPr lang="de-DE" dirty="0" err="1"/>
              <a:t>files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Conversion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tensorflow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04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Plan II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64329" y="1124607"/>
            <a:ext cx="8215341" cy="5000642"/>
          </a:xfrm>
        </p:spPr>
        <p:txBody>
          <a:bodyPr/>
          <a:lstStyle/>
          <a:p>
            <a:r>
              <a:rPr lang="de-DE" b="1" dirty="0"/>
              <a:t>Implementation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PointNet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hand</a:t>
            </a:r>
            <a:r>
              <a:rPr lang="de-DE" dirty="0"/>
              <a:t> </a:t>
            </a:r>
            <a:r>
              <a:rPr lang="de-DE" dirty="0" err="1"/>
              <a:t>pose</a:t>
            </a:r>
            <a:r>
              <a:rPr lang="de-DE" dirty="0"/>
              <a:t> </a:t>
            </a:r>
            <a:r>
              <a:rPr lang="de-DE" dirty="0" err="1"/>
              <a:t>estimation</a:t>
            </a:r>
            <a:r>
              <a:rPr lang="de-DE" dirty="0"/>
              <a:t> </a:t>
            </a:r>
            <a:r>
              <a:rPr lang="de-DE" dirty="0" err="1"/>
              <a:t>framwork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Deep Learning</a:t>
            </a:r>
          </a:p>
          <a:p>
            <a:r>
              <a:rPr lang="de-DE" b="1" dirty="0"/>
              <a:t>Training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ICVL </a:t>
            </a:r>
            <a:r>
              <a:rPr lang="de-DE" dirty="0" err="1"/>
              <a:t>dataset</a:t>
            </a:r>
            <a:r>
              <a:rPr lang="de-DE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Data </a:t>
            </a:r>
            <a:r>
              <a:rPr lang="de-DE" dirty="0" err="1"/>
              <a:t>loading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Data </a:t>
            </a:r>
            <a:r>
              <a:rPr lang="de-DE" dirty="0" err="1"/>
              <a:t>augmentation</a:t>
            </a:r>
            <a:r>
              <a:rPr lang="de-DE" dirty="0"/>
              <a:t> </a:t>
            </a:r>
          </a:p>
          <a:p>
            <a:pPr marL="0" indent="0"/>
            <a:r>
              <a:rPr lang="de-DE" b="1" dirty="0" err="1"/>
              <a:t>Testing</a:t>
            </a:r>
            <a:r>
              <a:rPr lang="de-DE" b="1" dirty="0"/>
              <a:t> </a:t>
            </a:r>
            <a:r>
              <a:rPr lang="de-DE" dirty="0" err="1"/>
              <a:t>with</a:t>
            </a:r>
            <a:r>
              <a:rPr lang="de-DE" dirty="0"/>
              <a:t> ICVL </a:t>
            </a:r>
            <a:r>
              <a:rPr lang="de-DE" dirty="0" err="1"/>
              <a:t>dataset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3624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1E697-D3AB-47E1-9CF9-6CF8EAEA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 plan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5485C9-B072-4CEF-BC08-DF5A0CF922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7DAB06-6F05-4C58-832D-7E3F1F3FF4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03FE06-4ECF-4FA2-B653-15E3982CAE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400" b="1" dirty="0"/>
              <a:t>08.11.18	</a:t>
            </a:r>
            <a:r>
              <a:rPr lang="de-DE" sz="2400" dirty="0"/>
              <a:t>	</a:t>
            </a:r>
            <a:r>
              <a:rPr lang="de-DE" sz="2400" b="1" dirty="0"/>
              <a:t>Project Plan </a:t>
            </a:r>
            <a:r>
              <a:rPr lang="de-DE" sz="2400" b="1" dirty="0" err="1"/>
              <a:t>Presentation</a:t>
            </a:r>
            <a:endParaRPr lang="de-DE" sz="2400" b="1" dirty="0"/>
          </a:p>
          <a:p>
            <a:pPr marL="0" indent="0"/>
            <a:r>
              <a:rPr lang="de-DE" sz="2400" dirty="0"/>
              <a:t>			</a:t>
            </a:r>
            <a:r>
              <a:rPr lang="de-DE" sz="2400" dirty="0">
                <a:sym typeface="Wingdings" panose="05000000000000000000" pitchFamily="2" charset="2"/>
              </a:rPr>
              <a:t> finish </a:t>
            </a:r>
            <a:r>
              <a:rPr lang="de-DE" sz="2400" dirty="0" err="1"/>
              <a:t>Preprocessing</a:t>
            </a:r>
            <a:endParaRPr lang="de-DE" sz="2400" dirty="0"/>
          </a:p>
          <a:p>
            <a:r>
              <a:rPr lang="de-DE" sz="2400" dirty="0"/>
              <a:t>				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 err="1"/>
              <a:t>starting</a:t>
            </a:r>
            <a:r>
              <a:rPr lang="de-DE" sz="2400" dirty="0"/>
              <a:t> </a:t>
            </a:r>
            <a:r>
              <a:rPr lang="de-DE" sz="2400" dirty="0" err="1"/>
              <a:t>Implemention</a:t>
            </a:r>
            <a:endParaRPr lang="de-DE" sz="2400" dirty="0"/>
          </a:p>
          <a:p>
            <a:r>
              <a:rPr lang="de-DE" sz="2400" b="1" dirty="0"/>
              <a:t>06.12.18	</a:t>
            </a:r>
            <a:r>
              <a:rPr lang="de-DE" sz="2400" dirty="0"/>
              <a:t>	</a:t>
            </a:r>
            <a:r>
              <a:rPr lang="de-DE" sz="2400" b="1" dirty="0"/>
              <a:t>Project Progress </a:t>
            </a:r>
            <a:r>
              <a:rPr lang="de-DE" sz="2400" b="1" dirty="0" err="1"/>
              <a:t>Presentation</a:t>
            </a:r>
            <a:endParaRPr lang="de-DE" sz="2400" b="1" dirty="0"/>
          </a:p>
          <a:p>
            <a:r>
              <a:rPr lang="de-DE" sz="2400" dirty="0"/>
              <a:t>				</a:t>
            </a:r>
            <a:r>
              <a:rPr lang="de-DE" sz="2400" dirty="0">
                <a:sym typeface="Wingdings" panose="05000000000000000000" pitchFamily="2" charset="2"/>
              </a:rPr>
              <a:t> finish Implementation</a:t>
            </a:r>
          </a:p>
          <a:p>
            <a:r>
              <a:rPr lang="de-DE" sz="2400" dirty="0">
                <a:sym typeface="Wingdings" panose="05000000000000000000" pitchFamily="2" charset="2"/>
              </a:rPr>
              <a:t>				 </a:t>
            </a:r>
            <a:r>
              <a:rPr lang="de-DE" sz="2400" dirty="0" err="1">
                <a:sym typeface="Wingdings" panose="05000000000000000000" pitchFamily="2" charset="2"/>
              </a:rPr>
              <a:t>starting</a:t>
            </a:r>
            <a:r>
              <a:rPr lang="de-DE" sz="2400" dirty="0">
                <a:sym typeface="Wingdings" panose="05000000000000000000" pitchFamily="2" charset="2"/>
              </a:rPr>
              <a:t> Training/</a:t>
            </a:r>
            <a:r>
              <a:rPr lang="de-DE" sz="2400" dirty="0" err="1">
                <a:sym typeface="Wingdings" panose="05000000000000000000" pitchFamily="2" charset="2"/>
              </a:rPr>
              <a:t>Testing</a:t>
            </a:r>
            <a:endParaRPr lang="de-DE" sz="2400" dirty="0"/>
          </a:p>
          <a:p>
            <a:r>
              <a:rPr lang="de-DE" sz="2400" b="1" dirty="0"/>
              <a:t>Christmas</a:t>
            </a:r>
          </a:p>
          <a:p>
            <a:r>
              <a:rPr lang="de-DE" sz="2400" dirty="0"/>
              <a:t>				</a:t>
            </a:r>
            <a:r>
              <a:rPr lang="de-DE" sz="2400" dirty="0">
                <a:sym typeface="Wingdings" panose="05000000000000000000" pitchFamily="2" charset="2"/>
              </a:rPr>
              <a:t> finish Training/</a:t>
            </a:r>
            <a:r>
              <a:rPr lang="de-DE" sz="2400" dirty="0" err="1">
                <a:sym typeface="Wingdings" panose="05000000000000000000" pitchFamily="2" charset="2"/>
              </a:rPr>
              <a:t>Testing</a:t>
            </a:r>
            <a:r>
              <a:rPr lang="de-DE" sz="2400" dirty="0"/>
              <a:t>		</a:t>
            </a:r>
          </a:p>
          <a:p>
            <a:r>
              <a:rPr lang="de-DE" sz="2400" dirty="0">
                <a:sym typeface="Wingdings" panose="05000000000000000000" pitchFamily="2" charset="2"/>
              </a:rPr>
              <a:t>				 </a:t>
            </a:r>
            <a:r>
              <a:rPr lang="de-DE" sz="2400" dirty="0" err="1">
                <a:sym typeface="Wingdings" panose="05000000000000000000" pitchFamily="2" charset="2"/>
              </a:rPr>
              <a:t>writing</a:t>
            </a:r>
            <a:r>
              <a:rPr lang="de-DE" sz="2400" dirty="0">
                <a:sym typeface="Wingdings" panose="05000000000000000000" pitchFamily="2" charset="2"/>
              </a:rPr>
              <a:t> report</a:t>
            </a:r>
            <a:endParaRPr lang="de-DE" sz="2400" dirty="0"/>
          </a:p>
          <a:p>
            <a:r>
              <a:rPr lang="de-DE" sz="2400" b="1" dirty="0"/>
              <a:t>14.01.19		Final Report Submission</a:t>
            </a:r>
          </a:p>
          <a:p>
            <a:r>
              <a:rPr lang="de-DE" sz="2400" b="1" dirty="0"/>
              <a:t>17.01.19	</a:t>
            </a:r>
            <a:r>
              <a:rPr lang="de-DE" sz="2400" dirty="0"/>
              <a:t>	</a:t>
            </a:r>
            <a:r>
              <a:rPr lang="de-DE" sz="2400" b="1" dirty="0"/>
              <a:t>Final </a:t>
            </a:r>
            <a:r>
              <a:rPr lang="de-DE" sz="2400" b="1" dirty="0" err="1"/>
              <a:t>Presentation</a:t>
            </a:r>
            <a:endParaRPr lang="de-DE" sz="2400" b="1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7BD1156-DFFD-40FC-8C86-3E795710A584}"/>
              </a:ext>
            </a:extLst>
          </p:cNvPr>
          <p:cNvCxnSpPr/>
          <p:nvPr/>
        </p:nvCxnSpPr>
        <p:spPr>
          <a:xfrm>
            <a:off x="1115616" y="1628800"/>
            <a:ext cx="0" cy="6480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4922FB2-8345-488B-A01F-BD8F8B90F745}"/>
              </a:ext>
            </a:extLst>
          </p:cNvPr>
          <p:cNvCxnSpPr/>
          <p:nvPr/>
        </p:nvCxnSpPr>
        <p:spPr>
          <a:xfrm>
            <a:off x="1115616" y="2924944"/>
            <a:ext cx="0" cy="6480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8BDD093-6EE9-4060-BFF8-5A9F97BE283F}"/>
              </a:ext>
            </a:extLst>
          </p:cNvPr>
          <p:cNvCxnSpPr/>
          <p:nvPr/>
        </p:nvCxnSpPr>
        <p:spPr>
          <a:xfrm>
            <a:off x="1115616" y="4221088"/>
            <a:ext cx="0" cy="6480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3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000100" y="1857364"/>
            <a:ext cx="778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TUM Neue Helvetica 55 Regular"/>
              </a:rPr>
              <a:t>Charles R Qi, Hao Su, Kaichun Mo, and Leonidas J Guibas. </a:t>
            </a:r>
            <a:br>
              <a:rPr lang="en-US" sz="1200" dirty="0">
                <a:latin typeface="TUM Neue Helvetica 55 Regular" pitchFamily="34" charset="0"/>
              </a:rPr>
            </a:br>
            <a:r>
              <a:rPr lang="en-US" sz="1200" b="1" dirty="0" err="1">
                <a:latin typeface="TUM Neue Helvetica 55 Regular"/>
              </a:rPr>
              <a:t>Pointnet</a:t>
            </a:r>
            <a:r>
              <a:rPr lang="en-US" sz="1200" b="1" dirty="0">
                <a:latin typeface="TUM Neue Helvetica 55 Regular"/>
              </a:rPr>
              <a:t>: Deep learning on point sets </a:t>
            </a:r>
          </a:p>
          <a:p>
            <a:r>
              <a:rPr lang="en-US" sz="1200" b="1" dirty="0">
                <a:latin typeface="TUM Neue Helvetica 55 Regular"/>
              </a:rPr>
              <a:t>for 3d </a:t>
            </a:r>
            <a:r>
              <a:rPr lang="en-US" sz="1200" b="1" dirty="0" err="1">
                <a:latin typeface="TUM Neue Helvetica 55 Regular"/>
              </a:rPr>
              <a:t>classication</a:t>
            </a:r>
            <a:r>
              <a:rPr lang="en-US" sz="1200" b="1" dirty="0">
                <a:latin typeface="TUM Neue Helvetica 55 Regular"/>
              </a:rPr>
              <a:t> and segmentation. Proc. Computer Vision and Pattern Recognition (CVPR) </a:t>
            </a:r>
            <a:br>
              <a:rPr lang="en-US" sz="1200" b="1" dirty="0">
                <a:latin typeface="TUM Neue Helvetica 55 Regular" pitchFamily="34" charset="0"/>
              </a:rPr>
            </a:b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/>
              </a:rPr>
              <a:t>IEEE, 1(2):4, 2017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UM Neue Helvetica 55 Regular"/>
            </a:endParaRPr>
          </a:p>
        </p:txBody>
      </p:sp>
      <p:pic>
        <p:nvPicPr>
          <p:cNvPr id="10242" name="Picture 2" descr="C:\Users\user\Desktop\document-ico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84922"/>
            <a:ext cx="282347" cy="391215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1000100" y="2996983"/>
            <a:ext cx="778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TUM Neue Helvetica 55 Regular"/>
              </a:rPr>
              <a:t>Danhang</a:t>
            </a:r>
            <a:r>
              <a:rPr lang="de-DE" sz="1200" dirty="0">
                <a:latin typeface="TUM Neue Helvetica 55 Regular"/>
              </a:rPr>
              <a:t> Tang, </a:t>
            </a:r>
            <a:r>
              <a:rPr lang="de-DE" sz="1200" dirty="0" err="1">
                <a:latin typeface="TUM Neue Helvetica 55 Regular"/>
              </a:rPr>
              <a:t>Hyung</a:t>
            </a:r>
            <a:r>
              <a:rPr lang="de-DE" sz="1200" dirty="0">
                <a:latin typeface="TUM Neue Helvetica 55 Regular"/>
              </a:rPr>
              <a:t> Jin Chang, </a:t>
            </a:r>
            <a:r>
              <a:rPr lang="de-DE" sz="1200" dirty="0" err="1">
                <a:latin typeface="TUM Neue Helvetica 55 Regular"/>
              </a:rPr>
              <a:t>Alykhan</a:t>
            </a:r>
            <a:r>
              <a:rPr lang="de-DE" sz="1200" dirty="0">
                <a:latin typeface="TUM Neue Helvetica 55 Regular"/>
              </a:rPr>
              <a:t> </a:t>
            </a:r>
            <a:r>
              <a:rPr lang="de-DE" sz="1200" dirty="0" err="1">
                <a:latin typeface="TUM Neue Helvetica 55 Regular"/>
              </a:rPr>
              <a:t>Tejani</a:t>
            </a:r>
            <a:r>
              <a:rPr lang="de-DE" sz="1200" dirty="0">
                <a:latin typeface="TUM Neue Helvetica 55 Regular"/>
              </a:rPr>
              <a:t>, and </a:t>
            </a:r>
            <a:r>
              <a:rPr lang="de-DE" sz="1200" dirty="0" err="1">
                <a:latin typeface="TUM Neue Helvetica 55 Regular"/>
              </a:rPr>
              <a:t>Tae-Kyun</a:t>
            </a:r>
            <a:r>
              <a:rPr lang="de-DE" sz="1200" dirty="0">
                <a:latin typeface="TUM Neue Helvetica 55 Regular"/>
              </a:rPr>
              <a:t> Kim</a:t>
            </a:r>
          </a:p>
          <a:p>
            <a:r>
              <a:rPr lang="de-DE" sz="1200" b="1" dirty="0">
                <a:latin typeface="TUM Neue Helvetica 55 Regular"/>
              </a:rPr>
              <a:t>Latent </a:t>
            </a:r>
            <a:r>
              <a:rPr lang="de-DE" sz="1200" b="1" dirty="0" err="1">
                <a:latin typeface="TUM Neue Helvetica 55 Regular"/>
              </a:rPr>
              <a:t>regression</a:t>
            </a:r>
            <a:r>
              <a:rPr lang="de-DE" sz="1200" b="1" dirty="0">
                <a:latin typeface="TUM Neue Helvetica 55 Regular"/>
              </a:rPr>
              <a:t> </a:t>
            </a:r>
            <a:r>
              <a:rPr lang="de-DE" sz="1200" b="1" dirty="0" err="1">
                <a:latin typeface="TUM Neue Helvetica 55 Regular"/>
              </a:rPr>
              <a:t>forest</a:t>
            </a:r>
            <a:r>
              <a:rPr lang="de-DE" sz="1200" b="1" dirty="0">
                <a:latin typeface="TUM Neue Helvetica 55 Regular"/>
              </a:rPr>
              <a:t>: </a:t>
            </a:r>
            <a:r>
              <a:rPr lang="en-US" sz="1200" b="1" dirty="0">
                <a:latin typeface="TUM Neue Helvetica 55 Regular"/>
              </a:rPr>
              <a:t>Structured estimation of 3d articulated hand posture. In Proceedings of the IEEE conference on </a:t>
            </a:r>
          </a:p>
          <a:p>
            <a:r>
              <a:rPr lang="de-DE" sz="1200" b="1" dirty="0" err="1">
                <a:latin typeface="TUM Neue Helvetica 55 Regular"/>
              </a:rPr>
              <a:t>computer</a:t>
            </a:r>
            <a:r>
              <a:rPr lang="de-DE" sz="1200" b="1" dirty="0">
                <a:latin typeface="TUM Neue Helvetica 55 Regular"/>
              </a:rPr>
              <a:t> </a:t>
            </a:r>
            <a:r>
              <a:rPr lang="de-DE" sz="1200" b="1" dirty="0" err="1">
                <a:latin typeface="TUM Neue Helvetica 55 Regular"/>
              </a:rPr>
              <a:t>vision</a:t>
            </a:r>
            <a:r>
              <a:rPr lang="de-DE" sz="1200" b="1" dirty="0">
                <a:latin typeface="TUM Neue Helvetica 55 Regular"/>
              </a:rPr>
              <a:t> and </a:t>
            </a:r>
            <a:r>
              <a:rPr lang="de-DE" sz="1200" b="1" dirty="0" err="1">
                <a:latin typeface="TUM Neue Helvetica 55 Regular"/>
              </a:rPr>
              <a:t>pattern</a:t>
            </a:r>
            <a:r>
              <a:rPr lang="de-DE" sz="1200" b="1" dirty="0">
                <a:latin typeface="TUM Neue Helvetica 55 Regular"/>
              </a:rPr>
              <a:t> </a:t>
            </a:r>
            <a:r>
              <a:rPr lang="de-DE" sz="1200" b="1" dirty="0" err="1">
                <a:latin typeface="TUM Neue Helvetica 55 Regular"/>
              </a:rPr>
              <a:t>recognition</a:t>
            </a:r>
            <a:r>
              <a:rPr lang="de-DE" sz="1200" b="1" dirty="0">
                <a:latin typeface="TUM Neue Helvetica 55 Regular"/>
              </a:rPr>
              <a:t> </a:t>
            </a:r>
          </a:p>
          <a:p>
            <a:r>
              <a:rPr lang="de-DE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/>
              </a:rPr>
              <a:t>pages</a:t>
            </a:r>
            <a:r>
              <a: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/>
              </a:rPr>
              <a:t> 3786{3793, 2014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  <a:latin typeface="TUM Neue Helvetica 55 Regular" pitchFamily="34" charset="0"/>
            </a:endParaRPr>
          </a:p>
        </p:txBody>
      </p:sp>
      <p:pic>
        <p:nvPicPr>
          <p:cNvPr id="13" name="Picture 2" descr="C:\Users\user\Desktop\document-icon.png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124541"/>
            <a:ext cx="282347" cy="3912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SR_VorlageTUMci">
  <a:themeElements>
    <a:clrScheme name="TUM">
      <a:dk1>
        <a:srgbClr val="000000"/>
      </a:dk1>
      <a:lt1>
        <a:srgbClr val="FFFFFF"/>
      </a:lt1>
      <a:dk2>
        <a:srgbClr val="0065BD"/>
      </a:dk2>
      <a:lt2>
        <a:srgbClr val="FFFFFF"/>
      </a:lt2>
      <a:accent1>
        <a:srgbClr val="005293"/>
      </a:accent1>
      <a:accent2>
        <a:srgbClr val="98C6EA"/>
      </a:accent2>
      <a:accent3>
        <a:srgbClr val="DAD7CB"/>
      </a:accent3>
      <a:accent4>
        <a:srgbClr val="000000"/>
      </a:accent4>
      <a:accent5>
        <a:srgbClr val="E37222"/>
      </a:accent5>
      <a:accent6>
        <a:srgbClr val="A2AD00"/>
      </a:accent6>
      <a:hlink>
        <a:srgbClr val="98C6EA"/>
      </a:hlink>
      <a:folHlink>
        <a:srgbClr val="DAD7CB"/>
      </a:folHlink>
    </a:clrScheme>
    <a:fontScheme name="LSR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356</Words>
  <Application>Microsoft Office PowerPoint</Application>
  <PresentationFormat>Bildschirmpräsentation (4:3)</PresentationFormat>
  <Paragraphs>85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TUM Neue Helvetica 55 Regular</vt:lpstr>
      <vt:lpstr>Calibri</vt:lpstr>
      <vt:lpstr>Wingdings</vt:lpstr>
      <vt:lpstr>Arial</vt:lpstr>
      <vt:lpstr>LSR_VorlageTUMci</vt:lpstr>
      <vt:lpstr>Hand pose estimation using point cloud</vt:lpstr>
      <vt:lpstr>Hand pose estimation using point cloud - Motivation</vt:lpstr>
      <vt:lpstr>ICVL dataset (Imperial College Vision Lab)</vt:lpstr>
      <vt:lpstr>PointNet </vt:lpstr>
      <vt:lpstr>Project Plan I</vt:lpstr>
      <vt:lpstr>Project Plan II</vt:lpstr>
      <vt:lpstr>Time plan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Beispielfolien</dc:title>
  <dc:creator>user</dc:creator>
  <cp:lastModifiedBy>Clarissa Hamann</cp:lastModifiedBy>
  <cp:revision>65</cp:revision>
  <dcterms:created xsi:type="dcterms:W3CDTF">2013-06-24T08:16:35Z</dcterms:created>
  <dcterms:modified xsi:type="dcterms:W3CDTF">2018-11-07T18:21:41Z</dcterms:modified>
</cp:coreProperties>
</file>