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8" r:id="rId3"/>
    <p:sldId id="257" r:id="rId4"/>
    <p:sldId id="271" r:id="rId5"/>
    <p:sldId id="270" r:id="rId6"/>
    <p:sldId id="263" r:id="rId7"/>
    <p:sldId id="264" r:id="rId8"/>
    <p:sldId id="259" r:id="rId9"/>
    <p:sldId id="260" r:id="rId10"/>
    <p:sldId id="285" r:id="rId11"/>
    <p:sldId id="286" r:id="rId12"/>
    <p:sldId id="287" r:id="rId13"/>
    <p:sldId id="288" r:id="rId14"/>
    <p:sldId id="289" r:id="rId15"/>
    <p:sldId id="265" r:id="rId16"/>
    <p:sldId id="267" r:id="rId17"/>
    <p:sldId id="266" r:id="rId18"/>
    <p:sldId id="268" r:id="rId19"/>
    <p:sldId id="269" r:id="rId20"/>
    <p:sldId id="272" r:id="rId21"/>
    <p:sldId id="273" r:id="rId22"/>
    <p:sldId id="281" r:id="rId23"/>
    <p:sldId id="282" r:id="rId24"/>
    <p:sldId id="283" r:id="rId25"/>
    <p:sldId id="261" r:id="rId26"/>
    <p:sldId id="262" r:id="rId27"/>
    <p:sldId id="284" r:id="rId28"/>
    <p:sldId id="276" r:id="rId29"/>
    <p:sldId id="274" r:id="rId30"/>
    <p:sldId id="275" r:id="rId31"/>
    <p:sldId id="280" r:id="rId32"/>
    <p:sldId id="277" r:id="rId33"/>
    <p:sldId id="278" r:id="rId34"/>
    <p:sldId id="279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096" autoAdjust="0"/>
  </p:normalViewPr>
  <p:slideViewPr>
    <p:cSldViewPr>
      <p:cViewPr varScale="1">
        <p:scale>
          <a:sx n="110" d="100"/>
          <a:sy n="110" d="100"/>
        </p:scale>
        <p:origin x="164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EBDABC93-DC64-4D36-878E-ADEDF4B82501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86F0A659-11A2-41AA-900B-FEBDA93C40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6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ABC93-DC64-4D36-878E-ADEDF4B82501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A659-11A2-41AA-900B-FEBDA93C40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73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EBDABC93-DC64-4D36-878E-ADEDF4B82501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86F0A659-11A2-41AA-900B-FEBDA93C40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655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EBDABC93-DC64-4D36-878E-ADEDF4B82501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86F0A659-11A2-41AA-900B-FEBDA93C40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4912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EBDABC93-DC64-4D36-878E-ADEDF4B82501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86F0A659-11A2-41AA-900B-FEBDA93C40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3316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ABC93-DC64-4D36-878E-ADEDF4B82501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A659-11A2-41AA-900B-FEBDA93C40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4379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ABC93-DC64-4D36-878E-ADEDF4B82501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A659-11A2-41AA-900B-FEBDA93C40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2916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ABC93-DC64-4D36-878E-ADEDF4B82501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A659-11A2-41AA-900B-FEBDA93C40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7468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EBDABC93-DC64-4D36-878E-ADEDF4B82501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86F0A659-11A2-41AA-900B-FEBDA93C40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39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ABC93-DC64-4D36-878E-ADEDF4B82501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A659-11A2-41AA-900B-FEBDA93C40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43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EBDABC93-DC64-4D36-878E-ADEDF4B82501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86F0A659-11A2-41AA-900B-FEBDA93C40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9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ABC93-DC64-4D36-878E-ADEDF4B82501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A659-11A2-41AA-900B-FEBDA93C40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585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ABC93-DC64-4D36-878E-ADEDF4B82501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A659-11A2-41AA-900B-FEBDA93C40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636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ABC93-DC64-4D36-878E-ADEDF4B82501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A659-11A2-41AA-900B-FEBDA93C40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559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ABC93-DC64-4D36-878E-ADEDF4B82501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A659-11A2-41AA-900B-FEBDA93C40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558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ABC93-DC64-4D36-878E-ADEDF4B82501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A659-11A2-41AA-900B-FEBDA93C40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1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ABC93-DC64-4D36-878E-ADEDF4B82501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A659-11A2-41AA-900B-FEBDA93C40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615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ABC93-DC64-4D36-878E-ADEDF4B82501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0A659-11A2-41AA-900B-FEBDA93C40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35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Controlled  Looping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“for” statements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57B60-2E0A-45AB-94BE-60A906DC9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Guided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65870-0C72-4B19-A19D-5D11FFC3B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Write the program sequence to do the following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/>
              <a:t>Print the numbers 1 to 20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/>
              <a:t>Print the even numbers 1 to 50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/>
              <a:t>Print the odd numbers 1 to 50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Write the program sequence to do the following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/>
              <a:t>Calculate and print the sum of the numbers 1 to 50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/>
              <a:t>Calculate and print the sum of 15 numbers entered by the user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/>
              <a:t>Calculate and print the average of 20 numbers entered by the user</a:t>
            </a:r>
          </a:p>
        </p:txBody>
      </p:sp>
    </p:spTree>
    <p:extLst>
      <p:ext uri="{BB962C8B-B14F-4D97-AF65-F5344CB8AC3E}">
        <p14:creationId xmlns:p14="http://schemas.microsoft.com/office/powerpoint/2010/main" val="1172702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Guided practice set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7955280" cy="1996440"/>
          </a:xfrm>
        </p:spPr>
        <p:txBody>
          <a:bodyPr/>
          <a:lstStyle/>
          <a:p>
            <a:r>
              <a:rPr lang="en-US" dirty="0" smtClean="0"/>
              <a:t>Open compiler</a:t>
            </a:r>
          </a:p>
          <a:p>
            <a:r>
              <a:rPr lang="en-US" dirty="0" smtClean="0"/>
              <a:t>Set up menu</a:t>
            </a:r>
          </a:p>
          <a:p>
            <a:r>
              <a:rPr lang="en-US" dirty="0" smtClean="0"/>
              <a:t>Set up sections with documentation</a:t>
            </a:r>
          </a:p>
          <a:p>
            <a:r>
              <a:rPr lang="en-US" dirty="0" smtClean="0"/>
              <a:t>Test basic structure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471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527304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/*INFO 2110  Week 4 class code setup</a:t>
            </a:r>
          </a:p>
          <a:p>
            <a:pPr marL="0" indent="0">
              <a:buNone/>
            </a:pPr>
            <a:r>
              <a:rPr lang="en-US" dirty="0"/>
              <a:t>   Name</a:t>
            </a:r>
          </a:p>
          <a:p>
            <a:pPr marL="0" indent="0">
              <a:buNone/>
            </a:pPr>
            <a:r>
              <a:rPr lang="en-US" dirty="0"/>
              <a:t>   Program description:  </a:t>
            </a:r>
          </a:p>
          <a:p>
            <a:pPr marL="0" indent="0">
              <a:buNone/>
            </a:pPr>
            <a:r>
              <a:rPr lang="en-US" dirty="0"/>
              <a:t>   1.  Write the program sequence to do the following</a:t>
            </a:r>
          </a:p>
          <a:p>
            <a:pPr marL="0" indent="0">
              <a:buNone/>
            </a:pPr>
            <a:r>
              <a:rPr lang="en-US" dirty="0"/>
              <a:t>		Print the numbers 1 to 20</a:t>
            </a:r>
          </a:p>
          <a:p>
            <a:pPr marL="0" indent="0">
              <a:buNone/>
            </a:pPr>
            <a:r>
              <a:rPr lang="en-US" dirty="0"/>
              <a:t>		Print the even numbers 1 to 50</a:t>
            </a:r>
          </a:p>
          <a:p>
            <a:pPr marL="0" indent="0">
              <a:buNone/>
            </a:pPr>
            <a:r>
              <a:rPr lang="en-US" dirty="0"/>
              <a:t>		Print the odd numbers 1 to 50</a:t>
            </a:r>
          </a:p>
          <a:p>
            <a:pPr marL="0" indent="0">
              <a:buNone/>
            </a:pPr>
            <a:r>
              <a:rPr lang="en-US" dirty="0"/>
              <a:t>	2. Write the program sequence to do the following</a:t>
            </a:r>
          </a:p>
          <a:p>
            <a:pPr marL="0" indent="0">
              <a:buNone/>
            </a:pPr>
            <a:r>
              <a:rPr lang="en-US" dirty="0"/>
              <a:t>		Calculate and print the sum of the numbers 1 to 50</a:t>
            </a:r>
          </a:p>
          <a:p>
            <a:pPr marL="0" indent="0">
              <a:buNone/>
            </a:pPr>
            <a:r>
              <a:rPr lang="en-US" dirty="0"/>
              <a:t>		Calculate and print the sum of 15 numbers entered by the user</a:t>
            </a:r>
          </a:p>
          <a:p>
            <a:pPr marL="0" indent="0">
              <a:buNone/>
            </a:pPr>
            <a:r>
              <a:rPr lang="en-US" dirty="0"/>
              <a:t>		Calculate and print the average of 20 numbers entered by the user</a:t>
            </a:r>
          </a:p>
          <a:p>
            <a:pPr marL="0" indent="0">
              <a:buNone/>
            </a:pPr>
            <a:r>
              <a:rPr lang="en-US" dirty="0"/>
              <a:t>*/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//Libraries</a:t>
            </a:r>
          </a:p>
          <a:p>
            <a:pPr marL="0" indent="0">
              <a:buNone/>
            </a:pPr>
            <a:r>
              <a:rPr lang="en-US" dirty="0"/>
              <a:t>#include "</a:t>
            </a:r>
            <a:r>
              <a:rPr lang="en-US" dirty="0" err="1"/>
              <a:t>pch.h</a:t>
            </a:r>
            <a:r>
              <a:rPr lang="en-US" dirty="0"/>
              <a:t>"	//2017 C++</a:t>
            </a:r>
          </a:p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	//2017 C++</a:t>
            </a:r>
          </a:p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	//C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938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066800"/>
            <a:ext cx="7955280" cy="519684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2800" dirty="0" err="1"/>
              <a:t>int</a:t>
            </a:r>
            <a:r>
              <a:rPr lang="en-US" sz="2800" dirty="0"/>
              <a:t> main()</a:t>
            </a:r>
          </a:p>
          <a:p>
            <a:pPr marL="0" indent="0">
              <a:buNone/>
            </a:pPr>
            <a:r>
              <a:rPr lang="en-US" sz="2800" dirty="0"/>
              <a:t>{</a:t>
            </a:r>
          </a:p>
          <a:p>
            <a:pPr marL="0" indent="0">
              <a:buNone/>
            </a:pPr>
            <a:r>
              <a:rPr lang="en-US" sz="2800" dirty="0"/>
              <a:t>	//declare variables - reserve space in memory</a:t>
            </a:r>
          </a:p>
          <a:p>
            <a:pPr marL="0" indent="0">
              <a:buNone/>
            </a:pPr>
            <a:r>
              <a:rPr lang="en-US" sz="2800" dirty="0"/>
              <a:t>	</a:t>
            </a:r>
          </a:p>
          <a:p>
            <a:pPr marL="0" indent="0">
              <a:buNone/>
            </a:pPr>
            <a:r>
              <a:rPr lang="en-US" sz="2800" dirty="0"/>
              <a:t>	</a:t>
            </a:r>
          </a:p>
          <a:p>
            <a:pPr marL="0" indent="0">
              <a:buNone/>
            </a:pPr>
            <a:r>
              <a:rPr lang="en-US" sz="2800" dirty="0"/>
              <a:t>	//initialize variables - assign numbers to the variables</a:t>
            </a:r>
          </a:p>
          <a:p>
            <a:pPr marL="0" indent="0">
              <a:buNone/>
            </a:pPr>
            <a:r>
              <a:rPr lang="en-US" sz="2800" dirty="0"/>
              <a:t>	</a:t>
            </a:r>
          </a:p>
          <a:p>
            <a:pPr marL="0" indent="0">
              <a:buNone/>
            </a:pPr>
            <a:r>
              <a:rPr lang="en-US" sz="2800" dirty="0"/>
              <a:t>	</a:t>
            </a:r>
          </a:p>
          <a:p>
            <a:pPr marL="0" indent="0">
              <a:buNone/>
            </a:pPr>
            <a:r>
              <a:rPr lang="en-US" sz="2800" dirty="0"/>
              <a:t>	//calculation and print</a:t>
            </a:r>
          </a:p>
          <a:p>
            <a:pPr marL="0" indent="0">
              <a:buNone/>
            </a:pPr>
            <a:r>
              <a:rPr lang="en-US" sz="2800" dirty="0"/>
              <a:t>	//Calculate and print the sum of the numbers 1 to 50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err="1"/>
              <a:t>printf</a:t>
            </a:r>
            <a:r>
              <a:rPr lang="en-US" sz="2800" dirty="0"/>
              <a:t>("Calculate and print the sum of the numbers 1 to 50: ");</a:t>
            </a:r>
          </a:p>
          <a:p>
            <a:pPr marL="0" indent="0">
              <a:buNone/>
            </a:pPr>
            <a:r>
              <a:rPr lang="en-US" sz="2800" dirty="0"/>
              <a:t>	</a:t>
            </a:r>
          </a:p>
          <a:p>
            <a:pPr marL="0" indent="0">
              <a:buNone/>
            </a:pPr>
            <a:r>
              <a:rPr lang="en-US" sz="2800" dirty="0"/>
              <a:t>	</a:t>
            </a:r>
          </a:p>
          <a:p>
            <a:pPr marL="0" indent="0">
              <a:buNone/>
            </a:pPr>
            <a:r>
              <a:rPr lang="en-US" sz="2800" dirty="0"/>
              <a:t>	//Calculate and print the sum of 15 numbers entered by the user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err="1"/>
              <a:t>printf</a:t>
            </a:r>
            <a:r>
              <a:rPr lang="en-US" sz="2800" dirty="0"/>
              <a:t>("Calculate and print the sum of 15 numbers entered by the user:  ");</a:t>
            </a:r>
          </a:p>
          <a:p>
            <a:pPr marL="0" indent="0">
              <a:buNone/>
            </a:pPr>
            <a:r>
              <a:rPr lang="en-US" sz="2800" dirty="0"/>
              <a:t>	</a:t>
            </a:r>
          </a:p>
          <a:p>
            <a:pPr marL="0" indent="0">
              <a:buNone/>
            </a:pPr>
            <a:r>
              <a:rPr lang="en-US" sz="2800" dirty="0"/>
              <a:t>	//Calculate and print the average of 20 numbers entered by the user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err="1"/>
              <a:t>printf</a:t>
            </a:r>
            <a:r>
              <a:rPr lang="en-US" sz="2800" dirty="0"/>
              <a:t>("Calculate and print the average of 20 numbers entered by the user:  </a:t>
            </a:r>
            <a:r>
              <a:rPr lang="en-US" sz="2800" dirty="0" smtClean="0"/>
              <a:t>");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96937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600200"/>
            <a:ext cx="7955280" cy="46634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//output - print the results to the screen</a:t>
            </a:r>
          </a:p>
          <a:p>
            <a:pPr marL="0" indent="0">
              <a:buNone/>
            </a:pPr>
            <a:r>
              <a:rPr lang="en-US" dirty="0"/>
              <a:t>   	 //Print the numbers 1 to 20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("Print the numbers 1 to 20");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//Print the even numbers 1 to 50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("Print the even numbers 1 to 50:  ");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//Print the odd numbers 1 to 50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("Print the odd numbers 1 to 50:  ");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688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/>
          </a:bodyPr>
          <a:lstStyle/>
          <a:p>
            <a:r>
              <a:rPr lang="en-US" dirty="0"/>
              <a:t>Triangular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028" y="1377462"/>
            <a:ext cx="8229600" cy="96012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triangular number</a:t>
            </a:r>
            <a:r>
              <a:rPr lang="en-US" dirty="0"/>
              <a:t> or </a:t>
            </a:r>
            <a:r>
              <a:rPr lang="en-US" b="1" dirty="0"/>
              <a:t>triangle number</a:t>
            </a:r>
            <a:r>
              <a:rPr lang="en-US" dirty="0"/>
              <a:t> counts the objects that can form an equilateral triangle.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0828" y="5029200"/>
            <a:ext cx="792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is the 4</a:t>
            </a:r>
            <a:r>
              <a:rPr lang="en-US" sz="2800" baseline="30000" dirty="0"/>
              <a:t>th</a:t>
            </a:r>
            <a:r>
              <a:rPr lang="en-US" sz="2800" dirty="0"/>
              <a:t> triangular number?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0828" y="5715000"/>
            <a:ext cx="708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 + 2 + 3 + 4 = 10</a:t>
            </a:r>
          </a:p>
        </p:txBody>
      </p:sp>
      <p:pic>
        <p:nvPicPr>
          <p:cNvPr id="1030" name="Picture 6" descr="https://qkdb.files.wordpress.com/2013/03/paint.jpg?w=8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27" y="2529400"/>
            <a:ext cx="8452585" cy="196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7065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394" y="304801"/>
            <a:ext cx="7772400" cy="16002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Sample code for </a:t>
            </a:r>
            <a:br>
              <a:rPr lang="en-US" dirty="0"/>
            </a:br>
            <a:r>
              <a:rPr lang="en-US" dirty="0"/>
              <a:t>the 8</a:t>
            </a:r>
            <a:r>
              <a:rPr lang="en-US" baseline="30000" dirty="0"/>
              <a:t>th</a:t>
            </a:r>
            <a:r>
              <a:rPr lang="en-US" dirty="0"/>
              <a:t> triangular number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457200" y="1676400"/>
            <a:ext cx="8229600" cy="4690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/>
              <a:t>// Program to calculate the eighth triangular number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#include &lt;</a:t>
            </a:r>
            <a:r>
              <a:rPr lang="en-US" sz="1800" dirty="0" err="1"/>
              <a:t>stdio.h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int</a:t>
            </a:r>
            <a:r>
              <a:rPr lang="en-US" sz="1800" dirty="0"/>
              <a:t> main ()</a:t>
            </a:r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int</a:t>
            </a:r>
            <a:r>
              <a:rPr lang="en-US" sz="1800" dirty="0"/>
              <a:t>  </a:t>
            </a:r>
            <a:r>
              <a:rPr lang="en-US" sz="1800" dirty="0" err="1"/>
              <a:t>triangular_number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triangular_number</a:t>
            </a:r>
            <a:r>
              <a:rPr lang="en-US" sz="1800" dirty="0"/>
              <a:t> = 1 + 2 + 3 + 4 + 5 + 6 + 7 + 8;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printf</a:t>
            </a:r>
            <a:r>
              <a:rPr lang="en-US" sz="1800" dirty="0"/>
              <a:t> ("The eighth triangular number is %</a:t>
            </a:r>
            <a:r>
              <a:rPr lang="en-US" sz="1800" dirty="0" err="1"/>
              <a:t>i</a:t>
            </a:r>
            <a:r>
              <a:rPr lang="en-US" sz="1800" dirty="0"/>
              <a:t>\n",  </a:t>
            </a:r>
            <a:r>
              <a:rPr lang="en-US" sz="1800" dirty="0" err="1"/>
              <a:t>triangular_number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return 0;</a:t>
            </a:r>
          </a:p>
          <a:p>
            <a:pPr marL="0" indent="0">
              <a:buNone/>
            </a:pPr>
            <a:r>
              <a:rPr lang="en-US" sz="1800" dirty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41408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/>
          </a:bodyPr>
          <a:lstStyle/>
          <a:p>
            <a:r>
              <a:rPr lang="en-US" dirty="0"/>
              <a:t>Triangular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5029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is the 60</a:t>
            </a:r>
            <a:r>
              <a:rPr lang="en-US" baseline="30000" dirty="0"/>
              <a:t>th</a:t>
            </a:r>
            <a:r>
              <a:rPr lang="en-US" dirty="0"/>
              <a:t> triangular number?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0" y="1730514"/>
            <a:ext cx="175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1680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429000"/>
            <a:ext cx="60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is the 200</a:t>
            </a:r>
            <a:r>
              <a:rPr lang="en-US" sz="2800" baseline="30000" dirty="0"/>
              <a:t>th</a:t>
            </a:r>
            <a:r>
              <a:rPr lang="en-US" sz="2800" dirty="0"/>
              <a:t> triangular number?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53200" y="3367444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20100</a:t>
            </a:r>
          </a:p>
        </p:txBody>
      </p:sp>
    </p:spTree>
    <p:extLst>
      <p:ext uri="{BB962C8B-B14F-4D97-AF65-F5344CB8AC3E}">
        <p14:creationId xmlns:p14="http://schemas.microsoft.com/office/powerpoint/2010/main" val="1654826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/>
          </a:bodyPr>
          <a:lstStyle/>
          <a:p>
            <a:r>
              <a:rPr lang="en-US" dirty="0"/>
              <a:t>200</a:t>
            </a:r>
            <a:r>
              <a:rPr lang="en-US" baseline="30000" dirty="0"/>
              <a:t>th</a:t>
            </a:r>
            <a:r>
              <a:rPr lang="en-US" dirty="0"/>
              <a:t> Triangular Number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/* Program to calculate the 200th triangular number</a:t>
            </a:r>
          </a:p>
          <a:p>
            <a:pPr marL="0" indent="0">
              <a:buNone/>
            </a:pPr>
            <a:r>
              <a:rPr lang="en-US" dirty="0"/>
              <a:t>   Introduction of the for statement                */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 (void)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int</a:t>
            </a:r>
            <a:r>
              <a:rPr lang="en-US" dirty="0"/>
              <a:t>  n, </a:t>
            </a:r>
            <a:r>
              <a:rPr lang="en-US" dirty="0" err="1"/>
              <a:t>triangularNumber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triangularNumber</a:t>
            </a:r>
            <a:r>
              <a:rPr lang="en-US" dirty="0"/>
              <a:t> = 0;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for ( n = 1;  n &lt;= 200;  n = n + 1 )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 err="1"/>
              <a:t>triangularNumber</a:t>
            </a:r>
            <a:r>
              <a:rPr lang="en-US" dirty="0"/>
              <a:t> = </a:t>
            </a:r>
            <a:r>
              <a:rPr lang="en-US" dirty="0" err="1"/>
              <a:t>triangularNumber</a:t>
            </a:r>
            <a:r>
              <a:rPr lang="en-US" dirty="0"/>
              <a:t> + n;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printf</a:t>
            </a:r>
            <a:r>
              <a:rPr lang="en-US" dirty="0"/>
              <a:t> ("The 200th triangular number is %</a:t>
            </a:r>
            <a:r>
              <a:rPr lang="en-US" dirty="0" err="1"/>
              <a:t>i</a:t>
            </a:r>
            <a:r>
              <a:rPr lang="en-US" dirty="0"/>
              <a:t>\n", </a:t>
            </a:r>
            <a:r>
              <a:rPr lang="en-US" dirty="0" err="1"/>
              <a:t>triangularNumber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3090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 fontScale="90000"/>
          </a:bodyPr>
          <a:lstStyle/>
          <a:p>
            <a:r>
              <a:rPr lang="en-US" dirty="0"/>
              <a:t>User Input Triangular Number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/* Program to calculate the user’s triangular number*/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 (void)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int</a:t>
            </a:r>
            <a:r>
              <a:rPr lang="en-US" dirty="0"/>
              <a:t>  n, </a:t>
            </a:r>
            <a:r>
              <a:rPr lang="en-US" dirty="0" err="1"/>
              <a:t>num</a:t>
            </a:r>
            <a:r>
              <a:rPr lang="en-US" dirty="0"/>
              <a:t>, </a:t>
            </a:r>
            <a:r>
              <a:rPr lang="en-US" dirty="0" err="1"/>
              <a:t>triangular_number</a:t>
            </a:r>
            <a:r>
              <a:rPr lang="en-US" dirty="0"/>
              <a:t> = 0;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printf</a:t>
            </a:r>
            <a:r>
              <a:rPr lang="en-US" dirty="0"/>
              <a:t>(“Enter a number: “);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scanf</a:t>
            </a:r>
            <a:r>
              <a:rPr lang="en-US" dirty="0"/>
              <a:t>(“%</a:t>
            </a:r>
            <a:r>
              <a:rPr lang="en-US" dirty="0" err="1"/>
              <a:t>i</a:t>
            </a:r>
            <a:r>
              <a:rPr lang="en-US" dirty="0"/>
              <a:t>”, &amp;</a:t>
            </a:r>
            <a:r>
              <a:rPr lang="en-US" dirty="0" err="1"/>
              <a:t>num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for ( n = 1;  n &lt;= </a:t>
            </a:r>
            <a:r>
              <a:rPr lang="en-US" dirty="0" err="1"/>
              <a:t>num</a:t>
            </a:r>
            <a:r>
              <a:rPr lang="en-US" dirty="0"/>
              <a:t>;  n = n + 1 )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 err="1"/>
              <a:t>triangular_number</a:t>
            </a:r>
            <a:r>
              <a:rPr lang="en-US" dirty="0"/>
              <a:t> = </a:t>
            </a:r>
            <a:r>
              <a:rPr lang="en-US" dirty="0" err="1"/>
              <a:t>triangular_number</a:t>
            </a:r>
            <a:r>
              <a:rPr lang="en-US" dirty="0"/>
              <a:t> + n;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printf</a:t>
            </a:r>
            <a:r>
              <a:rPr lang="en-US" dirty="0"/>
              <a:t> ("The triangular number is %</a:t>
            </a:r>
            <a:r>
              <a:rPr lang="en-US" dirty="0" err="1"/>
              <a:t>i</a:t>
            </a:r>
            <a:r>
              <a:rPr lang="en-US" dirty="0"/>
              <a:t>\n", </a:t>
            </a:r>
            <a:r>
              <a:rPr lang="en-US" dirty="0" err="1"/>
              <a:t>triangular_number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35029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Looping can be used to perform the same set of statements over and over until a specified condition is met.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 lvl="0"/>
            <a:r>
              <a:rPr lang="en-US" dirty="0"/>
              <a:t>Looping makes your program more concise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2590800" cy="2420112"/>
          </a:xfrm>
        </p:spPr>
        <p:txBody>
          <a:bodyPr>
            <a:normAutofit/>
          </a:bodyPr>
          <a:lstStyle/>
          <a:p>
            <a:r>
              <a:rPr lang="en-US" sz="2800" dirty="0"/>
              <a:t>Table of Triangular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0" y="228600"/>
            <a:ext cx="6092483" cy="64019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// Program to generate a table of triangular numbers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#include &lt;</a:t>
            </a:r>
            <a:r>
              <a:rPr lang="en-US" sz="1200" dirty="0" err="1"/>
              <a:t>stdio.h</a:t>
            </a:r>
            <a:r>
              <a:rPr lang="en-US" sz="1200" dirty="0"/>
              <a:t>&gt;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int</a:t>
            </a:r>
            <a:r>
              <a:rPr lang="en-US" sz="1200" dirty="0"/>
              <a:t> main (void)</a:t>
            </a:r>
          </a:p>
          <a:p>
            <a:pPr marL="0" indent="0">
              <a:buNone/>
            </a:pPr>
            <a:r>
              <a:rPr lang="en-US" sz="1200" dirty="0"/>
              <a:t>{    </a:t>
            </a:r>
          </a:p>
          <a:p>
            <a:pPr marL="0" indent="0">
              <a:buNone/>
            </a:pPr>
            <a:r>
              <a:rPr lang="en-US" sz="1200" dirty="0"/>
              <a:t>     </a:t>
            </a:r>
            <a:r>
              <a:rPr lang="en-US" sz="1200" dirty="0" err="1"/>
              <a:t>int</a:t>
            </a:r>
            <a:r>
              <a:rPr lang="en-US" sz="1200" dirty="0"/>
              <a:t>  n, </a:t>
            </a:r>
            <a:r>
              <a:rPr lang="en-US" sz="1200" dirty="0" err="1"/>
              <a:t>triangularNumber</a:t>
            </a:r>
            <a:r>
              <a:rPr lang="en-US" sz="1200" dirty="0"/>
              <a:t>;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 </a:t>
            </a:r>
            <a:r>
              <a:rPr lang="en-US" sz="1200" dirty="0" err="1"/>
              <a:t>printf</a:t>
            </a:r>
            <a:r>
              <a:rPr lang="en-US" sz="1200" dirty="0"/>
              <a:t> ("TABLE OF TRIANGULAR NUMBERS\n\n");</a:t>
            </a:r>
          </a:p>
          <a:p>
            <a:pPr marL="0" indent="0">
              <a:buNone/>
            </a:pPr>
            <a:r>
              <a:rPr lang="en-US" sz="1200" dirty="0"/>
              <a:t>     </a:t>
            </a:r>
            <a:r>
              <a:rPr lang="en-US" sz="1200" dirty="0" err="1"/>
              <a:t>printf</a:t>
            </a:r>
            <a:r>
              <a:rPr lang="en-US" sz="1200" dirty="0"/>
              <a:t> (" n    Sum from 1 to n\n");</a:t>
            </a:r>
          </a:p>
          <a:p>
            <a:pPr marL="0" indent="0">
              <a:buNone/>
            </a:pPr>
            <a:r>
              <a:rPr lang="en-US" sz="1200" dirty="0"/>
              <a:t>     </a:t>
            </a:r>
            <a:r>
              <a:rPr lang="en-US" sz="1200" dirty="0" err="1"/>
              <a:t>printf</a:t>
            </a:r>
            <a:r>
              <a:rPr lang="en-US" sz="1200" dirty="0"/>
              <a:t> ("---   ---------------\n");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 </a:t>
            </a:r>
            <a:r>
              <a:rPr lang="en-US" sz="1200" dirty="0" err="1"/>
              <a:t>triangularNumber</a:t>
            </a:r>
            <a:r>
              <a:rPr lang="en-US" sz="1200" dirty="0"/>
              <a:t> = 0;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 for ( n = 1;  n &lt;= 10;  ++n )</a:t>
            </a:r>
          </a:p>
          <a:p>
            <a:pPr marL="0" indent="0">
              <a:buNone/>
            </a:pPr>
            <a:r>
              <a:rPr lang="en-US" sz="1200" dirty="0"/>
              <a:t>     {</a:t>
            </a:r>
          </a:p>
          <a:p>
            <a:pPr marL="0" indent="0">
              <a:buNone/>
            </a:pPr>
            <a:r>
              <a:rPr lang="en-US" sz="1200" dirty="0"/>
              <a:t>          </a:t>
            </a:r>
            <a:r>
              <a:rPr lang="en-US" sz="1200" dirty="0" err="1"/>
              <a:t>triangularNumber</a:t>
            </a:r>
            <a:r>
              <a:rPr lang="en-US" sz="1200" dirty="0"/>
              <a:t> =  n + </a:t>
            </a:r>
            <a:r>
              <a:rPr lang="en-US" sz="1200" dirty="0" err="1"/>
              <a:t>triangularNumber</a:t>
            </a:r>
            <a:r>
              <a:rPr lang="en-US" sz="1200" dirty="0"/>
              <a:t>;</a:t>
            </a:r>
          </a:p>
          <a:p>
            <a:pPr marL="0" indent="0">
              <a:buNone/>
            </a:pPr>
            <a:r>
              <a:rPr lang="en-US" sz="1200" dirty="0"/>
              <a:t>          </a:t>
            </a:r>
            <a:r>
              <a:rPr lang="en-US" sz="1200" dirty="0" err="1"/>
              <a:t>printf</a:t>
            </a:r>
            <a:r>
              <a:rPr lang="en-US" sz="1200" dirty="0"/>
              <a:t> (" %2i  %8i\n", n, </a:t>
            </a:r>
            <a:r>
              <a:rPr lang="en-US" sz="1200" dirty="0" err="1"/>
              <a:t>triangularNumber</a:t>
            </a:r>
            <a:r>
              <a:rPr lang="en-US" sz="1200" dirty="0"/>
              <a:t>);</a:t>
            </a:r>
          </a:p>
          <a:p>
            <a:pPr marL="0" indent="0">
              <a:buNone/>
            </a:pPr>
            <a:r>
              <a:rPr lang="en-US" sz="1200" dirty="0"/>
              <a:t>     }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 return 0;</a:t>
            </a:r>
          </a:p>
          <a:p>
            <a:pPr marL="0" indent="0">
              <a:buNone/>
            </a:pPr>
            <a:r>
              <a:rPr 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24404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811294"/>
            <a:ext cx="4800600" cy="562051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TABLE OF TRIANGULAR NUMBERS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n    Sum from 1 to n</a:t>
            </a:r>
          </a:p>
          <a:p>
            <a:pPr marL="0" indent="0">
              <a:buNone/>
            </a:pPr>
            <a:r>
              <a:rPr lang="en-US" dirty="0"/>
              <a:t>---   ---------------</a:t>
            </a:r>
          </a:p>
          <a:p>
            <a:pPr marL="0" indent="0">
              <a:buNone/>
            </a:pPr>
            <a:r>
              <a:rPr lang="en-US" dirty="0"/>
              <a:t>  1               1</a:t>
            </a:r>
          </a:p>
          <a:p>
            <a:pPr marL="0" indent="0">
              <a:buNone/>
            </a:pPr>
            <a:r>
              <a:rPr lang="en-US" dirty="0"/>
              <a:t>  2              3</a:t>
            </a:r>
          </a:p>
          <a:p>
            <a:pPr marL="0" indent="0">
              <a:buNone/>
            </a:pPr>
            <a:r>
              <a:rPr lang="en-US" dirty="0"/>
              <a:t>  3              6</a:t>
            </a:r>
          </a:p>
          <a:p>
            <a:pPr marL="0" indent="0">
              <a:buNone/>
            </a:pPr>
            <a:r>
              <a:rPr lang="en-US" dirty="0"/>
              <a:t>  4             10</a:t>
            </a:r>
          </a:p>
          <a:p>
            <a:pPr marL="0" indent="0">
              <a:buNone/>
            </a:pPr>
            <a:r>
              <a:rPr lang="en-US" dirty="0"/>
              <a:t>  5             15</a:t>
            </a:r>
          </a:p>
          <a:p>
            <a:pPr marL="0" indent="0">
              <a:buNone/>
            </a:pPr>
            <a:r>
              <a:rPr lang="en-US" dirty="0"/>
              <a:t>  6             21</a:t>
            </a:r>
          </a:p>
          <a:p>
            <a:pPr marL="0" indent="0">
              <a:buNone/>
            </a:pPr>
            <a:r>
              <a:rPr lang="en-US" dirty="0"/>
              <a:t>  7             28</a:t>
            </a:r>
          </a:p>
          <a:p>
            <a:pPr marL="0" indent="0">
              <a:buNone/>
            </a:pPr>
            <a:r>
              <a:rPr lang="en-US" dirty="0"/>
              <a:t>  8             36</a:t>
            </a:r>
          </a:p>
          <a:p>
            <a:pPr marL="0" indent="0">
              <a:buNone/>
            </a:pPr>
            <a:r>
              <a:rPr lang="en-US" dirty="0"/>
              <a:t>  9             45</a:t>
            </a:r>
          </a:p>
          <a:p>
            <a:pPr marL="0" indent="0">
              <a:buNone/>
            </a:pPr>
            <a:r>
              <a:rPr lang="en-US" dirty="0"/>
              <a:t> 10             55</a:t>
            </a:r>
          </a:p>
        </p:txBody>
      </p:sp>
    </p:spTree>
    <p:extLst>
      <p:ext uri="{BB962C8B-B14F-4D97-AF65-F5344CB8AC3E}">
        <p14:creationId xmlns:p14="http://schemas.microsoft.com/office/powerpoint/2010/main" val="2746306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152400"/>
            <a:ext cx="6377940" cy="683427"/>
          </a:xfrm>
        </p:spPr>
        <p:txBody>
          <a:bodyPr/>
          <a:lstStyle/>
          <a:p>
            <a:r>
              <a:rPr lang="en-US" dirty="0"/>
              <a:t>Sample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835827"/>
            <a:ext cx="6957060" cy="701040"/>
          </a:xfrm>
        </p:spPr>
        <p:txBody>
          <a:bodyPr/>
          <a:lstStyle/>
          <a:p>
            <a:r>
              <a:rPr lang="en-US" dirty="0"/>
              <a:t>Write a program to identify the highest number of 20 numbers entered by the user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1536867"/>
            <a:ext cx="77876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/>
              <a:t> main(</a:t>
            </a:r>
            <a:r>
              <a:rPr lang="en-US" dirty="0">
                <a:solidFill>
                  <a:srgbClr val="0070C0"/>
                </a:solidFill>
              </a:rPr>
              <a:t>void</a:t>
            </a:r>
            <a:r>
              <a:rPr lang="en-US" dirty="0"/>
              <a:t>)</a:t>
            </a:r>
          </a:p>
          <a:p>
            <a:r>
              <a:rPr lang="en-US" dirty="0"/>
              <a:t>   {</a:t>
            </a:r>
          </a:p>
          <a:p>
            <a:r>
              <a:rPr lang="en-US" dirty="0"/>
              <a:t>          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/>
              <a:t> big, n, </a:t>
            </a:r>
            <a:r>
              <a:rPr lang="en-US" dirty="0" err="1"/>
              <a:t>num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“Enter a number: “</a:t>
            </a:r>
            <a:r>
              <a:rPr lang="en-US" dirty="0"/>
              <a:t>);	</a:t>
            </a:r>
            <a:r>
              <a:rPr lang="en-US" dirty="0">
                <a:solidFill>
                  <a:srgbClr val="00B050"/>
                </a:solidFill>
              </a:rPr>
              <a:t>//prompt the user</a:t>
            </a:r>
          </a:p>
          <a:p>
            <a:r>
              <a:rPr lang="en-US" dirty="0"/>
              <a:t>		</a:t>
            </a:r>
            <a:r>
              <a:rPr lang="en-US" dirty="0" err="1"/>
              <a:t>scanf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“%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”</a:t>
            </a:r>
            <a:r>
              <a:rPr lang="en-US" dirty="0"/>
              <a:t>, &amp;big);			</a:t>
            </a:r>
            <a:r>
              <a:rPr lang="en-US" dirty="0">
                <a:solidFill>
                  <a:srgbClr val="00B050"/>
                </a:solidFill>
              </a:rPr>
              <a:t>//get the first number</a:t>
            </a:r>
          </a:p>
          <a:p>
            <a:endParaRPr lang="en-US" dirty="0"/>
          </a:p>
          <a:p>
            <a:r>
              <a:rPr lang="en-US" dirty="0"/>
              <a:t>          </a:t>
            </a:r>
            <a:r>
              <a:rPr lang="en-US" dirty="0">
                <a:solidFill>
                  <a:srgbClr val="0070C0"/>
                </a:solidFill>
              </a:rPr>
              <a:t>for</a:t>
            </a:r>
            <a:r>
              <a:rPr lang="en-US" dirty="0"/>
              <a:t>(n=1; n&lt;=20; ++n)	</a:t>
            </a:r>
            <a:r>
              <a:rPr lang="en-US" dirty="0">
                <a:solidFill>
                  <a:srgbClr val="00B050"/>
                </a:solidFill>
              </a:rPr>
              <a:t>//generate 20 numbers</a:t>
            </a:r>
          </a:p>
          <a:p>
            <a:r>
              <a:rPr lang="en-US" dirty="0"/>
              <a:t>          {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rgbClr val="0070C0"/>
                </a:solidFill>
              </a:rPr>
              <a:t>if</a:t>
            </a:r>
            <a:r>
              <a:rPr lang="en-US" dirty="0"/>
              <a:t>(</a:t>
            </a:r>
            <a:r>
              <a:rPr lang="en-US" dirty="0" err="1"/>
              <a:t>num</a:t>
            </a:r>
            <a:r>
              <a:rPr lang="en-US" dirty="0"/>
              <a:t> &gt; big)</a:t>
            </a:r>
          </a:p>
          <a:p>
            <a:r>
              <a:rPr lang="en-US" dirty="0"/>
              <a:t>			big = </a:t>
            </a:r>
            <a:r>
              <a:rPr lang="en-US" dirty="0" err="1"/>
              <a:t>num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“Enter a number: “</a:t>
            </a:r>
            <a:r>
              <a:rPr lang="en-US" dirty="0"/>
              <a:t>);	</a:t>
            </a:r>
            <a:r>
              <a:rPr lang="en-US" dirty="0">
                <a:solidFill>
                  <a:srgbClr val="00B050"/>
                </a:solidFill>
              </a:rPr>
              <a:t>//prompt the user</a:t>
            </a:r>
          </a:p>
          <a:p>
            <a:r>
              <a:rPr lang="en-US" dirty="0"/>
              <a:t>		</a:t>
            </a:r>
            <a:r>
              <a:rPr lang="en-US" dirty="0" err="1"/>
              <a:t>scanf</a:t>
            </a:r>
            <a:r>
              <a:rPr lang="en-US" dirty="0">
                <a:solidFill>
                  <a:srgbClr val="FF0000"/>
                </a:solidFill>
              </a:rPr>
              <a:t>(“%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”</a:t>
            </a:r>
            <a:r>
              <a:rPr lang="en-US" dirty="0"/>
              <a:t>, &amp;</a:t>
            </a:r>
            <a:r>
              <a:rPr lang="en-US" dirty="0" err="1"/>
              <a:t>num</a:t>
            </a:r>
            <a:r>
              <a:rPr lang="en-US" dirty="0"/>
              <a:t>);</a:t>
            </a:r>
          </a:p>
          <a:p>
            <a:r>
              <a:rPr lang="en-US" dirty="0"/>
              <a:t>	   }</a:t>
            </a:r>
          </a:p>
          <a:p>
            <a:r>
              <a:rPr lang="en-US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330593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304800"/>
            <a:ext cx="6377940" cy="607227"/>
          </a:xfrm>
        </p:spPr>
        <p:txBody>
          <a:bodyPr>
            <a:normAutofit fontScale="90000"/>
          </a:bodyPr>
          <a:lstStyle/>
          <a:p>
            <a:r>
              <a:rPr lang="en-US" dirty="0"/>
              <a:t>sample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990600"/>
            <a:ext cx="8244840" cy="381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Write a program to generate the multiples of 4 up to 100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4600" y="1600200"/>
            <a:ext cx="6172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/>
              <a:t> main(</a:t>
            </a:r>
            <a:r>
              <a:rPr lang="en-US" dirty="0">
                <a:solidFill>
                  <a:srgbClr val="0070C0"/>
                </a:solidFill>
              </a:rPr>
              <a:t>void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  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/>
              <a:t> n, </a:t>
            </a:r>
            <a:r>
              <a:rPr lang="en-US" dirty="0" err="1"/>
              <a:t>num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     </a:t>
            </a:r>
            <a:r>
              <a:rPr lang="en-US" dirty="0">
                <a:solidFill>
                  <a:srgbClr val="0070C0"/>
                </a:solidFill>
              </a:rPr>
              <a:t> for</a:t>
            </a:r>
            <a:r>
              <a:rPr lang="en-US" dirty="0"/>
              <a:t>(n=0; n&lt;=100; n=n+4)        </a:t>
            </a:r>
            <a:r>
              <a:rPr lang="en-US" dirty="0">
                <a:solidFill>
                  <a:srgbClr val="00B050"/>
                </a:solidFill>
              </a:rPr>
              <a:t>//option 1</a:t>
            </a:r>
          </a:p>
          <a:p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“%6i”</a:t>
            </a:r>
            <a:r>
              <a:rPr lang="en-US" dirty="0"/>
              <a:t>, n);</a:t>
            </a:r>
          </a:p>
          <a:p>
            <a:r>
              <a:rPr lang="en-US" dirty="0"/>
              <a:t>	 </a:t>
            </a:r>
            <a:r>
              <a:rPr lang="en-US" dirty="0" err="1"/>
              <a:t>printf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“\n”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	 </a:t>
            </a:r>
            <a:r>
              <a:rPr lang="en-US" dirty="0">
                <a:solidFill>
                  <a:srgbClr val="0070C0"/>
                </a:solidFill>
              </a:rPr>
              <a:t>for</a:t>
            </a:r>
            <a:r>
              <a:rPr lang="en-US" dirty="0"/>
              <a:t>(n=1; n&lt;=25; ++n)			</a:t>
            </a:r>
            <a:r>
              <a:rPr lang="en-US" dirty="0">
                <a:solidFill>
                  <a:srgbClr val="00B050"/>
                </a:solidFill>
              </a:rPr>
              <a:t>//option 2 </a:t>
            </a:r>
          </a:p>
          <a:p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“%6i”</a:t>
            </a:r>
            <a:r>
              <a:rPr lang="en-US" dirty="0"/>
              <a:t>, n * 4);</a:t>
            </a:r>
          </a:p>
          <a:p>
            <a:r>
              <a:rPr lang="en-US" dirty="0"/>
              <a:t>         </a:t>
            </a:r>
            <a:r>
              <a:rPr lang="en-US" dirty="0" err="1"/>
              <a:t>printf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“\n”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	  </a:t>
            </a:r>
            <a:r>
              <a:rPr lang="en-US" dirty="0">
                <a:solidFill>
                  <a:srgbClr val="0070C0"/>
                </a:solidFill>
              </a:rPr>
              <a:t>for</a:t>
            </a:r>
            <a:r>
              <a:rPr lang="en-US" dirty="0"/>
              <a:t>(n=1; n&lt;=25; ++n)		</a:t>
            </a:r>
            <a:r>
              <a:rPr lang="en-US" dirty="0">
                <a:solidFill>
                  <a:srgbClr val="00B050"/>
                </a:solidFill>
              </a:rPr>
              <a:t>//option 3</a:t>
            </a:r>
          </a:p>
          <a:p>
            <a:r>
              <a:rPr lang="en-US" dirty="0"/>
              <a:t>	  {</a:t>
            </a:r>
          </a:p>
          <a:p>
            <a:r>
              <a:rPr lang="en-US" dirty="0"/>
              <a:t>               </a:t>
            </a:r>
            <a:r>
              <a:rPr lang="en-US" dirty="0" err="1"/>
              <a:t>num</a:t>
            </a:r>
            <a:r>
              <a:rPr lang="en-US" dirty="0"/>
              <a:t> = 4 * n;</a:t>
            </a:r>
          </a:p>
          <a:p>
            <a:r>
              <a:rPr lang="en-US" dirty="0"/>
              <a:t>        	</a:t>
            </a:r>
            <a:r>
              <a:rPr lang="en-US" dirty="0" err="1"/>
              <a:t>printf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“%6i”</a:t>
            </a:r>
            <a:r>
              <a:rPr lang="en-US" dirty="0"/>
              <a:t>, </a:t>
            </a:r>
            <a:r>
              <a:rPr lang="en-US" dirty="0" err="1"/>
              <a:t>num</a:t>
            </a:r>
            <a:r>
              <a:rPr lang="en-US" dirty="0"/>
              <a:t>);</a:t>
            </a:r>
          </a:p>
          <a:p>
            <a:r>
              <a:rPr lang="en-US" dirty="0"/>
              <a:t>          }</a:t>
            </a:r>
          </a:p>
          <a:p>
            <a:r>
              <a:rPr lang="en-US" dirty="0"/>
              <a:t>          </a:t>
            </a:r>
            <a:r>
              <a:rPr lang="en-US" dirty="0" err="1"/>
              <a:t>printf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“\n”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8193280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286000"/>
            <a:ext cx="6377940" cy="1293028"/>
          </a:xfrm>
        </p:spPr>
        <p:txBody>
          <a:bodyPr/>
          <a:lstStyle/>
          <a:p>
            <a:pPr algn="ctr"/>
            <a:r>
              <a:rPr lang="en-US" dirty="0"/>
              <a:t>Nested “for</a:t>
            </a:r>
            <a:r>
              <a:rPr lang="en-US"/>
              <a:t>” 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1419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Nested “for” Loops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Code: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for</a:t>
            </a:r>
            <a:r>
              <a:rPr lang="en-US" dirty="0"/>
              <a:t>(n=1; n&lt;4; ++n)</a:t>
            </a:r>
          </a:p>
          <a:p>
            <a:pPr>
              <a:buNone/>
            </a:pPr>
            <a:r>
              <a:rPr lang="en-US" dirty="0"/>
              <a:t>	{	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“\n\n Outer loop #%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\n”</a:t>
            </a:r>
            <a:r>
              <a:rPr lang="en-US" dirty="0"/>
              <a:t>, n);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0070C0"/>
                </a:solidFill>
              </a:rPr>
              <a:t>for</a:t>
            </a:r>
            <a:r>
              <a:rPr lang="en-US" dirty="0"/>
              <a:t>(k=1; k&lt;3; ++k)</a:t>
            </a:r>
          </a:p>
          <a:p>
            <a:pPr>
              <a:buNone/>
            </a:pPr>
            <a:r>
              <a:rPr lang="en-US" dirty="0"/>
              <a:t>			</a:t>
            </a:r>
            <a:r>
              <a:rPr lang="en-US" dirty="0" err="1"/>
              <a:t>printf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“\t Inner Loop #%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\</a:t>
            </a:r>
            <a:r>
              <a:rPr lang="en-US" dirty="0" err="1">
                <a:solidFill>
                  <a:srgbClr val="FF0000"/>
                </a:solidFill>
              </a:rPr>
              <a:t>n”</a:t>
            </a:r>
            <a:r>
              <a:rPr lang="en-US" dirty="0" err="1"/>
              <a:t>,k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“End of Outer Loop#%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\</a:t>
            </a:r>
            <a:r>
              <a:rPr lang="en-US" dirty="0" err="1">
                <a:solidFill>
                  <a:srgbClr val="FF0000"/>
                </a:solidFill>
              </a:rPr>
              <a:t>n”</a:t>
            </a:r>
            <a:r>
              <a:rPr lang="en-US" dirty="0" err="1"/>
              <a:t>,n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	}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Output: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Outer loop #1</a:t>
            </a:r>
          </a:p>
          <a:p>
            <a:pPr>
              <a:buNone/>
            </a:pPr>
            <a:r>
              <a:rPr lang="en-US" dirty="0"/>
              <a:t>	Inner Loop #1</a:t>
            </a:r>
          </a:p>
          <a:p>
            <a:pPr>
              <a:buNone/>
            </a:pPr>
            <a:r>
              <a:rPr lang="en-US" dirty="0"/>
              <a:t>	Inner Loop #2</a:t>
            </a:r>
          </a:p>
          <a:p>
            <a:pPr>
              <a:buNone/>
            </a:pPr>
            <a:r>
              <a:rPr lang="en-US" dirty="0"/>
              <a:t>End of Outer Loop  #1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Outer Loop #2</a:t>
            </a:r>
          </a:p>
          <a:p>
            <a:pPr>
              <a:buNone/>
            </a:pPr>
            <a:r>
              <a:rPr lang="en-US" dirty="0"/>
              <a:t>	Inner Loop #1</a:t>
            </a:r>
          </a:p>
          <a:p>
            <a:pPr>
              <a:buNone/>
            </a:pPr>
            <a:r>
              <a:rPr lang="en-US" dirty="0"/>
              <a:t>	Inner Loop #2</a:t>
            </a:r>
          </a:p>
          <a:p>
            <a:pPr>
              <a:buNone/>
            </a:pPr>
            <a:r>
              <a:rPr lang="en-US" dirty="0"/>
              <a:t>End of Outer Loop #2</a:t>
            </a:r>
          </a:p>
          <a:p>
            <a:pPr>
              <a:buNone/>
            </a:pP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Outer Loop #3</a:t>
            </a:r>
          </a:p>
          <a:p>
            <a:pPr>
              <a:buNone/>
            </a:pPr>
            <a:r>
              <a:rPr lang="en-US" dirty="0"/>
              <a:t>	Inner Loop #1</a:t>
            </a:r>
          </a:p>
          <a:p>
            <a:pPr>
              <a:buNone/>
            </a:pPr>
            <a:r>
              <a:rPr lang="en-US" dirty="0"/>
              <a:t>	Inner Loop #2</a:t>
            </a:r>
          </a:p>
          <a:p>
            <a:pPr>
              <a:buNone/>
            </a:pPr>
            <a:r>
              <a:rPr lang="en-US" dirty="0"/>
              <a:t>End of Outer Loop #3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059D5-883A-4861-87E1-0A1A63734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0AF0A-01FE-476D-8361-BB2CF8DFE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76600"/>
            <a:ext cx="7955280" cy="15392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Write a program to calculate the triangular number for 5 integers entered by the user</a:t>
            </a:r>
          </a:p>
        </p:txBody>
      </p:sp>
    </p:spTree>
    <p:extLst>
      <p:ext uri="{BB962C8B-B14F-4D97-AF65-F5344CB8AC3E}">
        <p14:creationId xmlns:p14="http://schemas.microsoft.com/office/powerpoint/2010/main" val="3496897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28800"/>
            <a:ext cx="1371600" cy="667512"/>
          </a:xfrm>
        </p:spPr>
        <p:txBody>
          <a:bodyPr>
            <a:normAutofit fontScale="90000"/>
          </a:bodyPr>
          <a:lstStyle/>
          <a:p>
            <a:r>
              <a:rPr lang="en-US" dirty="0"/>
              <a:t>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14400"/>
            <a:ext cx="68580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For 5 times</a:t>
            </a:r>
          </a:p>
          <a:p>
            <a:pPr marL="0" indent="0">
              <a:buNone/>
            </a:pPr>
            <a:r>
              <a:rPr lang="en-US" sz="2800" dirty="0"/>
              <a:t>{</a:t>
            </a:r>
          </a:p>
          <a:p>
            <a:pPr marL="0" indent="0">
              <a:buNone/>
            </a:pPr>
            <a:r>
              <a:rPr lang="en-US" sz="2800" dirty="0"/>
              <a:t>     Get the number from the user.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     Calculate the requested triangular number.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     Display the result.</a:t>
            </a:r>
          </a:p>
          <a:p>
            <a:pPr marL="0" indent="0">
              <a:buNone/>
            </a:pPr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24551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609600"/>
            <a:ext cx="8382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#include </a:t>
            </a:r>
            <a:r>
              <a:rPr lang="en-US" dirty="0"/>
              <a:t>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/>
              <a:t> main (</a:t>
            </a:r>
            <a:r>
              <a:rPr lang="en-US" dirty="0">
                <a:solidFill>
                  <a:srgbClr val="0070C0"/>
                </a:solidFill>
              </a:rPr>
              <a:t>void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/>
              <a:t>  n, number, </a:t>
            </a:r>
            <a:r>
              <a:rPr lang="en-US" dirty="0" err="1"/>
              <a:t>triangular_number</a:t>
            </a:r>
            <a:r>
              <a:rPr lang="en-US" dirty="0"/>
              <a:t>, counter;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solidFill>
                  <a:srgbClr val="0070C0"/>
                </a:solidFill>
              </a:rPr>
              <a:t> for </a:t>
            </a:r>
            <a:r>
              <a:rPr lang="en-US" dirty="0"/>
              <a:t>( counter = 1;  counter &lt;= 5;  ++counter )</a:t>
            </a:r>
          </a:p>
          <a:p>
            <a:r>
              <a:rPr lang="en-US" dirty="0"/>
              <a:t>     {</a:t>
            </a:r>
          </a:p>
          <a:p>
            <a:r>
              <a:rPr lang="en-US" dirty="0"/>
              <a:t>          </a:t>
            </a:r>
            <a:r>
              <a:rPr lang="en-US" dirty="0" err="1"/>
              <a:t>printf</a:t>
            </a: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</a:rPr>
              <a:t>"What triangular number do you want? "</a:t>
            </a:r>
            <a:r>
              <a:rPr lang="en-US" dirty="0"/>
              <a:t>);</a:t>
            </a:r>
          </a:p>
          <a:p>
            <a:r>
              <a:rPr lang="en-US" dirty="0"/>
              <a:t>          </a:t>
            </a:r>
            <a:r>
              <a:rPr lang="en-US" dirty="0" err="1"/>
              <a:t>scanf</a:t>
            </a:r>
            <a:r>
              <a:rPr lang="en-US" dirty="0"/>
              <a:t>  (</a:t>
            </a:r>
            <a:r>
              <a:rPr lang="en-US" dirty="0">
                <a:solidFill>
                  <a:srgbClr val="FF0000"/>
                </a:solidFill>
              </a:rPr>
              <a:t>"%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"</a:t>
            </a:r>
            <a:r>
              <a:rPr lang="en-US" dirty="0"/>
              <a:t>, &amp;number);</a:t>
            </a:r>
          </a:p>
          <a:p>
            <a:endParaRPr lang="en-US" dirty="0"/>
          </a:p>
          <a:p>
            <a:r>
              <a:rPr lang="en-US" dirty="0"/>
              <a:t>          </a:t>
            </a:r>
            <a:r>
              <a:rPr lang="en-US" dirty="0" err="1"/>
              <a:t>triangular_number</a:t>
            </a:r>
            <a:r>
              <a:rPr lang="en-US" dirty="0"/>
              <a:t> = 0;	      </a:t>
            </a:r>
            <a:r>
              <a:rPr lang="en-US" dirty="0">
                <a:solidFill>
                  <a:srgbClr val="00B050"/>
                </a:solidFill>
              </a:rPr>
              <a:t>//reset triangular number to zero</a:t>
            </a:r>
          </a:p>
          <a:p>
            <a:endParaRPr lang="en-US" dirty="0"/>
          </a:p>
          <a:p>
            <a:r>
              <a:rPr lang="en-US" dirty="0"/>
              <a:t>          </a:t>
            </a:r>
            <a:r>
              <a:rPr lang="en-US" dirty="0">
                <a:solidFill>
                  <a:srgbClr val="0070C0"/>
                </a:solidFill>
              </a:rPr>
              <a:t>for</a:t>
            </a:r>
            <a:r>
              <a:rPr lang="en-US" dirty="0"/>
              <a:t> ( n = 1;  n &lt;= number;  ++n )</a:t>
            </a:r>
          </a:p>
          <a:p>
            <a:r>
              <a:rPr lang="en-US" dirty="0"/>
              <a:t>               </a:t>
            </a:r>
            <a:r>
              <a:rPr lang="en-US" dirty="0" err="1"/>
              <a:t>triangular_number</a:t>
            </a:r>
            <a:r>
              <a:rPr lang="en-US" dirty="0"/>
              <a:t> = </a:t>
            </a:r>
            <a:r>
              <a:rPr lang="en-US" dirty="0" err="1"/>
              <a:t>triangular_number</a:t>
            </a:r>
            <a:r>
              <a:rPr lang="en-US" dirty="0"/>
              <a:t> + n;</a:t>
            </a:r>
          </a:p>
          <a:p>
            <a:endParaRPr lang="en-US" dirty="0"/>
          </a:p>
          <a:p>
            <a:r>
              <a:rPr lang="en-US" dirty="0"/>
              <a:t>          </a:t>
            </a:r>
            <a:r>
              <a:rPr lang="en-US" dirty="0" err="1"/>
              <a:t>printf</a:t>
            </a: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</a:rPr>
              <a:t>"Triangular number %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 is %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\n\n"</a:t>
            </a:r>
            <a:r>
              <a:rPr lang="en-US" dirty="0"/>
              <a:t>, number, </a:t>
            </a:r>
            <a:r>
              <a:rPr lang="en-US" dirty="0" err="1"/>
              <a:t>triangular_number</a:t>
            </a:r>
            <a:r>
              <a:rPr lang="en-US" dirty="0"/>
              <a:t>);</a:t>
            </a:r>
          </a:p>
          <a:p>
            <a:r>
              <a:rPr lang="en-US" dirty="0"/>
              <a:t>     }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solidFill>
                  <a:srgbClr val="0070C0"/>
                </a:solidFill>
              </a:rPr>
              <a:t> return </a:t>
            </a:r>
            <a:r>
              <a:rPr lang="en-US" dirty="0"/>
              <a:t>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3741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9679" y="260555"/>
            <a:ext cx="6377940" cy="1293028"/>
          </a:xfrm>
        </p:spPr>
        <p:txBody>
          <a:bodyPr/>
          <a:lstStyle/>
          <a:p>
            <a:r>
              <a:rPr lang="en-US" dirty="0"/>
              <a:t>General form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55119" y="1980671"/>
            <a:ext cx="1600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0070C0"/>
                </a:solidFill>
              </a:rPr>
              <a:t>for</a:t>
            </a:r>
            <a:r>
              <a:rPr lang="en-US" sz="6600" dirty="0"/>
              <a:t>(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17383" y="2161965"/>
            <a:ext cx="1497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Initalize</a:t>
            </a:r>
            <a:endParaRPr lang="en-US" sz="2400" dirty="0"/>
          </a:p>
          <a:p>
            <a:r>
              <a:rPr lang="en-US" sz="2400" dirty="0"/>
              <a:t>counter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378" y="2092903"/>
            <a:ext cx="5193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81549" y="2176337"/>
            <a:ext cx="1479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Test counter</a:t>
            </a:r>
          </a:p>
        </p:txBody>
      </p:sp>
      <p:sp>
        <p:nvSpPr>
          <p:cNvPr id="8" name="Rectangle 7"/>
          <p:cNvSpPr/>
          <p:nvPr/>
        </p:nvSpPr>
        <p:spPr>
          <a:xfrm>
            <a:off x="6297281" y="2069632"/>
            <a:ext cx="36260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/>
              <a:t>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36338" y="2176338"/>
            <a:ext cx="18049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Increment counter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32531" y="1981198"/>
            <a:ext cx="76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55119" y="3072121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{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73413" y="4036944"/>
            <a:ext cx="4253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Program statements;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940013" y="5029460"/>
            <a:ext cx="53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}</a:t>
            </a:r>
          </a:p>
        </p:txBody>
      </p:sp>
      <p:sp>
        <p:nvSpPr>
          <p:cNvPr id="3" name="Circular Arrow 2"/>
          <p:cNvSpPr/>
          <p:nvPr/>
        </p:nvSpPr>
        <p:spPr>
          <a:xfrm>
            <a:off x="3725430" y="1343594"/>
            <a:ext cx="1828800" cy="1508654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ircular Arrow 14"/>
          <p:cNvSpPr/>
          <p:nvPr/>
        </p:nvSpPr>
        <p:spPr>
          <a:xfrm flipH="1">
            <a:off x="5824342" y="1349831"/>
            <a:ext cx="1802064" cy="1508654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4879542" y="2963215"/>
            <a:ext cx="1312399" cy="11131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True</a:t>
            </a:r>
          </a:p>
        </p:txBody>
      </p:sp>
      <p:sp>
        <p:nvSpPr>
          <p:cNvPr id="16" name="Bent Arrow 15"/>
          <p:cNvSpPr/>
          <p:nvPr/>
        </p:nvSpPr>
        <p:spPr>
          <a:xfrm rot="16200000" flipV="1">
            <a:off x="4265395" y="1474722"/>
            <a:ext cx="2282247" cy="562341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Bent-Up Arrow 16"/>
          <p:cNvSpPr/>
          <p:nvPr/>
        </p:nvSpPr>
        <p:spPr>
          <a:xfrm rot="10800000">
            <a:off x="529848" y="2379346"/>
            <a:ext cx="1367975" cy="381416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057400" y="5943600"/>
            <a:ext cx="495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Next Program Statement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 animBg="1"/>
      <p:bldP spid="12" grpId="0" animBg="1"/>
      <p:bldP spid="1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838200"/>
            <a:ext cx="70866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What triangular number do you want? 12</a:t>
            </a:r>
          </a:p>
          <a:p>
            <a:r>
              <a:rPr lang="en-US" sz="2400" dirty="0"/>
              <a:t>Triangular number 12 is 78</a:t>
            </a:r>
          </a:p>
          <a:p>
            <a:endParaRPr lang="en-US" sz="2400" dirty="0"/>
          </a:p>
          <a:p>
            <a:r>
              <a:rPr lang="en-US" sz="2400" dirty="0"/>
              <a:t>What triangular number do you want? 25</a:t>
            </a:r>
          </a:p>
          <a:p>
            <a:r>
              <a:rPr lang="en-US" sz="2400" dirty="0"/>
              <a:t>Triangular number 25 is 325</a:t>
            </a:r>
          </a:p>
          <a:p>
            <a:endParaRPr lang="en-US" sz="2400" dirty="0"/>
          </a:p>
          <a:p>
            <a:r>
              <a:rPr lang="en-US" sz="2400" dirty="0"/>
              <a:t>What triangular number do you want? 50</a:t>
            </a:r>
          </a:p>
          <a:p>
            <a:r>
              <a:rPr lang="en-US" sz="2400" dirty="0"/>
              <a:t>Triangular number 50 is 1275</a:t>
            </a:r>
          </a:p>
          <a:p>
            <a:endParaRPr lang="en-US" sz="2400" dirty="0"/>
          </a:p>
          <a:p>
            <a:r>
              <a:rPr lang="en-US" sz="2400" dirty="0"/>
              <a:t>What triangular number do you want? 75</a:t>
            </a:r>
          </a:p>
          <a:p>
            <a:r>
              <a:rPr lang="en-US" sz="2400" dirty="0"/>
              <a:t>Triangular number 75 is 2850</a:t>
            </a:r>
          </a:p>
          <a:p>
            <a:endParaRPr lang="en-US" sz="2400" dirty="0"/>
          </a:p>
          <a:p>
            <a:r>
              <a:rPr lang="en-US" sz="2400" dirty="0"/>
              <a:t>What triangular number do you want? 83</a:t>
            </a:r>
          </a:p>
          <a:p>
            <a:r>
              <a:rPr lang="en-US" sz="2400" dirty="0"/>
              <a:t>Triangular number 83 is 3486</a:t>
            </a:r>
          </a:p>
        </p:txBody>
      </p:sp>
    </p:spTree>
    <p:extLst>
      <p:ext uri="{BB962C8B-B14F-4D97-AF65-F5344CB8AC3E}">
        <p14:creationId xmlns:p14="http://schemas.microsoft.com/office/powerpoint/2010/main" val="24631001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4373"/>
            <a:ext cx="7787640" cy="1293028"/>
          </a:xfrm>
        </p:spPr>
        <p:txBody>
          <a:bodyPr/>
          <a:lstStyle/>
          <a:p>
            <a:r>
              <a:rPr lang="en-US" dirty="0"/>
              <a:t>Nested “for” loop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Write a program to generate a solid square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	**********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	**********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	**********</a:t>
            </a:r>
          </a:p>
          <a:p>
            <a:pPr>
              <a:lnSpc>
                <a:spcPct val="100000"/>
              </a:lnSpc>
            </a:pPr>
            <a:r>
              <a:rPr lang="en-US" dirty="0"/>
              <a:t>Write a program to generate a solid rectangle</a:t>
            </a:r>
          </a:p>
          <a:p>
            <a:pPr marL="1371600" lvl="3" indent="0">
              <a:buNone/>
            </a:pPr>
            <a:r>
              <a:rPr lang="en-US" sz="2800" dirty="0"/>
              <a:t>**********</a:t>
            </a:r>
          </a:p>
          <a:p>
            <a:pPr marL="1371600" lvl="3" indent="0">
              <a:buNone/>
            </a:pPr>
            <a:r>
              <a:rPr lang="en-US" sz="2800" dirty="0"/>
              <a:t>**********</a:t>
            </a:r>
          </a:p>
          <a:p>
            <a:pPr marL="1371600" lvl="3" indent="0">
              <a:buNone/>
            </a:pPr>
            <a:r>
              <a:rPr lang="en-US" sz="2800" dirty="0"/>
              <a:t>**********</a:t>
            </a:r>
          </a:p>
          <a:p>
            <a:pPr marL="1371600" lvl="3" indent="0">
              <a:buNone/>
            </a:pPr>
            <a:r>
              <a:rPr lang="en-US" sz="2800" dirty="0"/>
              <a:t>**********</a:t>
            </a:r>
          </a:p>
          <a:p>
            <a:pPr marL="1371600" lvl="3" indent="0">
              <a:buNone/>
            </a:pPr>
            <a:r>
              <a:rPr lang="en-US" sz="2800" dirty="0"/>
              <a:t>**********</a:t>
            </a:r>
          </a:p>
        </p:txBody>
      </p:sp>
    </p:spTree>
    <p:extLst>
      <p:ext uri="{BB962C8B-B14F-4D97-AF65-F5344CB8AC3E}">
        <p14:creationId xmlns:p14="http://schemas.microsoft.com/office/powerpoint/2010/main" val="5378797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UnGraded</a:t>
            </a:r>
            <a:r>
              <a:rPr lang="en-US" dirty="0"/>
              <a:t> Practice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   The factorial of an integer n, written n!, is the product of the consecutive integers 1 through n. For example, 5 factorial is calculated as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5!  =  5 x 4 x 3 x 2 x 1  =  120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Write a program to generate and print a table of the first 10 factorials.</a:t>
            </a:r>
          </a:p>
        </p:txBody>
      </p:sp>
    </p:spTree>
    <p:extLst>
      <p:ext uri="{BB962C8B-B14F-4D97-AF65-F5344CB8AC3E}">
        <p14:creationId xmlns:p14="http://schemas.microsoft.com/office/powerpoint/2010/main" val="39473781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990600"/>
            <a:ext cx="815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a program that prints the following patterns separately, one below the other.  Use "for" loops to generate the pattern.  All asterisks "*" should be printed by a single "</a:t>
            </a:r>
            <a:r>
              <a:rPr lang="en-US" dirty="0" err="1"/>
              <a:t>printf</a:t>
            </a:r>
            <a:r>
              <a:rPr lang="en-US" dirty="0"/>
              <a:t>" statement.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8645F6-3DF3-4FE3-898B-76C6E0B67A03}"/>
              </a:ext>
            </a:extLst>
          </p:cNvPr>
          <p:cNvSpPr txBox="1"/>
          <p:nvPr/>
        </p:nvSpPr>
        <p:spPr>
          <a:xfrm>
            <a:off x="2590800" y="2517725"/>
            <a:ext cx="1219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**********            </a:t>
            </a:r>
          </a:p>
          <a:p>
            <a:r>
              <a:rPr lang="en-US" dirty="0"/>
              <a:t>*********              </a:t>
            </a:r>
          </a:p>
          <a:p>
            <a:r>
              <a:rPr lang="en-US" dirty="0"/>
              <a:t>********                </a:t>
            </a:r>
          </a:p>
          <a:p>
            <a:r>
              <a:rPr lang="en-US" dirty="0"/>
              <a:t>*******                  </a:t>
            </a:r>
          </a:p>
          <a:p>
            <a:r>
              <a:rPr lang="en-US" dirty="0"/>
              <a:t>******                    </a:t>
            </a:r>
          </a:p>
          <a:p>
            <a:r>
              <a:rPr lang="en-US" dirty="0"/>
              <a:t>*****   </a:t>
            </a:r>
          </a:p>
          <a:p>
            <a:r>
              <a:rPr lang="en-US" dirty="0"/>
              <a:t>****                        </a:t>
            </a:r>
          </a:p>
          <a:p>
            <a:r>
              <a:rPr lang="en-US" dirty="0"/>
              <a:t>***</a:t>
            </a:r>
          </a:p>
          <a:p>
            <a:r>
              <a:rPr lang="en-US" dirty="0"/>
              <a:t>**</a:t>
            </a:r>
          </a:p>
          <a:p>
            <a:r>
              <a:rPr lang="en-US" dirty="0"/>
              <a:t>*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031306D2-693A-4E3B-A967-52DA88C7F06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94360" y="2194560"/>
            <a:ext cx="1691640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400" dirty="0"/>
              <a:t>    *</a:t>
            </a:r>
          </a:p>
          <a:p>
            <a:pPr marL="0" indent="0">
              <a:buNone/>
            </a:pPr>
            <a:r>
              <a:rPr lang="en-US" sz="1400" dirty="0"/>
              <a:t>    **</a:t>
            </a:r>
          </a:p>
          <a:p>
            <a:pPr marL="0" indent="0">
              <a:buNone/>
            </a:pPr>
            <a:r>
              <a:rPr lang="en-US" sz="1400" dirty="0"/>
              <a:t>    ***</a:t>
            </a:r>
          </a:p>
          <a:p>
            <a:pPr marL="0" indent="0">
              <a:buNone/>
            </a:pPr>
            <a:r>
              <a:rPr lang="en-US" sz="1400" dirty="0"/>
              <a:t>    ****</a:t>
            </a:r>
          </a:p>
          <a:p>
            <a:pPr marL="0" indent="0">
              <a:buNone/>
            </a:pPr>
            <a:r>
              <a:rPr lang="en-US" sz="1400" dirty="0"/>
              <a:t>    *****</a:t>
            </a:r>
          </a:p>
          <a:p>
            <a:pPr marL="0" indent="0">
              <a:buNone/>
            </a:pPr>
            <a:r>
              <a:rPr lang="en-US" sz="1400" dirty="0"/>
              <a:t>    ******</a:t>
            </a:r>
          </a:p>
          <a:p>
            <a:pPr marL="0" indent="0">
              <a:buNone/>
            </a:pPr>
            <a:r>
              <a:rPr lang="en-US" sz="1400" dirty="0"/>
              <a:t>    *******</a:t>
            </a:r>
          </a:p>
          <a:p>
            <a:pPr marL="0" indent="0">
              <a:buNone/>
            </a:pPr>
            <a:r>
              <a:rPr lang="en-US" sz="1400" dirty="0"/>
              <a:t>    ********</a:t>
            </a:r>
          </a:p>
          <a:p>
            <a:pPr marL="0" indent="0">
              <a:buNone/>
            </a:pPr>
            <a:r>
              <a:rPr lang="en-US" sz="1400" dirty="0"/>
              <a:t>    ********* </a:t>
            </a:r>
          </a:p>
          <a:p>
            <a:pPr marL="0" indent="0">
              <a:buNone/>
            </a:pPr>
            <a:r>
              <a:rPr lang="en-US" sz="1400" dirty="0"/>
              <a:t>    **********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2ABF85-6420-48BD-9E27-F92E77076420}"/>
              </a:ext>
            </a:extLst>
          </p:cNvPr>
          <p:cNvSpPr txBox="1"/>
          <p:nvPr/>
        </p:nvSpPr>
        <p:spPr>
          <a:xfrm>
            <a:off x="4267200" y="2379225"/>
            <a:ext cx="152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********** </a:t>
            </a:r>
          </a:p>
          <a:p>
            <a:r>
              <a:rPr lang="en-US" dirty="0"/>
              <a:t>_********* </a:t>
            </a:r>
          </a:p>
          <a:p>
            <a:r>
              <a:rPr lang="en-US" dirty="0"/>
              <a:t>__********              </a:t>
            </a:r>
          </a:p>
          <a:p>
            <a:r>
              <a:rPr lang="en-US" dirty="0"/>
              <a:t>___*******              </a:t>
            </a:r>
          </a:p>
          <a:p>
            <a:r>
              <a:rPr lang="en-US" dirty="0"/>
              <a:t>____******             </a:t>
            </a:r>
          </a:p>
          <a:p>
            <a:r>
              <a:rPr lang="en-US" dirty="0"/>
              <a:t>_____*****            </a:t>
            </a:r>
          </a:p>
          <a:p>
            <a:r>
              <a:rPr lang="en-US" dirty="0"/>
              <a:t>______**** </a:t>
            </a:r>
          </a:p>
          <a:p>
            <a:r>
              <a:rPr lang="en-US" dirty="0"/>
              <a:t>_______***</a:t>
            </a:r>
          </a:p>
          <a:p>
            <a:r>
              <a:rPr lang="en-US" dirty="0"/>
              <a:t>________**</a:t>
            </a:r>
          </a:p>
          <a:p>
            <a:r>
              <a:rPr lang="en-US" dirty="0"/>
              <a:t>_________*      </a:t>
            </a:r>
          </a:p>
          <a:p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5427C5F8-51A3-4A43-BE50-4476EFF90618}"/>
              </a:ext>
            </a:extLst>
          </p:cNvPr>
          <p:cNvSpPr txBox="1">
            <a:spLocks/>
          </p:cNvSpPr>
          <p:nvPr/>
        </p:nvSpPr>
        <p:spPr>
          <a:xfrm>
            <a:off x="6172200" y="2243405"/>
            <a:ext cx="1600200" cy="3185487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    _________*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    ________**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    _______***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    ______****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    _____*****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    ____******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    ___*******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    __********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    _*********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    ********** </a:t>
            </a:r>
          </a:p>
        </p:txBody>
      </p:sp>
    </p:spTree>
    <p:extLst>
      <p:ext uri="{BB962C8B-B14F-4D97-AF65-F5344CB8AC3E}">
        <p14:creationId xmlns:p14="http://schemas.microsoft.com/office/powerpoint/2010/main" val="42931892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jessicarbrown.com/images/ft-cpp-loop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514600"/>
            <a:ext cx="8450548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2310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s://tse4.mm.bing.net/th?id=OIP.M4b4a42f6013a23108f32d7bb1d533144o0&amp;pid=15.1&amp;P=0&amp;w=300&amp;h=3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609600"/>
            <a:ext cx="4511040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92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60" y="762000"/>
            <a:ext cx="8229600" cy="896112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Relational Operators for testing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102" y="2209800"/>
            <a:ext cx="8803116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29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“for” loop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6096000" cy="438912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//list the number 1 to 10 using a “for” loop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dirty="0"/>
              <a:t> n;	</a:t>
            </a:r>
            <a:r>
              <a:rPr lang="en-US" dirty="0">
                <a:solidFill>
                  <a:srgbClr val="00B050"/>
                </a:solidFill>
              </a:rPr>
              <a:t>//loop counter</a:t>
            </a: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for</a:t>
            </a:r>
            <a:r>
              <a:rPr lang="en-US" dirty="0"/>
              <a:t>(n = 1; n &lt;= 10; ++n)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(“%</a:t>
            </a:r>
            <a:r>
              <a:rPr lang="en-US" dirty="0" err="1"/>
              <a:t>i</a:t>
            </a:r>
            <a:r>
              <a:rPr lang="en-US" dirty="0"/>
              <a:t>     “, n);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33800" y="2675816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Initialize  </a:t>
            </a:r>
            <a:r>
              <a:rPr lang="en-US" b="1" dirty="0"/>
              <a:t>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2967829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  </a:t>
            </a:r>
            <a:r>
              <a:rPr lang="en-US" b="1" dirty="0"/>
              <a:t>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3898034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Increment  </a:t>
            </a:r>
            <a:r>
              <a:rPr lang="en-US" b="1" dirty="0"/>
              <a:t>n</a:t>
            </a:r>
          </a:p>
        </p:txBody>
      </p:sp>
      <p:cxnSp>
        <p:nvCxnSpPr>
          <p:cNvPr id="11" name="Straight Arrow Connector 10"/>
          <p:cNvCxnSpPr>
            <a:stCxn id="4" idx="1"/>
          </p:cNvCxnSpPr>
          <p:nvPr/>
        </p:nvCxnSpPr>
        <p:spPr>
          <a:xfrm flipH="1">
            <a:off x="1447800" y="2860482"/>
            <a:ext cx="2286000" cy="476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1"/>
          </p:cNvCxnSpPr>
          <p:nvPr/>
        </p:nvCxnSpPr>
        <p:spPr>
          <a:xfrm flipH="1">
            <a:off x="2590800" y="3152495"/>
            <a:ext cx="2438400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3429000" y="3505200"/>
            <a:ext cx="1638300" cy="577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474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“for” loop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6263640" cy="406908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//add the numbers 1 to 10 using a “for” loop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dirty="0"/>
              <a:t> n,		 </a:t>
            </a:r>
            <a:r>
              <a:rPr lang="en-US" dirty="0">
                <a:solidFill>
                  <a:srgbClr val="00B050"/>
                </a:solidFill>
              </a:rPr>
              <a:t>//loop counter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   </a:t>
            </a:r>
            <a:r>
              <a:rPr lang="en-US" dirty="0"/>
              <a:t>sum = 0;    </a:t>
            </a:r>
            <a:r>
              <a:rPr lang="en-US" dirty="0">
                <a:solidFill>
                  <a:srgbClr val="00B050"/>
                </a:solidFill>
              </a:rPr>
              <a:t>//add the numbers to sum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for</a:t>
            </a:r>
            <a:r>
              <a:rPr lang="en-US" dirty="0"/>
              <a:t>(n = 1; n &lt;= 10; ++n)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sum = sum + n;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(“Sum = %</a:t>
            </a:r>
            <a:r>
              <a:rPr lang="en-US" dirty="0" err="1"/>
              <a:t>i</a:t>
            </a:r>
            <a:r>
              <a:rPr lang="en-US" dirty="0"/>
              <a:t>\n”, sum);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46815" y="3905934"/>
            <a:ext cx="358140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Sum = 55</a:t>
            </a:r>
          </a:p>
          <a:p>
            <a:r>
              <a:rPr lang="en-US" dirty="0"/>
              <a:t>Press any key to continue . . .</a:t>
            </a:r>
          </a:p>
        </p:txBody>
      </p:sp>
    </p:spTree>
    <p:extLst>
      <p:ext uri="{BB962C8B-B14F-4D97-AF65-F5344CB8AC3E}">
        <p14:creationId xmlns:p14="http://schemas.microsoft.com/office/powerpoint/2010/main" val="4074955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Sample:  Table of values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75588"/>
            <a:ext cx="9067800" cy="20010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 </a:t>
            </a:r>
            <a:r>
              <a:rPr lang="en-US" dirty="0">
                <a:solidFill>
                  <a:srgbClr val="00B050"/>
                </a:solidFill>
              </a:rPr>
              <a:t>//Create a table for the number 0 to 5</a:t>
            </a:r>
          </a:p>
          <a:p>
            <a:pPr>
              <a:buNone/>
            </a:pPr>
            <a:r>
              <a:rPr lang="en-US" dirty="0" err="1"/>
              <a:t>printf</a:t>
            </a:r>
            <a:r>
              <a:rPr lang="en-US" dirty="0"/>
              <a:t>( </a:t>
            </a:r>
            <a:r>
              <a:rPr lang="en-US" dirty="0">
                <a:solidFill>
                  <a:srgbClr val="FF0000"/>
                </a:solidFill>
              </a:rPr>
              <a:t>“A   A+2   A+5\n” 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for(n = 0;  n &lt; 6; ++n)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(“ %</a:t>
            </a:r>
            <a:r>
              <a:rPr lang="en-US" dirty="0" err="1"/>
              <a:t>i</a:t>
            </a:r>
            <a:r>
              <a:rPr lang="en-US" dirty="0"/>
              <a:t> %6i %6i\n”, n, n+2, n+5);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0" y="3293012"/>
            <a:ext cx="2895600" cy="25853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/>
              <a:t>output:</a:t>
            </a:r>
          </a:p>
          <a:p>
            <a:pPr>
              <a:buNone/>
            </a:pPr>
            <a:r>
              <a:rPr lang="en-US" dirty="0"/>
              <a:t>	A   A+2   A+5</a:t>
            </a:r>
          </a:p>
          <a:p>
            <a:pPr>
              <a:buNone/>
            </a:pPr>
            <a:r>
              <a:rPr lang="en-US" dirty="0"/>
              <a:t>	0      2       5</a:t>
            </a:r>
          </a:p>
          <a:p>
            <a:pPr>
              <a:buNone/>
            </a:pPr>
            <a:r>
              <a:rPr lang="en-US" dirty="0"/>
              <a:t>	1      3       6</a:t>
            </a:r>
          </a:p>
          <a:p>
            <a:pPr>
              <a:buNone/>
            </a:pPr>
            <a:r>
              <a:rPr lang="en-US" dirty="0"/>
              <a:t>	2      4       7</a:t>
            </a:r>
          </a:p>
          <a:p>
            <a:pPr>
              <a:buNone/>
            </a:pPr>
            <a:r>
              <a:rPr lang="en-US" dirty="0"/>
              <a:t>	3      5	   8</a:t>
            </a:r>
          </a:p>
          <a:p>
            <a:pPr>
              <a:buNone/>
            </a:pPr>
            <a:r>
              <a:rPr lang="en-US" dirty="0"/>
              <a:t>	4      6	   9</a:t>
            </a:r>
          </a:p>
          <a:p>
            <a:pPr>
              <a:buNone/>
            </a:pPr>
            <a:r>
              <a:rPr lang="en-US" dirty="0"/>
              <a:t>	5      7	 10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796540"/>
            <a:ext cx="8229600" cy="11125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for(a = 0, b = 8; a &lt;= 8; ++a, b--)</a:t>
            </a:r>
          </a:p>
          <a:p>
            <a:pPr>
              <a:buNone/>
            </a:pPr>
            <a:r>
              <a:rPr lang="en-US" dirty="0"/>
              <a:t>	  </a:t>
            </a:r>
            <a:r>
              <a:rPr lang="en-US" dirty="0" err="1"/>
              <a:t>printf</a:t>
            </a:r>
            <a:r>
              <a:rPr lang="en-US" dirty="0"/>
              <a:t>(“%</a:t>
            </a:r>
            <a:r>
              <a:rPr lang="en-US" dirty="0" err="1"/>
              <a:t>i</a:t>
            </a:r>
            <a:r>
              <a:rPr lang="en-US" dirty="0"/>
              <a:t>   +   %</a:t>
            </a:r>
            <a:r>
              <a:rPr lang="en-US" dirty="0" err="1"/>
              <a:t>i</a:t>
            </a:r>
            <a:r>
              <a:rPr lang="en-US" dirty="0"/>
              <a:t>    =   %</a:t>
            </a:r>
            <a:r>
              <a:rPr lang="en-US" dirty="0" err="1"/>
              <a:t>i</a:t>
            </a:r>
            <a:r>
              <a:rPr lang="en-US" dirty="0"/>
              <a:t> \n”, a, b, </a:t>
            </a:r>
            <a:r>
              <a:rPr lang="en-US" dirty="0" err="1"/>
              <a:t>a+b</a:t>
            </a:r>
            <a:r>
              <a:rPr lang="en-US" dirty="0"/>
              <a:t>);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34200" y="1783139"/>
            <a:ext cx="1981200" cy="31393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/>
              <a:t>Output:</a:t>
            </a:r>
          </a:p>
          <a:p>
            <a:pPr>
              <a:buNone/>
            </a:pPr>
            <a:r>
              <a:rPr lang="en-US" dirty="0"/>
              <a:t>0   +   8   =   8</a:t>
            </a:r>
          </a:p>
          <a:p>
            <a:pPr>
              <a:buNone/>
            </a:pPr>
            <a:r>
              <a:rPr lang="en-US" dirty="0"/>
              <a:t>1   +   7   =   8</a:t>
            </a:r>
          </a:p>
          <a:p>
            <a:pPr>
              <a:buNone/>
            </a:pPr>
            <a:r>
              <a:rPr lang="en-US" dirty="0"/>
              <a:t>2   +   6   =   8</a:t>
            </a:r>
          </a:p>
          <a:p>
            <a:pPr>
              <a:buNone/>
            </a:pPr>
            <a:r>
              <a:rPr lang="en-US" dirty="0"/>
              <a:t>3   +   5   =   8</a:t>
            </a:r>
          </a:p>
          <a:p>
            <a:pPr>
              <a:buNone/>
            </a:pPr>
            <a:r>
              <a:rPr lang="en-US" dirty="0"/>
              <a:t>4   +   4   =   8</a:t>
            </a:r>
          </a:p>
          <a:p>
            <a:pPr>
              <a:buNone/>
            </a:pPr>
            <a:r>
              <a:rPr lang="en-US" dirty="0"/>
              <a:t>5   +   3   =   8</a:t>
            </a:r>
          </a:p>
          <a:p>
            <a:pPr>
              <a:buNone/>
            </a:pPr>
            <a:r>
              <a:rPr lang="en-US" dirty="0"/>
              <a:t>6   +   2   =   8</a:t>
            </a:r>
          </a:p>
          <a:p>
            <a:pPr>
              <a:buNone/>
            </a:pPr>
            <a:r>
              <a:rPr lang="en-US" dirty="0"/>
              <a:t>7   +   1   =   8</a:t>
            </a:r>
          </a:p>
          <a:p>
            <a:pPr>
              <a:buNone/>
            </a:pPr>
            <a:r>
              <a:rPr lang="en-US" dirty="0"/>
              <a:t>8   +   0   =   8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4094202"/>
            <a:ext cx="228600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Initialize 2 variables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9544" y="4737794"/>
            <a:ext cx="247415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Test only 1 variable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0094" y="5358466"/>
            <a:ext cx="303510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Increment 2 variables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33700" y="885469"/>
            <a:ext cx="2552700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Shortcuts</a:t>
            </a:r>
          </a:p>
          <a:p>
            <a:r>
              <a:rPr lang="en-US" dirty="0"/>
              <a:t>++a  </a:t>
            </a:r>
            <a:r>
              <a:rPr lang="en-US" dirty="0">
                <a:sym typeface="Wingdings" panose="05000000000000000000" pitchFamily="2" charset="2"/>
              </a:rPr>
              <a:t> a = a + 1;</a:t>
            </a:r>
          </a:p>
          <a:p>
            <a:r>
              <a:rPr lang="en-US" dirty="0">
                <a:sym typeface="Wingdings" panose="05000000000000000000" pitchFamily="2" charset="2"/>
              </a:rPr>
              <a:t>b--    b = b – 1;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701</TotalTime>
  <Words>1196</Words>
  <Application>Microsoft Office PowerPoint</Application>
  <PresentationFormat>On-screen Show (4:3)</PresentationFormat>
  <Paragraphs>409</Paragraphs>
  <Slides>34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Century Gothic</vt:lpstr>
      <vt:lpstr>Wingdings</vt:lpstr>
      <vt:lpstr>Vapor Trail</vt:lpstr>
      <vt:lpstr>Controlled  Looping</vt:lpstr>
      <vt:lpstr>Why???</vt:lpstr>
      <vt:lpstr>General form</vt:lpstr>
      <vt:lpstr>PowerPoint Presentation</vt:lpstr>
      <vt:lpstr>Relational Operators for testing</vt:lpstr>
      <vt:lpstr>“for” loop Examples</vt:lpstr>
      <vt:lpstr>“for” loop Examples</vt:lpstr>
      <vt:lpstr>Sample:  Table of values </vt:lpstr>
      <vt:lpstr>Sample 2</vt:lpstr>
      <vt:lpstr>Guided Practice</vt:lpstr>
      <vt:lpstr>Guided practice set up</vt:lpstr>
      <vt:lpstr>PowerPoint Presentation</vt:lpstr>
      <vt:lpstr>PowerPoint Presentation</vt:lpstr>
      <vt:lpstr>PowerPoint Presentation</vt:lpstr>
      <vt:lpstr>Triangular Numbers</vt:lpstr>
      <vt:lpstr>Sample code for  the 8th triangular number</vt:lpstr>
      <vt:lpstr>Triangular Numbers</vt:lpstr>
      <vt:lpstr>200th Triangular Number</vt:lpstr>
      <vt:lpstr>User Input Triangular Number</vt:lpstr>
      <vt:lpstr>Table of Triangular Numbers</vt:lpstr>
      <vt:lpstr>Output</vt:lpstr>
      <vt:lpstr>Sample</vt:lpstr>
      <vt:lpstr>sample</vt:lpstr>
      <vt:lpstr>Nested “for” loops</vt:lpstr>
      <vt:lpstr> Nested “for” Loops </vt:lpstr>
      <vt:lpstr> Output: </vt:lpstr>
      <vt:lpstr>Sample Code</vt:lpstr>
      <vt:lpstr>Plan</vt:lpstr>
      <vt:lpstr>PowerPoint Presentation</vt:lpstr>
      <vt:lpstr>PowerPoint Presentation</vt:lpstr>
      <vt:lpstr>Nested “for” loop Practice</vt:lpstr>
      <vt:lpstr>UnGraded Practice </vt:lpstr>
      <vt:lpstr>PowerPoint Presentation</vt:lpstr>
      <vt:lpstr>PowerPoint Presentation</vt:lpstr>
    </vt:vector>
  </TitlesOfParts>
  <Company>CLASS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Controlled  Looping</dc:title>
  <dc:creator>UML</dc:creator>
  <cp:lastModifiedBy>KiernanBell, Nancy R</cp:lastModifiedBy>
  <cp:revision>52</cp:revision>
  <dcterms:created xsi:type="dcterms:W3CDTF">2011-03-08T23:37:43Z</dcterms:created>
  <dcterms:modified xsi:type="dcterms:W3CDTF">2018-10-02T22:21:39Z</dcterms:modified>
</cp:coreProperties>
</file>