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jpeg" ContentType="image/jpe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4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8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8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8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8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hidden="1"/>
          <p:cNvSpPr/>
          <p:nvPr/>
        </p:nvSpPr>
        <p:spPr>
          <a:xfrm>
            <a:off x="234720" y="237600"/>
            <a:ext cx="11721960" cy="6381720"/>
          </a:xfrm>
          <a:prstGeom prst="rect">
            <a:avLst/>
          </a:prstGeom>
          <a:solidFill>
            <a:srgbClr val="e3ded1"/>
          </a:solidFill>
          <a:ln w="6480">
            <a:noFill/>
          </a:ln>
        </p:spPr>
        <p:style>
          <a:lnRef idx="0"/>
          <a:fillRef idx="0"/>
          <a:effectRef idx="0"/>
          <a:fontRef idx="minor"/>
        </p:style>
      </p:sp>
      <p:sp>
        <p:nvSpPr>
          <p:cNvPr id="1" name="CustomShape 2"/>
          <p:cNvSpPr/>
          <p:nvPr/>
        </p:nvSpPr>
        <p:spPr>
          <a:xfrm>
            <a:off x="0" y="0"/>
            <a:ext cx="12191400" cy="6857280"/>
          </a:xfrm>
          <a:prstGeom prst="rect">
            <a:avLst/>
          </a:prstGeom>
          <a:blipFill rotWithShape="0">
            <a:blip r:embed="rId2">
              <a:alphaModFix amt="45000"/>
            </a:blip>
            <a:tile/>
          </a:blipFill>
          <a:ln w="12600">
            <a:noFill/>
          </a:ln>
        </p:spPr>
        <p:style>
          <a:lnRef idx="0"/>
          <a:fillRef idx="0"/>
          <a:effectRef idx="0"/>
          <a:fontRef idx="minor"/>
        </p:style>
      </p:sp>
      <p:sp>
        <p:nvSpPr>
          <p:cNvPr id="2" name="CustomShape 3"/>
          <p:cNvSpPr/>
          <p:nvPr/>
        </p:nvSpPr>
        <p:spPr>
          <a:xfrm>
            <a:off x="1307880" y="1267560"/>
            <a:ext cx="9575640" cy="4307400"/>
          </a:xfrm>
          <a:prstGeom prst="rect">
            <a:avLst/>
          </a:prstGeom>
          <a:solidFill>
            <a:srgbClr val="ffffff"/>
          </a:solidFill>
          <a:ln w="6480">
            <a:noFill/>
          </a:ln>
          <a:effectLst>
            <a:outerShdw dir="0" dist="0">
              <a:srgbClr val="000000">
                <a:alpha val="66000"/>
              </a:srgbClr>
            </a:outerShdw>
          </a:effectLst>
        </p:spPr>
        <p:style>
          <a:lnRef idx="0"/>
          <a:fillRef idx="0"/>
          <a:effectRef idx="0"/>
          <a:fontRef idx="minor"/>
        </p:style>
      </p:sp>
      <p:sp>
        <p:nvSpPr>
          <p:cNvPr id="3" name="CustomShape 4"/>
          <p:cNvSpPr/>
          <p:nvPr/>
        </p:nvSpPr>
        <p:spPr>
          <a:xfrm>
            <a:off x="1447920" y="1411560"/>
            <a:ext cx="9295560" cy="4034160"/>
          </a:xfrm>
          <a:prstGeom prst="rect">
            <a:avLst/>
          </a:prstGeom>
          <a:noFill/>
          <a:ln w="6480">
            <a:solidFill>
              <a:srgbClr val="404040"/>
            </a:solidFill>
            <a:miter/>
          </a:ln>
        </p:spPr>
        <p:style>
          <a:lnRef idx="0"/>
          <a:fillRef idx="0"/>
          <a:effectRef idx="0"/>
          <a:fontRef idx="minor"/>
        </p:style>
      </p:sp>
      <p:sp>
        <p:nvSpPr>
          <p:cNvPr id="4" name="CustomShape 5"/>
          <p:cNvSpPr/>
          <p:nvPr/>
        </p:nvSpPr>
        <p:spPr>
          <a:xfrm>
            <a:off x="5135760" y="1267560"/>
            <a:ext cx="1919520" cy="730800"/>
          </a:xfrm>
          <a:prstGeom prst="rect">
            <a:avLst/>
          </a:prstGeom>
          <a:solidFill>
            <a:srgbClr val="e3ded1"/>
          </a:solidFill>
          <a:ln w="12600">
            <a:noFill/>
          </a:ln>
        </p:spPr>
        <p:style>
          <a:lnRef idx="0"/>
          <a:fillRef idx="0"/>
          <a:effectRef idx="0"/>
          <a:fontRef idx="minor"/>
        </p:style>
      </p:sp>
      <p:grpSp>
        <p:nvGrpSpPr>
          <p:cNvPr id="5" name="Group 6"/>
          <p:cNvGrpSpPr/>
          <p:nvPr/>
        </p:nvGrpSpPr>
        <p:grpSpPr>
          <a:xfrm>
            <a:off x="5249880" y="1267560"/>
            <a:ext cx="1692000" cy="645480"/>
            <a:chOff x="5249880" y="1267560"/>
            <a:chExt cx="1692000" cy="645480"/>
          </a:xfrm>
        </p:grpSpPr>
        <p:sp>
          <p:nvSpPr>
            <p:cNvPr id="6" name="Line 7"/>
            <p:cNvSpPr/>
            <p:nvPr/>
          </p:nvSpPr>
          <p:spPr>
            <a:xfrm>
              <a:off x="5249880" y="1267560"/>
              <a:ext cx="360" cy="640080"/>
            </a:xfrm>
            <a:prstGeom prst="line">
              <a:avLst/>
            </a:prstGeom>
            <a:ln w="6480">
              <a:solidFill>
                <a:srgbClr val="000000"/>
              </a:solidFill>
              <a:miter/>
            </a:ln>
          </p:spPr>
          <p:style>
            <a:lnRef idx="0"/>
            <a:fillRef idx="0"/>
            <a:effectRef idx="0"/>
            <a:fontRef idx="minor"/>
          </p:style>
        </p:sp>
        <p:sp>
          <p:nvSpPr>
            <p:cNvPr id="7" name="Line 8"/>
            <p:cNvSpPr/>
            <p:nvPr/>
          </p:nvSpPr>
          <p:spPr>
            <a:xfrm>
              <a:off x="6941520" y="1267560"/>
              <a:ext cx="360" cy="640080"/>
            </a:xfrm>
            <a:prstGeom prst="line">
              <a:avLst/>
            </a:prstGeom>
            <a:ln w="6480">
              <a:solidFill>
                <a:srgbClr val="000000"/>
              </a:solidFill>
              <a:miter/>
            </a:ln>
          </p:spPr>
          <p:style>
            <a:lnRef idx="0"/>
            <a:fillRef idx="0"/>
            <a:effectRef idx="0"/>
            <a:fontRef idx="minor"/>
          </p:style>
        </p:sp>
        <p:sp>
          <p:nvSpPr>
            <p:cNvPr id="8" name="Line 9"/>
            <p:cNvSpPr/>
            <p:nvPr/>
          </p:nvSpPr>
          <p:spPr>
            <a:xfrm>
              <a:off x="5249880" y="1912680"/>
              <a:ext cx="1691640" cy="360"/>
            </a:xfrm>
            <a:prstGeom prst="line">
              <a:avLst/>
            </a:prstGeom>
            <a:ln w="6480">
              <a:solidFill>
                <a:srgbClr val="000000"/>
              </a:solidFill>
              <a:miter/>
            </a:ln>
          </p:spPr>
          <p:style>
            <a:lnRef idx="0"/>
            <a:fillRef idx="0"/>
            <a:effectRef idx="0"/>
            <a:fontRef idx="minor"/>
          </p:style>
        </p:sp>
      </p:grpSp>
      <p:sp>
        <p:nvSpPr>
          <p:cNvPr id="9" name="PlaceHolder 10"/>
          <p:cNvSpPr>
            <a:spLocks noGrp="1"/>
          </p:cNvSpPr>
          <p:nvPr>
            <p:ph type="title"/>
          </p:nvPr>
        </p:nvSpPr>
        <p:spPr>
          <a:xfrm>
            <a:off x="1066680" y="642600"/>
            <a:ext cx="10057680" cy="137088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0" name="PlaceHolder 11"/>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CustomShape 1"/>
          <p:cNvSpPr/>
          <p:nvPr/>
        </p:nvSpPr>
        <p:spPr>
          <a:xfrm>
            <a:off x="234720" y="237600"/>
            <a:ext cx="11721960" cy="6381720"/>
          </a:xfrm>
          <a:prstGeom prst="rect">
            <a:avLst/>
          </a:prstGeom>
          <a:solidFill>
            <a:srgbClr val="e3ded1"/>
          </a:solidFill>
          <a:ln w="6480">
            <a:noFill/>
          </a:ln>
        </p:spPr>
        <p:style>
          <a:lnRef idx="0"/>
          <a:fillRef idx="0"/>
          <a:effectRef idx="0"/>
          <a:fontRef idx="minor"/>
        </p:style>
      </p:sp>
      <p:sp>
        <p:nvSpPr>
          <p:cNvPr id="48" name="PlaceHolder 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49"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www.tutorialspoint.com/cprogramming/c_function_call_by_value.htm" TargetMode="External"/><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youtu.be/lv5IDF7dmBk" TargetMode="External"/><Relationship Id="rId2" Type="http://schemas.openxmlformats.org/officeDocument/2006/relationships/hyperlink" Target="https://youtu.be/sAj_Jrqrg5g" TargetMode="External"/><Relationship Id="rId3" Type="http://schemas.openxmlformats.org/officeDocument/2006/relationships/hyperlink" Target="https://youtu.be/_oyuKw3vBf8" TargetMode="External"/><Relationship Id="rId4" Type="http://schemas.openxmlformats.org/officeDocument/2006/relationships/hyperlink" Target="https://youtu.be/ye2tvFir65g" TargetMode="External"/><Relationship Id="rId5"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1561680" y="2091240"/>
            <a:ext cx="9068040" cy="2590200"/>
          </a:xfrm>
          <a:prstGeom prst="rect">
            <a:avLst/>
          </a:prstGeom>
          <a:noFill/>
          <a:ln>
            <a:noFill/>
          </a:ln>
        </p:spPr>
        <p:style>
          <a:lnRef idx="0"/>
          <a:fillRef idx="0"/>
          <a:effectRef idx="0"/>
          <a:fontRef idx="minor"/>
        </p:style>
        <p:txBody>
          <a:bodyPr lIns="90000" rIns="90000" tIns="45000" bIns="45000" anchor="ctr"/>
          <a:p>
            <a:pPr algn="ctr">
              <a:lnSpc>
                <a:spcPct val="83000"/>
              </a:lnSpc>
            </a:pPr>
            <a:r>
              <a:rPr b="0" lang="en-US" sz="7200" spc="-94" strike="noStrike" cap="all">
                <a:solidFill>
                  <a:srgbClr val="262626"/>
                </a:solidFill>
                <a:latin typeface="Century Gothic"/>
              </a:rPr>
              <a:t>FUNCTIONS</a:t>
            </a:r>
            <a:endParaRPr b="0" lang="en-US" sz="7200" spc="-1" strike="noStrike">
              <a:latin typeface="Arial"/>
            </a:endParaRPr>
          </a:p>
        </p:txBody>
      </p:sp>
      <p:sp>
        <p:nvSpPr>
          <p:cNvPr id="87" name="CustomShape 2"/>
          <p:cNvSpPr/>
          <p:nvPr/>
        </p:nvSpPr>
        <p:spPr>
          <a:xfrm>
            <a:off x="1562040" y="4682160"/>
            <a:ext cx="9070200" cy="4564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75" strike="noStrike">
                <a:solidFill>
                  <a:srgbClr val="000000"/>
                </a:solidFill>
                <a:latin typeface="Century Gothic"/>
              </a:rPr>
              <a:t>Week 8</a:t>
            </a:r>
            <a:endParaRPr b="0" lang="en-US" sz="1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1066680" y="642600"/>
            <a:ext cx="10057680" cy="8143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800" spc="-1" strike="noStrike">
                <a:solidFill>
                  <a:srgbClr val="262626"/>
                </a:solidFill>
                <a:latin typeface="Century Gothic"/>
              </a:rPr>
              <a:t>Where do you define the functions?</a:t>
            </a:r>
            <a:endParaRPr b="0" lang="en-US" sz="4800" spc="-1" strike="noStrike">
              <a:latin typeface="Arial"/>
            </a:endParaRPr>
          </a:p>
        </p:txBody>
      </p:sp>
      <p:sp>
        <p:nvSpPr>
          <p:cNvPr id="114" name="CustomShape 2"/>
          <p:cNvSpPr/>
          <p:nvPr/>
        </p:nvSpPr>
        <p:spPr>
          <a:xfrm>
            <a:off x="4181040" y="1457640"/>
            <a:ext cx="3226320" cy="43513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901"/>
              </a:spcBef>
            </a:pPr>
            <a:r>
              <a:rPr b="0" lang="en-US" sz="1800" spc="-1" strike="noStrike">
                <a:solidFill>
                  <a:srgbClr val="000000"/>
                </a:solidFill>
                <a:latin typeface="Century Gothic"/>
              </a:rPr>
              <a:t>//Libraries</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#include”stdafx.h”</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#include&lt;stdio.h&gt;</a:t>
            </a:r>
            <a:endParaRPr b="0" lang="en-US" sz="1800" spc="-1" strike="noStrike">
              <a:latin typeface="Arial"/>
            </a:endParaRPr>
          </a:p>
          <a:p>
            <a:pPr>
              <a:lnSpc>
                <a:spcPct val="100000"/>
              </a:lnSpc>
              <a:spcBef>
                <a:spcPts val="901"/>
              </a:spcBef>
            </a:pP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//Function Definitions</a:t>
            </a:r>
            <a:endParaRPr b="0" lang="en-US" sz="1800" spc="-1" strike="noStrike">
              <a:latin typeface="Arial"/>
            </a:endParaRPr>
          </a:p>
          <a:p>
            <a:pPr>
              <a:lnSpc>
                <a:spcPct val="100000"/>
              </a:lnSpc>
              <a:spcBef>
                <a:spcPts val="901"/>
              </a:spcBef>
            </a:pP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int main(void)</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a:t>
            </a:r>
            <a:endParaRPr b="0" lang="en-US" sz="1800" spc="-1" strike="noStrike">
              <a:latin typeface="Arial"/>
            </a:endParaRPr>
          </a:p>
          <a:p>
            <a:pPr>
              <a:lnSpc>
                <a:spcPct val="100000"/>
              </a:lnSpc>
              <a:spcBef>
                <a:spcPts val="901"/>
              </a:spcBef>
            </a:pP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	</a:t>
            </a:r>
            <a:r>
              <a:rPr b="0" lang="en-US" sz="1800" spc="-1" strike="noStrike">
                <a:solidFill>
                  <a:srgbClr val="000000"/>
                </a:solidFill>
                <a:latin typeface="Century Gothic"/>
              </a:rPr>
              <a:t>return 0;</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a:t>
            </a:r>
            <a:endParaRPr b="0" lang="en-US" sz="1800" spc="-1" strike="noStrike">
              <a:latin typeface="Arial"/>
            </a:endParaRPr>
          </a:p>
        </p:txBody>
      </p:sp>
    </p:spTree>
  </p:cSld>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066680" y="642600"/>
            <a:ext cx="10057680" cy="73476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800" spc="-1" strike="noStrike">
                <a:solidFill>
                  <a:srgbClr val="262626"/>
                </a:solidFill>
                <a:latin typeface="Arial"/>
              </a:rPr>
              <a:t>Calling a Function</a:t>
            </a:r>
            <a:endParaRPr b="0" lang="en-US" sz="4800" spc="-1" strike="noStrike">
              <a:latin typeface="Arial"/>
            </a:endParaRPr>
          </a:p>
        </p:txBody>
      </p:sp>
      <p:sp>
        <p:nvSpPr>
          <p:cNvPr id="116" name="CustomShape 2"/>
          <p:cNvSpPr/>
          <p:nvPr/>
        </p:nvSpPr>
        <p:spPr>
          <a:xfrm>
            <a:off x="1066680" y="1378080"/>
            <a:ext cx="10057680" cy="4656240"/>
          </a:xfrm>
          <a:prstGeom prst="rect">
            <a:avLst/>
          </a:prstGeom>
          <a:noFill/>
          <a:ln>
            <a:noFill/>
          </a:ln>
        </p:spPr>
        <p:style>
          <a:lnRef idx="0"/>
          <a:fillRef idx="0"/>
          <a:effectRef idx="0"/>
          <a:fontRef idx="minor"/>
        </p:style>
        <p:txBody>
          <a:bodyPr lIns="90000" rIns="90000" tIns="45000" bIns="45000"/>
          <a:p>
            <a:pPr marL="182880" indent="-182160">
              <a:lnSpc>
                <a:spcPct val="100000"/>
              </a:lnSpc>
              <a:spcBef>
                <a:spcPts val="901"/>
              </a:spcBef>
              <a:buClr>
                <a:srgbClr val="262626"/>
              </a:buClr>
              <a:buFont typeface="Garamond"/>
              <a:buChar char="◦"/>
            </a:pPr>
            <a:r>
              <a:rPr b="0" lang="en-US" sz="1800" spc="-1" strike="noStrike">
                <a:solidFill>
                  <a:srgbClr val="000000"/>
                </a:solidFill>
                <a:latin typeface="Century Gothic"/>
              </a:rPr>
              <a:t>While creating a C function, you give a definition of what the function has to do. To use a function, you will have to call that function to perform the defined task.</a:t>
            </a:r>
            <a:endParaRPr b="0" lang="en-US" sz="1800" spc="-1" strike="noStrike">
              <a:latin typeface="Arial"/>
            </a:endParaRPr>
          </a:p>
          <a:p>
            <a:pPr>
              <a:lnSpc>
                <a:spcPct val="100000"/>
              </a:lnSpc>
              <a:spcBef>
                <a:spcPts val="901"/>
              </a:spcBef>
            </a:pPr>
            <a:endParaRPr b="0" lang="en-US" sz="1800" spc="-1" strike="noStrike">
              <a:latin typeface="Arial"/>
            </a:endParaRPr>
          </a:p>
          <a:p>
            <a:pPr marL="182880" indent="-182160">
              <a:lnSpc>
                <a:spcPct val="100000"/>
              </a:lnSpc>
              <a:spcBef>
                <a:spcPts val="901"/>
              </a:spcBef>
              <a:buClr>
                <a:srgbClr val="262626"/>
              </a:buClr>
              <a:buFont typeface="Garamond"/>
              <a:buChar char="◦"/>
            </a:pPr>
            <a:r>
              <a:rPr b="0" lang="en-US" sz="1800" spc="-1" strike="noStrike">
                <a:solidFill>
                  <a:srgbClr val="000000"/>
                </a:solidFill>
                <a:latin typeface="Century Gothic"/>
              </a:rPr>
              <a:t>When a program calls a function, the program control is transferred to the called function. A called function performs a defined task and when its return statement is executed or when its function-ending closing brace is reached, it returns the program control back to the main program.</a:t>
            </a:r>
            <a:endParaRPr b="0" lang="en-US" sz="1800" spc="-1" strike="noStrike">
              <a:latin typeface="Arial"/>
            </a:endParaRPr>
          </a:p>
          <a:p>
            <a:pPr>
              <a:lnSpc>
                <a:spcPct val="100000"/>
              </a:lnSpc>
              <a:spcBef>
                <a:spcPts val="901"/>
              </a:spcBef>
            </a:pPr>
            <a:endParaRPr b="0" lang="en-US" sz="1800" spc="-1" strike="noStrike">
              <a:latin typeface="Arial"/>
            </a:endParaRPr>
          </a:p>
          <a:p>
            <a:pPr marL="182880" indent="-182160">
              <a:lnSpc>
                <a:spcPct val="100000"/>
              </a:lnSpc>
              <a:spcBef>
                <a:spcPts val="901"/>
              </a:spcBef>
              <a:buClr>
                <a:srgbClr val="262626"/>
              </a:buClr>
              <a:buFont typeface="Garamond"/>
              <a:buChar char="◦"/>
            </a:pPr>
            <a:r>
              <a:rPr b="0" lang="en-US" sz="1800" spc="-1" strike="noStrike">
                <a:solidFill>
                  <a:srgbClr val="000000"/>
                </a:solidFill>
                <a:latin typeface="Century Gothic"/>
              </a:rPr>
              <a:t>To call a function, you simply need to pass the required parameters along with the function name, and if the function returns a value, then you can store the returned value.</a:t>
            </a:r>
            <a:endParaRPr b="0" lang="en-US" sz="1800" spc="-1" strike="noStrike">
              <a:latin typeface="Arial"/>
            </a:endParaRPr>
          </a:p>
          <a:p>
            <a:pPr>
              <a:lnSpc>
                <a:spcPct val="100000"/>
              </a:lnSpc>
              <a:spcBef>
                <a:spcPts val="901"/>
              </a:spcBef>
            </a:pPr>
            <a:endParaRPr b="0" lang="en-US" sz="1800" spc="-1" strike="noStrike">
              <a:latin typeface="Arial"/>
            </a:endParaRPr>
          </a:p>
        </p:txBody>
      </p:sp>
    </p:spTree>
  </p:cSld>
  <p:timing>
    <p:tnLst>
      <p:par>
        <p:cTn id="119" dur="indefinite" restart="never" nodeType="tmRoot">
          <p:childTnLst>
            <p:seq>
              <p:cTn id="120"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066680" y="642600"/>
            <a:ext cx="2669760" cy="13708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800" spc="-1" strike="noStrike">
                <a:solidFill>
                  <a:srgbClr val="262626"/>
                </a:solidFill>
                <a:latin typeface="Century Gothic"/>
              </a:rPr>
              <a:t>Sample</a:t>
            </a:r>
            <a:br/>
            <a:r>
              <a:rPr b="0" lang="en-US" sz="4800" spc="-1" strike="noStrike">
                <a:solidFill>
                  <a:srgbClr val="262626"/>
                </a:solidFill>
                <a:latin typeface="Century Gothic"/>
              </a:rPr>
              <a:t>Code</a:t>
            </a:r>
            <a:endParaRPr b="0" lang="en-US" sz="4800" spc="-1" strike="noStrike">
              <a:latin typeface="Arial"/>
            </a:endParaRPr>
          </a:p>
        </p:txBody>
      </p:sp>
      <p:sp>
        <p:nvSpPr>
          <p:cNvPr id="118" name="CustomShape 2"/>
          <p:cNvSpPr/>
          <p:nvPr/>
        </p:nvSpPr>
        <p:spPr>
          <a:xfrm>
            <a:off x="5306400" y="-126720"/>
            <a:ext cx="4392000" cy="72745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400" spc="-1" strike="noStrike">
                <a:solidFill>
                  <a:srgbClr val="000000"/>
                </a:solidFill>
                <a:latin typeface="Arial Unicode MS"/>
              </a:rPr>
              <a:t>#include &lt;stdio.h&gt;</a:t>
            </a:r>
            <a:endParaRPr b="0" lang="en-US" sz="1400" spc="-1" strike="noStrike">
              <a:latin typeface="Arial"/>
            </a:endParaRPr>
          </a:p>
          <a:p>
            <a:pPr>
              <a:lnSpc>
                <a:spcPct val="100000"/>
              </a:lnSpc>
            </a:pPr>
            <a:r>
              <a:rPr b="0" lang="en-US" sz="1400" spc="-1" strike="noStrike">
                <a:solidFill>
                  <a:srgbClr val="000000"/>
                </a:solidFill>
                <a:latin typeface="Arial Unicode MS"/>
              </a:rPr>
              <a:t> </a:t>
            </a:r>
            <a:r>
              <a:rPr b="0" lang="en-US" sz="1400" spc="-1" strike="noStrike">
                <a:solidFill>
                  <a:srgbClr val="000000"/>
                </a:solidFill>
                <a:latin typeface="Arial Unicode MS"/>
              </a:rPr>
              <a:t>/* function declaration */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Unicode MS"/>
              </a:rPr>
              <a:t>/* function returning the max between two numbers */</a:t>
            </a:r>
            <a:endParaRPr b="0" lang="en-US" sz="1400" spc="-1" strike="noStrike">
              <a:latin typeface="Arial"/>
            </a:endParaRPr>
          </a:p>
          <a:p>
            <a:pPr>
              <a:lnSpc>
                <a:spcPct val="100000"/>
              </a:lnSpc>
            </a:pPr>
            <a:r>
              <a:rPr b="1" lang="en-US" sz="1600" spc="-1" strike="noStrike">
                <a:solidFill>
                  <a:srgbClr val="000000"/>
                </a:solidFill>
                <a:latin typeface="Arial Unicode MS"/>
              </a:rPr>
              <a:t>    </a:t>
            </a:r>
            <a:r>
              <a:rPr b="1" lang="en-US" sz="1600" spc="-1" strike="noStrike">
                <a:solidFill>
                  <a:srgbClr val="000000"/>
                </a:solidFill>
                <a:latin typeface="Arial Unicode MS"/>
              </a:rPr>
              <a:t>int max(int num1, int num2)</a:t>
            </a:r>
            <a:endParaRPr b="0" lang="en-US" sz="1600" spc="-1" strike="noStrike">
              <a:latin typeface="Arial"/>
            </a:endParaRPr>
          </a:p>
          <a:p>
            <a:pPr>
              <a:lnSpc>
                <a:spcPct val="100000"/>
              </a:lnSpc>
            </a:pPr>
            <a:r>
              <a:rPr b="1" lang="en-US" sz="1600" spc="-1" strike="noStrike">
                <a:solidFill>
                  <a:srgbClr val="000000"/>
                </a:solidFill>
                <a:latin typeface="Arial Unicode MS"/>
              </a:rPr>
              <a:t>    </a:t>
            </a:r>
            <a:r>
              <a:rPr b="1" lang="en-US" sz="1600" spc="-1" strike="noStrike">
                <a:solidFill>
                  <a:srgbClr val="000000"/>
                </a:solidFill>
                <a:latin typeface="Arial Unicode MS"/>
              </a:rPr>
              <a:t>{ </a:t>
            </a:r>
            <a:endParaRPr b="0" lang="en-US" sz="1600" spc="-1" strike="noStrike">
              <a:latin typeface="Arial"/>
            </a:endParaRPr>
          </a:p>
          <a:p>
            <a:pPr>
              <a:lnSpc>
                <a:spcPct val="100000"/>
              </a:lnSpc>
            </a:pPr>
            <a:r>
              <a:rPr b="1" lang="en-US" sz="1600" spc="-1" strike="noStrike">
                <a:solidFill>
                  <a:srgbClr val="000000"/>
                </a:solidFill>
                <a:latin typeface="Arial Unicode MS"/>
              </a:rPr>
              <a:t>            </a:t>
            </a:r>
            <a:r>
              <a:rPr b="1" lang="en-US" sz="1600" spc="-1" strike="noStrike">
                <a:solidFill>
                  <a:srgbClr val="000000"/>
                </a:solidFill>
                <a:latin typeface="Arial Unicode MS"/>
              </a:rPr>
              <a:t>/* local variable declaration */</a:t>
            </a:r>
            <a:endParaRPr b="0" lang="en-US" sz="1600" spc="-1" strike="noStrike">
              <a:latin typeface="Arial"/>
            </a:endParaRPr>
          </a:p>
          <a:p>
            <a:pPr>
              <a:lnSpc>
                <a:spcPct val="100000"/>
              </a:lnSpc>
            </a:pPr>
            <a:r>
              <a:rPr b="1" lang="en-US" sz="1600" spc="-1" strike="noStrike">
                <a:solidFill>
                  <a:srgbClr val="000000"/>
                </a:solidFill>
                <a:latin typeface="Arial Unicode MS"/>
              </a:rPr>
              <a:t>            </a:t>
            </a:r>
            <a:r>
              <a:rPr b="1" lang="en-US" sz="1600" spc="-1" strike="noStrike">
                <a:solidFill>
                  <a:srgbClr val="000000"/>
                </a:solidFill>
                <a:latin typeface="Arial Unicode MS"/>
              </a:rPr>
              <a:t>int result;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Arial Unicode MS"/>
              </a:rPr>
              <a:t>            </a:t>
            </a:r>
            <a:r>
              <a:rPr b="1" lang="en-US" sz="1600" spc="-1" strike="noStrike">
                <a:solidFill>
                  <a:srgbClr val="000000"/>
                </a:solidFill>
                <a:latin typeface="Arial Unicode MS"/>
              </a:rPr>
              <a:t>if (num1 &gt; num2) </a:t>
            </a:r>
            <a:endParaRPr b="0" lang="en-US" sz="1600" spc="-1" strike="noStrike">
              <a:latin typeface="Arial"/>
            </a:endParaRPr>
          </a:p>
          <a:p>
            <a:pPr>
              <a:lnSpc>
                <a:spcPct val="100000"/>
              </a:lnSpc>
            </a:pPr>
            <a:r>
              <a:rPr b="1" lang="en-US" sz="1600" spc="-1" strike="noStrike">
                <a:solidFill>
                  <a:srgbClr val="000000"/>
                </a:solidFill>
                <a:latin typeface="Arial Unicode MS"/>
              </a:rPr>
              <a:t>                  </a:t>
            </a:r>
            <a:r>
              <a:rPr b="1" lang="en-US" sz="1600" spc="-1" strike="noStrike">
                <a:solidFill>
                  <a:srgbClr val="000000"/>
                </a:solidFill>
                <a:latin typeface="Arial Unicode MS"/>
              </a:rPr>
              <a:t>result = num1;</a:t>
            </a:r>
            <a:endParaRPr b="0" lang="en-US" sz="1600" spc="-1" strike="noStrike">
              <a:latin typeface="Arial"/>
            </a:endParaRPr>
          </a:p>
          <a:p>
            <a:pPr>
              <a:lnSpc>
                <a:spcPct val="100000"/>
              </a:lnSpc>
            </a:pPr>
            <a:r>
              <a:rPr b="1" lang="en-US" sz="1600" spc="-1" strike="noStrike">
                <a:solidFill>
                  <a:srgbClr val="000000"/>
                </a:solidFill>
                <a:latin typeface="Arial Unicode MS"/>
              </a:rPr>
              <a:t>            </a:t>
            </a:r>
            <a:r>
              <a:rPr b="1" lang="en-US" sz="1600" spc="-1" strike="noStrike">
                <a:solidFill>
                  <a:srgbClr val="000000"/>
                </a:solidFill>
                <a:latin typeface="Arial Unicode MS"/>
              </a:rPr>
              <a:t>else result = num2;</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Arial Unicode MS"/>
              </a:rPr>
              <a:t>             </a:t>
            </a:r>
            <a:r>
              <a:rPr b="1" lang="en-US" sz="1600" spc="-1" strike="noStrike">
                <a:solidFill>
                  <a:srgbClr val="000000"/>
                </a:solidFill>
                <a:latin typeface="Arial Unicode MS"/>
              </a:rPr>
              <a:t>return result;</a:t>
            </a:r>
            <a:endParaRPr b="0" lang="en-US" sz="1600" spc="-1" strike="noStrike">
              <a:latin typeface="Arial"/>
            </a:endParaRPr>
          </a:p>
          <a:p>
            <a:pPr>
              <a:lnSpc>
                <a:spcPct val="100000"/>
              </a:lnSpc>
            </a:pPr>
            <a:r>
              <a:rPr b="1" lang="en-US" sz="1600" spc="-1" strike="noStrike">
                <a:solidFill>
                  <a:srgbClr val="000000"/>
                </a:solidFill>
                <a:latin typeface="Arial Unicode MS"/>
              </a:rPr>
              <a:t> </a:t>
            </a:r>
            <a:r>
              <a:rPr b="1" lang="en-US" sz="1600" spc="-1" strike="noStrike">
                <a:solidFill>
                  <a:srgbClr val="000000"/>
                </a:solidFill>
                <a:latin typeface="Arial Unicode MS"/>
              </a:rPr>
              <a:t>}</a:t>
            </a:r>
            <a:r>
              <a:rPr b="1" lang="en-US" sz="1600" spc="-1" strike="noStrike">
                <a:solidFill>
                  <a:srgbClr val="000000"/>
                </a:solidFill>
                <a:latin typeface="Century Gothic"/>
              </a:rPr>
              <a:t> </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400" spc="-1" strike="noStrike">
                <a:solidFill>
                  <a:srgbClr val="000000"/>
                </a:solidFill>
                <a:latin typeface="Arial Unicode MS"/>
              </a:rPr>
              <a:t>int main ()</a:t>
            </a:r>
            <a:endParaRPr b="0" lang="en-US" sz="1400" spc="-1" strike="noStrike">
              <a:latin typeface="Arial"/>
            </a:endParaRPr>
          </a:p>
          <a:p>
            <a:pPr>
              <a:lnSpc>
                <a:spcPct val="100000"/>
              </a:lnSpc>
            </a:pPr>
            <a:r>
              <a:rPr b="0" lang="en-US" sz="1400" spc="-1" strike="noStrike">
                <a:solidFill>
                  <a:srgbClr val="000000"/>
                </a:solidFill>
                <a:latin typeface="Arial Unicode MS"/>
              </a:rPr>
              <a:t>{</a:t>
            </a:r>
            <a:endParaRPr b="0" lang="en-US" sz="1400" spc="-1" strike="noStrike">
              <a:latin typeface="Arial"/>
            </a:endParaRPr>
          </a:p>
          <a:p>
            <a:pPr>
              <a:lnSpc>
                <a:spcPct val="100000"/>
              </a:lnSpc>
            </a:pPr>
            <a:r>
              <a:rPr b="0" lang="en-US" sz="1400" spc="-1" strike="noStrike">
                <a:solidFill>
                  <a:srgbClr val="000000"/>
                </a:solidFill>
                <a:latin typeface="Arial Unicode MS"/>
              </a:rPr>
              <a:t>        </a:t>
            </a:r>
            <a:r>
              <a:rPr b="0" lang="en-US" sz="1400" spc="-1" strike="noStrike">
                <a:solidFill>
                  <a:srgbClr val="000000"/>
                </a:solidFill>
                <a:latin typeface="Arial Unicode MS"/>
              </a:rPr>
              <a:t>/* local variable definition */</a:t>
            </a:r>
            <a:endParaRPr b="0" lang="en-US" sz="1400" spc="-1" strike="noStrike">
              <a:latin typeface="Arial"/>
            </a:endParaRPr>
          </a:p>
          <a:p>
            <a:pPr>
              <a:lnSpc>
                <a:spcPct val="100000"/>
              </a:lnSpc>
            </a:pPr>
            <a:r>
              <a:rPr b="0" lang="en-US" sz="1400" spc="-1" strike="noStrike">
                <a:solidFill>
                  <a:srgbClr val="000000"/>
                </a:solidFill>
                <a:latin typeface="Arial Unicode MS"/>
              </a:rPr>
              <a:t>        </a:t>
            </a:r>
            <a:r>
              <a:rPr b="0" lang="en-US" sz="1400" spc="-1" strike="noStrike">
                <a:solidFill>
                  <a:srgbClr val="000000"/>
                </a:solidFill>
                <a:latin typeface="Arial Unicode MS"/>
              </a:rPr>
              <a:t>int a = 100;</a:t>
            </a:r>
            <a:endParaRPr b="0" lang="en-US" sz="1400" spc="-1" strike="noStrike">
              <a:latin typeface="Arial"/>
            </a:endParaRPr>
          </a:p>
          <a:p>
            <a:pPr>
              <a:lnSpc>
                <a:spcPct val="100000"/>
              </a:lnSpc>
            </a:pPr>
            <a:r>
              <a:rPr b="0" lang="en-US" sz="1400" spc="-1" strike="noStrike">
                <a:solidFill>
                  <a:srgbClr val="000000"/>
                </a:solidFill>
                <a:latin typeface="Arial Unicode MS"/>
              </a:rPr>
              <a:t>        </a:t>
            </a:r>
            <a:r>
              <a:rPr b="0" lang="en-US" sz="1400" spc="-1" strike="noStrike">
                <a:solidFill>
                  <a:srgbClr val="000000"/>
                </a:solidFill>
                <a:latin typeface="Arial Unicode MS"/>
              </a:rPr>
              <a:t>int b = 200;</a:t>
            </a:r>
            <a:endParaRPr b="0" lang="en-US" sz="1400" spc="-1" strike="noStrike">
              <a:latin typeface="Arial"/>
            </a:endParaRPr>
          </a:p>
          <a:p>
            <a:pPr>
              <a:lnSpc>
                <a:spcPct val="100000"/>
              </a:lnSpc>
            </a:pPr>
            <a:r>
              <a:rPr b="0" lang="en-US" sz="1400" spc="-1" strike="noStrike">
                <a:solidFill>
                  <a:srgbClr val="000000"/>
                </a:solidFill>
                <a:latin typeface="Arial Unicode MS"/>
              </a:rPr>
              <a:t>        </a:t>
            </a:r>
            <a:r>
              <a:rPr b="0" lang="en-US" sz="1400" spc="-1" strike="noStrike">
                <a:solidFill>
                  <a:srgbClr val="000000"/>
                </a:solidFill>
                <a:latin typeface="Arial Unicode MS"/>
              </a:rPr>
              <a:t>int ret;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Unicode MS"/>
              </a:rPr>
              <a:t>        </a:t>
            </a:r>
            <a:r>
              <a:rPr b="0" lang="en-US" sz="1400" spc="-1" strike="noStrike">
                <a:solidFill>
                  <a:srgbClr val="000000"/>
                </a:solidFill>
                <a:latin typeface="Arial Unicode MS"/>
              </a:rPr>
              <a:t>/* calling a function to get max value */ </a:t>
            </a:r>
            <a:endParaRPr b="0" lang="en-US" sz="1400" spc="-1" strike="noStrike">
              <a:latin typeface="Arial"/>
            </a:endParaRPr>
          </a:p>
          <a:p>
            <a:pPr>
              <a:lnSpc>
                <a:spcPct val="100000"/>
              </a:lnSpc>
            </a:pPr>
            <a:r>
              <a:rPr b="0" lang="en-US" sz="1400" spc="-1" strike="noStrike">
                <a:solidFill>
                  <a:srgbClr val="000000"/>
                </a:solidFill>
                <a:latin typeface="Arial Unicode MS"/>
              </a:rPr>
              <a:t>         </a:t>
            </a:r>
            <a:r>
              <a:rPr b="1" lang="en-US" sz="1800" spc="-1" strike="noStrike">
                <a:solidFill>
                  <a:srgbClr val="000000"/>
                </a:solidFill>
                <a:latin typeface="Arial Unicode MS"/>
              </a:rPr>
              <a:t>ret = max(a, b); </a:t>
            </a:r>
            <a:endParaRPr b="0" lang="en-US" sz="1800" spc="-1" strike="noStrike">
              <a:latin typeface="Arial"/>
            </a:endParaRPr>
          </a:p>
          <a:p>
            <a:pPr>
              <a:lnSpc>
                <a:spcPct val="100000"/>
              </a:lnSpc>
            </a:pPr>
            <a:r>
              <a:rPr b="0" lang="en-US" sz="1400" spc="-1" strike="noStrike">
                <a:solidFill>
                  <a:srgbClr val="000000"/>
                </a:solidFill>
                <a:latin typeface="Arial Unicode MS"/>
              </a:rPr>
              <a:t>         </a:t>
            </a:r>
            <a:r>
              <a:rPr b="0" lang="en-US" sz="1400" spc="-1" strike="noStrike">
                <a:solidFill>
                  <a:srgbClr val="000000"/>
                </a:solidFill>
                <a:latin typeface="Arial Unicode MS"/>
              </a:rPr>
              <a:t>printf( "Max value is : %d\n", ret );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Unicode MS"/>
              </a:rPr>
              <a:t>         </a:t>
            </a:r>
            <a:r>
              <a:rPr b="0" lang="en-US" sz="1400" spc="-1" strike="noStrike">
                <a:solidFill>
                  <a:srgbClr val="000000"/>
                </a:solidFill>
                <a:latin typeface="Arial Unicode MS"/>
              </a:rPr>
              <a:t>return 0;</a:t>
            </a:r>
            <a:endParaRPr b="0" lang="en-US" sz="1400" spc="-1" strike="noStrike">
              <a:latin typeface="Arial"/>
            </a:endParaRPr>
          </a:p>
          <a:p>
            <a:pPr>
              <a:lnSpc>
                <a:spcPct val="100000"/>
              </a:lnSpc>
            </a:pPr>
            <a:r>
              <a:rPr b="0" lang="en-US" sz="1400" spc="-1" strike="noStrike">
                <a:solidFill>
                  <a:srgbClr val="000000"/>
                </a:solidFill>
                <a:latin typeface="Arial Unicode MS"/>
              </a:rPr>
              <a:t> </a:t>
            </a:r>
            <a:r>
              <a:rPr b="0" lang="en-US" sz="1400" spc="-1" strike="noStrike">
                <a:solidFill>
                  <a:srgbClr val="000000"/>
                </a:solidFill>
                <a:latin typeface="Arial Unicode MS"/>
              </a:rPr>
              <a:t>} </a:t>
            </a:r>
            <a:endParaRPr b="0" lang="en-US" sz="1400" spc="-1" strike="noStrike">
              <a:latin typeface="Arial"/>
            </a:endParaRPr>
          </a:p>
          <a:p>
            <a:pPr>
              <a:lnSpc>
                <a:spcPct val="100000"/>
              </a:lnSpc>
            </a:pPr>
            <a:endParaRPr b="0" lang="en-US" sz="1400" spc="-1" strike="noStrike">
              <a:latin typeface="Arial"/>
            </a:endParaRPr>
          </a:p>
        </p:txBody>
      </p:sp>
      <p:sp>
        <p:nvSpPr>
          <p:cNvPr id="119" name="CustomShape 3"/>
          <p:cNvSpPr/>
          <p:nvPr/>
        </p:nvSpPr>
        <p:spPr>
          <a:xfrm>
            <a:off x="1066680" y="2306520"/>
            <a:ext cx="2669760" cy="364320"/>
          </a:xfrm>
          <a:prstGeom prst="rect">
            <a:avLst/>
          </a:prstGeom>
          <a:solidFill>
            <a:srgbClr val="a4def4"/>
          </a:solid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entury Gothic"/>
                <a:ea typeface="DejaVu Sans"/>
              </a:rPr>
              <a:t>Function Declaration</a:t>
            </a:r>
            <a:endParaRPr b="0" lang="en-US" sz="1800" spc="-1" strike="noStrike">
              <a:latin typeface="Arial"/>
            </a:endParaRPr>
          </a:p>
        </p:txBody>
      </p:sp>
      <p:sp>
        <p:nvSpPr>
          <p:cNvPr id="120" name="CustomShape 4"/>
          <p:cNvSpPr/>
          <p:nvPr/>
        </p:nvSpPr>
        <p:spPr>
          <a:xfrm flipV="1">
            <a:off x="3737160" y="1868400"/>
            <a:ext cx="1830600" cy="620640"/>
          </a:xfrm>
          <a:custGeom>
            <a:avLst/>
            <a:gdLst/>
            <a:ahLst/>
            <a:rect l="l" t="t" r="r" b="b"/>
            <a:pathLst>
              <a:path w="21600" h="21600">
                <a:moveTo>
                  <a:pt x="0" y="0"/>
                </a:moveTo>
                <a:lnTo>
                  <a:pt x="21600" y="21600"/>
                </a:lnTo>
              </a:path>
            </a:pathLst>
          </a:custGeom>
          <a:noFill/>
          <a:ln w="12600">
            <a:solidFill>
              <a:srgbClr val="000000"/>
            </a:solidFill>
            <a:round/>
            <a:tailEnd len="med" type="triangle" w="med"/>
          </a:ln>
        </p:spPr>
        <p:style>
          <a:lnRef idx="0"/>
          <a:fillRef idx="0"/>
          <a:effectRef idx="0"/>
          <a:fontRef idx="minor"/>
        </p:style>
      </p:sp>
      <p:sp>
        <p:nvSpPr>
          <p:cNvPr id="121" name="CustomShape 5"/>
          <p:cNvSpPr/>
          <p:nvPr/>
        </p:nvSpPr>
        <p:spPr>
          <a:xfrm>
            <a:off x="1066680" y="3575880"/>
            <a:ext cx="1689480" cy="364320"/>
          </a:xfrm>
          <a:prstGeom prst="rect">
            <a:avLst/>
          </a:prstGeom>
          <a:solidFill>
            <a:srgbClr val="a4def4"/>
          </a:solid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entury Gothic"/>
                <a:ea typeface="DejaVu Sans"/>
              </a:rPr>
              <a:t>Function Call</a:t>
            </a:r>
            <a:endParaRPr b="0" lang="en-US" sz="1800" spc="-1" strike="noStrike">
              <a:latin typeface="Arial"/>
            </a:endParaRPr>
          </a:p>
        </p:txBody>
      </p:sp>
      <p:sp>
        <p:nvSpPr>
          <p:cNvPr id="122" name="CustomShape 6"/>
          <p:cNvSpPr/>
          <p:nvPr/>
        </p:nvSpPr>
        <p:spPr>
          <a:xfrm>
            <a:off x="2756880" y="3809520"/>
            <a:ext cx="3001680" cy="1757880"/>
          </a:xfrm>
          <a:custGeom>
            <a:avLst/>
            <a:gdLst/>
            <a:ahLst/>
            <a:rect l="l" t="t" r="r" b="b"/>
            <a:pathLst>
              <a:path w="21600" h="21600">
                <a:moveTo>
                  <a:pt x="0" y="0"/>
                </a:moveTo>
                <a:lnTo>
                  <a:pt x="21600" y="21600"/>
                </a:lnTo>
              </a:path>
            </a:pathLst>
          </a:custGeom>
          <a:noFill/>
          <a:ln w="12600">
            <a:solidFill>
              <a:srgbClr val="000000"/>
            </a:solidFill>
            <a:round/>
            <a:tailEnd len="med" type="triangle" w="med"/>
          </a:ln>
        </p:spPr>
        <p:style>
          <a:lnRef idx="0"/>
          <a:fillRef idx="0"/>
          <a:effectRef idx="0"/>
          <a:fontRef idx="minor"/>
        </p:style>
      </p:sp>
    </p:spTree>
  </p:cSld>
  <p:timing>
    <p:tnLst>
      <p:par>
        <p:cTn id="121" dur="indefinite" restart="never" nodeType="tmRoot">
          <p:childTnLst>
            <p:seq>
              <p:cTn id="122"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1066680" y="642600"/>
            <a:ext cx="10057680" cy="6685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800" spc="-1" strike="noStrike">
                <a:solidFill>
                  <a:srgbClr val="262626"/>
                </a:solidFill>
                <a:latin typeface="Arial"/>
              </a:rPr>
              <a:t>Function Arguments</a:t>
            </a:r>
            <a:endParaRPr b="0" lang="en-US" sz="4800" spc="-1" strike="noStrike">
              <a:latin typeface="Arial"/>
            </a:endParaRPr>
          </a:p>
        </p:txBody>
      </p:sp>
      <p:sp>
        <p:nvSpPr>
          <p:cNvPr id="124" name="CustomShape 2"/>
          <p:cNvSpPr/>
          <p:nvPr/>
        </p:nvSpPr>
        <p:spPr>
          <a:xfrm>
            <a:off x="1066680" y="1311840"/>
            <a:ext cx="10057680" cy="2225520"/>
          </a:xfrm>
          <a:prstGeom prst="rect">
            <a:avLst/>
          </a:prstGeom>
          <a:noFill/>
          <a:ln>
            <a:noFill/>
          </a:ln>
        </p:spPr>
        <p:style>
          <a:lnRef idx="0"/>
          <a:fillRef idx="0"/>
          <a:effectRef idx="0"/>
          <a:fontRef idx="minor"/>
        </p:style>
        <p:txBody>
          <a:bodyPr lIns="90000" rIns="90000" tIns="45000" bIns="45000">
            <a:normAutofit/>
          </a:bodyPr>
          <a:p>
            <a:pPr marL="182880" indent="-182160">
              <a:lnSpc>
                <a:spcPct val="100000"/>
              </a:lnSpc>
              <a:spcBef>
                <a:spcPts val="901"/>
              </a:spcBef>
              <a:buClr>
                <a:srgbClr val="262626"/>
              </a:buClr>
              <a:buFont typeface="Garamond"/>
              <a:buChar char="◦"/>
            </a:pPr>
            <a:r>
              <a:rPr b="0" lang="en-US" sz="2000" spc="-1" strike="noStrike">
                <a:solidFill>
                  <a:srgbClr val="000000"/>
                </a:solidFill>
                <a:latin typeface="Century Gothic"/>
              </a:rPr>
              <a:t>If a function is to use arguments, it must declare variables that accept the values of the arguments. These variables are called the </a:t>
            </a:r>
            <a:r>
              <a:rPr b="1" lang="en-US" sz="2000" spc="-1" strike="noStrike">
                <a:solidFill>
                  <a:srgbClr val="000000"/>
                </a:solidFill>
                <a:latin typeface="Century Gothic"/>
              </a:rPr>
              <a:t>formal parameters</a:t>
            </a:r>
            <a:r>
              <a:rPr b="0" lang="en-US" sz="2000" spc="-1" strike="noStrike">
                <a:solidFill>
                  <a:srgbClr val="000000"/>
                </a:solidFill>
                <a:latin typeface="Century Gothic"/>
              </a:rPr>
              <a:t> of the function.</a:t>
            </a:r>
            <a:endParaRPr b="0" lang="en-US" sz="2000" spc="-1" strike="noStrike">
              <a:latin typeface="Arial"/>
            </a:endParaRPr>
          </a:p>
          <a:p>
            <a:pPr>
              <a:lnSpc>
                <a:spcPct val="100000"/>
              </a:lnSpc>
              <a:spcBef>
                <a:spcPts val="901"/>
              </a:spcBef>
            </a:pPr>
            <a:endParaRPr b="0" lang="en-US" sz="2000" spc="-1" strike="noStrike">
              <a:latin typeface="Arial"/>
            </a:endParaRPr>
          </a:p>
          <a:p>
            <a:pPr marL="182880" indent="-182160">
              <a:lnSpc>
                <a:spcPct val="100000"/>
              </a:lnSpc>
              <a:spcBef>
                <a:spcPts val="901"/>
              </a:spcBef>
              <a:buClr>
                <a:srgbClr val="262626"/>
              </a:buClr>
              <a:buFont typeface="Garamond"/>
              <a:buChar char="◦"/>
            </a:pPr>
            <a:r>
              <a:rPr b="0" lang="en-US" sz="2000" spc="-1" strike="noStrike">
                <a:solidFill>
                  <a:srgbClr val="000000"/>
                </a:solidFill>
                <a:latin typeface="Century Gothic"/>
              </a:rPr>
              <a:t>Formal parameters behave like other local variables inside the function and are created upon entry into the function and destroyed upon exit</a:t>
            </a:r>
            <a:endParaRPr b="0" lang="en-US" sz="2000" spc="-1" strike="noStrike">
              <a:latin typeface="Arial"/>
            </a:endParaRPr>
          </a:p>
          <a:p>
            <a:pPr>
              <a:lnSpc>
                <a:spcPct val="100000"/>
              </a:lnSpc>
              <a:spcBef>
                <a:spcPts val="901"/>
              </a:spcBef>
            </a:pPr>
            <a:endParaRPr b="0" lang="en-US" sz="2000" spc="-1" strike="noStrike">
              <a:latin typeface="Arial"/>
            </a:endParaRPr>
          </a:p>
        </p:txBody>
      </p:sp>
      <p:graphicFrame>
        <p:nvGraphicFramePr>
          <p:cNvPr id="125" name="Table 3"/>
          <p:cNvGraphicFramePr/>
          <p:nvPr/>
        </p:nvGraphicFramePr>
        <p:xfrm>
          <a:off x="1066680" y="3790080"/>
          <a:ext cx="10057680" cy="1377720"/>
        </p:xfrm>
        <a:graphic>
          <a:graphicData uri="http://schemas.openxmlformats.org/drawingml/2006/table">
            <a:tbl>
              <a:tblPr/>
              <a:tblGrid>
                <a:gridCol w="218880"/>
                <a:gridCol w="9839160"/>
              </a:tblGrid>
              <a:tr h="1378080">
                <a:tc>
                  <a:tcPr marL="91440" marR="91440">
                    <a:noFill/>
                  </a:tcPr>
                </a:tc>
                <a:tc>
                  <a:txBody>
                    <a:bodyPr/>
                    <a:p>
                      <a:pPr>
                        <a:lnSpc>
                          <a:spcPct val="100000"/>
                        </a:lnSpc>
                      </a:pPr>
                      <a:r>
                        <a:rPr b="0" lang="en-US" sz="2000" spc="-1" strike="noStrike" u="sng">
                          <a:solidFill>
                            <a:srgbClr val="0000ff"/>
                          </a:solidFill>
                          <a:uFillTx/>
                          <a:latin typeface="Century Gothic"/>
                          <a:hlinkClick r:id="rId1"/>
                        </a:rPr>
                        <a:t>Call by value</a:t>
                      </a:r>
                      <a:r>
                        <a:rPr b="0" lang="en-US" sz="2000" spc="-1" strike="noStrike">
                          <a:solidFill>
                            <a:srgbClr val="000000"/>
                          </a:solidFill>
                          <a:latin typeface="Century Gothic"/>
                        </a:rPr>
                        <a:t> This method copies the actual value of an argument into the formal parameter of the function. In this case, changes made to the parameter inside the function have no effect on the arguments.</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Century Gothic"/>
                        </a:rPr>
                        <a:t>By default, C uses </a:t>
                      </a:r>
                      <a:r>
                        <a:rPr b="1" lang="en-US" sz="2000" spc="-1" strike="noStrike">
                          <a:solidFill>
                            <a:srgbClr val="000000"/>
                          </a:solidFill>
                          <a:latin typeface="Century Gothic"/>
                        </a:rPr>
                        <a:t>call by value</a:t>
                      </a:r>
                      <a:r>
                        <a:rPr b="0" lang="en-US" sz="2000" spc="-1" strike="noStrike">
                          <a:solidFill>
                            <a:srgbClr val="000000"/>
                          </a:solidFill>
                          <a:latin typeface="Century Gothic"/>
                        </a:rPr>
                        <a:t> to pass arguments. In general, it means the code within a function cannot alter the arguments used to call the function.</a:t>
                      </a:r>
                      <a:endParaRPr b="0" lang="en-US" sz="2000" spc="-1" strike="noStrike">
                        <a:latin typeface="Arial"/>
                      </a:endParaRPr>
                    </a:p>
                  </a:txBody>
                  <a:tcPr marL="91440" marR="91440">
                    <a:noFill/>
                  </a:tcPr>
                </a:tc>
              </a:tr>
            </a:tbl>
          </a:graphicData>
        </a:graphic>
      </p:graphicFrame>
    </p:spTree>
  </p:cSld>
  <p:timing>
    <p:tnLst>
      <p:par>
        <p:cTn id="123" dur="indefinite" restart="never" nodeType="tmRoot">
          <p:childTnLst>
            <p:seq>
              <p:cTn id="124"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066680" y="642600"/>
            <a:ext cx="10057680" cy="8938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800" spc="-1" strike="noStrike">
                <a:solidFill>
                  <a:srgbClr val="262626"/>
                </a:solidFill>
                <a:latin typeface="Century Gothic"/>
              </a:rPr>
              <a:t>Scope Rules</a:t>
            </a:r>
            <a:endParaRPr b="0" lang="en-US" sz="4800" spc="-1" strike="noStrike">
              <a:latin typeface="Arial"/>
            </a:endParaRPr>
          </a:p>
        </p:txBody>
      </p:sp>
      <p:sp>
        <p:nvSpPr>
          <p:cNvPr id="127" name="CustomShape 2"/>
          <p:cNvSpPr/>
          <p:nvPr/>
        </p:nvSpPr>
        <p:spPr>
          <a:xfrm>
            <a:off x="1066680" y="2103120"/>
            <a:ext cx="10057680" cy="3931200"/>
          </a:xfrm>
          <a:prstGeom prst="rect">
            <a:avLst/>
          </a:prstGeom>
          <a:noFill/>
          <a:ln>
            <a:noFill/>
          </a:ln>
        </p:spPr>
        <p:style>
          <a:lnRef idx="0"/>
          <a:fillRef idx="0"/>
          <a:effectRef idx="0"/>
          <a:fontRef idx="minor"/>
        </p:style>
        <p:txBody>
          <a:bodyPr lIns="90000" rIns="90000" tIns="45000" bIns="45000">
            <a:normAutofit/>
          </a:bodyPr>
          <a:p>
            <a:pPr marL="182880" indent="-182160">
              <a:lnSpc>
                <a:spcPct val="100000"/>
              </a:lnSpc>
              <a:spcBef>
                <a:spcPts val="901"/>
              </a:spcBef>
              <a:buClr>
                <a:srgbClr val="262626"/>
              </a:buClr>
              <a:buFont typeface="Garamond"/>
              <a:buChar char="◦"/>
            </a:pPr>
            <a:r>
              <a:rPr b="0" lang="en-US" sz="2400" spc="-1" strike="noStrike">
                <a:solidFill>
                  <a:srgbClr val="000000"/>
                </a:solidFill>
                <a:latin typeface="Century Gothic"/>
              </a:rPr>
              <a:t>A scope in any programming is a region of the program where a defined variable can have its existence and beyond that variable it cannot be accessed. There are three places where variables can be declared in C programming language −</a:t>
            </a:r>
            <a:endParaRPr b="0" lang="en-US" sz="2400" spc="-1" strike="noStrike">
              <a:latin typeface="Arial"/>
            </a:endParaRPr>
          </a:p>
          <a:p>
            <a:pPr lvl="1" marL="457200" indent="-182160">
              <a:lnSpc>
                <a:spcPct val="100000"/>
              </a:lnSpc>
              <a:spcBef>
                <a:spcPts val="499"/>
              </a:spcBef>
              <a:buClr>
                <a:srgbClr val="262626"/>
              </a:buClr>
              <a:buFont typeface="Garamond"/>
              <a:buChar char="◦"/>
            </a:pPr>
            <a:r>
              <a:rPr b="0" lang="en-US" sz="2400" spc="-1" strike="noStrike">
                <a:solidFill>
                  <a:srgbClr val="000000"/>
                </a:solidFill>
                <a:latin typeface="Century Gothic"/>
              </a:rPr>
              <a:t>Inside a function or a block which is called </a:t>
            </a:r>
            <a:r>
              <a:rPr b="1" lang="en-US" sz="2400" spc="-1" strike="noStrike">
                <a:solidFill>
                  <a:srgbClr val="000000"/>
                </a:solidFill>
                <a:latin typeface="Century Gothic"/>
              </a:rPr>
              <a:t>local</a:t>
            </a:r>
            <a:r>
              <a:rPr b="0" lang="en-US" sz="2400" spc="-1" strike="noStrike">
                <a:solidFill>
                  <a:srgbClr val="000000"/>
                </a:solidFill>
                <a:latin typeface="Century Gothic"/>
              </a:rPr>
              <a:t> variables.</a:t>
            </a:r>
            <a:endParaRPr b="0" lang="en-US" sz="2400" spc="-1" strike="noStrike">
              <a:latin typeface="Arial"/>
            </a:endParaRPr>
          </a:p>
          <a:p>
            <a:pPr>
              <a:lnSpc>
                <a:spcPct val="100000"/>
              </a:lnSpc>
            </a:pPr>
            <a:endParaRPr b="0" lang="en-US" sz="2400" spc="-1" strike="noStrike">
              <a:latin typeface="Arial"/>
            </a:endParaRPr>
          </a:p>
          <a:p>
            <a:pPr lvl="1" marL="457200" indent="-182160">
              <a:lnSpc>
                <a:spcPct val="100000"/>
              </a:lnSpc>
              <a:spcBef>
                <a:spcPts val="499"/>
              </a:spcBef>
              <a:buClr>
                <a:srgbClr val="262626"/>
              </a:buClr>
              <a:buFont typeface="Garamond"/>
              <a:buChar char="◦"/>
            </a:pPr>
            <a:r>
              <a:rPr b="0" lang="en-US" sz="2400" spc="-1" strike="noStrike">
                <a:solidFill>
                  <a:srgbClr val="000000"/>
                </a:solidFill>
                <a:latin typeface="Century Gothic"/>
              </a:rPr>
              <a:t>Outside of all functions which is called </a:t>
            </a:r>
            <a:r>
              <a:rPr b="1" lang="en-US" sz="2400" spc="-1" strike="noStrike">
                <a:solidFill>
                  <a:srgbClr val="000000"/>
                </a:solidFill>
                <a:latin typeface="Century Gothic"/>
              </a:rPr>
              <a:t>global</a:t>
            </a:r>
            <a:r>
              <a:rPr b="0" lang="en-US" sz="2400" spc="-1" strike="noStrike">
                <a:solidFill>
                  <a:srgbClr val="000000"/>
                </a:solidFill>
                <a:latin typeface="Century Gothic"/>
              </a:rPr>
              <a:t> variables.</a:t>
            </a:r>
            <a:endParaRPr b="0" lang="en-US" sz="2400" spc="-1" strike="noStrike">
              <a:latin typeface="Arial"/>
            </a:endParaRPr>
          </a:p>
          <a:p>
            <a:pPr>
              <a:lnSpc>
                <a:spcPct val="100000"/>
              </a:lnSpc>
            </a:pPr>
            <a:endParaRPr b="0" lang="en-US" sz="2400" spc="-1" strike="noStrike">
              <a:latin typeface="Arial"/>
            </a:endParaRPr>
          </a:p>
          <a:p>
            <a:pPr lvl="1" marL="457200" indent="-182160">
              <a:lnSpc>
                <a:spcPct val="100000"/>
              </a:lnSpc>
              <a:spcBef>
                <a:spcPts val="499"/>
              </a:spcBef>
              <a:buClr>
                <a:srgbClr val="262626"/>
              </a:buClr>
              <a:buFont typeface="Garamond"/>
              <a:buChar char="◦"/>
            </a:pPr>
            <a:r>
              <a:rPr b="0" lang="en-US" sz="2400" spc="-1" strike="noStrike">
                <a:solidFill>
                  <a:srgbClr val="000000"/>
                </a:solidFill>
                <a:latin typeface="Century Gothic"/>
              </a:rPr>
              <a:t>In the definition of function parameters which are called </a:t>
            </a:r>
            <a:r>
              <a:rPr b="1" lang="en-US" sz="2400" spc="-1" strike="noStrike">
                <a:solidFill>
                  <a:srgbClr val="000000"/>
                </a:solidFill>
                <a:latin typeface="Century Gothic"/>
              </a:rPr>
              <a:t>formal</a:t>
            </a:r>
            <a:r>
              <a:rPr b="0" lang="en-US" sz="2400" spc="-1" strike="noStrike">
                <a:solidFill>
                  <a:srgbClr val="000000"/>
                </a:solidFill>
                <a:latin typeface="Century Gothic"/>
              </a:rPr>
              <a:t> parameters.</a:t>
            </a:r>
            <a:endParaRPr b="0" lang="en-US" sz="2400" spc="-1" strike="noStrike">
              <a:latin typeface="Arial"/>
            </a:endParaRPr>
          </a:p>
          <a:p>
            <a:pPr>
              <a:lnSpc>
                <a:spcPct val="100000"/>
              </a:lnSpc>
              <a:spcBef>
                <a:spcPts val="901"/>
              </a:spcBef>
            </a:pPr>
            <a:endParaRPr b="0" lang="en-US" sz="2400" spc="-1" strike="noStrike">
              <a:latin typeface="Arial"/>
            </a:endParaRPr>
          </a:p>
        </p:txBody>
      </p:sp>
    </p:spTree>
  </p:cSld>
  <p:timing>
    <p:tnLst>
      <p:par>
        <p:cTn id="125" dur="indefinite" restart="never" nodeType="tmRoot">
          <p:childTnLst>
            <p:seq>
              <p:cTn id="126"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066680" y="642600"/>
            <a:ext cx="4617720" cy="69516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800" spc="-1" strike="noStrike">
                <a:solidFill>
                  <a:srgbClr val="262626"/>
                </a:solidFill>
                <a:latin typeface="Century Gothic"/>
              </a:rPr>
              <a:t>Local Variables</a:t>
            </a:r>
            <a:endParaRPr b="0" lang="en-US" sz="4800" spc="-1" strike="noStrike">
              <a:latin typeface="Arial"/>
            </a:endParaRPr>
          </a:p>
        </p:txBody>
      </p:sp>
      <p:sp>
        <p:nvSpPr>
          <p:cNvPr id="129" name="CustomShape 2"/>
          <p:cNvSpPr/>
          <p:nvPr/>
        </p:nvSpPr>
        <p:spPr>
          <a:xfrm>
            <a:off x="920880" y="2292480"/>
            <a:ext cx="5227200" cy="20797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901"/>
              </a:spcBef>
            </a:pPr>
            <a:r>
              <a:rPr b="0" lang="en-US" sz="2000" spc="-1" strike="noStrike">
                <a:solidFill>
                  <a:srgbClr val="000000"/>
                </a:solidFill>
                <a:latin typeface="Century Gothic"/>
              </a:rPr>
              <a:t>Variables that are declared inside a function or block are called local variables. They can be used only by statements that are inside that function or block of code. Local variables are not known to functions outside their own. </a:t>
            </a:r>
            <a:endParaRPr b="0" lang="en-US" sz="2000" spc="-1" strike="noStrike">
              <a:latin typeface="Arial"/>
            </a:endParaRPr>
          </a:p>
        </p:txBody>
      </p:sp>
      <p:sp>
        <p:nvSpPr>
          <p:cNvPr id="130" name="CustomShape 3"/>
          <p:cNvSpPr/>
          <p:nvPr/>
        </p:nvSpPr>
        <p:spPr>
          <a:xfrm>
            <a:off x="6692400" y="702360"/>
            <a:ext cx="4915800" cy="55782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800" spc="-1" strike="noStrike">
                <a:solidFill>
                  <a:srgbClr val="000000"/>
                </a:solidFill>
                <a:latin typeface="Arial Unicode MS"/>
                <a:ea typeface="DejaVu Sans"/>
              </a:rPr>
              <a:t>#include &lt;stdio.h&gt;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Unicode MS"/>
                <a:ea typeface="DejaVu Sans"/>
              </a:rPr>
              <a:t> </a:t>
            </a:r>
            <a:r>
              <a:rPr b="0" lang="en-US" sz="1800" spc="-1" strike="noStrike">
                <a:solidFill>
                  <a:srgbClr val="000000"/>
                </a:solidFill>
                <a:latin typeface="Arial Unicode MS"/>
                <a:ea typeface="DejaVu Sans"/>
              </a:rPr>
              <a:t>int main ()</a:t>
            </a:r>
            <a:endParaRPr b="0" lang="en-US" sz="1800" spc="-1" strike="noStrike">
              <a:latin typeface="Arial"/>
            </a:endParaRPr>
          </a:p>
          <a:p>
            <a:pPr>
              <a:lnSpc>
                <a:spcPct val="100000"/>
              </a:lnSpc>
            </a:pPr>
            <a:r>
              <a:rPr b="0" lang="en-US" sz="1800" spc="-1" strike="noStrike">
                <a:solidFill>
                  <a:srgbClr val="000000"/>
                </a:solidFill>
                <a:latin typeface="Arial Unicode MS"/>
                <a:ea typeface="DejaVu Sans"/>
              </a:rPr>
              <a:t> </a:t>
            </a:r>
            <a:r>
              <a:rPr b="0" lang="en-US" sz="1800" spc="-1" strike="noStrike">
                <a:solidFill>
                  <a:srgbClr val="000000"/>
                </a:solidFill>
                <a:latin typeface="Arial Unicode MS"/>
                <a:ea typeface="DejaVu Sans"/>
              </a:rPr>
              <a:t>{</a:t>
            </a:r>
            <a:endParaRPr b="0" lang="en-US" sz="1800" spc="-1" strike="noStrike">
              <a:latin typeface="Arial"/>
            </a:endParaRPr>
          </a:p>
          <a:p>
            <a:pPr>
              <a:lnSpc>
                <a:spcPct val="100000"/>
              </a:lnSpc>
            </a:pPr>
            <a:r>
              <a:rPr b="0" lang="en-US" sz="1800" spc="-1" strike="noStrike">
                <a:solidFill>
                  <a:srgbClr val="000000"/>
                </a:solidFill>
                <a:latin typeface="Arial Unicode MS"/>
                <a:ea typeface="DejaVu Sans"/>
              </a:rPr>
              <a:t>       </a:t>
            </a:r>
            <a:r>
              <a:rPr b="0" lang="en-US" sz="1800" spc="-1" strike="noStrike">
                <a:solidFill>
                  <a:srgbClr val="000000"/>
                </a:solidFill>
                <a:latin typeface="Arial Unicode MS"/>
                <a:ea typeface="DejaVu Sans"/>
              </a:rPr>
              <a:t>/* local variable declaration */</a:t>
            </a:r>
            <a:endParaRPr b="0" lang="en-US" sz="1800" spc="-1" strike="noStrike">
              <a:latin typeface="Arial"/>
            </a:endParaRPr>
          </a:p>
          <a:p>
            <a:pPr>
              <a:lnSpc>
                <a:spcPct val="100000"/>
              </a:lnSpc>
            </a:pPr>
            <a:r>
              <a:rPr b="0" lang="en-US" sz="1800" spc="-1" strike="noStrike">
                <a:solidFill>
                  <a:srgbClr val="000000"/>
                </a:solidFill>
                <a:latin typeface="Arial Unicode MS"/>
                <a:ea typeface="DejaVu Sans"/>
              </a:rPr>
              <a:t>    </a:t>
            </a:r>
            <a:endParaRPr b="0" lang="en-US" sz="1800" spc="-1" strike="noStrike">
              <a:latin typeface="Arial"/>
            </a:endParaRPr>
          </a:p>
          <a:p>
            <a:pPr>
              <a:lnSpc>
                <a:spcPct val="100000"/>
              </a:lnSpc>
            </a:pPr>
            <a:r>
              <a:rPr b="0" lang="en-US" sz="1800" spc="-1" strike="noStrike">
                <a:solidFill>
                  <a:srgbClr val="000000"/>
                </a:solidFill>
                <a:latin typeface="Arial Unicode MS"/>
                <a:ea typeface="DejaVu Sans"/>
              </a:rPr>
              <a:t>        </a:t>
            </a:r>
            <a:r>
              <a:rPr b="0" lang="en-US" sz="1800" spc="-1" strike="noStrike">
                <a:solidFill>
                  <a:srgbClr val="000000"/>
                </a:solidFill>
                <a:latin typeface="Arial Unicode MS"/>
                <a:ea typeface="DejaVu Sans"/>
              </a:rPr>
              <a:t>int a, b; int c;</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Unicode MS"/>
                <a:ea typeface="DejaVu Sans"/>
              </a:rPr>
              <a:t>         </a:t>
            </a:r>
            <a:r>
              <a:rPr b="0" lang="en-US" sz="1800" spc="-1" strike="noStrike">
                <a:solidFill>
                  <a:srgbClr val="000000"/>
                </a:solidFill>
                <a:latin typeface="Arial Unicode MS"/>
                <a:ea typeface="DejaVu Sans"/>
              </a:rPr>
              <a:t>/* initialization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Unicode MS"/>
                <a:ea typeface="DejaVu Sans"/>
              </a:rPr>
              <a:t>          </a:t>
            </a:r>
            <a:r>
              <a:rPr b="0" lang="en-US" sz="1800" spc="-1" strike="noStrike">
                <a:solidFill>
                  <a:srgbClr val="000000"/>
                </a:solidFill>
                <a:latin typeface="Arial Unicode MS"/>
                <a:ea typeface="DejaVu Sans"/>
              </a:rPr>
              <a:t>a = 10;</a:t>
            </a:r>
            <a:endParaRPr b="0" lang="en-US" sz="1800" spc="-1" strike="noStrike">
              <a:latin typeface="Arial"/>
            </a:endParaRPr>
          </a:p>
          <a:p>
            <a:pPr>
              <a:lnSpc>
                <a:spcPct val="100000"/>
              </a:lnSpc>
            </a:pPr>
            <a:r>
              <a:rPr b="0" lang="en-US" sz="1800" spc="-1" strike="noStrike">
                <a:solidFill>
                  <a:srgbClr val="000000"/>
                </a:solidFill>
                <a:latin typeface="Arial Unicode MS"/>
                <a:ea typeface="DejaVu Sans"/>
              </a:rPr>
              <a:t>          </a:t>
            </a:r>
            <a:r>
              <a:rPr b="0" lang="en-US" sz="1800" spc="-1" strike="noStrike">
                <a:solidFill>
                  <a:srgbClr val="000000"/>
                </a:solidFill>
                <a:latin typeface="Arial Unicode MS"/>
                <a:ea typeface="DejaVu Sans"/>
              </a:rPr>
              <a:t>b = 20;</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Unicode MS"/>
                <a:ea typeface="DejaVu Sans"/>
              </a:rPr>
              <a:t>          </a:t>
            </a:r>
            <a:r>
              <a:rPr b="0" lang="en-US" sz="1800" spc="-1" strike="noStrike">
                <a:solidFill>
                  <a:srgbClr val="000000"/>
                </a:solidFill>
                <a:latin typeface="Arial Unicode MS"/>
                <a:ea typeface="DejaVu Sans"/>
              </a:rPr>
              <a:t>c = a + b; </a:t>
            </a:r>
            <a:endParaRPr b="0" lang="en-US" sz="1800" spc="-1" strike="noStrike">
              <a:latin typeface="Arial"/>
            </a:endParaRPr>
          </a:p>
          <a:p>
            <a:pPr>
              <a:lnSpc>
                <a:spcPct val="100000"/>
              </a:lnSpc>
            </a:pPr>
            <a:r>
              <a:rPr b="0" lang="en-US" sz="1800" spc="-1" strike="noStrike">
                <a:solidFill>
                  <a:srgbClr val="000000"/>
                </a:solidFill>
                <a:latin typeface="Arial Unicode MS"/>
                <a:ea typeface="DejaVu Sans"/>
              </a:rPr>
              <a:t>   </a:t>
            </a:r>
            <a:endParaRPr b="0" lang="en-US" sz="1800" spc="-1" strike="noStrike">
              <a:latin typeface="Arial"/>
            </a:endParaRPr>
          </a:p>
          <a:p>
            <a:pPr>
              <a:lnSpc>
                <a:spcPct val="100000"/>
              </a:lnSpc>
            </a:pPr>
            <a:r>
              <a:rPr b="0" lang="en-US" sz="1800" spc="-1" strike="noStrike">
                <a:solidFill>
                  <a:srgbClr val="000000"/>
                </a:solidFill>
                <a:latin typeface="Arial Unicode MS"/>
                <a:ea typeface="DejaVu Sans"/>
              </a:rPr>
              <a:t>          </a:t>
            </a:r>
            <a:r>
              <a:rPr b="0" lang="en-US" sz="1800" spc="-1" strike="noStrike">
                <a:solidFill>
                  <a:srgbClr val="000000"/>
                </a:solidFill>
                <a:latin typeface="Arial Unicode MS"/>
                <a:ea typeface="DejaVu Sans"/>
              </a:rPr>
              <a:t>printf ("value of a = %i, “, a);</a:t>
            </a:r>
            <a:endParaRPr b="0" lang="en-US" sz="1800" spc="-1" strike="noStrike">
              <a:latin typeface="Arial"/>
            </a:endParaRPr>
          </a:p>
          <a:p>
            <a:pPr>
              <a:lnSpc>
                <a:spcPct val="100000"/>
              </a:lnSpc>
            </a:pPr>
            <a:r>
              <a:rPr b="0" lang="en-US" sz="1800" spc="-1" strike="noStrike">
                <a:solidFill>
                  <a:srgbClr val="000000"/>
                </a:solidFill>
                <a:latin typeface="Arial Unicode MS"/>
                <a:ea typeface="DejaVu Sans"/>
              </a:rPr>
              <a:t>          </a:t>
            </a:r>
            <a:r>
              <a:rPr b="0" lang="en-US" sz="1800" spc="-1" strike="noStrike">
                <a:solidFill>
                  <a:srgbClr val="000000"/>
                </a:solidFill>
                <a:latin typeface="Arial Unicode MS"/>
                <a:ea typeface="DejaVu Sans"/>
              </a:rPr>
              <a:t>printf(“b = %i and c = %i\n", b, c);</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Unicode MS"/>
                <a:ea typeface="DejaVu Sans"/>
              </a:rPr>
              <a:t>          </a:t>
            </a:r>
            <a:r>
              <a:rPr b="0" lang="en-US" sz="1800" spc="-1" strike="noStrike">
                <a:solidFill>
                  <a:srgbClr val="000000"/>
                </a:solidFill>
                <a:latin typeface="Arial Unicode MS"/>
                <a:ea typeface="DejaVu Sans"/>
              </a:rPr>
              <a:t>return 0;</a:t>
            </a:r>
            <a:endParaRPr b="0" lang="en-US" sz="1800" spc="-1" strike="noStrike">
              <a:latin typeface="Arial"/>
            </a:endParaRPr>
          </a:p>
          <a:p>
            <a:pPr>
              <a:lnSpc>
                <a:spcPct val="100000"/>
              </a:lnSpc>
            </a:pPr>
            <a:r>
              <a:rPr b="0" lang="en-US" sz="1800" spc="-1" strike="noStrike">
                <a:solidFill>
                  <a:srgbClr val="000000"/>
                </a:solidFill>
                <a:latin typeface="Arial Unicode MS"/>
                <a:ea typeface="DejaVu Sans"/>
              </a:rPr>
              <a:t>}</a:t>
            </a:r>
            <a:r>
              <a:rPr b="0" lang="en-US" sz="1800" spc="-1" strike="noStrike">
                <a:solidFill>
                  <a:srgbClr val="000000"/>
                </a:solidFill>
                <a:latin typeface="Century Gothic"/>
                <a:ea typeface="DejaVu Sans"/>
              </a:rPr>
              <a:t> </a:t>
            </a:r>
            <a:endParaRPr b="0" lang="en-US" sz="1800" spc="-1" strike="noStrike">
              <a:latin typeface="Arial"/>
            </a:endParaRPr>
          </a:p>
        </p:txBody>
      </p:sp>
    </p:spTree>
  </p:cSld>
  <p:timing>
    <p:tnLst>
      <p:par>
        <p:cTn id="127" dur="indefinite" restart="never" nodeType="tmRoot">
          <p:childTnLst>
            <p:seq>
              <p:cTn id="128"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1040400" y="483480"/>
            <a:ext cx="3120120" cy="13708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800" spc="-1" strike="noStrike">
                <a:solidFill>
                  <a:srgbClr val="262626"/>
                </a:solidFill>
                <a:latin typeface="Century Gothic"/>
              </a:rPr>
              <a:t>Global Variables</a:t>
            </a:r>
            <a:endParaRPr b="0" lang="en-US" sz="4800" spc="-1" strike="noStrike">
              <a:latin typeface="Arial"/>
            </a:endParaRPr>
          </a:p>
        </p:txBody>
      </p:sp>
      <p:sp>
        <p:nvSpPr>
          <p:cNvPr id="132" name="CustomShape 2"/>
          <p:cNvSpPr/>
          <p:nvPr/>
        </p:nvSpPr>
        <p:spPr>
          <a:xfrm>
            <a:off x="4625280" y="502560"/>
            <a:ext cx="7245000" cy="58849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000" spc="-1" strike="noStrike">
                <a:solidFill>
                  <a:srgbClr val="000000"/>
                </a:solidFill>
                <a:latin typeface="Arial Unicode MS"/>
              </a:rPr>
              <a:t>#include &lt;stdio.h&gt;</a:t>
            </a:r>
            <a:endParaRPr b="0" lang="en-US" sz="2000" spc="-1" strike="noStrike">
              <a:latin typeface="Arial"/>
            </a:endParaRPr>
          </a:p>
          <a:p>
            <a:pPr>
              <a:lnSpc>
                <a:spcPct val="100000"/>
              </a:lnSpc>
            </a:pPr>
            <a:r>
              <a:rPr b="0" lang="en-US" sz="2000" spc="-1" strike="noStrike">
                <a:solidFill>
                  <a:srgbClr val="000000"/>
                </a:solidFill>
                <a:latin typeface="Arial Unicode MS"/>
              </a:rPr>
              <a:t> </a:t>
            </a:r>
            <a:r>
              <a:rPr b="0" lang="en-US" sz="2000" spc="-1" strike="noStrike">
                <a:solidFill>
                  <a:srgbClr val="000000"/>
                </a:solidFill>
                <a:latin typeface="Arial Unicode MS"/>
              </a:rPr>
              <a:t>// global variable declaration </a:t>
            </a:r>
            <a:endParaRPr b="0" lang="en-US" sz="2000" spc="-1" strike="noStrike">
              <a:latin typeface="Arial"/>
            </a:endParaRPr>
          </a:p>
          <a:p>
            <a:pPr>
              <a:lnSpc>
                <a:spcPct val="100000"/>
              </a:lnSpc>
            </a:pPr>
            <a:r>
              <a:rPr b="0" lang="en-US" sz="2000" spc="-1" strike="noStrike">
                <a:solidFill>
                  <a:srgbClr val="000000"/>
                </a:solidFill>
                <a:latin typeface="Arial Unicode MS"/>
              </a:rPr>
              <a:t> </a:t>
            </a:r>
            <a:r>
              <a:rPr b="0" lang="en-US" sz="2000" spc="-1" strike="noStrike">
                <a:solidFill>
                  <a:srgbClr val="000000"/>
                </a:solidFill>
                <a:latin typeface="Arial Unicode MS"/>
              </a:rPr>
              <a:t>int g;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Arial Unicode MS"/>
              </a:rPr>
              <a:t>int main ()</a:t>
            </a:r>
            <a:endParaRPr b="0" lang="en-US" sz="2000" spc="-1" strike="noStrike">
              <a:latin typeface="Arial"/>
            </a:endParaRPr>
          </a:p>
          <a:p>
            <a:pPr>
              <a:lnSpc>
                <a:spcPct val="100000"/>
              </a:lnSpc>
            </a:pPr>
            <a:r>
              <a:rPr b="0" lang="en-US" sz="2000" spc="-1" strike="noStrike">
                <a:solidFill>
                  <a:srgbClr val="000000"/>
                </a:solidFill>
                <a:latin typeface="Arial Unicode MS"/>
              </a:rPr>
              <a:t>{ </a:t>
            </a:r>
            <a:endParaRPr b="0" lang="en-US" sz="2000" spc="-1" strike="noStrike">
              <a:latin typeface="Arial"/>
            </a:endParaRPr>
          </a:p>
          <a:p>
            <a:pPr>
              <a:lnSpc>
                <a:spcPct val="100000"/>
              </a:lnSpc>
            </a:pPr>
            <a:r>
              <a:rPr b="0" lang="en-US" sz="2000" spc="-1" strike="noStrike">
                <a:solidFill>
                  <a:srgbClr val="000000"/>
                </a:solidFill>
                <a:latin typeface="Arial Unicode MS"/>
              </a:rPr>
              <a:t>        </a:t>
            </a:r>
            <a:r>
              <a:rPr b="0" lang="en-US" sz="2000" spc="-1" strike="noStrike">
                <a:solidFill>
                  <a:srgbClr val="000000"/>
                </a:solidFill>
                <a:latin typeface="Arial Unicode MS"/>
              </a:rPr>
              <a:t>// local variable declaration </a:t>
            </a:r>
            <a:endParaRPr b="0" lang="en-US" sz="2000" spc="-1" strike="noStrike">
              <a:latin typeface="Arial"/>
            </a:endParaRPr>
          </a:p>
          <a:p>
            <a:pPr>
              <a:lnSpc>
                <a:spcPct val="100000"/>
              </a:lnSpc>
            </a:pPr>
            <a:r>
              <a:rPr b="0" lang="en-US" sz="2000" spc="-1" strike="noStrike">
                <a:solidFill>
                  <a:srgbClr val="000000"/>
                </a:solidFill>
                <a:latin typeface="Arial Unicode MS"/>
              </a:rPr>
              <a:t>           </a:t>
            </a:r>
            <a:r>
              <a:rPr b="0" lang="en-US" sz="2000" spc="-1" strike="noStrike">
                <a:solidFill>
                  <a:srgbClr val="000000"/>
                </a:solidFill>
                <a:latin typeface="Arial Unicode MS"/>
              </a:rPr>
              <a:t>int a, b;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Arial Unicode MS"/>
              </a:rPr>
              <a:t>        </a:t>
            </a:r>
            <a:r>
              <a:rPr b="0" lang="en-US" sz="2000" spc="-1" strike="noStrike">
                <a:solidFill>
                  <a:srgbClr val="000000"/>
                </a:solidFill>
                <a:latin typeface="Arial Unicode MS"/>
              </a:rPr>
              <a:t>// initialization </a:t>
            </a:r>
            <a:endParaRPr b="0" lang="en-US" sz="2000" spc="-1" strike="noStrike">
              <a:latin typeface="Arial"/>
            </a:endParaRPr>
          </a:p>
          <a:p>
            <a:pPr>
              <a:lnSpc>
                <a:spcPct val="100000"/>
              </a:lnSpc>
            </a:pPr>
            <a:r>
              <a:rPr b="0" lang="en-US" sz="2000" spc="-1" strike="noStrike">
                <a:solidFill>
                  <a:srgbClr val="000000"/>
                </a:solidFill>
                <a:latin typeface="Arial Unicode MS"/>
              </a:rPr>
              <a:t>           </a:t>
            </a:r>
            <a:r>
              <a:rPr b="0" lang="en-US" sz="2000" spc="-1" strike="noStrike">
                <a:solidFill>
                  <a:srgbClr val="000000"/>
                </a:solidFill>
                <a:latin typeface="Arial Unicode MS"/>
              </a:rPr>
              <a:t>a = 10; </a:t>
            </a:r>
            <a:endParaRPr b="0" lang="en-US" sz="2000" spc="-1" strike="noStrike">
              <a:latin typeface="Arial"/>
            </a:endParaRPr>
          </a:p>
          <a:p>
            <a:pPr>
              <a:lnSpc>
                <a:spcPct val="100000"/>
              </a:lnSpc>
            </a:pPr>
            <a:r>
              <a:rPr b="0" lang="en-US" sz="2000" spc="-1" strike="noStrike">
                <a:solidFill>
                  <a:srgbClr val="000000"/>
                </a:solidFill>
                <a:latin typeface="Arial Unicode MS"/>
              </a:rPr>
              <a:t>           </a:t>
            </a:r>
            <a:r>
              <a:rPr b="0" lang="en-US" sz="2000" spc="-1" strike="noStrike">
                <a:solidFill>
                  <a:srgbClr val="000000"/>
                </a:solidFill>
                <a:latin typeface="Arial Unicode MS"/>
              </a:rPr>
              <a:t>b = 20; </a:t>
            </a:r>
            <a:endParaRPr b="0" lang="en-US" sz="2000" spc="-1" strike="noStrike">
              <a:latin typeface="Arial"/>
            </a:endParaRPr>
          </a:p>
          <a:p>
            <a:pPr>
              <a:lnSpc>
                <a:spcPct val="100000"/>
              </a:lnSpc>
            </a:pPr>
            <a:r>
              <a:rPr b="0" lang="en-US" sz="2000" spc="-1" strike="noStrike">
                <a:solidFill>
                  <a:srgbClr val="000000"/>
                </a:solidFill>
                <a:latin typeface="Arial Unicode MS"/>
              </a:rPr>
              <a:t>           </a:t>
            </a:r>
            <a:r>
              <a:rPr b="0" lang="en-US" sz="2000" spc="-1" strike="noStrike">
                <a:solidFill>
                  <a:srgbClr val="000000"/>
                </a:solidFill>
                <a:latin typeface="Arial Unicode MS"/>
              </a:rPr>
              <a:t>g = a + b;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Arial Unicode MS"/>
              </a:rPr>
              <a:t>           </a:t>
            </a:r>
            <a:r>
              <a:rPr b="0" lang="en-US" sz="2000" spc="-1" strike="noStrike">
                <a:solidFill>
                  <a:srgbClr val="000000"/>
                </a:solidFill>
                <a:latin typeface="Arial Unicode MS"/>
              </a:rPr>
              <a:t>printf ("value of a = %d, b = %d and g = %d\n", a, b, g);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Arial Unicode MS"/>
              </a:rPr>
              <a:t>           </a:t>
            </a:r>
            <a:r>
              <a:rPr b="0" lang="en-US" sz="2000" spc="-1" strike="noStrike">
                <a:solidFill>
                  <a:srgbClr val="000000"/>
                </a:solidFill>
                <a:latin typeface="Arial Unicode MS"/>
              </a:rPr>
              <a:t>return 0; </a:t>
            </a:r>
            <a:endParaRPr b="0" lang="en-US" sz="2000" spc="-1" strike="noStrike">
              <a:latin typeface="Arial"/>
            </a:endParaRPr>
          </a:p>
          <a:p>
            <a:pPr>
              <a:lnSpc>
                <a:spcPct val="100000"/>
              </a:lnSpc>
            </a:pPr>
            <a:r>
              <a:rPr b="0" lang="en-US" sz="2000" spc="-1" strike="noStrike">
                <a:solidFill>
                  <a:srgbClr val="000000"/>
                </a:solidFill>
                <a:latin typeface="Arial Unicode MS"/>
              </a:rPr>
              <a:t>}</a:t>
            </a:r>
            <a:r>
              <a:rPr b="0" lang="en-US" sz="2000" spc="-1" strike="noStrike">
                <a:solidFill>
                  <a:srgbClr val="000000"/>
                </a:solidFill>
                <a:latin typeface="Century Gothic"/>
              </a:rPr>
              <a:t> </a:t>
            </a:r>
            <a:endParaRPr b="0" lang="en-US" sz="2000" spc="-1" strike="noStrike">
              <a:latin typeface="Arial"/>
            </a:endParaRPr>
          </a:p>
        </p:txBody>
      </p:sp>
      <p:sp>
        <p:nvSpPr>
          <p:cNvPr id="133" name="CustomShape 3"/>
          <p:cNvSpPr/>
          <p:nvPr/>
        </p:nvSpPr>
        <p:spPr>
          <a:xfrm>
            <a:off x="834840" y="1855080"/>
            <a:ext cx="3617280" cy="475272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000000"/>
              </a:buClr>
              <a:buFont typeface="Arial"/>
              <a:buChar char="•"/>
            </a:pPr>
            <a:r>
              <a:rPr b="0" lang="en-US" sz="1800" spc="-1" strike="noStrike">
                <a:solidFill>
                  <a:srgbClr val="000000"/>
                </a:solidFill>
                <a:latin typeface="Century Gothic"/>
                <a:ea typeface="DejaVu Sans"/>
              </a:rPr>
              <a:t>Global variables are defined outside a function, usually on top of the program. </a:t>
            </a:r>
            <a:endParaRPr b="0" lang="en-US"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entury Gothic"/>
                <a:ea typeface="DejaVu Sans"/>
              </a:rPr>
              <a:t>Global variables hold their values throughout the lifetime of your program.</a:t>
            </a:r>
            <a:endParaRPr b="0" lang="en-US"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entury Gothic"/>
                <a:ea typeface="DejaVu Sans"/>
              </a:rPr>
              <a:t>They can be accessed inside any of the functions defined for the program.</a:t>
            </a:r>
            <a:endParaRPr b="0" lang="en-US"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entury Gothic"/>
                <a:ea typeface="DejaVu Sans"/>
              </a:rPr>
              <a:t>A global variable can be accessed by any function. That is, a global variable is available for use throughout your entire program after its declaration.</a:t>
            </a:r>
            <a:endParaRPr b="0" lang="en-US" sz="1800" spc="-1" strike="noStrike">
              <a:latin typeface="Arial"/>
            </a:endParaRPr>
          </a:p>
        </p:txBody>
      </p:sp>
    </p:spTree>
  </p:cSld>
  <p:timing>
    <p:tnLst>
      <p:par>
        <p:cTn id="129" dur="indefinite" restart="never" nodeType="tmRoot">
          <p:childTnLst>
            <p:seq>
              <p:cTn id="130"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066680" y="642600"/>
            <a:ext cx="10057680" cy="6685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800" spc="-1" strike="noStrike">
                <a:solidFill>
                  <a:srgbClr val="262626"/>
                </a:solidFill>
                <a:latin typeface="Century Gothic"/>
              </a:rPr>
              <a:t>Formal Parameters</a:t>
            </a:r>
            <a:endParaRPr b="0" lang="en-US" sz="4800" spc="-1" strike="noStrike">
              <a:latin typeface="Arial"/>
            </a:endParaRPr>
          </a:p>
        </p:txBody>
      </p:sp>
      <p:sp>
        <p:nvSpPr>
          <p:cNvPr id="135" name="CustomShape 2"/>
          <p:cNvSpPr/>
          <p:nvPr/>
        </p:nvSpPr>
        <p:spPr>
          <a:xfrm>
            <a:off x="1066680" y="2729880"/>
            <a:ext cx="10057680" cy="2106360"/>
          </a:xfrm>
          <a:prstGeom prst="rect">
            <a:avLst/>
          </a:prstGeom>
          <a:noFill/>
          <a:ln>
            <a:noFill/>
          </a:ln>
        </p:spPr>
        <p:style>
          <a:lnRef idx="0"/>
          <a:fillRef idx="0"/>
          <a:effectRef idx="0"/>
          <a:fontRef idx="minor"/>
        </p:style>
        <p:txBody>
          <a:bodyPr lIns="90000" rIns="90000" tIns="45000" bIns="45000">
            <a:normAutofit/>
          </a:bodyPr>
          <a:p>
            <a:pPr marL="182880" indent="-182160">
              <a:lnSpc>
                <a:spcPct val="100000"/>
              </a:lnSpc>
              <a:spcBef>
                <a:spcPts val="901"/>
              </a:spcBef>
              <a:buClr>
                <a:srgbClr val="262626"/>
              </a:buClr>
              <a:buFont typeface="Garamond"/>
              <a:buChar char="◦"/>
            </a:pPr>
            <a:r>
              <a:rPr b="0" lang="en-US" sz="3600" spc="-1" strike="noStrike">
                <a:solidFill>
                  <a:srgbClr val="000000"/>
                </a:solidFill>
                <a:latin typeface="Century Gothic"/>
              </a:rPr>
              <a:t>Formal parameters, are treated as local variables with-in a function and they take precedence over global variables.</a:t>
            </a:r>
            <a:endParaRPr b="0" lang="en-US" sz="3600" spc="-1" strike="noStrike">
              <a:latin typeface="Arial"/>
            </a:endParaRPr>
          </a:p>
        </p:txBody>
      </p:sp>
    </p:spTree>
  </p:cSld>
  <p:timing>
    <p:tnLst>
      <p:par>
        <p:cTn id="131" dur="indefinite" restart="never" nodeType="tmRoot">
          <p:childTnLst>
            <p:seq>
              <p:cTn id="132"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1066680" y="642600"/>
            <a:ext cx="10057680" cy="8276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000" spc="-1" strike="noStrike">
                <a:solidFill>
                  <a:srgbClr val="262626"/>
                </a:solidFill>
                <a:latin typeface="Century Gothic"/>
              </a:rPr>
              <a:t>Initializing Local and Global Variables</a:t>
            </a:r>
            <a:endParaRPr b="0" lang="en-US" sz="4000" spc="-1" strike="noStrike">
              <a:latin typeface="Arial"/>
            </a:endParaRPr>
          </a:p>
        </p:txBody>
      </p:sp>
      <p:graphicFrame>
        <p:nvGraphicFramePr>
          <p:cNvPr id="137" name="Table 2"/>
          <p:cNvGraphicFramePr/>
          <p:nvPr/>
        </p:nvGraphicFramePr>
        <p:xfrm>
          <a:off x="1742760" y="2852280"/>
          <a:ext cx="7095960" cy="360000"/>
        </p:xfrm>
        <a:graphic>
          <a:graphicData uri="http://schemas.openxmlformats.org/drawingml/2006/table">
            <a:tbl>
              <a:tblPr/>
              <a:tblGrid>
                <a:gridCol w="3548160"/>
                <a:gridCol w="3548160"/>
              </a:tblGrid>
              <a:tr h="0">
                <a:tc>
                  <a:txBody>
                    <a:bodyPr/>
                    <a:p>
                      <a:pPr>
                        <a:lnSpc>
                          <a:spcPct val="100000"/>
                        </a:lnSpc>
                      </a:pPr>
                      <a:r>
                        <a:rPr b="0" lang="en-US" sz="1800" spc="-1" strike="noStrike">
                          <a:solidFill>
                            <a:srgbClr val="000000"/>
                          </a:solidFill>
                          <a:latin typeface="Century Gothic"/>
                        </a:rPr>
                        <a:t>Data Type</a:t>
                      </a:r>
                      <a:endParaRPr b="0" lang="en-US" sz="1800" spc="-1" strike="noStrike">
                        <a:latin typeface="Arial"/>
                      </a:endParaRPr>
                    </a:p>
                  </a:txBody>
                  <a:tcPr marL="91440" marR="91440">
                    <a:noFill/>
                  </a:tcPr>
                </a:tc>
                <a:tc>
                  <a:txBody>
                    <a:bodyPr/>
                    <a:p>
                      <a:pPr>
                        <a:lnSpc>
                          <a:spcPct val="100000"/>
                        </a:lnSpc>
                      </a:pPr>
                      <a:r>
                        <a:rPr b="0" lang="en-US" sz="1800" spc="-1" strike="noStrike">
                          <a:solidFill>
                            <a:srgbClr val="000000"/>
                          </a:solidFill>
                          <a:latin typeface="Century Gothic"/>
                        </a:rPr>
                        <a:t>Initial Default Value</a:t>
                      </a:r>
                      <a:endParaRPr b="0" lang="en-US" sz="1800" spc="-1" strike="noStrike">
                        <a:latin typeface="Arial"/>
                      </a:endParaRPr>
                    </a:p>
                  </a:txBody>
                  <a:tcPr marL="91440" marR="91440">
                    <a:noFill/>
                  </a:tcPr>
                </a:tc>
              </a:tr>
              <a:tr h="0">
                <a:tc>
                  <a:txBody>
                    <a:bodyPr/>
                    <a:p>
                      <a:pPr>
                        <a:lnSpc>
                          <a:spcPct val="100000"/>
                        </a:lnSpc>
                      </a:pPr>
                      <a:r>
                        <a:rPr b="0" lang="en-US" sz="1800" spc="-1" strike="noStrike">
                          <a:solidFill>
                            <a:srgbClr val="000000"/>
                          </a:solidFill>
                          <a:latin typeface="Century Gothic"/>
                        </a:rPr>
                        <a:t>int</a:t>
                      </a:r>
                      <a:endParaRPr b="0" lang="en-US" sz="1800" spc="-1" strike="noStrike">
                        <a:latin typeface="Arial"/>
                      </a:endParaRPr>
                    </a:p>
                  </a:txBody>
                  <a:tcPr marL="91440" marR="91440">
                    <a:noFill/>
                  </a:tcPr>
                </a:tc>
                <a:tc>
                  <a:txBody>
                    <a:bodyPr/>
                    <a:p>
                      <a:pPr>
                        <a:lnSpc>
                          <a:spcPct val="100000"/>
                        </a:lnSpc>
                      </a:pPr>
                      <a:r>
                        <a:rPr b="0" lang="en-US" sz="1800" spc="-1" strike="noStrike">
                          <a:solidFill>
                            <a:srgbClr val="000000"/>
                          </a:solidFill>
                          <a:latin typeface="Century Gothic"/>
                        </a:rPr>
                        <a:t>0 </a:t>
                      </a:r>
                      <a:endParaRPr b="0" lang="en-US" sz="1800" spc="-1" strike="noStrike">
                        <a:latin typeface="Arial"/>
                      </a:endParaRPr>
                    </a:p>
                  </a:txBody>
                  <a:tcPr marL="91440" marR="91440">
                    <a:noFill/>
                  </a:tcPr>
                </a:tc>
              </a:tr>
              <a:tr h="0">
                <a:tc>
                  <a:txBody>
                    <a:bodyPr/>
                    <a:p>
                      <a:pPr>
                        <a:lnSpc>
                          <a:spcPct val="100000"/>
                        </a:lnSpc>
                      </a:pPr>
                      <a:r>
                        <a:rPr b="0" lang="en-US" sz="1800" spc="-1" strike="noStrike">
                          <a:solidFill>
                            <a:srgbClr val="000000"/>
                          </a:solidFill>
                          <a:latin typeface="Century Gothic"/>
                        </a:rPr>
                        <a:t>char</a:t>
                      </a:r>
                      <a:endParaRPr b="0" lang="en-US" sz="1800" spc="-1" strike="noStrike">
                        <a:latin typeface="Arial"/>
                      </a:endParaRPr>
                    </a:p>
                  </a:txBody>
                  <a:tcPr marL="91440" marR="91440">
                    <a:noFill/>
                  </a:tcPr>
                </a:tc>
                <a:tc>
                  <a:txBody>
                    <a:bodyPr/>
                    <a:p>
                      <a:pPr>
                        <a:lnSpc>
                          <a:spcPct val="100000"/>
                        </a:lnSpc>
                      </a:pPr>
                      <a:r>
                        <a:rPr b="0" lang="en-US" sz="1800" spc="-1" strike="noStrike">
                          <a:solidFill>
                            <a:srgbClr val="000000"/>
                          </a:solidFill>
                          <a:latin typeface="Century Gothic"/>
                        </a:rPr>
                        <a:t>'\0'</a:t>
                      </a:r>
                      <a:endParaRPr b="0" lang="en-US" sz="1800" spc="-1" strike="noStrike">
                        <a:latin typeface="Arial"/>
                      </a:endParaRPr>
                    </a:p>
                  </a:txBody>
                  <a:tcPr marL="91440" marR="91440">
                    <a:noFill/>
                  </a:tcPr>
                </a:tc>
              </a:tr>
              <a:tr h="0">
                <a:tc>
                  <a:txBody>
                    <a:bodyPr/>
                    <a:p>
                      <a:pPr>
                        <a:lnSpc>
                          <a:spcPct val="100000"/>
                        </a:lnSpc>
                      </a:pPr>
                      <a:r>
                        <a:rPr b="0" lang="en-US" sz="1800" spc="-1" strike="noStrike">
                          <a:solidFill>
                            <a:srgbClr val="000000"/>
                          </a:solidFill>
                          <a:latin typeface="Century Gothic"/>
                        </a:rPr>
                        <a:t>float</a:t>
                      </a:r>
                      <a:endParaRPr b="0" lang="en-US" sz="1800" spc="-1" strike="noStrike">
                        <a:latin typeface="Arial"/>
                      </a:endParaRPr>
                    </a:p>
                  </a:txBody>
                  <a:tcPr marL="91440" marR="91440">
                    <a:noFill/>
                  </a:tcPr>
                </a:tc>
                <a:tc>
                  <a:txBody>
                    <a:bodyPr/>
                    <a:p>
                      <a:pPr>
                        <a:lnSpc>
                          <a:spcPct val="100000"/>
                        </a:lnSpc>
                      </a:pPr>
                      <a:r>
                        <a:rPr b="0" lang="en-US" sz="1800" spc="-1" strike="noStrike">
                          <a:solidFill>
                            <a:srgbClr val="000000"/>
                          </a:solidFill>
                          <a:latin typeface="Century Gothic"/>
                        </a:rPr>
                        <a:t>0</a:t>
                      </a:r>
                      <a:endParaRPr b="0" lang="en-US" sz="1800" spc="-1" strike="noStrike">
                        <a:latin typeface="Arial"/>
                      </a:endParaRPr>
                    </a:p>
                  </a:txBody>
                  <a:tcPr marL="91440" marR="91440">
                    <a:noFill/>
                  </a:tcPr>
                </a:tc>
              </a:tr>
              <a:tr h="0">
                <a:tc>
                  <a:txBody>
                    <a:bodyPr/>
                    <a:p>
                      <a:pPr>
                        <a:lnSpc>
                          <a:spcPct val="100000"/>
                        </a:lnSpc>
                      </a:pPr>
                      <a:r>
                        <a:rPr b="0" lang="en-US" sz="1800" spc="-1" strike="noStrike">
                          <a:solidFill>
                            <a:srgbClr val="000000"/>
                          </a:solidFill>
                          <a:latin typeface="Century Gothic"/>
                        </a:rPr>
                        <a:t>double</a:t>
                      </a:r>
                      <a:endParaRPr b="0" lang="en-US" sz="1800" spc="-1" strike="noStrike">
                        <a:latin typeface="Arial"/>
                      </a:endParaRPr>
                    </a:p>
                  </a:txBody>
                  <a:tcPr marL="91440" marR="91440">
                    <a:noFill/>
                  </a:tcPr>
                </a:tc>
                <a:tc>
                  <a:txBody>
                    <a:bodyPr/>
                    <a:p>
                      <a:pPr>
                        <a:lnSpc>
                          <a:spcPct val="100000"/>
                        </a:lnSpc>
                      </a:pPr>
                      <a:r>
                        <a:rPr b="0" lang="en-US" sz="1800" spc="-1" strike="noStrike">
                          <a:solidFill>
                            <a:srgbClr val="000000"/>
                          </a:solidFill>
                          <a:latin typeface="Century Gothic"/>
                        </a:rPr>
                        <a:t>0</a:t>
                      </a:r>
                      <a:endParaRPr b="0" lang="en-US" sz="1800" spc="-1" strike="noStrike">
                        <a:latin typeface="Arial"/>
                      </a:endParaRPr>
                    </a:p>
                  </a:txBody>
                  <a:tcPr marL="91440" marR="91440">
                    <a:noFill/>
                  </a:tcPr>
                </a:tc>
              </a:tr>
              <a:tr h="0">
                <a:tc>
                  <a:txBody>
                    <a:bodyPr/>
                    <a:p>
                      <a:pPr>
                        <a:lnSpc>
                          <a:spcPct val="100000"/>
                        </a:lnSpc>
                      </a:pPr>
                      <a:r>
                        <a:rPr b="0" lang="en-US" sz="1800" spc="-1" strike="noStrike">
                          <a:solidFill>
                            <a:srgbClr val="000000"/>
                          </a:solidFill>
                          <a:latin typeface="Century Gothic"/>
                        </a:rPr>
                        <a:t>pointer</a:t>
                      </a:r>
                      <a:endParaRPr b="0" lang="en-US" sz="1800" spc="-1" strike="noStrike">
                        <a:latin typeface="Arial"/>
                      </a:endParaRPr>
                    </a:p>
                  </a:txBody>
                  <a:tcPr marL="91440" marR="91440">
                    <a:noFill/>
                  </a:tcPr>
                </a:tc>
                <a:tc>
                  <a:txBody>
                    <a:bodyPr/>
                    <a:p>
                      <a:pPr>
                        <a:lnSpc>
                          <a:spcPct val="100000"/>
                        </a:lnSpc>
                      </a:pPr>
                      <a:r>
                        <a:rPr b="0" lang="en-US" sz="1800" spc="-1" strike="noStrike">
                          <a:solidFill>
                            <a:srgbClr val="000000"/>
                          </a:solidFill>
                          <a:latin typeface="Century Gothic"/>
                        </a:rPr>
                        <a:t>NULL</a:t>
                      </a:r>
                      <a:endParaRPr b="0" lang="en-US" sz="1800" spc="-1" strike="noStrike">
                        <a:latin typeface="Arial"/>
                      </a:endParaRPr>
                    </a:p>
                  </a:txBody>
                  <a:tcPr marL="91440" marR="91440">
                    <a:noFill/>
                  </a:tcPr>
                </a:tc>
              </a:tr>
            </a:tbl>
          </a:graphicData>
        </a:graphic>
      </p:graphicFrame>
      <p:sp>
        <p:nvSpPr>
          <p:cNvPr id="138" name="CustomShape 3"/>
          <p:cNvSpPr/>
          <p:nvPr/>
        </p:nvSpPr>
        <p:spPr>
          <a:xfrm>
            <a:off x="1066680" y="1780920"/>
            <a:ext cx="10057680" cy="6404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800" spc="-1" strike="noStrike">
                <a:solidFill>
                  <a:srgbClr val="000000"/>
                </a:solidFill>
                <a:latin typeface="Arial"/>
                <a:ea typeface="DejaVu Sans"/>
              </a:rPr>
              <a:t>When a local variable is defined, it is not initialized by the system, you must initialize it yourself. Global variables are initialized automatically by the system when you define them as follows −</a:t>
            </a:r>
            <a:endParaRPr b="0" lang="en-US" sz="1800" spc="-1" strike="noStrike">
              <a:latin typeface="Arial"/>
            </a:endParaRPr>
          </a:p>
        </p:txBody>
      </p:sp>
      <p:sp>
        <p:nvSpPr>
          <p:cNvPr id="139" name="CustomShape 4"/>
          <p:cNvSpPr/>
          <p:nvPr/>
        </p:nvSpPr>
        <p:spPr>
          <a:xfrm>
            <a:off x="1066680" y="5474880"/>
            <a:ext cx="9839160" cy="912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It is a good programming practice to initialize variables properly, otherwise your program may produce unexpected results, because uninitialized variables will take some garbage value already available at their memory location.</a:t>
            </a:r>
            <a:endParaRPr b="0" lang="en-US" sz="1800" spc="-1" strike="noStrike">
              <a:latin typeface="Arial"/>
            </a:endParaRPr>
          </a:p>
        </p:txBody>
      </p:sp>
    </p:spTree>
  </p:cSld>
  <p:timing>
    <p:tnLst>
      <p:par>
        <p:cTn id="133" dur="indefinite" restart="never" nodeType="tmRoot">
          <p:childTnLst>
            <p:seq>
              <p:cTn id="134"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066680" y="642600"/>
            <a:ext cx="10057680" cy="69516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3200" spc="-1" strike="noStrike">
                <a:solidFill>
                  <a:srgbClr val="262626"/>
                </a:solidFill>
                <a:latin typeface="Century Gothic"/>
              </a:rPr>
              <a:t>Print Programming is fun 5 times</a:t>
            </a:r>
            <a:endParaRPr b="0" lang="en-US" sz="3200" spc="-1" strike="noStrike">
              <a:latin typeface="Arial"/>
            </a:endParaRPr>
          </a:p>
        </p:txBody>
      </p:sp>
      <p:sp>
        <p:nvSpPr>
          <p:cNvPr id="141" name="CustomShape 2"/>
          <p:cNvSpPr/>
          <p:nvPr/>
        </p:nvSpPr>
        <p:spPr>
          <a:xfrm>
            <a:off x="960840" y="1338480"/>
            <a:ext cx="4114080" cy="4876200"/>
          </a:xfrm>
          <a:prstGeom prst="rect">
            <a:avLst/>
          </a:prstGeom>
          <a:noFill/>
          <a:ln>
            <a:noFill/>
          </a:ln>
        </p:spPr>
        <p:style>
          <a:lnRef idx="0"/>
          <a:fillRef idx="0"/>
          <a:effectRef idx="0"/>
          <a:fontRef idx="minor"/>
        </p:style>
        <p:txBody>
          <a:bodyPr lIns="90000" rIns="90000" tIns="45000" bIns="45000"/>
          <a:p>
            <a:pPr>
              <a:lnSpc>
                <a:spcPct val="100000"/>
              </a:lnSpc>
              <a:spcBef>
                <a:spcPts val="901"/>
              </a:spcBef>
            </a:pPr>
            <a:r>
              <a:rPr b="0" lang="en-US" sz="1800" spc="-1" strike="noStrike">
                <a:solidFill>
                  <a:srgbClr val="000000"/>
                </a:solidFill>
                <a:latin typeface="Century Gothic"/>
              </a:rPr>
              <a:t>#include &lt;stdio.h&gt;</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//Define Functions</a:t>
            </a:r>
            <a:endParaRPr b="0" lang="en-US" sz="1800" spc="-1" strike="noStrike">
              <a:latin typeface="Arial"/>
            </a:endParaRPr>
          </a:p>
          <a:p>
            <a:pPr>
              <a:lnSpc>
                <a:spcPct val="100000"/>
              </a:lnSpc>
            </a:pPr>
            <a:r>
              <a:rPr b="0" lang="en-US" sz="1800" spc="-1" strike="noStrike">
                <a:solidFill>
                  <a:srgbClr val="000000"/>
                </a:solidFill>
                <a:latin typeface="Century Gothic"/>
              </a:rPr>
              <a:t>void PrintMessage (void)</a:t>
            </a:r>
            <a:endParaRPr b="0" lang="en-US" sz="1800" spc="-1" strike="noStrike">
              <a:latin typeface="Arial"/>
            </a:endParaRPr>
          </a:p>
          <a:p>
            <a:pPr>
              <a:lnSpc>
                <a:spcPct val="100000"/>
              </a:lnSpc>
            </a:pPr>
            <a:r>
              <a:rPr b="0" lang="en-US" sz="1800" spc="-1" strike="noStrike">
                <a:solidFill>
                  <a:srgbClr val="000000"/>
                </a:solidFill>
                <a:latin typeface="Century Gothic"/>
              </a:rPr>
              <a:t>{</a:t>
            </a:r>
            <a:endParaRPr b="0" lang="en-US" sz="1800" spc="-1" strike="noStrike">
              <a:latin typeface="Arial"/>
            </a:endParaRPr>
          </a:p>
          <a:p>
            <a:pPr>
              <a:lnSpc>
                <a:spcPct val="100000"/>
              </a:lnSpc>
            </a:pPr>
            <a:r>
              <a:rPr b="0" lang="en-US" sz="1800" spc="-1" strike="noStrike">
                <a:solidFill>
                  <a:srgbClr val="000000"/>
                </a:solidFill>
                <a:latin typeface="Century Gothic"/>
              </a:rPr>
              <a:t>    </a:t>
            </a:r>
            <a:r>
              <a:rPr b="0" lang="en-US" sz="1800" spc="-1" strike="noStrike">
                <a:solidFill>
                  <a:srgbClr val="000000"/>
                </a:solidFill>
                <a:latin typeface="Century Gothic"/>
              </a:rPr>
              <a:t>printf ("Programming is fun.\n");</a:t>
            </a:r>
            <a:endParaRPr b="0" lang="en-US" sz="1800" spc="-1" strike="noStrike">
              <a:latin typeface="Arial"/>
            </a:endParaRPr>
          </a:p>
          <a:p>
            <a:pPr>
              <a:lnSpc>
                <a:spcPct val="100000"/>
              </a:lnSpc>
            </a:pPr>
            <a:r>
              <a:rPr b="0" lang="en-US" sz="1800" spc="-1" strike="noStrike">
                <a:solidFill>
                  <a:srgbClr val="000000"/>
                </a:solidFill>
                <a:latin typeface="Century Gothic"/>
              </a:rPr>
              <a:t>}</a:t>
            </a:r>
            <a:endParaRPr b="0" lang="en-US" sz="1800" spc="-1" strike="noStrike">
              <a:latin typeface="Arial"/>
            </a:endParaRPr>
          </a:p>
          <a:p>
            <a:pPr>
              <a:lnSpc>
                <a:spcPct val="100000"/>
              </a:lnSpc>
              <a:spcBef>
                <a:spcPts val="901"/>
              </a:spcBef>
            </a:pPr>
            <a:endParaRPr b="0" lang="en-US" sz="1800" spc="-1" strike="noStrike">
              <a:latin typeface="Arial"/>
            </a:endParaRPr>
          </a:p>
          <a:p>
            <a:pPr>
              <a:lnSpc>
                <a:spcPct val="100000"/>
              </a:lnSpc>
            </a:pPr>
            <a:r>
              <a:rPr b="0" lang="en-US" sz="1800" spc="-1" strike="noStrike">
                <a:solidFill>
                  <a:srgbClr val="000000"/>
                </a:solidFill>
                <a:latin typeface="Century Gothic"/>
              </a:rPr>
              <a:t>int main (void)</a:t>
            </a:r>
            <a:endParaRPr b="0" lang="en-US" sz="1800" spc="-1" strike="noStrike">
              <a:latin typeface="Arial"/>
            </a:endParaRPr>
          </a:p>
          <a:p>
            <a:pPr>
              <a:lnSpc>
                <a:spcPct val="100000"/>
              </a:lnSpc>
            </a:pPr>
            <a:r>
              <a:rPr b="0" lang="en-US" sz="1800" spc="-1" strike="noStrike">
                <a:solidFill>
                  <a:srgbClr val="000000"/>
                </a:solidFill>
                <a:latin typeface="Century Gothic"/>
              </a:rPr>
              <a:t>{</a:t>
            </a:r>
            <a:endParaRPr b="0" lang="en-US" sz="1800" spc="-1" strike="noStrike">
              <a:latin typeface="Arial"/>
            </a:endParaRPr>
          </a:p>
          <a:p>
            <a:pPr>
              <a:lnSpc>
                <a:spcPct val="100000"/>
              </a:lnSpc>
            </a:pPr>
            <a:r>
              <a:rPr b="0" lang="en-US" sz="1800" spc="-1" strike="noStrike">
                <a:solidFill>
                  <a:srgbClr val="000000"/>
                </a:solidFill>
                <a:latin typeface="Century Gothic"/>
              </a:rPr>
              <a:t>    </a:t>
            </a:r>
            <a:r>
              <a:rPr b="0" lang="en-US" sz="1800" spc="-1" strike="noStrike">
                <a:solidFill>
                  <a:srgbClr val="000000"/>
                </a:solidFill>
                <a:latin typeface="Century Gothic"/>
              </a:rPr>
              <a:t>int  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entury Gothic"/>
              </a:rPr>
              <a:t>    </a:t>
            </a:r>
            <a:r>
              <a:rPr b="0" lang="en-US" sz="1800" spc="-1" strike="noStrike">
                <a:solidFill>
                  <a:srgbClr val="000000"/>
                </a:solidFill>
                <a:latin typeface="Century Gothic"/>
              </a:rPr>
              <a:t>for ( n = 1;  n &lt;= 5;  ++n )</a:t>
            </a:r>
            <a:endParaRPr b="0" lang="en-US" sz="1800" spc="-1" strike="noStrike">
              <a:latin typeface="Arial"/>
            </a:endParaRPr>
          </a:p>
          <a:p>
            <a:pPr>
              <a:lnSpc>
                <a:spcPct val="100000"/>
              </a:lnSpc>
            </a:pPr>
            <a:r>
              <a:rPr b="0" lang="en-US" sz="1800" spc="-1" strike="noStrike">
                <a:solidFill>
                  <a:srgbClr val="000000"/>
                </a:solidFill>
                <a:latin typeface="Century Gothic"/>
              </a:rPr>
              <a:t>        </a:t>
            </a:r>
            <a:r>
              <a:rPr b="0" lang="en-US" sz="1800" spc="-1" strike="noStrike">
                <a:solidFill>
                  <a:srgbClr val="000000"/>
                </a:solidFill>
                <a:latin typeface="Century Gothic"/>
              </a:rPr>
              <a:t>PrintMessage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entury Gothic"/>
              </a:rPr>
              <a:t>    </a:t>
            </a:r>
            <a:r>
              <a:rPr b="0" lang="en-US" sz="1800" spc="-1" strike="noStrike">
                <a:solidFill>
                  <a:srgbClr val="000000"/>
                </a:solidFill>
                <a:latin typeface="Century Gothic"/>
              </a:rPr>
              <a:t>return 0;</a:t>
            </a:r>
            <a:endParaRPr b="0" lang="en-US" sz="1800" spc="-1" strike="noStrike">
              <a:latin typeface="Arial"/>
            </a:endParaRPr>
          </a:p>
          <a:p>
            <a:pPr>
              <a:lnSpc>
                <a:spcPct val="100000"/>
              </a:lnSpc>
            </a:pPr>
            <a:r>
              <a:rPr b="0" lang="en-US" sz="1800" spc="-1" strike="noStrike">
                <a:solidFill>
                  <a:srgbClr val="000000"/>
                </a:solidFill>
                <a:latin typeface="Century Gothic"/>
              </a:rPr>
              <a:t>}</a:t>
            </a:r>
            <a:endParaRPr b="0" lang="en-US" sz="1800" spc="-1" strike="noStrike">
              <a:latin typeface="Arial"/>
            </a:endParaRPr>
          </a:p>
        </p:txBody>
      </p:sp>
      <p:sp>
        <p:nvSpPr>
          <p:cNvPr id="142" name="CustomShape 3"/>
          <p:cNvSpPr/>
          <p:nvPr/>
        </p:nvSpPr>
        <p:spPr>
          <a:xfrm>
            <a:off x="5963400" y="1338480"/>
            <a:ext cx="4279680" cy="50270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entury Gothic"/>
                <a:ea typeface="DejaVu Sans"/>
              </a:rPr>
              <a:t>#include &lt;stdio.h&gt;</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//Define Functions</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void PrintMessage (void)</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for ( n = 1;  n &lt;= 5;  ++n )</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printf ("Programming is fun.\n");</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int main (void)</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int  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PrintMessage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return 0;</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a:t>
            </a:r>
            <a:endParaRPr b="0" lang="en-US" sz="1800" spc="-1" strike="noStrike">
              <a:latin typeface="Arial"/>
            </a:endParaRPr>
          </a:p>
          <a:p>
            <a:pPr>
              <a:lnSpc>
                <a:spcPct val="100000"/>
              </a:lnSpc>
            </a:pPr>
            <a:endParaRPr b="0" lang="en-US" sz="1800" spc="-1" strike="noStrike">
              <a:latin typeface="Arial"/>
            </a:endParaRPr>
          </a:p>
        </p:txBody>
      </p:sp>
    </p:spTree>
  </p:cSld>
  <p:timing>
    <p:tnLst>
      <p:par>
        <p:cTn id="135" dur="indefinite" restart="never" nodeType="tmRoot">
          <p:childTnLst>
            <p:seq>
              <p:cTn id="136" dur="indefinite" nodeType="mainSeq">
                <p:childTnLst>
                  <p:par>
                    <p:cTn id="137" fill="hold">
                      <p:stCondLst>
                        <p:cond delay="indefinite"/>
                      </p:stCondLst>
                      <p:childTnLst>
                        <p:par>
                          <p:cTn id="138" fill="hold">
                            <p:stCondLst>
                              <p:cond delay="0"/>
                            </p:stCondLst>
                            <p:childTnLst>
                              <p:par>
                                <p:cTn id="139" nodeType="clickEffect" fill="hold" presetClass="entr" presetID="1">
                                  <p:stCondLst>
                                    <p:cond delay="0"/>
                                  </p:stCondLst>
                                  <p:childTnLst>
                                    <p:set>
                                      <p:cBhvr>
                                        <p:cTn id="140"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141">
                                            <p:txEl>
                                              <p:pRg st="1" end="1"/>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1">
                                  <p:stCondLst>
                                    <p:cond delay="0"/>
                                  </p:stCondLst>
                                  <p:childTnLst>
                                    <p:set>
                                      <p:cBhvr>
                                        <p:cTn id="152" dur="1" fill="hold">
                                          <p:stCondLst>
                                            <p:cond delay="0"/>
                                          </p:stCondLst>
                                        </p:cTn>
                                        <p:tgtEl>
                                          <p:spTgt spid="141">
                                            <p:txEl>
                                              <p:pRg st="3" end="3"/>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141">
                                            <p:txEl>
                                              <p:pRg st="4" end="4"/>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141">
                                            <p:txEl>
                                              <p:pRg st="5" end="5"/>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0"/>
                                          </p:stCondLst>
                                        </p:cTn>
                                        <p:tgtEl>
                                          <p:spTgt spid="141">
                                            <p:txEl>
                                              <p:pRg st="7" end="7"/>
                                            </p:txEl>
                                          </p:spTgt>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141">
                                            <p:txEl>
                                              <p:pRg st="8" end="8"/>
                                            </p:txEl>
                                          </p:spTgt>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141">
                                            <p:txEl>
                                              <p:pRg st="9" end="9"/>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141">
                                            <p:txEl>
                                              <p:pRg st="11" end="11"/>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1">
                                  <p:stCondLst>
                                    <p:cond delay="0"/>
                                  </p:stCondLst>
                                  <p:childTnLst>
                                    <p:set>
                                      <p:cBhvr>
                                        <p:cTn id="180" dur="1" fill="hold">
                                          <p:stCondLst>
                                            <p:cond delay="0"/>
                                          </p:stCondLst>
                                        </p:cTn>
                                        <p:tgtEl>
                                          <p:spTgt spid="141">
                                            <p:txEl>
                                              <p:pRg st="12" end="12"/>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nodeType="clickEffect" fill="hold" presetClass="entr" presetID="1">
                                  <p:stCondLst>
                                    <p:cond delay="0"/>
                                  </p:stCondLst>
                                  <p:childTnLst>
                                    <p:set>
                                      <p:cBhvr>
                                        <p:cTn id="184" dur="1" fill="hold">
                                          <p:stCondLst>
                                            <p:cond delay="0"/>
                                          </p:stCondLst>
                                        </p:cTn>
                                        <p:tgtEl>
                                          <p:spTgt spid="141">
                                            <p:txEl>
                                              <p:pRg st="14" end="14"/>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1">
                                  <p:stCondLst>
                                    <p:cond delay="0"/>
                                  </p:stCondLst>
                                  <p:childTnLst>
                                    <p:set>
                                      <p:cBhvr>
                                        <p:cTn id="188" dur="1" fill="hold">
                                          <p:stCondLst>
                                            <p:cond delay="0"/>
                                          </p:stCondLst>
                                        </p:cTn>
                                        <p:tgtEl>
                                          <p:spTgt spid="141">
                                            <p:txEl>
                                              <p:pRg st="15" end="15"/>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42">
                                  <p:stCondLst>
                                    <p:cond delay="0"/>
                                  </p:stCondLst>
                                  <p:childTnLst>
                                    <p:set>
                                      <p:cBhvr>
                                        <p:cTn id="192" dur="1" fill="hold">
                                          <p:stCondLst>
                                            <p:cond delay="0"/>
                                          </p:stCondLst>
                                        </p:cTn>
                                        <p:tgtEl>
                                          <p:spTgt spid="142"/>
                                        </p:tgtEl>
                                        <p:attrNameLst>
                                          <p:attrName>style.visibility</p:attrName>
                                        </p:attrNameLst>
                                      </p:cBhvr>
                                      <p:to>
                                        <p:strVal val="visible"/>
                                      </p:to>
                                    </p:set>
                                    <p:animEffect filter="fade" transition="in">
                                      <p:cBhvr additive="repl">
                                        <p:cTn id="193" dur="1000"/>
                                        <p:tgtEl>
                                          <p:spTgt spid="142"/>
                                        </p:tgtEl>
                                      </p:cBhvr>
                                    </p:animEffect>
                                    <p:anim calcmode="lin" valueType="num">
                                      <p:cBhvr additive="repl">
                                        <p:cTn id="194" dur="1000" fill="hold"/>
                                        <p:tgtEl>
                                          <p:spTgt spid="142"/>
                                        </p:tgtEl>
                                        <p:attrNameLst>
                                          <p:attrName>ppt_x</p:attrName>
                                        </p:attrNameLst>
                                      </p:cBhvr>
                                      <p:tavLst>
                                        <p:tav tm="0">
                                          <p:val>
                                            <p:strVal val="#ppt_x"/>
                                          </p:val>
                                        </p:tav>
                                        <p:tav tm="100000">
                                          <p:val>
                                            <p:strVal val="#ppt_x"/>
                                          </p:val>
                                        </p:tav>
                                      </p:tavLst>
                                    </p:anim>
                                    <p:anim calcmode="lin" valueType="num">
                                      <p:cBhvr additive="repl">
                                        <p:cTn id="195" dur="1000" fill="hold"/>
                                        <p:tgtEl>
                                          <p:spTgt spid="142"/>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066680" y="642600"/>
            <a:ext cx="10057680" cy="13708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800" spc="-1" strike="noStrike">
                <a:solidFill>
                  <a:srgbClr val="262626"/>
                </a:solidFill>
                <a:latin typeface="Century Gothic"/>
              </a:rPr>
              <a:t>Suggested Videos</a:t>
            </a:r>
            <a:endParaRPr b="0" lang="en-US" sz="4800" spc="-1" strike="noStrike">
              <a:latin typeface="Arial"/>
            </a:endParaRPr>
          </a:p>
        </p:txBody>
      </p:sp>
      <p:sp>
        <p:nvSpPr>
          <p:cNvPr id="89" name="CustomShape 2"/>
          <p:cNvSpPr/>
          <p:nvPr/>
        </p:nvSpPr>
        <p:spPr>
          <a:xfrm>
            <a:off x="1066680" y="2103120"/>
            <a:ext cx="10057680" cy="3931200"/>
          </a:xfrm>
          <a:prstGeom prst="rect">
            <a:avLst/>
          </a:prstGeom>
          <a:noFill/>
          <a:ln>
            <a:noFill/>
          </a:ln>
        </p:spPr>
        <p:style>
          <a:lnRef idx="0"/>
          <a:fillRef idx="0"/>
          <a:effectRef idx="0"/>
          <a:fontRef idx="minor"/>
        </p:style>
        <p:txBody>
          <a:bodyPr lIns="90000" rIns="90000" tIns="45000" bIns="45000"/>
          <a:p>
            <a:pPr marL="182880" indent="-182160">
              <a:lnSpc>
                <a:spcPct val="200000"/>
              </a:lnSpc>
              <a:spcBef>
                <a:spcPts val="901"/>
              </a:spcBef>
              <a:buClr>
                <a:srgbClr val="262626"/>
              </a:buClr>
              <a:buFont typeface="Garamond"/>
              <a:buChar char="◦"/>
            </a:pPr>
            <a:r>
              <a:rPr b="0" lang="en-US" sz="2800" spc="-1" strike="noStrike">
                <a:solidFill>
                  <a:srgbClr val="000000"/>
                </a:solidFill>
                <a:latin typeface="Century Gothic"/>
              </a:rPr>
              <a:t>Functions - </a:t>
            </a:r>
            <a:r>
              <a:rPr b="0" lang="en-US" sz="2800" spc="-1" strike="noStrike" u="sng">
                <a:solidFill>
                  <a:srgbClr val="0000ff"/>
                </a:solidFill>
                <a:uFillTx/>
                <a:latin typeface="Century Gothic"/>
                <a:hlinkClick r:id="rId1"/>
              </a:rPr>
              <a:t>https://youtu.be/lv5IDF7dmBk</a:t>
            </a:r>
            <a:r>
              <a:rPr b="0" lang="en-US" sz="2800" spc="-1" strike="noStrike">
                <a:solidFill>
                  <a:srgbClr val="000000"/>
                </a:solidFill>
                <a:latin typeface="Century Gothic"/>
              </a:rPr>
              <a:t> </a:t>
            </a:r>
            <a:endParaRPr b="0" lang="en-US" sz="2800" spc="-1" strike="noStrike">
              <a:latin typeface="Arial"/>
            </a:endParaRPr>
          </a:p>
          <a:p>
            <a:pPr marL="182880" indent="-182160">
              <a:lnSpc>
                <a:spcPct val="200000"/>
              </a:lnSpc>
              <a:spcBef>
                <a:spcPts val="901"/>
              </a:spcBef>
              <a:buClr>
                <a:srgbClr val="262626"/>
              </a:buClr>
              <a:buFont typeface="Garamond"/>
              <a:buChar char="◦"/>
            </a:pPr>
            <a:r>
              <a:rPr b="0" lang="en-US" sz="2800" spc="-1" strike="noStrike">
                <a:solidFill>
                  <a:srgbClr val="000000"/>
                </a:solidFill>
                <a:latin typeface="Century Gothic"/>
              </a:rPr>
              <a:t>Global &amp; Local Variables - </a:t>
            </a:r>
            <a:r>
              <a:rPr b="0" lang="en-US" sz="2800" spc="-1" strike="noStrike" u="sng">
                <a:solidFill>
                  <a:srgbClr val="0000ff"/>
                </a:solidFill>
                <a:uFillTx/>
                <a:latin typeface="Century Gothic"/>
                <a:hlinkClick r:id="rId2"/>
              </a:rPr>
              <a:t>https://youtu.be/sAj_Jrqrg5g</a:t>
            </a:r>
            <a:r>
              <a:rPr b="0" lang="en-US" sz="2800" spc="-1" strike="noStrike">
                <a:solidFill>
                  <a:srgbClr val="000000"/>
                </a:solidFill>
                <a:latin typeface="Century Gothic"/>
              </a:rPr>
              <a:t> </a:t>
            </a:r>
            <a:endParaRPr b="0" lang="en-US" sz="2800" spc="-1" strike="noStrike">
              <a:latin typeface="Arial"/>
            </a:endParaRPr>
          </a:p>
          <a:p>
            <a:pPr marL="182880" indent="-182160">
              <a:lnSpc>
                <a:spcPct val="200000"/>
              </a:lnSpc>
              <a:spcBef>
                <a:spcPts val="901"/>
              </a:spcBef>
              <a:buClr>
                <a:srgbClr val="262626"/>
              </a:buClr>
              <a:buFont typeface="Garamond"/>
              <a:buChar char="◦"/>
            </a:pPr>
            <a:r>
              <a:rPr b="0" lang="en-US" sz="2800" spc="-1" strike="noStrike">
                <a:solidFill>
                  <a:srgbClr val="000000"/>
                </a:solidFill>
                <a:latin typeface="Century Gothic"/>
              </a:rPr>
              <a:t>Passing Arguments  - </a:t>
            </a:r>
            <a:r>
              <a:rPr b="0" lang="en-US" sz="2800" spc="-1" strike="noStrike" u="sng">
                <a:solidFill>
                  <a:srgbClr val="0000ff"/>
                </a:solidFill>
                <a:uFillTx/>
                <a:latin typeface="Century Gothic"/>
                <a:hlinkClick r:id="rId3"/>
              </a:rPr>
              <a:t>https://youtu.be/_oyuKw3vBf8</a:t>
            </a:r>
            <a:endParaRPr b="0" lang="en-US" sz="2800" spc="-1" strike="noStrike">
              <a:latin typeface="Arial"/>
            </a:endParaRPr>
          </a:p>
          <a:p>
            <a:pPr marL="182880" indent="-182160">
              <a:lnSpc>
                <a:spcPct val="200000"/>
              </a:lnSpc>
              <a:spcBef>
                <a:spcPts val="901"/>
              </a:spcBef>
              <a:buClr>
                <a:srgbClr val="262626"/>
              </a:buClr>
              <a:buFont typeface="Garamond"/>
              <a:buChar char="◦"/>
            </a:pPr>
            <a:r>
              <a:rPr b="0" lang="en-US" sz="2800" spc="-1" strike="noStrike">
                <a:solidFill>
                  <a:srgbClr val="000000"/>
                </a:solidFill>
                <a:latin typeface="Century Gothic"/>
              </a:rPr>
              <a:t>Returning Values - </a:t>
            </a:r>
            <a:r>
              <a:rPr b="0" lang="en-US" sz="2800" spc="-1" strike="noStrike" u="sng">
                <a:solidFill>
                  <a:srgbClr val="0000ff"/>
                </a:solidFill>
                <a:uFillTx/>
                <a:latin typeface="Century Gothic"/>
                <a:hlinkClick r:id="rId4"/>
              </a:rPr>
              <a:t>https://youtu.be/ye2tvFir65g</a:t>
            </a:r>
            <a:endParaRPr b="0" lang="en-US" sz="2800" spc="-1" strike="noStrike">
              <a:latin typeface="Arial"/>
            </a:endParaRPr>
          </a:p>
          <a:p>
            <a:pPr>
              <a:lnSpc>
                <a:spcPct val="100000"/>
              </a:lnSpc>
              <a:spcBef>
                <a:spcPts val="901"/>
              </a:spcBef>
            </a:pPr>
            <a:endParaRPr b="0" lang="en-US" sz="2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066680" y="642600"/>
            <a:ext cx="10057680" cy="80100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4800" spc="-1" strike="noStrike">
                <a:solidFill>
                  <a:srgbClr val="262626"/>
                </a:solidFill>
                <a:latin typeface="Century Gothic"/>
              </a:rPr>
              <a:t>Returning a value</a:t>
            </a:r>
            <a:endParaRPr b="0" lang="en-US" sz="4800" spc="-1" strike="noStrike">
              <a:latin typeface="Arial"/>
            </a:endParaRPr>
          </a:p>
        </p:txBody>
      </p:sp>
      <p:sp>
        <p:nvSpPr>
          <p:cNvPr id="144" name="CustomShape 2"/>
          <p:cNvSpPr/>
          <p:nvPr/>
        </p:nvSpPr>
        <p:spPr>
          <a:xfrm>
            <a:off x="1066680" y="1576440"/>
            <a:ext cx="10057680" cy="4458600"/>
          </a:xfrm>
          <a:prstGeom prst="rect">
            <a:avLst/>
          </a:prstGeom>
          <a:noFill/>
          <a:ln>
            <a:noFill/>
          </a:ln>
        </p:spPr>
        <p:style>
          <a:lnRef idx="0"/>
          <a:fillRef idx="0"/>
          <a:effectRef idx="0"/>
          <a:fontRef idx="minor"/>
        </p:style>
        <p:txBody>
          <a:bodyPr lIns="90000" rIns="90000" tIns="45000" bIns="45000"/>
          <a:p>
            <a:pPr algn="ctr">
              <a:lnSpc>
                <a:spcPct val="100000"/>
              </a:lnSpc>
              <a:spcBef>
                <a:spcPts val="901"/>
              </a:spcBef>
            </a:pPr>
            <a:r>
              <a:rPr b="0" lang="en-US" sz="4400" spc="-1" strike="noStrike">
                <a:solidFill>
                  <a:srgbClr val="000000"/>
                </a:solidFill>
                <a:latin typeface="Century Gothic"/>
              </a:rPr>
              <a:t>int function_3(void)</a:t>
            </a:r>
            <a:endParaRPr b="0" lang="en-US" sz="4400" spc="-1" strike="noStrike">
              <a:latin typeface="Arial"/>
            </a:endParaRPr>
          </a:p>
          <a:p>
            <a:pPr>
              <a:lnSpc>
                <a:spcPct val="100000"/>
              </a:lnSpc>
              <a:spcBef>
                <a:spcPts val="901"/>
              </a:spcBef>
            </a:pPr>
            <a:endParaRPr b="0" lang="en-US" sz="4400" spc="-1" strike="noStrike">
              <a:latin typeface="Arial"/>
            </a:endParaRPr>
          </a:p>
          <a:p>
            <a:pPr marL="182880" indent="-182160">
              <a:lnSpc>
                <a:spcPct val="100000"/>
              </a:lnSpc>
              <a:spcBef>
                <a:spcPts val="901"/>
              </a:spcBef>
              <a:buClr>
                <a:srgbClr val="262626"/>
              </a:buClr>
              <a:buFont typeface="Garamond"/>
              <a:buChar char="◦"/>
            </a:pPr>
            <a:r>
              <a:rPr b="0" lang="en-US" sz="3200" spc="-1" strike="noStrike">
                <a:solidFill>
                  <a:srgbClr val="000000"/>
                </a:solidFill>
                <a:latin typeface="Century Gothic"/>
              </a:rPr>
              <a:t>This function does not need any information passed into it in order for it to run.  </a:t>
            </a:r>
            <a:endParaRPr b="0" lang="en-US" sz="3200" spc="-1" strike="noStrike">
              <a:latin typeface="Arial"/>
            </a:endParaRPr>
          </a:p>
          <a:p>
            <a:pPr marL="182880" indent="-182160">
              <a:lnSpc>
                <a:spcPct val="100000"/>
              </a:lnSpc>
              <a:spcBef>
                <a:spcPts val="901"/>
              </a:spcBef>
            </a:pPr>
            <a:endParaRPr b="0" lang="en-US" sz="3200" spc="-1" strike="noStrike">
              <a:latin typeface="Arial"/>
            </a:endParaRPr>
          </a:p>
          <a:p>
            <a:pPr marL="182880" indent="-182160">
              <a:lnSpc>
                <a:spcPct val="100000"/>
              </a:lnSpc>
              <a:spcBef>
                <a:spcPts val="901"/>
              </a:spcBef>
              <a:buClr>
                <a:srgbClr val="262626"/>
              </a:buClr>
              <a:buFont typeface="Garamond"/>
              <a:buChar char="◦"/>
            </a:pPr>
            <a:r>
              <a:rPr b="0" lang="en-US" sz="3200" spc="-1" strike="noStrike">
                <a:solidFill>
                  <a:srgbClr val="000000"/>
                </a:solidFill>
                <a:latin typeface="Century Gothic"/>
              </a:rPr>
              <a:t>It will perform the code and then return a value through the return statement.</a:t>
            </a:r>
            <a:endParaRPr b="0" lang="en-US" sz="3200" spc="-1" strike="noStrike">
              <a:latin typeface="Arial"/>
            </a:endParaRPr>
          </a:p>
        </p:txBody>
      </p:sp>
    </p:spTree>
  </p:cSld>
  <p:timing>
    <p:tnLst>
      <p:par>
        <p:cTn id="196" dur="indefinite" restart="never" nodeType="tmRoot">
          <p:childTnLst>
            <p:seq>
              <p:cTn id="197"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1066680" y="642600"/>
            <a:ext cx="4856040" cy="13708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800" spc="-1" strike="noStrike">
                <a:solidFill>
                  <a:srgbClr val="262626"/>
                </a:solidFill>
                <a:latin typeface="Century Gothic"/>
              </a:rPr>
              <a:t>User Input Functions</a:t>
            </a:r>
            <a:endParaRPr b="0" lang="en-US" sz="4800" spc="-1" strike="noStrike">
              <a:latin typeface="Arial"/>
            </a:endParaRPr>
          </a:p>
        </p:txBody>
      </p:sp>
      <p:sp>
        <p:nvSpPr>
          <p:cNvPr id="146" name="CustomShape 2"/>
          <p:cNvSpPr/>
          <p:nvPr/>
        </p:nvSpPr>
        <p:spPr>
          <a:xfrm>
            <a:off x="1066680" y="2103120"/>
            <a:ext cx="10057680" cy="678960"/>
          </a:xfrm>
          <a:prstGeom prst="rect">
            <a:avLst/>
          </a:prstGeom>
          <a:noFill/>
          <a:ln>
            <a:noFill/>
          </a:ln>
        </p:spPr>
        <p:style>
          <a:lnRef idx="0"/>
          <a:fillRef idx="0"/>
          <a:effectRef idx="0"/>
          <a:fontRef idx="minor"/>
        </p:style>
        <p:txBody>
          <a:bodyPr lIns="90000" rIns="90000" tIns="45000" bIns="45000"/>
          <a:p>
            <a:pPr marL="182880" indent="-182160">
              <a:lnSpc>
                <a:spcPct val="100000"/>
              </a:lnSpc>
              <a:spcBef>
                <a:spcPts val="901"/>
              </a:spcBef>
              <a:buClr>
                <a:srgbClr val="262626"/>
              </a:buClr>
              <a:buFont typeface="Garamond"/>
              <a:buChar char="◦"/>
            </a:pPr>
            <a:r>
              <a:rPr b="0" lang="en-US" sz="1800" spc="-1" strike="noStrike">
                <a:solidFill>
                  <a:srgbClr val="000000"/>
                </a:solidFill>
                <a:latin typeface="Century Gothic"/>
              </a:rPr>
              <a:t>This function prompts the user to enter a number and then returns the number to the calling function</a:t>
            </a:r>
            <a:endParaRPr b="0" lang="en-US" sz="1800" spc="-1" strike="noStrike">
              <a:latin typeface="Arial"/>
            </a:endParaRPr>
          </a:p>
        </p:txBody>
      </p:sp>
      <p:sp>
        <p:nvSpPr>
          <p:cNvPr id="147" name="CustomShape 3"/>
          <p:cNvSpPr/>
          <p:nvPr/>
        </p:nvSpPr>
        <p:spPr>
          <a:xfrm>
            <a:off x="1855440" y="2871720"/>
            <a:ext cx="3656880" cy="28324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entury Gothic"/>
                <a:ea typeface="DejaVu Sans"/>
              </a:rPr>
              <a:t>int User_Input_Integer(void)</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int integer;</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printf("Enter an integer: ");</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scanf("%i", &amp;integer);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return(integer);</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	</a:t>
            </a:r>
            <a:endParaRPr b="0" lang="en-US" sz="1800" spc="-1" strike="noStrike">
              <a:latin typeface="Arial"/>
            </a:endParaRPr>
          </a:p>
        </p:txBody>
      </p:sp>
      <p:sp>
        <p:nvSpPr>
          <p:cNvPr id="148" name="CustomShape 4"/>
          <p:cNvSpPr/>
          <p:nvPr/>
        </p:nvSpPr>
        <p:spPr>
          <a:xfrm>
            <a:off x="5923800" y="3905640"/>
            <a:ext cx="4028040" cy="2558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entury Gothic"/>
                <a:ea typeface="DejaVu Sans"/>
              </a:rPr>
              <a:t>float User_Input_Decimal (void)</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float decimal;</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printf("Enter an integer: ");</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scanf("%f", &amp;decimal);</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return(decimal);</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a:t>
            </a:r>
            <a:endParaRPr b="0" lang="en-US" sz="1800" spc="-1" strike="noStrike">
              <a:latin typeface="Arial"/>
            </a:endParaRPr>
          </a:p>
          <a:p>
            <a:pPr>
              <a:lnSpc>
                <a:spcPct val="100000"/>
              </a:lnSpc>
            </a:pPr>
            <a:endParaRPr b="0" lang="en-US" sz="1800" spc="-1" strike="noStrike">
              <a:latin typeface="Arial"/>
            </a:endParaRPr>
          </a:p>
        </p:txBody>
      </p:sp>
      <p:sp>
        <p:nvSpPr>
          <p:cNvPr id="149" name="CustomShape 5"/>
          <p:cNvSpPr/>
          <p:nvPr/>
        </p:nvSpPr>
        <p:spPr>
          <a:xfrm>
            <a:off x="5959800" y="444600"/>
            <a:ext cx="4385880" cy="3107520"/>
          </a:xfrm>
          <a:prstGeom prst="rect">
            <a:avLst/>
          </a:prstGeom>
          <a:solidFill>
            <a:srgbClr val="f2f2f2"/>
          </a:solid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entury Gothic"/>
                <a:ea typeface="DejaVu Sans"/>
              </a:rPr>
              <a:t>int _tmain(int argc, _TCHAR* argv[])</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int number;</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float money;</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number = User_Input_Integer();</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money = User_Input_Decimal();</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return 0;</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a:t>
            </a:r>
            <a:endParaRPr b="0" lang="en-US" sz="1800" spc="-1" strike="noStrike">
              <a:latin typeface="Arial"/>
            </a:endParaRPr>
          </a:p>
          <a:p>
            <a:pPr>
              <a:lnSpc>
                <a:spcPct val="100000"/>
              </a:lnSpc>
            </a:pPr>
            <a:endParaRPr b="0" lang="en-US" sz="1800" spc="-1" strike="noStrike">
              <a:latin typeface="Arial"/>
            </a:endParaRPr>
          </a:p>
        </p:txBody>
      </p:sp>
    </p:spTree>
  </p:cSld>
  <p:timing>
    <p:tnLst>
      <p:par>
        <p:cTn id="198" dur="indefinite" restart="never" nodeType="tmRoot">
          <p:childTnLst>
            <p:seq>
              <p:cTn id="199" dur="indefinite" nodeType="mainSeq">
                <p:childTnLst>
                  <p:par>
                    <p:cTn id="200" fill="hold">
                      <p:stCondLst>
                        <p:cond delay="indefinite"/>
                      </p:stCondLst>
                      <p:childTnLst>
                        <p:par>
                          <p:cTn id="201" fill="hold">
                            <p:stCondLst>
                              <p:cond delay="0"/>
                            </p:stCondLst>
                            <p:childTnLst>
                              <p:par>
                                <p:cTn id="202" nodeType="clickEffect" fill="hold" presetClass="entr" presetID="42">
                                  <p:stCondLst>
                                    <p:cond delay="0"/>
                                  </p:stCondLst>
                                  <p:childTnLst>
                                    <p:set>
                                      <p:cBhvr>
                                        <p:cTn id="203" dur="1" fill="hold">
                                          <p:stCondLst>
                                            <p:cond delay="0"/>
                                          </p:stCondLst>
                                        </p:cTn>
                                        <p:tgtEl>
                                          <p:spTgt spid="147"/>
                                        </p:tgtEl>
                                        <p:attrNameLst>
                                          <p:attrName>style.visibility</p:attrName>
                                        </p:attrNameLst>
                                      </p:cBhvr>
                                      <p:to>
                                        <p:strVal val="visible"/>
                                      </p:to>
                                    </p:set>
                                    <p:animEffect filter="fade" transition="in">
                                      <p:cBhvr additive="repl">
                                        <p:cTn id="204" dur="1000"/>
                                        <p:tgtEl>
                                          <p:spTgt spid="147"/>
                                        </p:tgtEl>
                                      </p:cBhvr>
                                    </p:animEffect>
                                    <p:anim calcmode="lin" valueType="num">
                                      <p:cBhvr additive="repl">
                                        <p:cTn id="205" dur="1000" fill="hold"/>
                                        <p:tgtEl>
                                          <p:spTgt spid="147"/>
                                        </p:tgtEl>
                                        <p:attrNameLst>
                                          <p:attrName>ppt_x</p:attrName>
                                        </p:attrNameLst>
                                      </p:cBhvr>
                                      <p:tavLst>
                                        <p:tav tm="0">
                                          <p:val>
                                            <p:strVal val="#ppt_x"/>
                                          </p:val>
                                        </p:tav>
                                        <p:tav tm="100000">
                                          <p:val>
                                            <p:strVal val="#ppt_x"/>
                                          </p:val>
                                        </p:tav>
                                      </p:tavLst>
                                    </p:anim>
                                    <p:anim calcmode="lin" valueType="num">
                                      <p:cBhvr additive="repl">
                                        <p:cTn id="206" dur="1000" fill="hold"/>
                                        <p:tgtEl>
                                          <p:spTgt spid="147"/>
                                        </p:tgtEl>
                                        <p:attrNameLst>
                                          <p:attrName>ppt_y</p:attrName>
                                        </p:attrNameLst>
                                      </p:cBhvr>
                                      <p:tavLst>
                                        <p:tav tm="0">
                                          <p:val>
                                            <p:strVal val="#ppt_y+.1"/>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nodeType="clickEffect" fill="hold" presetClass="entr" presetID="42">
                                  <p:stCondLst>
                                    <p:cond delay="0"/>
                                  </p:stCondLst>
                                  <p:childTnLst>
                                    <p:set>
                                      <p:cBhvr>
                                        <p:cTn id="210" dur="1" fill="hold">
                                          <p:stCondLst>
                                            <p:cond delay="0"/>
                                          </p:stCondLst>
                                        </p:cTn>
                                        <p:tgtEl>
                                          <p:spTgt spid="148"/>
                                        </p:tgtEl>
                                        <p:attrNameLst>
                                          <p:attrName>style.visibility</p:attrName>
                                        </p:attrNameLst>
                                      </p:cBhvr>
                                      <p:to>
                                        <p:strVal val="visible"/>
                                      </p:to>
                                    </p:set>
                                    <p:animEffect filter="fade" transition="in">
                                      <p:cBhvr additive="repl">
                                        <p:cTn id="211" dur="1000"/>
                                        <p:tgtEl>
                                          <p:spTgt spid="148"/>
                                        </p:tgtEl>
                                      </p:cBhvr>
                                    </p:animEffect>
                                    <p:anim calcmode="lin" valueType="num">
                                      <p:cBhvr additive="repl">
                                        <p:cTn id="212" dur="1000" fill="hold"/>
                                        <p:tgtEl>
                                          <p:spTgt spid="148"/>
                                        </p:tgtEl>
                                        <p:attrNameLst>
                                          <p:attrName>ppt_x</p:attrName>
                                        </p:attrNameLst>
                                      </p:cBhvr>
                                      <p:tavLst>
                                        <p:tav tm="0">
                                          <p:val>
                                            <p:strVal val="#ppt_x"/>
                                          </p:val>
                                        </p:tav>
                                        <p:tav tm="100000">
                                          <p:val>
                                            <p:strVal val="#ppt_x"/>
                                          </p:val>
                                        </p:tav>
                                      </p:tavLst>
                                    </p:anim>
                                    <p:anim calcmode="lin" valueType="num">
                                      <p:cBhvr additive="repl">
                                        <p:cTn id="213" dur="1000" fill="hold"/>
                                        <p:tgtEl>
                                          <p:spTgt spid="148"/>
                                        </p:tgtEl>
                                        <p:attrNameLst>
                                          <p:attrName>ppt_y</p:attrName>
                                        </p:attrNameLst>
                                      </p:cBhvr>
                                      <p:tavLst>
                                        <p:tav tm="0">
                                          <p:val>
                                            <p:strVal val="#ppt_y+.1"/>
                                          </p:val>
                                        </p:tav>
                                        <p:tav tm="100000">
                                          <p:val>
                                            <p:strVal val="#ppt_y"/>
                                          </p:val>
                                        </p:tav>
                                      </p:tavLst>
                                    </p:anim>
                                  </p:childTnLst>
                                </p:cTn>
                              </p:par>
                            </p:childTnLst>
                          </p:cTn>
                        </p:par>
                      </p:childTnLst>
                    </p:cTn>
                  </p:par>
                  <p:par>
                    <p:cTn id="214" fill="hold">
                      <p:stCondLst>
                        <p:cond delay="indefinite"/>
                      </p:stCondLst>
                      <p:childTnLst>
                        <p:par>
                          <p:cTn id="215" fill="hold">
                            <p:stCondLst>
                              <p:cond delay="0"/>
                            </p:stCondLst>
                            <p:childTnLst>
                              <p:par>
                                <p:cTn id="216" nodeType="clickEffect" fill="hold" presetClass="entr" presetID="42">
                                  <p:stCondLst>
                                    <p:cond delay="0"/>
                                  </p:stCondLst>
                                  <p:childTnLst>
                                    <p:set>
                                      <p:cBhvr>
                                        <p:cTn id="217" dur="1" fill="hold">
                                          <p:stCondLst>
                                            <p:cond delay="0"/>
                                          </p:stCondLst>
                                        </p:cTn>
                                        <p:tgtEl>
                                          <p:spTgt spid="149"/>
                                        </p:tgtEl>
                                        <p:attrNameLst>
                                          <p:attrName>style.visibility</p:attrName>
                                        </p:attrNameLst>
                                      </p:cBhvr>
                                      <p:to>
                                        <p:strVal val="visible"/>
                                      </p:to>
                                    </p:set>
                                    <p:animEffect filter="fade" transition="in">
                                      <p:cBhvr additive="repl">
                                        <p:cTn id="218" dur="1000"/>
                                        <p:tgtEl>
                                          <p:spTgt spid="149"/>
                                        </p:tgtEl>
                                      </p:cBhvr>
                                    </p:animEffect>
                                    <p:anim calcmode="lin" valueType="num">
                                      <p:cBhvr additive="repl">
                                        <p:cTn id="219" dur="1000" fill="hold"/>
                                        <p:tgtEl>
                                          <p:spTgt spid="149"/>
                                        </p:tgtEl>
                                        <p:attrNameLst>
                                          <p:attrName>ppt_x</p:attrName>
                                        </p:attrNameLst>
                                      </p:cBhvr>
                                      <p:tavLst>
                                        <p:tav tm="0">
                                          <p:val>
                                            <p:strVal val="#ppt_x"/>
                                          </p:val>
                                        </p:tav>
                                        <p:tav tm="100000">
                                          <p:val>
                                            <p:strVal val="#ppt_x"/>
                                          </p:val>
                                        </p:tav>
                                      </p:tavLst>
                                    </p:anim>
                                    <p:anim calcmode="lin" valueType="num">
                                      <p:cBhvr additive="repl">
                                        <p:cTn id="220" dur="1000" fill="hold"/>
                                        <p:tgtEl>
                                          <p:spTgt spid="149"/>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066680" y="642600"/>
            <a:ext cx="10057680" cy="7614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800" spc="-1" strike="noStrike">
                <a:solidFill>
                  <a:srgbClr val="262626"/>
                </a:solidFill>
                <a:latin typeface="Century Gothic"/>
              </a:rPr>
              <a:t>Input-Output Functions</a:t>
            </a:r>
            <a:endParaRPr b="0" lang="en-US" sz="4800" spc="-1" strike="noStrike">
              <a:latin typeface="Arial"/>
            </a:endParaRPr>
          </a:p>
        </p:txBody>
      </p:sp>
      <p:sp>
        <p:nvSpPr>
          <p:cNvPr id="151" name="CustomShape 2"/>
          <p:cNvSpPr/>
          <p:nvPr/>
        </p:nvSpPr>
        <p:spPr>
          <a:xfrm>
            <a:off x="1066680" y="3375360"/>
            <a:ext cx="10057680" cy="1103040"/>
          </a:xfrm>
          <a:prstGeom prst="rect">
            <a:avLst/>
          </a:prstGeom>
          <a:noFill/>
          <a:ln>
            <a:noFill/>
          </a:ln>
        </p:spPr>
        <p:style>
          <a:lnRef idx="0"/>
          <a:fillRef idx="0"/>
          <a:effectRef idx="0"/>
          <a:fontRef idx="minor"/>
        </p:style>
        <p:txBody>
          <a:bodyPr lIns="90000" rIns="90000" tIns="45000" bIns="45000">
            <a:normAutofit/>
          </a:bodyPr>
          <a:p>
            <a:pPr marL="182880" indent="-182160">
              <a:lnSpc>
                <a:spcPct val="100000"/>
              </a:lnSpc>
              <a:spcBef>
                <a:spcPts val="901"/>
              </a:spcBef>
              <a:buClr>
                <a:srgbClr val="262626"/>
              </a:buClr>
              <a:buFont typeface="Garamond"/>
              <a:buChar char="◦"/>
            </a:pPr>
            <a:r>
              <a:rPr b="0" lang="en-US" sz="2400" spc="-1" strike="noStrike">
                <a:solidFill>
                  <a:srgbClr val="000000"/>
                </a:solidFill>
                <a:latin typeface="Century Gothic"/>
              </a:rPr>
              <a:t>This function will pass values into the function, use those values and then return a value to the calling function</a:t>
            </a:r>
            <a:endParaRPr b="0" lang="en-US" sz="2400" spc="-1" strike="noStrike">
              <a:latin typeface="Arial"/>
            </a:endParaRPr>
          </a:p>
          <a:p>
            <a:pPr>
              <a:lnSpc>
                <a:spcPct val="100000"/>
              </a:lnSpc>
              <a:spcBef>
                <a:spcPts val="901"/>
              </a:spcBef>
            </a:pPr>
            <a:endParaRPr b="0" lang="en-US" sz="2400" spc="-1" strike="noStrike">
              <a:latin typeface="Arial"/>
            </a:endParaRPr>
          </a:p>
        </p:txBody>
      </p:sp>
    </p:spTree>
  </p:cSld>
  <p:timing>
    <p:tnLst>
      <p:par>
        <p:cTn id="221" dur="indefinite" restart="never" nodeType="tmRoot">
          <p:childTnLst>
            <p:seq>
              <p:cTn id="222"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066680" y="642600"/>
            <a:ext cx="3226320" cy="13708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800" spc="-1" strike="noStrike">
                <a:solidFill>
                  <a:srgbClr val="262626"/>
                </a:solidFill>
                <a:latin typeface="Century Gothic"/>
              </a:rPr>
              <a:t>User Input Functions</a:t>
            </a:r>
            <a:endParaRPr b="0" lang="en-US" sz="4800" spc="-1" strike="noStrike">
              <a:latin typeface="Arial"/>
            </a:endParaRPr>
          </a:p>
        </p:txBody>
      </p:sp>
      <p:sp>
        <p:nvSpPr>
          <p:cNvPr id="153" name="CustomShape 2"/>
          <p:cNvSpPr/>
          <p:nvPr/>
        </p:nvSpPr>
        <p:spPr>
          <a:xfrm>
            <a:off x="-284040" y="1791360"/>
            <a:ext cx="7056000" cy="4253760"/>
          </a:xfrm>
          <a:prstGeom prst="rect">
            <a:avLst/>
          </a:prstGeom>
          <a:solidFill>
            <a:srgbClr val="f2f2f2"/>
          </a:solidFill>
          <a:ln>
            <a:solidFill>
              <a:srgbClr val="000000"/>
            </a:solidFill>
          </a:ln>
        </p:spPr>
        <p:style>
          <a:lnRef idx="0"/>
          <a:fillRef idx="0"/>
          <a:effectRef idx="0"/>
          <a:fontRef idx="minor"/>
        </p:style>
        <p:txBody>
          <a:bodyPr lIns="90000" rIns="90000" tIns="45000" bIns="45000"/>
          <a:p>
            <a:pPr>
              <a:lnSpc>
                <a:spcPct val="100000"/>
              </a:lnSpc>
              <a:spcBef>
                <a:spcPts val="901"/>
              </a:spcBef>
            </a:pPr>
            <a:r>
              <a:rPr b="0" lang="en-US" sz="1800" spc="-1" strike="noStrike">
                <a:solidFill>
                  <a:srgbClr val="000000"/>
                </a:solidFill>
                <a:latin typeface="Century Gothic"/>
                <a:ea typeface="DejaVu Sans"/>
              </a:rPr>
              <a:t>int _tmain(int argc, _TCHAR* argv[])</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ea typeface="DejaVu Sans"/>
              </a:rPr>
              <a:t>{</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int number;</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float money;</a:t>
            </a:r>
            <a:endParaRPr b="0" lang="en-US" sz="1800" spc="-1" strike="noStrike">
              <a:latin typeface="Arial"/>
            </a:endParaRPr>
          </a:p>
          <a:p>
            <a:pPr>
              <a:lnSpc>
                <a:spcPct val="100000"/>
              </a:lnSpc>
              <a:spcBef>
                <a:spcPts val="901"/>
              </a:spcBef>
            </a:pP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number = User_Input_Integer(1, 10);</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money = User_Input_Decimal(0, 100);</a:t>
            </a:r>
            <a:endParaRPr b="0" lang="en-US" sz="1800" spc="-1" strike="noStrike">
              <a:latin typeface="Arial"/>
            </a:endParaRPr>
          </a:p>
          <a:p>
            <a:pPr>
              <a:lnSpc>
                <a:spcPct val="100000"/>
              </a:lnSpc>
              <a:spcBef>
                <a:spcPts val="901"/>
              </a:spcBef>
            </a:pP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return 0;</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ea typeface="DejaVu Sans"/>
              </a:rPr>
              <a:t>}</a:t>
            </a:r>
            <a:endParaRPr b="0" lang="en-US" sz="1800" spc="-1" strike="noStrike">
              <a:latin typeface="Arial"/>
            </a:endParaRPr>
          </a:p>
          <a:p>
            <a:pPr>
              <a:lnSpc>
                <a:spcPct val="100000"/>
              </a:lnSpc>
              <a:spcBef>
                <a:spcPts val="901"/>
              </a:spcBef>
            </a:pPr>
            <a:endParaRPr b="0" lang="en-US" sz="1800" spc="-1" strike="noStrike">
              <a:latin typeface="Arial"/>
            </a:endParaRPr>
          </a:p>
        </p:txBody>
      </p:sp>
      <p:sp>
        <p:nvSpPr>
          <p:cNvPr id="154" name="CustomShape 3"/>
          <p:cNvSpPr/>
          <p:nvPr/>
        </p:nvSpPr>
        <p:spPr>
          <a:xfrm>
            <a:off x="3657600" y="91440"/>
            <a:ext cx="6671880" cy="5420160"/>
          </a:xfrm>
          <a:prstGeom prst="rect">
            <a:avLst/>
          </a:prstGeom>
          <a:solidFill>
            <a:srgbClr val="f2f2f2"/>
          </a:solidFill>
          <a:ln>
            <a:noFill/>
          </a:ln>
        </p:spPr>
        <p:style>
          <a:lnRef idx="0"/>
          <a:fillRef idx="0"/>
          <a:effectRef idx="0"/>
          <a:fontRef idx="minor"/>
        </p:style>
        <p:txBody>
          <a:bodyPr lIns="90000" rIns="90000" tIns="45000" bIns="45000"/>
          <a:p>
            <a:pPr>
              <a:lnSpc>
                <a:spcPct val="100000"/>
              </a:lnSpc>
              <a:spcBef>
                <a:spcPts val="901"/>
              </a:spcBef>
            </a:pPr>
            <a:r>
              <a:rPr b="0" lang="en-US" sz="1800" spc="-1" strike="noStrike">
                <a:solidFill>
                  <a:srgbClr val="000000"/>
                </a:solidFill>
                <a:latin typeface="Century Gothic"/>
              </a:rPr>
              <a:t>int User_Input_Integer2(int min, int max)</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a:t>
            </a:r>
            <a:r>
              <a:rPr b="0" lang="en-US" sz="1600" spc="-1" strike="noStrike">
                <a:solidFill>
                  <a:srgbClr val="000000"/>
                </a:solidFill>
                <a:latin typeface="Century Gothic"/>
              </a:rPr>
              <a:t>//this function validates input to be between min and max</a:t>
            </a:r>
            <a:endParaRPr b="0" lang="en-US" sz="1600" spc="-1" strike="noStrike">
              <a:latin typeface="Arial"/>
            </a:endParaRPr>
          </a:p>
          <a:p>
            <a:pPr>
              <a:lnSpc>
                <a:spcPct val="100000"/>
              </a:lnSpc>
              <a:spcBef>
                <a:spcPts val="901"/>
              </a:spcBef>
            </a:pPr>
            <a:endParaRPr b="0" lang="en-US" sz="1600" spc="-1" strike="noStrike">
              <a:latin typeface="Arial"/>
            </a:endParaRPr>
          </a:p>
          <a:p>
            <a:pPr>
              <a:lnSpc>
                <a:spcPct val="100000"/>
              </a:lnSpc>
              <a:spcBef>
                <a:spcPts val="901"/>
              </a:spcBef>
            </a:pPr>
            <a:r>
              <a:rPr b="0" lang="en-US" sz="1800" spc="-1" strike="noStrike">
                <a:solidFill>
                  <a:srgbClr val="000000"/>
                </a:solidFill>
                <a:latin typeface="Century Gothic"/>
              </a:rPr>
              <a:t>     </a:t>
            </a:r>
            <a:r>
              <a:rPr b="0" lang="en-US" sz="1800" spc="-1" strike="noStrike">
                <a:solidFill>
                  <a:srgbClr val="000000"/>
                </a:solidFill>
                <a:latin typeface="Century Gothic"/>
              </a:rPr>
              <a:t>	</a:t>
            </a:r>
            <a:r>
              <a:rPr b="0" lang="en-US" sz="1800" spc="-1" strike="noStrike">
                <a:solidFill>
                  <a:srgbClr val="000000"/>
                </a:solidFill>
                <a:latin typeface="Century Gothic"/>
              </a:rPr>
              <a:t>int integer;</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	</a:t>
            </a:r>
            <a:r>
              <a:rPr b="0" lang="en-US" sz="1800" spc="-1" strike="noStrike">
                <a:solidFill>
                  <a:srgbClr val="000000"/>
                </a:solidFill>
                <a:latin typeface="Century Gothic"/>
              </a:rPr>
              <a:t>do</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	</a:t>
            </a:r>
            <a:r>
              <a:rPr b="0" lang="en-US" sz="1800" spc="-1" strike="noStrike">
                <a:solidFill>
                  <a:srgbClr val="000000"/>
                </a:solidFill>
                <a:latin typeface="Century Gothic"/>
              </a:rPr>
              <a:t>{</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	</a:t>
            </a:r>
            <a:r>
              <a:rPr b="0" lang="en-US" sz="1800" spc="-1" strike="noStrike">
                <a:solidFill>
                  <a:srgbClr val="000000"/>
                </a:solidFill>
                <a:latin typeface="Century Gothic"/>
              </a:rPr>
              <a:t>	</a:t>
            </a:r>
            <a:r>
              <a:rPr b="0" lang="en-US" sz="1800" spc="-1" strike="noStrike">
                <a:solidFill>
                  <a:srgbClr val="000000"/>
                </a:solidFill>
                <a:latin typeface="Century Gothic"/>
              </a:rPr>
              <a:t>printf("Enter an integer: ");</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	</a:t>
            </a:r>
            <a:r>
              <a:rPr b="0" lang="en-US" sz="1800" spc="-1" strike="noStrike">
                <a:solidFill>
                  <a:srgbClr val="000000"/>
                </a:solidFill>
                <a:latin typeface="Century Gothic"/>
              </a:rPr>
              <a:t>	</a:t>
            </a:r>
            <a:r>
              <a:rPr b="0" lang="en-US" sz="1800" spc="-1" strike="noStrike">
                <a:solidFill>
                  <a:srgbClr val="000000"/>
                </a:solidFill>
                <a:latin typeface="Century Gothic"/>
              </a:rPr>
              <a:t>scanf("%i", &amp;integer);</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	</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	</a:t>
            </a:r>
            <a:r>
              <a:rPr b="0" lang="en-US" sz="1800" spc="-1" strike="noStrike">
                <a:solidFill>
                  <a:srgbClr val="000000"/>
                </a:solidFill>
                <a:latin typeface="Century Gothic"/>
              </a:rPr>
              <a:t>	</a:t>
            </a:r>
            <a:r>
              <a:rPr b="0" lang="en-US" sz="1800" spc="-1" strike="noStrike">
                <a:solidFill>
                  <a:srgbClr val="000000"/>
                </a:solidFill>
                <a:latin typeface="Century Gothic"/>
              </a:rPr>
              <a:t>if(integer &lt; min || integer &gt; max)</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	</a:t>
            </a:r>
            <a:r>
              <a:rPr b="0" lang="en-US" sz="1800" spc="-1" strike="noStrike">
                <a:solidFill>
                  <a:srgbClr val="000000"/>
                </a:solidFill>
                <a:latin typeface="Century Gothic"/>
              </a:rPr>
              <a:t>	</a:t>
            </a:r>
            <a:r>
              <a:rPr b="0" lang="en-US" sz="1800" spc="-1" strike="noStrike">
                <a:solidFill>
                  <a:srgbClr val="000000"/>
                </a:solidFill>
                <a:latin typeface="Century Gothic"/>
              </a:rPr>
              <a:t>      </a:t>
            </a:r>
            <a:r>
              <a:rPr b="0" lang="en-US" sz="1800" spc="-1" strike="noStrike">
                <a:solidFill>
                  <a:srgbClr val="000000"/>
                </a:solidFill>
                <a:latin typeface="Century Gothic"/>
              </a:rPr>
              <a:t>printf(“ Invalid Entry.  Try again\n”);</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	</a:t>
            </a:r>
            <a:r>
              <a:rPr b="0" lang="en-US" sz="1800" spc="-1" strike="noStrike">
                <a:solidFill>
                  <a:srgbClr val="000000"/>
                </a:solidFill>
                <a:latin typeface="Century Gothic"/>
              </a:rPr>
              <a:t>}while(integer &lt; min || integer &gt; max);</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	</a:t>
            </a:r>
            <a:r>
              <a:rPr b="0" lang="en-US" sz="1800" spc="-1" strike="noStrike">
                <a:solidFill>
                  <a:srgbClr val="000000"/>
                </a:solidFill>
                <a:latin typeface="Century Gothic"/>
              </a:rPr>
              <a:t>return(integer);</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a:t>
            </a:r>
            <a:endParaRPr b="0" lang="en-US" sz="1800" spc="-1" strike="noStrike">
              <a:latin typeface="Arial"/>
            </a:endParaRPr>
          </a:p>
        </p:txBody>
      </p:sp>
      <p:sp>
        <p:nvSpPr>
          <p:cNvPr id="155" name="CustomShape 4"/>
          <p:cNvSpPr/>
          <p:nvPr/>
        </p:nvSpPr>
        <p:spPr>
          <a:xfrm>
            <a:off x="5669280" y="1737360"/>
            <a:ext cx="7056000" cy="5031360"/>
          </a:xfrm>
          <a:prstGeom prst="rect">
            <a:avLst/>
          </a:prstGeom>
          <a:solidFill>
            <a:srgbClr val="f2f2f2"/>
          </a:solidFill>
          <a:ln>
            <a:solidFill>
              <a:srgbClr val="000000"/>
            </a:solidFill>
          </a:ln>
        </p:spPr>
        <p:style>
          <a:lnRef idx="0"/>
          <a:fillRef idx="0"/>
          <a:effectRef idx="0"/>
          <a:fontRef idx="minor"/>
        </p:style>
        <p:txBody>
          <a:bodyPr lIns="90000" rIns="90000" tIns="45000" bIns="45000"/>
          <a:p>
            <a:pPr>
              <a:lnSpc>
                <a:spcPct val="100000"/>
              </a:lnSpc>
              <a:spcBef>
                <a:spcPts val="901"/>
              </a:spcBef>
            </a:pPr>
            <a:r>
              <a:rPr b="0" lang="en-US" sz="1800" spc="-1" strike="noStrike">
                <a:solidFill>
                  <a:srgbClr val="000000"/>
                </a:solidFill>
                <a:latin typeface="Century Gothic"/>
                <a:ea typeface="DejaVu Sans"/>
              </a:rPr>
              <a:t>float User_Input_Decimal2(int min, int max)</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ea typeface="DejaVu Sans"/>
              </a:rPr>
              <a:t>{//this function validates input to be between min and max</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float decimal;</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do</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printf("Enter a decimal: ");</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scanf("%f", &amp;decimal);</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ea typeface="DejaVu Sans"/>
              </a:rPr>
              <a:t>	</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if(decimal &lt; min || decimal &gt; max)</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printf(“ Invalid Entry.  Try again\n”);</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}while(decimal &lt; min || decimal &gt; max);</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return(decimal);</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ea typeface="DejaVu Sans"/>
              </a:rPr>
              <a:t>}</a:t>
            </a:r>
            <a:endParaRPr b="0" lang="en-US" sz="1800" spc="-1" strike="noStrike">
              <a:latin typeface="Arial"/>
            </a:endParaRPr>
          </a:p>
        </p:txBody>
      </p:sp>
    </p:spTree>
  </p:cSld>
  <p:timing>
    <p:tnLst>
      <p:par>
        <p:cTn id="223" dur="indefinite" restart="never" nodeType="tmRoot">
          <p:childTnLst>
            <p:seq>
              <p:cTn id="224" dur="indefinite" nodeType="mainSeq">
                <p:childTnLst>
                  <p:par>
                    <p:cTn id="225" fill="hold">
                      <p:stCondLst>
                        <p:cond delay="indefinite"/>
                      </p:stCondLst>
                      <p:childTnLst>
                        <p:par>
                          <p:cTn id="226" fill="hold">
                            <p:stCondLst>
                              <p:cond delay="0"/>
                            </p:stCondLst>
                            <p:childTnLst>
                              <p:par>
                                <p:cTn id="227" nodeType="clickEffect" fill="hold" presetClass="entr" presetID="42">
                                  <p:stCondLst>
                                    <p:cond delay="0"/>
                                  </p:stCondLst>
                                  <p:childTnLst>
                                    <p:set>
                                      <p:cBhvr>
                                        <p:cTn id="228" dur="1" fill="hold">
                                          <p:stCondLst>
                                            <p:cond delay="0"/>
                                          </p:stCondLst>
                                        </p:cTn>
                                        <p:tgtEl>
                                          <p:spTgt spid="154"/>
                                        </p:tgtEl>
                                        <p:attrNameLst>
                                          <p:attrName>style.visibility</p:attrName>
                                        </p:attrNameLst>
                                      </p:cBhvr>
                                      <p:to>
                                        <p:strVal val="visible"/>
                                      </p:to>
                                    </p:set>
                                    <p:animEffect filter="fade" transition="in">
                                      <p:cBhvr additive="repl">
                                        <p:cTn id="229" dur="1000"/>
                                        <p:tgtEl>
                                          <p:spTgt spid="154"/>
                                        </p:tgtEl>
                                      </p:cBhvr>
                                    </p:animEffect>
                                    <p:anim calcmode="lin" valueType="num">
                                      <p:cBhvr additive="repl">
                                        <p:cTn id="230" dur="1000" fill="hold"/>
                                        <p:tgtEl>
                                          <p:spTgt spid="154"/>
                                        </p:tgtEl>
                                        <p:attrNameLst>
                                          <p:attrName>ppt_x</p:attrName>
                                        </p:attrNameLst>
                                      </p:cBhvr>
                                      <p:tavLst>
                                        <p:tav tm="0">
                                          <p:val>
                                            <p:strVal val="#ppt_x"/>
                                          </p:val>
                                        </p:tav>
                                        <p:tav tm="100000">
                                          <p:val>
                                            <p:strVal val="#ppt_x"/>
                                          </p:val>
                                        </p:tav>
                                      </p:tavLst>
                                    </p:anim>
                                    <p:anim calcmode="lin" valueType="num">
                                      <p:cBhvr additive="repl">
                                        <p:cTn id="231" dur="1000" fill="hold"/>
                                        <p:tgtEl>
                                          <p:spTgt spid="154"/>
                                        </p:tgtEl>
                                        <p:attrNameLst>
                                          <p:attrName>ppt_y</p:attrName>
                                        </p:attrNameLst>
                                      </p:cBhvr>
                                      <p:tavLst>
                                        <p:tav tm="0">
                                          <p:val>
                                            <p:strVal val="#ppt_y+.1"/>
                                          </p:val>
                                        </p:tav>
                                        <p:tav tm="100000">
                                          <p:val>
                                            <p:strVal val="#ppt_y"/>
                                          </p:val>
                                        </p:tav>
                                      </p:tavLst>
                                    </p:anim>
                                  </p:childTnLst>
                                </p:cTn>
                              </p:par>
                            </p:childTnLst>
                          </p:cTn>
                        </p:par>
                      </p:childTnLst>
                    </p:cTn>
                  </p:par>
                  <p:par>
                    <p:cTn id="232" fill="hold">
                      <p:stCondLst>
                        <p:cond delay="indefinite"/>
                      </p:stCondLst>
                      <p:childTnLst>
                        <p:par>
                          <p:cTn id="233" fill="hold">
                            <p:stCondLst>
                              <p:cond delay="0"/>
                            </p:stCondLst>
                            <p:childTnLst>
                              <p:par>
                                <p:cTn id="234" nodeType="clickEffect" fill="hold" presetClass="entr" presetID="42">
                                  <p:stCondLst>
                                    <p:cond delay="0"/>
                                  </p:stCondLst>
                                  <p:childTnLst>
                                    <p:set>
                                      <p:cBhvr>
                                        <p:cTn id="235" dur="1" fill="hold">
                                          <p:stCondLst>
                                            <p:cond delay="0"/>
                                          </p:stCondLst>
                                        </p:cTn>
                                        <p:tgtEl>
                                          <p:spTgt spid="155"/>
                                        </p:tgtEl>
                                        <p:attrNameLst>
                                          <p:attrName>style.visibility</p:attrName>
                                        </p:attrNameLst>
                                      </p:cBhvr>
                                      <p:to>
                                        <p:strVal val="visible"/>
                                      </p:to>
                                    </p:set>
                                    <p:animEffect filter="fade" transition="in">
                                      <p:cBhvr additive="repl">
                                        <p:cTn id="236" dur="1000"/>
                                        <p:tgtEl>
                                          <p:spTgt spid="155"/>
                                        </p:tgtEl>
                                      </p:cBhvr>
                                    </p:animEffect>
                                    <p:anim calcmode="lin" valueType="num">
                                      <p:cBhvr additive="repl">
                                        <p:cTn id="237" dur="1000" fill="hold"/>
                                        <p:tgtEl>
                                          <p:spTgt spid="155"/>
                                        </p:tgtEl>
                                        <p:attrNameLst>
                                          <p:attrName>ppt_x</p:attrName>
                                        </p:attrNameLst>
                                      </p:cBhvr>
                                      <p:tavLst>
                                        <p:tav tm="0">
                                          <p:val>
                                            <p:strVal val="#ppt_x"/>
                                          </p:val>
                                        </p:tav>
                                        <p:tav tm="100000">
                                          <p:val>
                                            <p:strVal val="#ppt_x"/>
                                          </p:val>
                                        </p:tav>
                                      </p:tavLst>
                                    </p:anim>
                                    <p:anim calcmode="lin" valueType="num">
                                      <p:cBhvr additive="repl">
                                        <p:cTn id="238" dur="1000" fill="hold"/>
                                        <p:tgtEl>
                                          <p:spTgt spid="155"/>
                                        </p:tgtEl>
                                        <p:attrNameLst>
                                          <p:attrName>ppt_y</p:attrName>
                                        </p:attrNameLst>
                                      </p:cBhvr>
                                      <p:tavLst>
                                        <p:tav tm="0">
                                          <p:val>
                                            <p:strVal val="#ppt_y+.1"/>
                                          </p:val>
                                        </p:tav>
                                        <p:tav tm="100000">
                                          <p:val>
                                            <p:strVal val="#ppt_y"/>
                                          </p:val>
                                        </p:tav>
                                      </p:tavLst>
                                    </p:anim>
                                  </p:childTnLst>
                                </p:cTn>
                              </p:par>
                            </p:childTnLst>
                          </p:cTn>
                        </p:par>
                      </p:childTnLst>
                    </p:cTn>
                  </p:par>
                  <p:par>
                    <p:cTn id="239" fill="hold">
                      <p:stCondLst>
                        <p:cond delay="indefinite"/>
                      </p:stCondLst>
                      <p:childTnLst>
                        <p:par>
                          <p:cTn id="240" fill="hold">
                            <p:stCondLst>
                              <p:cond delay="0"/>
                            </p:stCondLst>
                            <p:childTnLst>
                              <p:par>
                                <p:cTn id="241" nodeType="clickEffect" fill="hold" presetClass="entr" presetID="42">
                                  <p:stCondLst>
                                    <p:cond delay="0"/>
                                  </p:stCondLst>
                                  <p:childTnLst>
                                    <p:set>
                                      <p:cBhvr>
                                        <p:cTn id="242" dur="1" fill="hold">
                                          <p:stCondLst>
                                            <p:cond delay="0"/>
                                          </p:stCondLst>
                                        </p:cTn>
                                        <p:tgtEl>
                                          <p:spTgt spid="153"/>
                                        </p:tgtEl>
                                        <p:attrNameLst>
                                          <p:attrName>style.visibility</p:attrName>
                                        </p:attrNameLst>
                                      </p:cBhvr>
                                      <p:to>
                                        <p:strVal val="visible"/>
                                      </p:to>
                                    </p:set>
                                    <p:animEffect filter="fade" transition="in">
                                      <p:cBhvr additive="repl">
                                        <p:cTn id="243" dur="1000"/>
                                        <p:tgtEl>
                                          <p:spTgt spid="153"/>
                                        </p:tgtEl>
                                      </p:cBhvr>
                                    </p:animEffect>
                                    <p:anim calcmode="lin" valueType="num">
                                      <p:cBhvr additive="repl">
                                        <p:cTn id="244" dur="1000" fill="hold"/>
                                        <p:tgtEl>
                                          <p:spTgt spid="153"/>
                                        </p:tgtEl>
                                        <p:attrNameLst>
                                          <p:attrName>ppt_x</p:attrName>
                                        </p:attrNameLst>
                                      </p:cBhvr>
                                      <p:tavLst>
                                        <p:tav tm="0">
                                          <p:val>
                                            <p:strVal val="#ppt_x"/>
                                          </p:val>
                                        </p:tav>
                                        <p:tav tm="100000">
                                          <p:val>
                                            <p:strVal val="#ppt_x"/>
                                          </p:val>
                                        </p:tav>
                                      </p:tavLst>
                                    </p:anim>
                                    <p:anim calcmode="lin" valueType="num">
                                      <p:cBhvr additive="repl">
                                        <p:cTn id="245" dur="1000" fill="hold"/>
                                        <p:tgtEl>
                                          <p:spTgt spid="153"/>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1066680" y="642600"/>
            <a:ext cx="10057680" cy="6818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800" spc="-1" strike="noStrike">
                <a:solidFill>
                  <a:srgbClr val="262626"/>
                </a:solidFill>
                <a:latin typeface="Century Gothic"/>
              </a:rPr>
              <a:t>Math Library – math.h</a:t>
            </a:r>
            <a:endParaRPr b="0" lang="en-US" sz="4800" spc="-1" strike="noStrike">
              <a:latin typeface="Arial"/>
            </a:endParaRPr>
          </a:p>
        </p:txBody>
      </p:sp>
      <p:graphicFrame>
        <p:nvGraphicFramePr>
          <p:cNvPr id="157" name="Table 2"/>
          <p:cNvGraphicFramePr/>
          <p:nvPr/>
        </p:nvGraphicFramePr>
        <p:xfrm>
          <a:off x="576360" y="1584360"/>
          <a:ext cx="10182960" cy="3978360"/>
        </p:xfrm>
        <a:graphic>
          <a:graphicData uri="http://schemas.openxmlformats.org/drawingml/2006/table">
            <a:tbl>
              <a:tblPr/>
              <a:tblGrid>
                <a:gridCol w="2475720"/>
                <a:gridCol w="7707600"/>
              </a:tblGrid>
              <a:tr h="326520">
                <a:tc>
                  <a:txBody>
                    <a:bodyPr lIns="71280" rIns="71280"/>
                    <a:p>
                      <a:pPr algn="ctr">
                        <a:lnSpc>
                          <a:spcPct val="100000"/>
                        </a:lnSpc>
                      </a:pPr>
                      <a:r>
                        <a:rPr b="1" lang="en-US" sz="1600" spc="-1" strike="noStrike">
                          <a:solidFill>
                            <a:srgbClr val="000000"/>
                          </a:solidFill>
                          <a:latin typeface="inherit"/>
                        </a:rPr>
                        <a:t>Function</a:t>
                      </a:r>
                      <a:endParaRPr b="0" lang="en-US" sz="1600" spc="-1" strike="noStrike">
                        <a:latin typeface="Arial"/>
                      </a:endParaRPr>
                    </a:p>
                  </a:txBody>
                  <a:tcPr marL="71280" marR="7128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c>
                  <a:txBody>
                    <a:bodyPr lIns="71280" rIns="71280"/>
                    <a:p>
                      <a:pPr algn="ctr">
                        <a:lnSpc>
                          <a:spcPct val="100000"/>
                        </a:lnSpc>
                      </a:pPr>
                      <a:r>
                        <a:rPr b="1" lang="en-US" sz="1600" spc="-1" strike="noStrike">
                          <a:solidFill>
                            <a:srgbClr val="000000"/>
                          </a:solidFill>
                          <a:latin typeface="inherit"/>
                        </a:rPr>
                        <a:t>Description</a:t>
                      </a:r>
                      <a:endParaRPr b="0" lang="en-US" sz="1600" spc="-1" strike="noStrike">
                        <a:latin typeface="Arial"/>
                      </a:endParaRPr>
                    </a:p>
                  </a:txBody>
                  <a:tcPr marL="71280" marR="7128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r>
              <a:tr h="923400">
                <a:tc>
                  <a:tcPr marL="142560" marR="14256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c>
                  <a:txBody>
                    <a:bodyPr lIns="142560" rIns="142560"/>
                    <a:p>
                      <a:pPr algn="just">
                        <a:lnSpc>
                          <a:spcPct val="100000"/>
                        </a:lnSpc>
                      </a:pPr>
                      <a:r>
                        <a:rPr b="0" lang="en-US" sz="1800" spc="-1" strike="noStrike">
                          <a:solidFill>
                            <a:srgbClr val="000000"/>
                          </a:solidFill>
                          <a:latin typeface="inherit"/>
                        </a:rPr>
                        <a:t>This function returns the absolute value of an integer. The absolute value of a number is always positive. Only integer values are supported in C.</a:t>
                      </a:r>
                      <a:endParaRPr b="0" lang="en-US" sz="1800" spc="-1" strike="noStrike">
                        <a:latin typeface="Arial"/>
                      </a:endParaRPr>
                    </a:p>
                  </a:txBody>
                  <a:tcPr marL="142560" marR="14256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r>
              <a:tr h="1279080">
                <a:tc>
                  <a:tcPr marL="142560" marR="14256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c>
                  <a:txBody>
                    <a:bodyPr lIns="142560" rIns="142560"/>
                    <a:p>
                      <a:pPr algn="just">
                        <a:lnSpc>
                          <a:spcPct val="100000"/>
                        </a:lnSpc>
                      </a:pPr>
                      <a:r>
                        <a:rPr b="0" lang="en-US" sz="1800" spc="-1" strike="noStrike">
                          <a:solidFill>
                            <a:srgbClr val="000000"/>
                          </a:solidFill>
                          <a:latin typeface="inherit"/>
                        </a:rPr>
                        <a:t>This function returns the nearest integer which is less than or equal to the argument passed to this function.</a:t>
                      </a:r>
                      <a:endParaRPr b="0" lang="en-US" sz="1800" spc="-1" strike="noStrike">
                        <a:latin typeface="Arial"/>
                      </a:endParaRPr>
                    </a:p>
                  </a:txBody>
                  <a:tcPr marL="142560" marR="14256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r>
              <a:tr h="1449360">
                <a:tc>
                  <a:tcPr marL="142560" marR="14256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c>
                  <a:txBody>
                    <a:bodyPr lIns="142560" rIns="142560"/>
                    <a:p>
                      <a:pPr algn="just">
                        <a:lnSpc>
                          <a:spcPct val="100000"/>
                        </a:lnSpc>
                      </a:pPr>
                      <a:r>
                        <a:rPr b="0" lang="en-US" sz="1800" spc="-1" strike="noStrike">
                          <a:solidFill>
                            <a:srgbClr val="000000"/>
                          </a:solidFill>
                          <a:latin typeface="inherit"/>
                        </a:rPr>
                        <a:t>This function returns the nearest integer value of the float/double/long double argument passed to this function. If decimal value is from “.1 to .5”, it returns integer value less than the argument. If decimal value is from “.6 to .9”, it returns the integer value greater than the argument.</a:t>
                      </a:r>
                      <a:endParaRPr b="0" lang="en-US" sz="1800" spc="-1" strike="noStrike">
                        <a:latin typeface="Arial"/>
                      </a:endParaRPr>
                    </a:p>
                  </a:txBody>
                  <a:tcPr marL="142560" marR="14256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r>
            </a:tbl>
          </a:graphicData>
        </a:graphic>
      </p:graphicFrame>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066680" y="642600"/>
            <a:ext cx="10057680" cy="6818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800" spc="-1" strike="noStrike">
                <a:solidFill>
                  <a:srgbClr val="262626"/>
                </a:solidFill>
                <a:latin typeface="Century Gothic"/>
              </a:rPr>
              <a:t>Math Library - math.h</a:t>
            </a:r>
            <a:endParaRPr b="0" lang="en-US" sz="4800" spc="-1" strike="noStrike">
              <a:latin typeface="Arial"/>
            </a:endParaRPr>
          </a:p>
        </p:txBody>
      </p:sp>
      <p:graphicFrame>
        <p:nvGraphicFramePr>
          <p:cNvPr id="159" name="Table 2"/>
          <p:cNvGraphicFramePr/>
          <p:nvPr/>
        </p:nvGraphicFramePr>
        <p:xfrm>
          <a:off x="1066680" y="1501920"/>
          <a:ext cx="10057680" cy="5970600"/>
        </p:xfrm>
        <a:graphic>
          <a:graphicData uri="http://schemas.openxmlformats.org/drawingml/2006/table">
            <a:tbl>
              <a:tblPr/>
              <a:tblGrid>
                <a:gridCol w="2548080"/>
                <a:gridCol w="7509960"/>
              </a:tblGrid>
              <a:tr h="384120">
                <a:tc>
                  <a:txBody>
                    <a:bodyPr lIns="31320" rIns="31320"/>
                    <a:p>
                      <a:pPr algn="ctr">
                        <a:lnSpc>
                          <a:spcPct val="100000"/>
                        </a:lnSpc>
                      </a:pPr>
                      <a:r>
                        <a:rPr b="1" lang="en-US" sz="2400" spc="-1" strike="noStrike">
                          <a:solidFill>
                            <a:srgbClr val="000000"/>
                          </a:solidFill>
                          <a:latin typeface="inherit"/>
                        </a:rPr>
                        <a:t>Function</a:t>
                      </a:r>
                      <a:endParaRPr b="0" lang="en-US" sz="2400" spc="-1" strike="noStrike">
                        <a:latin typeface="Arial"/>
                      </a:endParaRPr>
                    </a:p>
                  </a:txBody>
                  <a:tcPr marL="31320" marR="3132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c>
                  <a:txBody>
                    <a:bodyPr lIns="31320" rIns="31320"/>
                    <a:p>
                      <a:pPr algn="ctr">
                        <a:lnSpc>
                          <a:spcPct val="100000"/>
                        </a:lnSpc>
                      </a:pPr>
                      <a:r>
                        <a:rPr b="1" lang="en-US" sz="2400" spc="-1" strike="noStrike">
                          <a:solidFill>
                            <a:srgbClr val="000000"/>
                          </a:solidFill>
                          <a:latin typeface="inherit"/>
                        </a:rPr>
                        <a:t>Description</a:t>
                      </a:r>
                      <a:endParaRPr b="0" lang="en-US" sz="2400" spc="-1" strike="noStrike">
                        <a:latin typeface="Arial"/>
                      </a:endParaRPr>
                    </a:p>
                  </a:txBody>
                  <a:tcPr marL="31320" marR="3132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r>
              <a:tr h="384120">
                <a:tc>
                  <a:tcPr marL="31320" marR="3132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c>
                  <a:txBody>
                    <a:bodyPr lIns="31320" rIns="31320"/>
                    <a:p>
                      <a:pPr algn="just">
                        <a:lnSpc>
                          <a:spcPct val="100000"/>
                        </a:lnSpc>
                      </a:pPr>
                      <a:r>
                        <a:rPr b="0" lang="en-US" sz="2400" spc="-1" strike="noStrike">
                          <a:solidFill>
                            <a:srgbClr val="000000"/>
                          </a:solidFill>
                          <a:latin typeface="inherit"/>
                        </a:rPr>
                        <a:t>This function is used to calculate sine value.</a:t>
                      </a:r>
                      <a:endParaRPr b="0" lang="en-US" sz="2400" spc="-1" strike="noStrike">
                        <a:latin typeface="Arial"/>
                      </a:endParaRPr>
                    </a:p>
                  </a:txBody>
                  <a:tcPr marL="31320" marR="3132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r>
              <a:tr h="384120">
                <a:tc>
                  <a:tcPr marL="31320" marR="3132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c>
                  <a:txBody>
                    <a:bodyPr lIns="31320" rIns="31320"/>
                    <a:p>
                      <a:pPr algn="just">
                        <a:lnSpc>
                          <a:spcPct val="100000"/>
                        </a:lnSpc>
                      </a:pPr>
                      <a:r>
                        <a:rPr b="0" lang="en-US" sz="2400" spc="-1" strike="noStrike">
                          <a:solidFill>
                            <a:srgbClr val="000000"/>
                          </a:solidFill>
                          <a:latin typeface="inherit"/>
                        </a:rPr>
                        <a:t>This function is used to calculate cosine.</a:t>
                      </a:r>
                      <a:endParaRPr b="0" lang="en-US" sz="2400" spc="-1" strike="noStrike">
                        <a:latin typeface="Arial"/>
                      </a:endParaRPr>
                    </a:p>
                  </a:txBody>
                  <a:tcPr marL="31320" marR="3132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r>
              <a:tr h="739080">
                <a:tc>
                  <a:tcPr marL="31320" marR="3132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c>
                  <a:txBody>
                    <a:bodyPr lIns="31320" rIns="31320"/>
                    <a:p>
                      <a:pPr algn="just">
                        <a:lnSpc>
                          <a:spcPct val="100000"/>
                        </a:lnSpc>
                      </a:pPr>
                      <a:r>
                        <a:rPr b="0" lang="en-US" sz="2400" spc="-1" strike="noStrike">
                          <a:solidFill>
                            <a:srgbClr val="000000"/>
                          </a:solidFill>
                          <a:latin typeface="inherit"/>
                        </a:rPr>
                        <a:t>This function is used to calculate hyperbolic cosine.</a:t>
                      </a:r>
                      <a:endParaRPr b="0" lang="en-US" sz="2400" spc="-1" strike="noStrike">
                        <a:latin typeface="Arial"/>
                      </a:endParaRPr>
                    </a:p>
                  </a:txBody>
                  <a:tcPr marL="31320" marR="3132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r>
              <a:tr h="739080">
                <a:tc>
                  <a:tcPr marL="31320" marR="3132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c>
                  <a:txBody>
                    <a:bodyPr lIns="31320" rIns="31320"/>
                    <a:p>
                      <a:pPr algn="just">
                        <a:lnSpc>
                          <a:spcPct val="100000"/>
                        </a:lnSpc>
                      </a:pPr>
                      <a:r>
                        <a:rPr b="0" lang="en-US" sz="2400" spc="-1" strike="noStrike">
                          <a:solidFill>
                            <a:srgbClr val="000000"/>
                          </a:solidFill>
                          <a:latin typeface="inherit"/>
                        </a:rPr>
                        <a:t>This function is used to calculate the exponential “e” to the x</a:t>
                      </a:r>
                      <a:r>
                        <a:rPr b="0" lang="en-US" sz="2400" spc="-1" strike="noStrike" baseline="30000">
                          <a:solidFill>
                            <a:srgbClr val="000000"/>
                          </a:solidFill>
                          <a:latin typeface="inherit"/>
                        </a:rPr>
                        <a:t>th </a:t>
                      </a:r>
                      <a:r>
                        <a:rPr b="0" lang="en-US" sz="2400" spc="-1" strike="noStrike">
                          <a:solidFill>
                            <a:srgbClr val="000000"/>
                          </a:solidFill>
                          <a:latin typeface="inherit"/>
                        </a:rPr>
                        <a:t>power.</a:t>
                      </a:r>
                      <a:endParaRPr b="0" lang="en-US" sz="2400" spc="-1" strike="noStrike">
                        <a:latin typeface="Arial"/>
                      </a:endParaRPr>
                    </a:p>
                  </a:txBody>
                  <a:tcPr marL="31320" marR="3132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r>
              <a:tr h="384120">
                <a:tc>
                  <a:tcPr marL="31320" marR="3132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c>
                  <a:txBody>
                    <a:bodyPr lIns="31320" rIns="31320"/>
                    <a:p>
                      <a:pPr algn="just">
                        <a:lnSpc>
                          <a:spcPct val="100000"/>
                        </a:lnSpc>
                      </a:pPr>
                      <a:r>
                        <a:rPr b="0" lang="en-US" sz="2400" spc="-1" strike="noStrike">
                          <a:solidFill>
                            <a:srgbClr val="000000"/>
                          </a:solidFill>
                          <a:latin typeface="inherit"/>
                        </a:rPr>
                        <a:t>This function is used to calculate tangent.</a:t>
                      </a:r>
                      <a:endParaRPr b="0" lang="en-US" sz="2400" spc="-1" strike="noStrike">
                        <a:latin typeface="Arial"/>
                      </a:endParaRPr>
                    </a:p>
                  </a:txBody>
                  <a:tcPr marL="31320" marR="3132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r>
              <a:tr h="739080">
                <a:tc>
                  <a:tcPr marL="31320" marR="3132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c>
                  <a:txBody>
                    <a:bodyPr lIns="31320" rIns="31320"/>
                    <a:p>
                      <a:pPr algn="just">
                        <a:lnSpc>
                          <a:spcPct val="100000"/>
                        </a:lnSpc>
                      </a:pPr>
                      <a:r>
                        <a:rPr b="0" lang="en-US" sz="2400" spc="-1" strike="noStrike">
                          <a:solidFill>
                            <a:srgbClr val="000000"/>
                          </a:solidFill>
                          <a:latin typeface="inherit"/>
                        </a:rPr>
                        <a:t>This function is used to calculate hyperbolic tangent.</a:t>
                      </a:r>
                      <a:endParaRPr b="0" lang="en-US" sz="2400" spc="-1" strike="noStrike">
                        <a:latin typeface="Arial"/>
                      </a:endParaRPr>
                    </a:p>
                  </a:txBody>
                  <a:tcPr marL="31320" marR="3132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r>
              <a:tr h="739080">
                <a:tc>
                  <a:tcPr marL="31320" marR="3132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c>
                  <a:txBody>
                    <a:bodyPr lIns="31320" rIns="31320"/>
                    <a:p>
                      <a:pPr algn="just">
                        <a:lnSpc>
                          <a:spcPct val="100000"/>
                        </a:lnSpc>
                      </a:pPr>
                      <a:r>
                        <a:rPr b="0" lang="en-US" sz="2400" spc="-1" strike="noStrike">
                          <a:solidFill>
                            <a:srgbClr val="000000"/>
                          </a:solidFill>
                          <a:latin typeface="inherit"/>
                        </a:rPr>
                        <a:t>This function is used to calculate hyperbolic sine.</a:t>
                      </a:r>
                      <a:endParaRPr b="0" lang="en-US" sz="2400" spc="-1" strike="noStrike">
                        <a:latin typeface="Arial"/>
                      </a:endParaRPr>
                    </a:p>
                  </a:txBody>
                  <a:tcPr marL="31320" marR="3132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r>
              <a:tr h="739080">
                <a:tc>
                  <a:tcPr marL="31320" marR="3132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c>
                  <a:txBody>
                    <a:bodyPr lIns="31320" rIns="31320"/>
                    <a:p>
                      <a:pPr algn="just">
                        <a:lnSpc>
                          <a:spcPct val="100000"/>
                        </a:lnSpc>
                      </a:pPr>
                      <a:r>
                        <a:rPr b="0" lang="en-US" sz="2400" spc="-1" strike="noStrike">
                          <a:solidFill>
                            <a:srgbClr val="000000"/>
                          </a:solidFill>
                          <a:latin typeface="inherit"/>
                        </a:rPr>
                        <a:t>This function is used to calculates natural logarithm.</a:t>
                      </a:r>
                      <a:endParaRPr b="0" lang="en-US" sz="2400" spc="-1" strike="noStrike">
                        <a:latin typeface="Arial"/>
                      </a:endParaRPr>
                    </a:p>
                  </a:txBody>
                  <a:tcPr marL="31320" marR="3132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r>
              <a:tr h="739080">
                <a:tc>
                  <a:tcPr marL="31320" marR="3132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c>
                  <a:txBody>
                    <a:bodyPr lIns="31320" rIns="31320"/>
                    <a:p>
                      <a:pPr algn="just">
                        <a:lnSpc>
                          <a:spcPct val="100000"/>
                        </a:lnSpc>
                      </a:pPr>
                      <a:r>
                        <a:rPr b="0" lang="en-US" sz="2400" spc="-1" strike="noStrike">
                          <a:solidFill>
                            <a:srgbClr val="000000"/>
                          </a:solidFill>
                          <a:latin typeface="inherit"/>
                        </a:rPr>
                        <a:t>This function is used to calculates base 10 logarithm.</a:t>
                      </a:r>
                      <a:endParaRPr b="0" lang="en-US" sz="2400" spc="-1" strike="noStrike">
                        <a:latin typeface="Arial"/>
                      </a:endParaRPr>
                    </a:p>
                  </a:txBody>
                  <a:tcPr marL="31320" marR="3132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r>
            </a:tbl>
          </a:graphicData>
        </a:graphic>
      </p:graphicFrame>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1066680" y="642600"/>
            <a:ext cx="10057680" cy="78156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800" spc="-1" strike="noStrike">
                <a:solidFill>
                  <a:srgbClr val="262626"/>
                </a:solidFill>
                <a:latin typeface="Century Gothic"/>
              </a:rPr>
              <a:t>Math Library – math.h</a:t>
            </a:r>
            <a:endParaRPr b="0" lang="en-US" sz="4800" spc="-1" strike="noStrike">
              <a:latin typeface="Arial"/>
            </a:endParaRPr>
          </a:p>
        </p:txBody>
      </p:sp>
      <p:graphicFrame>
        <p:nvGraphicFramePr>
          <p:cNvPr id="161" name="Table 2"/>
          <p:cNvGraphicFramePr/>
          <p:nvPr/>
        </p:nvGraphicFramePr>
        <p:xfrm>
          <a:off x="1066680" y="1420560"/>
          <a:ext cx="9862920" cy="4740480"/>
        </p:xfrm>
        <a:graphic>
          <a:graphicData uri="http://schemas.openxmlformats.org/drawingml/2006/table">
            <a:tbl>
              <a:tblPr/>
              <a:tblGrid>
                <a:gridCol w="2799000"/>
                <a:gridCol w="7064280"/>
              </a:tblGrid>
              <a:tr h="592560">
                <a:tc>
                  <a:txBody>
                    <a:bodyPr lIns="126720" rIns="126720"/>
                    <a:p>
                      <a:pPr>
                        <a:lnSpc>
                          <a:spcPct val="100000"/>
                        </a:lnSpc>
                      </a:pPr>
                      <a:r>
                        <a:rPr b="0" lang="en-US" sz="3200" spc="-1" strike="noStrike">
                          <a:solidFill>
                            <a:srgbClr val="0000ff"/>
                          </a:solidFill>
                          <a:latin typeface="inherit"/>
                        </a:rPr>
                        <a:t>Function</a:t>
                      </a:r>
                      <a:endParaRPr b="0" lang="en-US" sz="3200" spc="-1" strike="noStrike">
                        <a:latin typeface="Arial"/>
                      </a:endParaRPr>
                    </a:p>
                  </a:txBody>
                  <a:tcPr marL="126720" marR="12672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c>
                  <a:txBody>
                    <a:bodyPr lIns="126720" rIns="126720"/>
                    <a:p>
                      <a:pPr algn="just">
                        <a:lnSpc>
                          <a:spcPct val="100000"/>
                        </a:lnSpc>
                      </a:pPr>
                      <a:r>
                        <a:rPr b="0" lang="en-US" sz="3200" spc="-1" strike="noStrike">
                          <a:solidFill>
                            <a:srgbClr val="000000"/>
                          </a:solidFill>
                          <a:latin typeface="inherit"/>
                        </a:rPr>
                        <a:t>Description</a:t>
                      </a:r>
                      <a:endParaRPr b="0" lang="en-US" sz="3200" spc="-1" strike="noStrike">
                        <a:latin typeface="Arial"/>
                      </a:endParaRPr>
                    </a:p>
                  </a:txBody>
                  <a:tcPr marL="126720" marR="12672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r>
              <a:tr h="1540800">
                <a:tc>
                  <a:tcPr marL="126720" marR="12672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c>
                  <a:txBody>
                    <a:bodyPr lIns="126720" rIns="126720"/>
                    <a:p>
                      <a:pPr algn="just">
                        <a:lnSpc>
                          <a:spcPct val="100000"/>
                        </a:lnSpc>
                      </a:pPr>
                      <a:r>
                        <a:rPr b="0" lang="en-US" sz="3200" spc="-1" strike="noStrike">
                          <a:solidFill>
                            <a:srgbClr val="000000"/>
                          </a:solidFill>
                          <a:latin typeface="inherit"/>
                        </a:rPr>
                        <a:t>This function is used to find square root of the argument passed to this function.</a:t>
                      </a:r>
                      <a:endParaRPr b="0" lang="en-US" sz="3200" spc="-1" strike="noStrike">
                        <a:latin typeface="Arial"/>
                      </a:endParaRPr>
                    </a:p>
                  </a:txBody>
                  <a:tcPr marL="126720" marR="12672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r>
              <a:tr h="1066680">
                <a:tc>
                  <a:tcPr marL="126720" marR="12672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c>
                  <a:txBody>
                    <a:bodyPr lIns="126720" rIns="126720"/>
                    <a:p>
                      <a:pPr algn="just">
                        <a:lnSpc>
                          <a:spcPct val="100000"/>
                        </a:lnSpc>
                      </a:pPr>
                      <a:r>
                        <a:rPr b="0" lang="en-US" sz="3200" spc="-1" strike="noStrike">
                          <a:solidFill>
                            <a:srgbClr val="000000"/>
                          </a:solidFill>
                          <a:latin typeface="inherit"/>
                        </a:rPr>
                        <a:t>This is used to find the power of the given number.</a:t>
                      </a:r>
                      <a:endParaRPr b="0" lang="en-US" sz="3200" spc="-1" strike="noStrike">
                        <a:latin typeface="Arial"/>
                      </a:endParaRPr>
                    </a:p>
                  </a:txBody>
                  <a:tcPr marL="126720" marR="12672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r>
              <a:tr h="1540800">
                <a:tc>
                  <a:tcPr marL="126720" marR="12672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c>
                  <a:txBody>
                    <a:bodyPr lIns="126720" rIns="126720"/>
                    <a:p>
                      <a:pPr algn="just">
                        <a:lnSpc>
                          <a:spcPct val="100000"/>
                        </a:lnSpc>
                      </a:pPr>
                      <a:r>
                        <a:rPr b="0" lang="en-US" sz="3200" spc="-1" strike="noStrike">
                          <a:solidFill>
                            <a:srgbClr val="000000"/>
                          </a:solidFill>
                          <a:latin typeface="inherit"/>
                        </a:rPr>
                        <a:t>This function truncates the decimal value from floating point value and returns integer value.</a:t>
                      </a:r>
                      <a:endParaRPr b="0" lang="en-US" sz="3200" spc="-1" strike="noStrike">
                        <a:latin typeface="Arial"/>
                      </a:endParaRPr>
                    </a:p>
                  </a:txBody>
                  <a:tcPr marL="126720" marR="126720">
                    <a:lnL w="9360">
                      <a:solidFill>
                        <a:srgbClr val="000000"/>
                      </a:solidFill>
                    </a:lnL>
                    <a:lnR w="9360">
                      <a:solidFill>
                        <a:srgbClr val="000000"/>
                      </a:solidFill>
                    </a:lnR>
                    <a:lnT w="9360">
                      <a:solidFill>
                        <a:srgbClr val="000000"/>
                      </a:solidFill>
                    </a:lnT>
                    <a:lnB w="9360">
                      <a:solidFill>
                        <a:srgbClr val="000000"/>
                      </a:solidFill>
                    </a:lnB>
                    <a:solidFill>
                      <a:srgbClr val="fbfbfb"/>
                    </a:solidFill>
                  </a:tcPr>
                </a:tc>
              </a:tr>
            </a:tbl>
          </a:graphicData>
        </a:graphic>
      </p:graphicFrame>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1066680" y="642600"/>
            <a:ext cx="10057680" cy="137088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0" lang="en-US" sz="4800" spc="-1" strike="noStrike">
                <a:solidFill>
                  <a:srgbClr val="262626"/>
                </a:solidFill>
                <a:latin typeface="Century Gothic"/>
              </a:rPr>
              <a:t>Random Number Generator</a:t>
            </a:r>
            <a:br/>
            <a:r>
              <a:rPr b="0" lang="en-US" sz="3200" spc="-1" strike="noStrike">
                <a:solidFill>
                  <a:srgbClr val="262626"/>
                </a:solidFill>
                <a:latin typeface="Century Gothic"/>
              </a:rPr>
              <a:t>https://youtu.be/QCe2ks9b8YI</a:t>
            </a:r>
            <a:endParaRPr b="0" lang="en-US" sz="3200" spc="-1" strike="noStrike">
              <a:latin typeface="Arial"/>
            </a:endParaRPr>
          </a:p>
        </p:txBody>
      </p:sp>
      <p:sp>
        <p:nvSpPr>
          <p:cNvPr id="163" name="CustomShape 2"/>
          <p:cNvSpPr/>
          <p:nvPr/>
        </p:nvSpPr>
        <p:spPr>
          <a:xfrm>
            <a:off x="1066680" y="2422080"/>
            <a:ext cx="10057680" cy="2446920"/>
          </a:xfrm>
          <a:prstGeom prst="rect">
            <a:avLst/>
          </a:prstGeom>
          <a:noFill/>
          <a:ln>
            <a:noFill/>
          </a:ln>
        </p:spPr>
        <p:style>
          <a:lnRef idx="0"/>
          <a:fillRef idx="0"/>
          <a:effectRef idx="0"/>
          <a:fontRef idx="minor"/>
        </p:style>
        <p:txBody>
          <a:bodyPr lIns="90000" rIns="90000" tIns="45000" bIns="45000"/>
          <a:p>
            <a:pPr>
              <a:lnSpc>
                <a:spcPct val="100000"/>
              </a:lnSpc>
              <a:spcBef>
                <a:spcPts val="901"/>
              </a:spcBef>
            </a:pPr>
            <a:r>
              <a:rPr b="1" lang="en-US" sz="2800" spc="-1" strike="noStrike">
                <a:solidFill>
                  <a:srgbClr val="000000"/>
                </a:solidFill>
                <a:latin typeface="Century Gothic"/>
              </a:rPr>
              <a:t>Required Lbraries</a:t>
            </a:r>
            <a:endParaRPr b="0" lang="en-US" sz="2800" spc="-1" strike="noStrike">
              <a:latin typeface="Arial"/>
            </a:endParaRPr>
          </a:p>
          <a:p>
            <a:pPr>
              <a:lnSpc>
                <a:spcPct val="100000"/>
              </a:lnSpc>
              <a:spcBef>
                <a:spcPts val="901"/>
              </a:spcBef>
            </a:pPr>
            <a:r>
              <a:rPr b="0" lang="en-US" sz="2800" spc="-1" strike="noStrike">
                <a:solidFill>
                  <a:srgbClr val="000000"/>
                </a:solidFill>
                <a:latin typeface="Century Gothic"/>
              </a:rPr>
              <a:t>#include &lt;stdio.h&gt;</a:t>
            </a:r>
            <a:endParaRPr b="0" lang="en-US" sz="2800" spc="-1" strike="noStrike">
              <a:latin typeface="Arial"/>
            </a:endParaRPr>
          </a:p>
          <a:p>
            <a:pPr>
              <a:lnSpc>
                <a:spcPct val="100000"/>
              </a:lnSpc>
              <a:spcBef>
                <a:spcPts val="901"/>
              </a:spcBef>
            </a:pPr>
            <a:r>
              <a:rPr b="0" lang="en-US" sz="2800" spc="-1" strike="noStrike">
                <a:solidFill>
                  <a:srgbClr val="000000"/>
                </a:solidFill>
                <a:latin typeface="Century Gothic"/>
              </a:rPr>
              <a:t>#include &lt;stdlib.h&gt;  //required to use rand()</a:t>
            </a:r>
            <a:endParaRPr b="0" lang="en-US" sz="2800" spc="-1" strike="noStrike">
              <a:latin typeface="Arial"/>
            </a:endParaRPr>
          </a:p>
          <a:p>
            <a:pPr>
              <a:lnSpc>
                <a:spcPct val="100000"/>
              </a:lnSpc>
              <a:spcBef>
                <a:spcPts val="901"/>
              </a:spcBef>
            </a:pPr>
            <a:r>
              <a:rPr b="0" lang="en-US" sz="2800" spc="-1" strike="noStrike">
                <a:solidFill>
                  <a:srgbClr val="000000"/>
                </a:solidFill>
                <a:latin typeface="Century Gothic"/>
              </a:rPr>
              <a:t>#include &lt;time.h&gt;   //required to use srand(time(NULL))</a:t>
            </a:r>
            <a:endParaRPr b="0" lang="en-US" sz="2800" spc="-1" strike="noStrike">
              <a:latin typeface="Arial"/>
            </a:endParaRPr>
          </a:p>
          <a:p>
            <a:pPr>
              <a:lnSpc>
                <a:spcPct val="100000"/>
              </a:lnSpc>
              <a:spcBef>
                <a:spcPts val="901"/>
              </a:spcBef>
            </a:pPr>
            <a:endParaRPr b="0" lang="en-US" sz="2800" spc="-1" strike="noStrike">
              <a:latin typeface="Arial"/>
            </a:endParaRPr>
          </a:p>
          <a:p>
            <a:pPr>
              <a:lnSpc>
                <a:spcPct val="100000"/>
              </a:lnSpc>
              <a:spcBef>
                <a:spcPts val="901"/>
              </a:spcBef>
            </a:pPr>
            <a:endParaRPr b="0" lang="en-US" sz="2800" spc="-1" strike="noStrike">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1066680" y="642600"/>
            <a:ext cx="10057680" cy="110052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800" spc="-1" strike="noStrike">
                <a:solidFill>
                  <a:srgbClr val="262626"/>
                </a:solidFill>
                <a:latin typeface="Century Gothic"/>
              </a:rPr>
              <a:t>Random Number Generator</a:t>
            </a:r>
            <a:endParaRPr b="0" lang="en-US" sz="4800" spc="-1" strike="noStrike">
              <a:latin typeface="Arial"/>
            </a:endParaRPr>
          </a:p>
        </p:txBody>
      </p:sp>
      <p:sp>
        <p:nvSpPr>
          <p:cNvPr id="165" name="CustomShape 2"/>
          <p:cNvSpPr/>
          <p:nvPr/>
        </p:nvSpPr>
        <p:spPr>
          <a:xfrm>
            <a:off x="1066680" y="1743840"/>
            <a:ext cx="10057680" cy="47415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901"/>
              </a:spcBef>
            </a:pPr>
            <a:r>
              <a:rPr b="0" lang="en-US" sz="1800" spc="-1" strike="noStrike">
                <a:solidFill>
                  <a:srgbClr val="000000"/>
                </a:solidFill>
                <a:latin typeface="Century Gothic"/>
              </a:rPr>
              <a:t>int main(void)</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	</a:t>
            </a:r>
            <a:r>
              <a:rPr b="0" lang="en-US" sz="1800" spc="-1" strike="noStrike">
                <a:solidFill>
                  <a:srgbClr val="000000"/>
                </a:solidFill>
                <a:latin typeface="Century Gothic"/>
              </a:rPr>
              <a:t>srand(time(NULL));  //required for randomness</a:t>
            </a:r>
            <a:endParaRPr b="0" lang="en-US" sz="1800" spc="-1" strike="noStrike">
              <a:latin typeface="Arial"/>
            </a:endParaRPr>
          </a:p>
          <a:p>
            <a:pPr>
              <a:lnSpc>
                <a:spcPct val="100000"/>
              </a:lnSpc>
              <a:spcBef>
                <a:spcPts val="901"/>
              </a:spcBef>
            </a:pP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	</a:t>
            </a:r>
            <a:r>
              <a:rPr b="0" lang="en-US" sz="1800" spc="-1" strike="noStrike">
                <a:solidFill>
                  <a:srgbClr val="000000"/>
                </a:solidFill>
                <a:latin typeface="Century Gothic"/>
              </a:rPr>
              <a:t>int ramdom_number;</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	</a:t>
            </a:r>
            <a:r>
              <a:rPr b="0" lang="en-US" sz="1800" spc="-1" strike="noStrike">
                <a:solidFill>
                  <a:srgbClr val="000000"/>
                </a:solidFill>
                <a:latin typeface="Century Gothic"/>
              </a:rPr>
              <a:t>//random_number = rand() % range + initial value</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	</a:t>
            </a:r>
            <a:r>
              <a:rPr b="0" lang="en-US" sz="1800" spc="-1" strike="noStrike">
                <a:solidFill>
                  <a:srgbClr val="000000"/>
                </a:solidFill>
                <a:latin typeface="Century Gothic"/>
              </a:rPr>
              <a:t>random_number = rand() % 10</a:t>
            </a:r>
            <a:r>
              <a:rPr b="0" lang="en-US" sz="1800" spc="-1" strike="noStrike">
                <a:solidFill>
                  <a:srgbClr val="000000"/>
                </a:solidFill>
                <a:latin typeface="Century Gothic"/>
              </a:rPr>
              <a:t>	</a:t>
            </a:r>
            <a:r>
              <a:rPr b="0" lang="en-US" sz="1800" spc="-1" strike="noStrike">
                <a:solidFill>
                  <a:srgbClr val="000000"/>
                </a:solidFill>
                <a:latin typeface="Century Gothic"/>
              </a:rPr>
              <a:t>//generate a number between 0 and 9</a:t>
            </a:r>
            <a:endParaRPr b="0" lang="en-US" sz="1800" spc="-1" strike="noStrike">
              <a:latin typeface="Arial"/>
            </a:endParaRPr>
          </a:p>
          <a:p>
            <a:pPr>
              <a:lnSpc>
                <a:spcPct val="100000"/>
              </a:lnSpc>
              <a:spcBef>
                <a:spcPts val="901"/>
              </a:spcBef>
            </a:pP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	</a:t>
            </a:r>
            <a:r>
              <a:rPr b="0" lang="en-US" sz="1800" spc="-1" strike="noStrike">
                <a:solidFill>
                  <a:srgbClr val="000000"/>
                </a:solidFill>
                <a:latin typeface="Century Gothic"/>
              </a:rPr>
              <a:t>printf(“%i”, random_number);</a:t>
            </a:r>
            <a:endParaRPr b="0" lang="en-US" sz="1800" spc="-1" strike="noStrike">
              <a:latin typeface="Arial"/>
            </a:endParaRPr>
          </a:p>
          <a:p>
            <a:pPr>
              <a:lnSpc>
                <a:spcPct val="100000"/>
              </a:lnSpc>
              <a:spcBef>
                <a:spcPts val="901"/>
              </a:spcBef>
            </a:pP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	</a:t>
            </a:r>
            <a:r>
              <a:rPr b="0" lang="en-US" sz="1800" spc="-1" strike="noStrike">
                <a:solidFill>
                  <a:srgbClr val="000000"/>
                </a:solidFill>
                <a:latin typeface="Century Gothic"/>
              </a:rPr>
              <a:t>return 0;</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a:t>
            </a:r>
            <a:endParaRPr b="0" lang="en-US" sz="1800" spc="-1" strike="noStrike">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1066680" y="642600"/>
            <a:ext cx="10057680" cy="8452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800" spc="-1" strike="noStrike">
                <a:solidFill>
                  <a:srgbClr val="262626"/>
                </a:solidFill>
                <a:latin typeface="Century Gothic"/>
              </a:rPr>
              <a:t>Practice – Math Facts</a:t>
            </a:r>
            <a:endParaRPr b="0" lang="en-US" sz="4800" spc="-1" strike="noStrike">
              <a:latin typeface="Arial"/>
            </a:endParaRPr>
          </a:p>
        </p:txBody>
      </p:sp>
      <p:sp>
        <p:nvSpPr>
          <p:cNvPr id="167" name="CustomShape 2"/>
          <p:cNvSpPr/>
          <p:nvPr/>
        </p:nvSpPr>
        <p:spPr>
          <a:xfrm>
            <a:off x="1066680" y="2891880"/>
            <a:ext cx="10057680" cy="1338840"/>
          </a:xfrm>
          <a:prstGeom prst="rect">
            <a:avLst/>
          </a:prstGeom>
          <a:noFill/>
          <a:ln>
            <a:noFill/>
          </a:ln>
        </p:spPr>
        <p:style>
          <a:lnRef idx="0"/>
          <a:fillRef idx="0"/>
          <a:effectRef idx="0"/>
          <a:fontRef idx="minor"/>
        </p:style>
        <p:txBody>
          <a:bodyPr lIns="90000" rIns="90000" tIns="45000" bIns="45000"/>
          <a:p>
            <a:pPr>
              <a:lnSpc>
                <a:spcPct val="100000"/>
              </a:lnSpc>
              <a:spcBef>
                <a:spcPts val="901"/>
              </a:spcBef>
            </a:pPr>
            <a:r>
              <a:rPr b="0" lang="en-US" sz="3200" spc="-1" strike="noStrike">
                <a:solidFill>
                  <a:srgbClr val="000000"/>
                </a:solidFill>
                <a:latin typeface="Century Gothic"/>
              </a:rPr>
              <a:t>Write a program to help your young child practice their math facts using functions</a:t>
            </a:r>
            <a:endParaRPr b="0" lang="en-US" sz="3200" spc="-1" strike="noStrike">
              <a:latin typeface="Arial"/>
            </a:endParaRPr>
          </a:p>
          <a:p>
            <a:pPr>
              <a:lnSpc>
                <a:spcPct val="100000"/>
              </a:lnSpc>
              <a:spcBef>
                <a:spcPts val="901"/>
              </a:spcBef>
            </a:pPr>
            <a:endParaRPr b="0" lang="en-US" sz="32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1066680" y="642600"/>
            <a:ext cx="10057680" cy="13708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800" spc="-1" strike="noStrike">
                <a:solidFill>
                  <a:srgbClr val="262626"/>
                </a:solidFill>
                <a:latin typeface="Century Gothic"/>
              </a:rPr>
              <a:t>Why functions?</a:t>
            </a:r>
            <a:endParaRPr b="0" lang="en-US" sz="4800" spc="-1" strike="noStrike">
              <a:latin typeface="Arial"/>
            </a:endParaRPr>
          </a:p>
        </p:txBody>
      </p:sp>
      <p:sp>
        <p:nvSpPr>
          <p:cNvPr id="91" name="CustomShape 2"/>
          <p:cNvSpPr/>
          <p:nvPr/>
        </p:nvSpPr>
        <p:spPr>
          <a:xfrm>
            <a:off x="1066680" y="2103120"/>
            <a:ext cx="10057680" cy="3931200"/>
          </a:xfrm>
          <a:prstGeom prst="rect">
            <a:avLst/>
          </a:prstGeom>
          <a:noFill/>
          <a:ln>
            <a:noFill/>
          </a:ln>
        </p:spPr>
        <p:style>
          <a:lnRef idx="0"/>
          <a:fillRef idx="0"/>
          <a:effectRef idx="0"/>
          <a:fontRef idx="minor"/>
        </p:style>
        <p:txBody>
          <a:bodyPr lIns="90000" rIns="90000" tIns="45000" bIns="45000">
            <a:normAutofit/>
          </a:bodyPr>
          <a:p>
            <a:pPr marL="182880" indent="-182160">
              <a:lnSpc>
                <a:spcPct val="100000"/>
              </a:lnSpc>
              <a:spcBef>
                <a:spcPts val="901"/>
              </a:spcBef>
              <a:buClr>
                <a:srgbClr val="262626"/>
              </a:buClr>
              <a:buFont typeface="Garamond"/>
              <a:buChar char="◦"/>
            </a:pPr>
            <a:r>
              <a:rPr b="0" lang="en-US" sz="4000" spc="-1" strike="noStrike">
                <a:solidFill>
                  <a:srgbClr val="000000"/>
                </a:solidFill>
                <a:latin typeface="Century Gothic"/>
              </a:rPr>
              <a:t>Functions will make your code</a:t>
            </a:r>
            <a:endParaRPr b="0" lang="en-US" sz="4000" spc="-1" strike="noStrike">
              <a:latin typeface="Arial"/>
            </a:endParaRPr>
          </a:p>
          <a:p>
            <a:pPr lvl="1" marL="457200" indent="-182160">
              <a:lnSpc>
                <a:spcPct val="100000"/>
              </a:lnSpc>
              <a:spcBef>
                <a:spcPts val="499"/>
              </a:spcBef>
              <a:buClr>
                <a:srgbClr val="262626"/>
              </a:buClr>
              <a:buFont typeface="Garamond"/>
              <a:buChar char="◦"/>
            </a:pPr>
            <a:r>
              <a:rPr b="0" lang="en-US" sz="3600" spc="-1" strike="noStrike">
                <a:solidFill>
                  <a:srgbClr val="000000"/>
                </a:solidFill>
                <a:latin typeface="Century Gothic"/>
              </a:rPr>
              <a:t>Easier to write</a:t>
            </a:r>
            <a:endParaRPr b="0" lang="en-US" sz="3600" spc="-1" strike="noStrike">
              <a:latin typeface="Arial"/>
            </a:endParaRPr>
          </a:p>
          <a:p>
            <a:pPr lvl="1" marL="457200" indent="-182160">
              <a:lnSpc>
                <a:spcPct val="100000"/>
              </a:lnSpc>
              <a:spcBef>
                <a:spcPts val="499"/>
              </a:spcBef>
              <a:buClr>
                <a:srgbClr val="262626"/>
              </a:buClr>
              <a:buFont typeface="Garamond"/>
              <a:buChar char="◦"/>
            </a:pPr>
            <a:r>
              <a:rPr b="0" lang="en-US" sz="3600" spc="-1" strike="noStrike">
                <a:solidFill>
                  <a:srgbClr val="000000"/>
                </a:solidFill>
                <a:latin typeface="Century Gothic"/>
              </a:rPr>
              <a:t>Easier to read</a:t>
            </a:r>
            <a:endParaRPr b="0" lang="en-US" sz="3600" spc="-1" strike="noStrike">
              <a:latin typeface="Arial"/>
            </a:endParaRPr>
          </a:p>
          <a:p>
            <a:pPr lvl="1" marL="457200" indent="-182160">
              <a:lnSpc>
                <a:spcPct val="100000"/>
              </a:lnSpc>
              <a:spcBef>
                <a:spcPts val="499"/>
              </a:spcBef>
              <a:buClr>
                <a:srgbClr val="262626"/>
              </a:buClr>
              <a:buFont typeface="Garamond"/>
              <a:buChar char="◦"/>
            </a:pPr>
            <a:r>
              <a:rPr b="0" lang="en-US" sz="3600" spc="-1" strike="noStrike">
                <a:solidFill>
                  <a:srgbClr val="000000"/>
                </a:solidFill>
                <a:latin typeface="Century Gothic"/>
              </a:rPr>
              <a:t>Easier to understand</a:t>
            </a:r>
            <a:endParaRPr b="0" lang="en-US" sz="3600" spc="-1" strike="noStrike">
              <a:latin typeface="Arial"/>
            </a:endParaRPr>
          </a:p>
          <a:p>
            <a:pPr lvl="1" marL="457200" indent="-182160">
              <a:lnSpc>
                <a:spcPct val="100000"/>
              </a:lnSpc>
              <a:spcBef>
                <a:spcPts val="499"/>
              </a:spcBef>
              <a:buClr>
                <a:srgbClr val="262626"/>
              </a:buClr>
              <a:buFont typeface="Garamond"/>
              <a:buChar char="◦"/>
            </a:pPr>
            <a:r>
              <a:rPr b="0" lang="en-US" sz="3600" spc="-1" strike="noStrike">
                <a:solidFill>
                  <a:srgbClr val="000000"/>
                </a:solidFill>
                <a:latin typeface="Century Gothic"/>
              </a:rPr>
              <a:t>Easier to debug</a:t>
            </a:r>
            <a:endParaRPr b="0" lang="en-US" sz="3600" spc="-1" strike="noStrike">
              <a:latin typeface="Arial"/>
            </a:endParaRPr>
          </a:p>
          <a:p>
            <a:pPr lvl="1" marL="457200" indent="-182160">
              <a:lnSpc>
                <a:spcPct val="100000"/>
              </a:lnSpc>
              <a:spcBef>
                <a:spcPts val="499"/>
              </a:spcBef>
              <a:buClr>
                <a:srgbClr val="262626"/>
              </a:buClr>
              <a:buFont typeface="Garamond"/>
              <a:buChar char="◦"/>
            </a:pPr>
            <a:r>
              <a:rPr b="0" lang="en-US" sz="3600" spc="-1" strike="noStrike">
                <a:solidFill>
                  <a:srgbClr val="000000"/>
                </a:solidFill>
                <a:latin typeface="Century Gothic"/>
              </a:rPr>
              <a:t>Easier to modify</a:t>
            </a:r>
            <a:endParaRPr b="0" lang="en-US" sz="3600" spc="-1" strike="noStrike">
              <a:latin typeface="Arial"/>
            </a:endParaRPr>
          </a:p>
          <a:p>
            <a:pPr lvl="1" marL="457200" indent="-182160">
              <a:lnSpc>
                <a:spcPct val="100000"/>
              </a:lnSpc>
              <a:spcBef>
                <a:spcPts val="499"/>
              </a:spcBef>
              <a:buClr>
                <a:srgbClr val="262626"/>
              </a:buClr>
              <a:buFont typeface="Garamond"/>
              <a:buChar char="◦"/>
            </a:pPr>
            <a:r>
              <a:rPr b="0" lang="en-US" sz="3600" spc="-1" strike="noStrike">
                <a:solidFill>
                  <a:srgbClr val="000000"/>
                </a:solidFill>
                <a:latin typeface="Century Gothic"/>
              </a:rPr>
              <a:t>Easier to maintain</a:t>
            </a:r>
            <a:endParaRPr b="0" lang="en-US" sz="3600" spc="-1" strike="noStrike">
              <a:latin typeface="Arial"/>
            </a:endParaRPr>
          </a:p>
          <a:p>
            <a:pPr marL="457200">
              <a:lnSpc>
                <a:spcPct val="100000"/>
              </a:lnSpc>
              <a:spcBef>
                <a:spcPts val="499"/>
              </a:spcBef>
            </a:pPr>
            <a:endParaRPr b="0" lang="en-US" sz="36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1066680" y="642600"/>
            <a:ext cx="3279240" cy="13708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800" spc="-1" strike="noStrike">
                <a:solidFill>
                  <a:srgbClr val="262626"/>
                </a:solidFill>
                <a:latin typeface="Century Gothic"/>
              </a:rPr>
              <a:t>Chapter 7 Objectives</a:t>
            </a:r>
            <a:endParaRPr b="0" lang="en-US" sz="4800" spc="-1" strike="noStrike">
              <a:latin typeface="Arial"/>
            </a:endParaRPr>
          </a:p>
        </p:txBody>
      </p:sp>
      <p:sp>
        <p:nvSpPr>
          <p:cNvPr id="93" name="CustomShape 2"/>
          <p:cNvSpPr/>
          <p:nvPr/>
        </p:nvSpPr>
        <p:spPr>
          <a:xfrm>
            <a:off x="4346640" y="529920"/>
            <a:ext cx="7006320" cy="6075720"/>
          </a:xfrm>
          <a:prstGeom prst="rect">
            <a:avLst/>
          </a:prstGeom>
          <a:noFill/>
          <a:ln>
            <a:noFill/>
          </a:ln>
        </p:spPr>
        <p:style>
          <a:lnRef idx="0"/>
          <a:fillRef idx="0"/>
          <a:effectRef idx="0"/>
          <a:fontRef idx="minor"/>
        </p:style>
        <p:txBody>
          <a:bodyPr lIns="90000" rIns="90000" tIns="45000" bIns="45000">
            <a:normAutofit/>
          </a:bodyPr>
          <a:p>
            <a:pPr marL="182880" indent="-182160">
              <a:lnSpc>
                <a:spcPct val="100000"/>
              </a:lnSpc>
              <a:spcBef>
                <a:spcPts val="901"/>
              </a:spcBef>
              <a:buClr>
                <a:srgbClr val="262626"/>
              </a:buClr>
              <a:buFont typeface="Garamond"/>
              <a:buChar char="◦"/>
            </a:pPr>
            <a:r>
              <a:rPr b="0" lang="en-US" sz="2400" spc="-1" strike="noStrike">
                <a:solidFill>
                  <a:srgbClr val="000000"/>
                </a:solidFill>
                <a:latin typeface="Century Gothic"/>
              </a:rPr>
              <a:t>Understanding the basics of functions.</a:t>
            </a:r>
            <a:endParaRPr b="0" lang="en-US" sz="2400" spc="-1" strike="noStrike">
              <a:latin typeface="Arial"/>
            </a:endParaRPr>
          </a:p>
          <a:p>
            <a:pPr>
              <a:lnSpc>
                <a:spcPct val="100000"/>
              </a:lnSpc>
              <a:spcBef>
                <a:spcPts val="901"/>
              </a:spcBef>
            </a:pPr>
            <a:endParaRPr b="0" lang="en-US" sz="2400" spc="-1" strike="noStrike">
              <a:latin typeface="Arial"/>
            </a:endParaRPr>
          </a:p>
          <a:p>
            <a:pPr marL="182880" indent="-182160">
              <a:lnSpc>
                <a:spcPct val="100000"/>
              </a:lnSpc>
              <a:spcBef>
                <a:spcPts val="901"/>
              </a:spcBef>
              <a:buClr>
                <a:srgbClr val="262626"/>
              </a:buClr>
              <a:buFont typeface="Garamond"/>
              <a:buChar char="◦"/>
            </a:pPr>
            <a:r>
              <a:rPr b="0" lang="en-US" sz="2400" spc="-1" strike="noStrike">
                <a:solidFill>
                  <a:srgbClr val="000000"/>
                </a:solidFill>
                <a:latin typeface="Century Gothic"/>
              </a:rPr>
              <a:t>Explaining local, global, automatic, and static variables.</a:t>
            </a:r>
            <a:endParaRPr b="0" lang="en-US" sz="2400" spc="-1" strike="noStrike">
              <a:latin typeface="Arial"/>
            </a:endParaRPr>
          </a:p>
          <a:p>
            <a:pPr>
              <a:lnSpc>
                <a:spcPct val="100000"/>
              </a:lnSpc>
              <a:spcBef>
                <a:spcPts val="901"/>
              </a:spcBef>
            </a:pPr>
            <a:endParaRPr b="0" lang="en-US" sz="2400" spc="-1" strike="noStrike">
              <a:latin typeface="Arial"/>
            </a:endParaRPr>
          </a:p>
          <a:p>
            <a:pPr marL="182880" indent="-182160">
              <a:lnSpc>
                <a:spcPct val="100000"/>
              </a:lnSpc>
              <a:spcBef>
                <a:spcPts val="901"/>
              </a:spcBef>
              <a:buClr>
                <a:srgbClr val="262626"/>
              </a:buClr>
              <a:buFont typeface="Garamond"/>
              <a:buChar char="◦"/>
            </a:pPr>
            <a:r>
              <a:rPr b="0" lang="en-US" sz="2400" spc="-1" strike="noStrike">
                <a:solidFill>
                  <a:srgbClr val="000000"/>
                </a:solidFill>
                <a:latin typeface="Century Gothic"/>
              </a:rPr>
              <a:t>Using single-dimensional and multi-dimensional arrays with functions.</a:t>
            </a:r>
            <a:endParaRPr b="0" lang="en-US" sz="2400" spc="-1" strike="noStrike">
              <a:latin typeface="Arial"/>
            </a:endParaRPr>
          </a:p>
          <a:p>
            <a:pPr>
              <a:lnSpc>
                <a:spcPct val="100000"/>
              </a:lnSpc>
              <a:spcBef>
                <a:spcPts val="901"/>
              </a:spcBef>
            </a:pPr>
            <a:endParaRPr b="0" lang="en-US" sz="2400" spc="-1" strike="noStrike">
              <a:latin typeface="Arial"/>
            </a:endParaRPr>
          </a:p>
          <a:p>
            <a:pPr marL="182880" indent="-182160">
              <a:lnSpc>
                <a:spcPct val="100000"/>
              </a:lnSpc>
              <a:spcBef>
                <a:spcPts val="901"/>
              </a:spcBef>
              <a:buClr>
                <a:srgbClr val="262626"/>
              </a:buClr>
              <a:buFont typeface="Garamond"/>
              <a:buChar char="◦"/>
            </a:pPr>
            <a:r>
              <a:rPr b="0" lang="en-US" sz="2400" spc="-1" strike="noStrike">
                <a:solidFill>
                  <a:srgbClr val="000000"/>
                </a:solidFill>
                <a:latin typeface="Century Gothic"/>
              </a:rPr>
              <a:t>Returning data from functions</a:t>
            </a:r>
            <a:endParaRPr b="0" lang="en-US" sz="2400" spc="-1" strike="noStrike">
              <a:latin typeface="Arial"/>
            </a:endParaRPr>
          </a:p>
          <a:p>
            <a:pPr>
              <a:lnSpc>
                <a:spcPct val="100000"/>
              </a:lnSpc>
              <a:spcBef>
                <a:spcPts val="901"/>
              </a:spcBef>
            </a:pPr>
            <a:endParaRPr b="0" lang="en-US" sz="2400" spc="-1" strike="noStrike">
              <a:latin typeface="Arial"/>
            </a:endParaRPr>
          </a:p>
          <a:p>
            <a:pPr marL="182880" indent="-182160">
              <a:lnSpc>
                <a:spcPct val="100000"/>
              </a:lnSpc>
              <a:spcBef>
                <a:spcPts val="901"/>
              </a:spcBef>
              <a:buClr>
                <a:srgbClr val="262626"/>
              </a:buClr>
              <a:buFont typeface="Garamond"/>
              <a:buChar char="◦"/>
            </a:pPr>
            <a:r>
              <a:rPr b="0" lang="en-US" sz="2400" spc="-1" strike="noStrike">
                <a:solidFill>
                  <a:srgbClr val="000000"/>
                </a:solidFill>
                <a:latin typeface="Century Gothic"/>
              </a:rPr>
              <a:t>Using functions to execute top-down programming</a:t>
            </a:r>
            <a:endParaRPr b="0" lang="en-US" sz="2400" spc="-1" strike="noStrike">
              <a:latin typeface="Arial"/>
            </a:endParaRPr>
          </a:p>
          <a:p>
            <a:pPr>
              <a:lnSpc>
                <a:spcPct val="100000"/>
              </a:lnSpc>
              <a:spcBef>
                <a:spcPts val="901"/>
              </a:spcBef>
            </a:pPr>
            <a:endParaRPr b="0" lang="en-US" sz="2400" spc="-1" strike="noStrike">
              <a:latin typeface="Arial"/>
            </a:endParaRPr>
          </a:p>
          <a:p>
            <a:pPr marL="182880" indent="-182160">
              <a:lnSpc>
                <a:spcPct val="100000"/>
              </a:lnSpc>
              <a:spcBef>
                <a:spcPts val="901"/>
              </a:spcBef>
              <a:buClr>
                <a:srgbClr val="262626"/>
              </a:buClr>
              <a:buFont typeface="Garamond"/>
              <a:buChar char="◦"/>
            </a:pPr>
            <a:r>
              <a:rPr b="0" lang="en-US" sz="2400" spc="-1" strike="noStrike">
                <a:solidFill>
                  <a:srgbClr val="000000"/>
                </a:solidFill>
                <a:latin typeface="Century Gothic"/>
              </a:rPr>
              <a:t> </a:t>
            </a:r>
            <a:r>
              <a:rPr b="0" lang="en-US" sz="2400" spc="-1" strike="noStrike">
                <a:solidFill>
                  <a:srgbClr val="000000"/>
                </a:solidFill>
                <a:latin typeface="Century Gothic"/>
              </a:rPr>
              <a:t>Calling functions from within other functions, as well as recursive functions</a:t>
            </a:r>
            <a:r>
              <a:rPr b="0" lang="en-US" sz="1800" spc="-1" strike="noStrike">
                <a:solidFill>
                  <a:srgbClr val="000000"/>
                </a:solidFill>
                <a:latin typeface="Century Gothic"/>
              </a:rPr>
              <a:t>.</a:t>
            </a:r>
            <a:endParaRPr b="0" lang="en-U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838080" y="365040"/>
            <a:ext cx="10514880" cy="7542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800" spc="-1" strike="noStrike">
                <a:solidFill>
                  <a:srgbClr val="262626"/>
                </a:solidFill>
                <a:latin typeface="Century Gothic"/>
              </a:rPr>
              <a:t>Defining a Function</a:t>
            </a:r>
            <a:endParaRPr b="0" lang="en-US" sz="4800" spc="-1" strike="noStrike">
              <a:latin typeface="Arial"/>
            </a:endParaRPr>
          </a:p>
        </p:txBody>
      </p:sp>
      <p:sp>
        <p:nvSpPr>
          <p:cNvPr id="95" name="CustomShape 2"/>
          <p:cNvSpPr/>
          <p:nvPr/>
        </p:nvSpPr>
        <p:spPr>
          <a:xfrm>
            <a:off x="838080" y="1120320"/>
            <a:ext cx="10514880" cy="3062520"/>
          </a:xfrm>
          <a:prstGeom prst="rect">
            <a:avLst/>
          </a:prstGeom>
          <a:noFill/>
          <a:ln>
            <a:noFill/>
          </a:ln>
        </p:spPr>
        <p:style>
          <a:lnRef idx="0"/>
          <a:fillRef idx="0"/>
          <a:effectRef idx="0"/>
          <a:fontRef idx="minor"/>
        </p:style>
        <p:txBody>
          <a:bodyPr lIns="90000" rIns="90000" tIns="45000" bIns="45000"/>
          <a:p>
            <a:pPr marL="182880" indent="-182160">
              <a:lnSpc>
                <a:spcPct val="100000"/>
              </a:lnSpc>
              <a:spcBef>
                <a:spcPts val="901"/>
              </a:spcBef>
              <a:buClr>
                <a:srgbClr val="262626"/>
              </a:buClr>
              <a:buFont typeface="Garamond"/>
              <a:buChar char="◦"/>
            </a:pPr>
            <a:r>
              <a:rPr b="0" lang="en-US" sz="1800" spc="-1" strike="noStrike">
                <a:solidFill>
                  <a:srgbClr val="000000"/>
                </a:solidFill>
                <a:latin typeface="Century Gothic"/>
              </a:rPr>
              <a:t>A function is a group of statements that together perform a task</a:t>
            </a:r>
            <a:endParaRPr b="0" lang="en-US" sz="1800" spc="-1" strike="noStrike">
              <a:latin typeface="Arial"/>
            </a:endParaRPr>
          </a:p>
          <a:p>
            <a:pPr>
              <a:lnSpc>
                <a:spcPct val="100000"/>
              </a:lnSpc>
              <a:spcBef>
                <a:spcPts val="901"/>
              </a:spcBef>
            </a:pPr>
            <a:endParaRPr b="0" lang="en-US" sz="1800" spc="-1" strike="noStrike">
              <a:latin typeface="Arial"/>
            </a:endParaRPr>
          </a:p>
          <a:p>
            <a:pPr marL="182880" indent="-182160">
              <a:lnSpc>
                <a:spcPct val="100000"/>
              </a:lnSpc>
              <a:spcBef>
                <a:spcPts val="901"/>
              </a:spcBef>
              <a:buClr>
                <a:srgbClr val="262626"/>
              </a:buClr>
              <a:buFont typeface="Garamond"/>
              <a:buChar char="◦"/>
            </a:pPr>
            <a:r>
              <a:rPr b="0" lang="en-US" sz="1800" spc="-1" strike="noStrike">
                <a:solidFill>
                  <a:srgbClr val="000000"/>
                </a:solidFill>
                <a:latin typeface="Century Gothic"/>
              </a:rPr>
              <a:t>A function declaration tells the compiler about the function’s name, return type and parameters</a:t>
            </a:r>
            <a:endParaRPr b="0" lang="en-US" sz="1800" spc="-1" strike="noStrike">
              <a:latin typeface="Arial"/>
            </a:endParaRPr>
          </a:p>
          <a:p>
            <a:pPr>
              <a:lnSpc>
                <a:spcPct val="100000"/>
              </a:lnSpc>
              <a:spcBef>
                <a:spcPts val="901"/>
              </a:spcBef>
            </a:pPr>
            <a:endParaRPr b="0" lang="en-US" sz="1800" spc="-1" strike="noStrike">
              <a:latin typeface="Arial"/>
            </a:endParaRPr>
          </a:p>
          <a:p>
            <a:pPr marL="182880" indent="-182160">
              <a:lnSpc>
                <a:spcPct val="100000"/>
              </a:lnSpc>
              <a:spcBef>
                <a:spcPts val="901"/>
              </a:spcBef>
              <a:buClr>
                <a:srgbClr val="262626"/>
              </a:buClr>
              <a:buFont typeface="Garamond"/>
              <a:buChar char="◦"/>
            </a:pPr>
            <a:r>
              <a:rPr b="0" lang="en-US" sz="1800" spc="-1" strike="noStrike">
                <a:solidFill>
                  <a:srgbClr val="000000"/>
                </a:solidFill>
                <a:latin typeface="Century Gothic"/>
              </a:rPr>
              <a:t>A function definition provides the actual body of the function</a:t>
            </a:r>
            <a:endParaRPr b="0" lang="en-US" sz="1800" spc="-1" strike="noStrike">
              <a:latin typeface="Arial"/>
            </a:endParaRPr>
          </a:p>
          <a:p>
            <a:pPr>
              <a:lnSpc>
                <a:spcPct val="100000"/>
              </a:lnSpc>
              <a:spcBef>
                <a:spcPts val="901"/>
              </a:spcBef>
            </a:pPr>
            <a:endParaRPr b="0" lang="en-US" sz="1800" spc="-1" strike="noStrike">
              <a:latin typeface="Arial"/>
            </a:endParaRPr>
          </a:p>
        </p:txBody>
      </p:sp>
      <p:pic>
        <p:nvPicPr>
          <p:cNvPr id="96" name="Picture 2" descr=""/>
          <p:cNvPicPr/>
          <p:nvPr/>
        </p:nvPicPr>
        <p:blipFill>
          <a:blip r:embed="rId1"/>
          <a:stretch/>
        </p:blipFill>
        <p:spPr>
          <a:xfrm>
            <a:off x="4229280" y="4155840"/>
            <a:ext cx="2193840" cy="202572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1066680" y="642600"/>
            <a:ext cx="10057680" cy="13708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800" spc="-1" strike="noStrike">
                <a:solidFill>
                  <a:srgbClr val="262626"/>
                </a:solidFill>
                <a:latin typeface="Century Gothic"/>
              </a:rPr>
              <a:t>Function Declaration</a:t>
            </a:r>
            <a:endParaRPr b="0" lang="en-US" sz="4800" spc="-1" strike="noStrike">
              <a:latin typeface="Arial"/>
            </a:endParaRPr>
          </a:p>
        </p:txBody>
      </p:sp>
      <p:sp>
        <p:nvSpPr>
          <p:cNvPr id="98" name="CustomShape 2"/>
          <p:cNvSpPr/>
          <p:nvPr/>
        </p:nvSpPr>
        <p:spPr>
          <a:xfrm>
            <a:off x="1066680" y="1775880"/>
            <a:ext cx="10057680" cy="4258440"/>
          </a:xfrm>
          <a:prstGeom prst="rect">
            <a:avLst/>
          </a:prstGeom>
          <a:noFill/>
          <a:ln>
            <a:noFill/>
          </a:ln>
        </p:spPr>
        <p:style>
          <a:lnRef idx="0"/>
          <a:fillRef idx="0"/>
          <a:effectRef idx="0"/>
          <a:fontRef idx="minor"/>
        </p:style>
        <p:txBody>
          <a:bodyPr lIns="90000" rIns="90000" tIns="45000" bIns="45000">
            <a:normAutofit/>
          </a:bodyPr>
          <a:p>
            <a:pPr marL="182880" indent="-182160">
              <a:lnSpc>
                <a:spcPct val="100000"/>
              </a:lnSpc>
              <a:spcBef>
                <a:spcPts val="901"/>
              </a:spcBef>
              <a:buClr>
                <a:srgbClr val="262626"/>
              </a:buClr>
              <a:buFont typeface="Garamond"/>
              <a:buChar char="◦"/>
            </a:pPr>
            <a:r>
              <a:rPr b="0" lang="en-US" sz="1800" spc="-1" strike="noStrike">
                <a:solidFill>
                  <a:srgbClr val="000000"/>
                </a:solidFill>
                <a:latin typeface="Century Gothic"/>
              </a:rPr>
              <a:t>A function definition in C programming consists of a </a:t>
            </a:r>
            <a:r>
              <a:rPr b="0" i="1" lang="en-US" sz="1800" spc="-1" strike="noStrike">
                <a:solidFill>
                  <a:srgbClr val="000000"/>
                </a:solidFill>
                <a:latin typeface="Century Gothic"/>
              </a:rPr>
              <a:t>function header</a:t>
            </a:r>
            <a:r>
              <a:rPr b="0" lang="en-US" sz="1800" spc="-1" strike="noStrike">
                <a:solidFill>
                  <a:srgbClr val="000000"/>
                </a:solidFill>
                <a:latin typeface="Century Gothic"/>
              </a:rPr>
              <a:t> and a </a:t>
            </a:r>
            <a:r>
              <a:rPr b="0" i="1" lang="en-US" sz="1800" spc="-1" strike="noStrike">
                <a:solidFill>
                  <a:srgbClr val="000000"/>
                </a:solidFill>
                <a:latin typeface="Century Gothic"/>
              </a:rPr>
              <a:t>function body</a:t>
            </a:r>
            <a:r>
              <a:rPr b="0" lang="en-US" sz="1800" spc="-1" strike="noStrike">
                <a:solidFill>
                  <a:srgbClr val="000000"/>
                </a:solidFill>
                <a:latin typeface="Century Gothic"/>
              </a:rPr>
              <a:t>. Here are all the parts of a function −</a:t>
            </a:r>
            <a:endParaRPr b="0" lang="en-US" sz="1800" spc="-1" strike="noStrike">
              <a:latin typeface="Arial"/>
            </a:endParaRPr>
          </a:p>
          <a:p>
            <a:pPr marL="182880" indent="-182160">
              <a:lnSpc>
                <a:spcPct val="100000"/>
              </a:lnSpc>
              <a:spcBef>
                <a:spcPts val="901"/>
              </a:spcBef>
              <a:buClr>
                <a:srgbClr val="262626"/>
              </a:buClr>
              <a:buFont typeface="Garamond"/>
              <a:buChar char="◦"/>
            </a:pPr>
            <a:r>
              <a:rPr b="1" lang="en-US" sz="1800" spc="-1" strike="noStrike">
                <a:solidFill>
                  <a:srgbClr val="000000"/>
                </a:solidFill>
                <a:latin typeface="Century Gothic"/>
              </a:rPr>
              <a:t>Return Type</a:t>
            </a:r>
            <a:r>
              <a:rPr b="0" lang="en-US" sz="1800" spc="-1" strike="noStrike">
                <a:solidFill>
                  <a:srgbClr val="000000"/>
                </a:solidFill>
                <a:latin typeface="Century Gothic"/>
              </a:rPr>
              <a:t> − A function may return a value. The </a:t>
            </a:r>
            <a:r>
              <a:rPr b="1" lang="en-US" sz="1800" spc="-1" strike="noStrike">
                <a:solidFill>
                  <a:srgbClr val="000000"/>
                </a:solidFill>
                <a:latin typeface="Century Gothic"/>
              </a:rPr>
              <a:t>return_type</a:t>
            </a:r>
            <a:r>
              <a:rPr b="0" lang="en-US" sz="1800" spc="-1" strike="noStrike">
                <a:solidFill>
                  <a:srgbClr val="000000"/>
                </a:solidFill>
                <a:latin typeface="Century Gothic"/>
              </a:rPr>
              <a:t> is the data type of the value the function returns. Some functions perform the desired operations without returning a value. In this case, the return_type is the keyword </a:t>
            </a:r>
            <a:r>
              <a:rPr b="1" lang="en-US" sz="1800" spc="-1" strike="noStrike">
                <a:solidFill>
                  <a:srgbClr val="000000"/>
                </a:solidFill>
                <a:latin typeface="Century Gothic"/>
              </a:rPr>
              <a:t>void</a:t>
            </a:r>
            <a:r>
              <a:rPr b="0" lang="en-US" sz="1800" spc="-1" strike="noStrike">
                <a:solidFill>
                  <a:srgbClr val="000000"/>
                </a:solidFill>
                <a:latin typeface="Century Gothic"/>
              </a:rPr>
              <a:t>.</a:t>
            </a:r>
            <a:endParaRPr b="0" lang="en-US" sz="1800" spc="-1" strike="noStrike">
              <a:latin typeface="Arial"/>
            </a:endParaRPr>
          </a:p>
          <a:p>
            <a:pPr marL="182880" indent="-182160">
              <a:lnSpc>
                <a:spcPct val="100000"/>
              </a:lnSpc>
              <a:spcBef>
                <a:spcPts val="901"/>
              </a:spcBef>
              <a:buClr>
                <a:srgbClr val="262626"/>
              </a:buClr>
              <a:buFont typeface="Garamond"/>
              <a:buChar char="◦"/>
            </a:pPr>
            <a:r>
              <a:rPr b="1" lang="en-US" sz="1800" spc="-1" strike="noStrike">
                <a:solidFill>
                  <a:srgbClr val="000000"/>
                </a:solidFill>
                <a:latin typeface="Century Gothic"/>
              </a:rPr>
              <a:t>Function Name</a:t>
            </a:r>
            <a:r>
              <a:rPr b="0" lang="en-US" sz="1800" spc="-1" strike="noStrike">
                <a:solidFill>
                  <a:srgbClr val="000000"/>
                </a:solidFill>
                <a:latin typeface="Century Gothic"/>
              </a:rPr>
              <a:t> − This is the actual name of the function. The function name and the parameter list together constitute the function signature.</a:t>
            </a:r>
            <a:endParaRPr b="0" lang="en-US" sz="1800" spc="-1" strike="noStrike">
              <a:latin typeface="Arial"/>
            </a:endParaRPr>
          </a:p>
          <a:p>
            <a:pPr marL="182880" indent="-182160">
              <a:lnSpc>
                <a:spcPct val="100000"/>
              </a:lnSpc>
              <a:spcBef>
                <a:spcPts val="901"/>
              </a:spcBef>
              <a:buClr>
                <a:srgbClr val="262626"/>
              </a:buClr>
              <a:buFont typeface="Garamond"/>
              <a:buChar char="◦"/>
            </a:pPr>
            <a:r>
              <a:rPr b="1" lang="en-US" sz="1800" spc="-1" strike="noStrike">
                <a:solidFill>
                  <a:srgbClr val="000000"/>
                </a:solidFill>
                <a:latin typeface="Century Gothic"/>
              </a:rPr>
              <a:t>Parameters</a:t>
            </a:r>
            <a:r>
              <a:rPr b="0" lang="en-US" sz="1800" spc="-1" strike="noStrike">
                <a:solidFill>
                  <a:srgbClr val="000000"/>
                </a:solidFill>
                <a:latin typeface="Century Gothic"/>
              </a:rPr>
              <a:t> − A parameter is like a placeholder. When a function is invoked, you pass a value to the parameter. This value is referred to as actual parameter or argument. The parameter list refers to the type, order, and number of the parameters of a function. Parameters are optional; that is, a function may contain no parameters.</a:t>
            </a:r>
            <a:endParaRPr b="0" lang="en-US" sz="1800" spc="-1" strike="noStrike">
              <a:latin typeface="Arial"/>
            </a:endParaRPr>
          </a:p>
          <a:p>
            <a:pPr marL="182880" indent="-182160">
              <a:lnSpc>
                <a:spcPct val="100000"/>
              </a:lnSpc>
              <a:spcBef>
                <a:spcPts val="901"/>
              </a:spcBef>
              <a:buClr>
                <a:srgbClr val="262626"/>
              </a:buClr>
              <a:buFont typeface="Garamond"/>
              <a:buChar char="◦"/>
            </a:pPr>
            <a:r>
              <a:rPr b="1" lang="en-US" sz="1800" spc="-1" strike="noStrike">
                <a:solidFill>
                  <a:srgbClr val="000000"/>
                </a:solidFill>
                <a:latin typeface="Century Gothic"/>
              </a:rPr>
              <a:t>Function Body</a:t>
            </a:r>
            <a:r>
              <a:rPr b="0" lang="en-US" sz="1800" spc="-1" strike="noStrike">
                <a:solidFill>
                  <a:srgbClr val="000000"/>
                </a:solidFill>
                <a:latin typeface="Century Gothic"/>
              </a:rPr>
              <a:t> − The function body contains a collection of statements that define what the function does.</a:t>
            </a:r>
            <a:endParaRPr b="0" lang="en-US" sz="1800" spc="-1" strike="noStrike">
              <a:latin typeface="Arial"/>
            </a:endParaRPr>
          </a:p>
          <a:p>
            <a:pPr>
              <a:lnSpc>
                <a:spcPct val="100000"/>
              </a:lnSpc>
              <a:spcBef>
                <a:spcPts val="901"/>
              </a:spcBef>
            </a:pP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1066680" y="642600"/>
            <a:ext cx="10057680" cy="13708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800" spc="-1" strike="noStrike">
                <a:solidFill>
                  <a:srgbClr val="262626"/>
                </a:solidFill>
                <a:latin typeface="Century Gothic"/>
              </a:rPr>
              <a:t>Function Declaration</a:t>
            </a:r>
            <a:endParaRPr b="0" lang="en-US" sz="4800" spc="-1" strike="noStrike">
              <a:latin typeface="Arial"/>
            </a:endParaRPr>
          </a:p>
        </p:txBody>
      </p:sp>
      <p:sp>
        <p:nvSpPr>
          <p:cNvPr id="100" name="CustomShape 2"/>
          <p:cNvSpPr/>
          <p:nvPr/>
        </p:nvSpPr>
        <p:spPr>
          <a:xfrm>
            <a:off x="4480560" y="1825560"/>
            <a:ext cx="6872400" cy="4350600"/>
          </a:xfrm>
          <a:prstGeom prst="rect">
            <a:avLst/>
          </a:prstGeom>
          <a:noFill/>
          <a:ln>
            <a:noFill/>
          </a:ln>
        </p:spPr>
        <p:style>
          <a:lnRef idx="0"/>
          <a:fillRef idx="0"/>
          <a:effectRef idx="0"/>
          <a:fontRef idx="minor"/>
        </p:style>
        <p:txBody>
          <a:bodyPr lIns="90000" rIns="90000" tIns="45000" bIns="45000"/>
          <a:p>
            <a:pPr>
              <a:lnSpc>
                <a:spcPct val="100000"/>
              </a:lnSpc>
              <a:spcBef>
                <a:spcPts val="901"/>
              </a:spcBef>
            </a:pPr>
            <a:r>
              <a:rPr b="0" lang="en-US" sz="1800" spc="-1" strike="noStrike">
                <a:solidFill>
                  <a:srgbClr val="000000"/>
                </a:solidFill>
                <a:latin typeface="Century Gothic"/>
              </a:rPr>
              <a:t>ReturnType      FunctionName ( Arguments)</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	</a:t>
            </a:r>
            <a:r>
              <a:rPr b="0" lang="en-US" sz="1800" spc="-1" strike="noStrike">
                <a:solidFill>
                  <a:srgbClr val="000000"/>
                </a:solidFill>
                <a:latin typeface="Century Gothic"/>
              </a:rPr>
              <a:t>//Define Local Variables</a:t>
            </a:r>
            <a:endParaRPr b="0" lang="en-US" sz="1800" spc="-1" strike="noStrike">
              <a:latin typeface="Arial"/>
            </a:endParaRPr>
          </a:p>
          <a:p>
            <a:pPr>
              <a:lnSpc>
                <a:spcPct val="100000"/>
              </a:lnSpc>
              <a:spcBef>
                <a:spcPts val="901"/>
              </a:spcBef>
            </a:pP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	</a:t>
            </a:r>
            <a:r>
              <a:rPr b="0" lang="en-US" sz="1800" spc="-1" strike="noStrike">
                <a:solidFill>
                  <a:srgbClr val="000000"/>
                </a:solidFill>
                <a:latin typeface="Century Gothic"/>
              </a:rPr>
              <a:t>//program statements</a:t>
            </a:r>
            <a:endParaRPr b="0" lang="en-US" sz="1800" spc="-1" strike="noStrike">
              <a:latin typeface="Arial"/>
            </a:endParaRPr>
          </a:p>
          <a:p>
            <a:pPr>
              <a:lnSpc>
                <a:spcPct val="100000"/>
              </a:lnSpc>
              <a:spcBef>
                <a:spcPts val="901"/>
              </a:spcBef>
            </a:pP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	</a:t>
            </a:r>
            <a:r>
              <a:rPr b="0" lang="en-US" sz="1800" spc="-1" strike="noStrike">
                <a:solidFill>
                  <a:srgbClr val="000000"/>
                </a:solidFill>
                <a:latin typeface="Century Gothic"/>
              </a:rPr>
              <a:t>//return(argument);  if applicable</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a:t>
            </a:r>
            <a:endParaRPr b="0" lang="en-US" sz="1800" spc="-1" strike="noStrike">
              <a:latin typeface="Arial"/>
            </a:endParaRPr>
          </a:p>
        </p:txBody>
      </p:sp>
      <p:sp>
        <p:nvSpPr>
          <p:cNvPr id="101" name="CustomShape 3"/>
          <p:cNvSpPr/>
          <p:nvPr/>
        </p:nvSpPr>
        <p:spPr>
          <a:xfrm>
            <a:off x="569880" y="2676960"/>
            <a:ext cx="3749760" cy="1735920"/>
          </a:xfrm>
          <a:prstGeom prst="rect">
            <a:avLst/>
          </a:prstGeom>
          <a:solidFill>
            <a:srgbClr val="62a39f"/>
          </a:solidFill>
          <a:ln w="12600">
            <a:solidFill>
              <a:srgbClr val="487875"/>
            </a:solidFill>
            <a:round/>
          </a:ln>
        </p:spPr>
        <p:style>
          <a:lnRef idx="0"/>
          <a:fillRef idx="0"/>
          <a:effectRef idx="0"/>
          <a:fontRef idx="minor"/>
        </p:style>
        <p:txBody>
          <a:bodyPr lIns="90000" rIns="90000" tIns="45000" bIns="45000"/>
          <a:p>
            <a:pPr algn="ctr">
              <a:lnSpc>
                <a:spcPct val="100000"/>
              </a:lnSpc>
            </a:pPr>
            <a:r>
              <a:rPr b="0" lang="en-US" sz="1800" spc="-1" strike="noStrike" u="sng">
                <a:solidFill>
                  <a:srgbClr val="ffffff"/>
                </a:solidFill>
                <a:uFillTx/>
                <a:latin typeface="Century Gothic"/>
                <a:ea typeface="DejaVu Sans"/>
              </a:rPr>
              <a:t>ReturnType</a:t>
            </a:r>
            <a:endParaRPr b="0" lang="en-US" sz="1800" spc="-1" strike="noStrike">
              <a:latin typeface="Arial"/>
            </a:endParaRPr>
          </a:p>
          <a:p>
            <a:pPr>
              <a:lnSpc>
                <a:spcPct val="100000"/>
              </a:lnSpc>
            </a:pPr>
            <a:r>
              <a:rPr b="0" lang="en-US" sz="1800" spc="-1" strike="noStrike">
                <a:solidFill>
                  <a:srgbClr val="ffffff"/>
                </a:solidFill>
                <a:latin typeface="Century Gothic"/>
                <a:ea typeface="DejaVu Sans"/>
              </a:rPr>
              <a:t>void – no return value</a:t>
            </a:r>
            <a:endParaRPr b="0" lang="en-US" sz="1800" spc="-1" strike="noStrike">
              <a:latin typeface="Arial"/>
            </a:endParaRPr>
          </a:p>
          <a:p>
            <a:pPr>
              <a:lnSpc>
                <a:spcPct val="100000"/>
              </a:lnSpc>
            </a:pPr>
            <a:r>
              <a:rPr b="0" lang="en-US" sz="1800" spc="-1" strike="noStrike">
                <a:solidFill>
                  <a:srgbClr val="ffffff"/>
                </a:solidFill>
                <a:latin typeface="Century Gothic"/>
                <a:ea typeface="DejaVu Sans"/>
              </a:rPr>
              <a:t>int – single integer value</a:t>
            </a:r>
            <a:endParaRPr b="0" lang="en-US" sz="1800" spc="-1" strike="noStrike">
              <a:latin typeface="Arial"/>
            </a:endParaRPr>
          </a:p>
          <a:p>
            <a:pPr>
              <a:lnSpc>
                <a:spcPct val="100000"/>
              </a:lnSpc>
            </a:pPr>
            <a:r>
              <a:rPr b="0" lang="en-US" sz="1800" spc="-1" strike="noStrike">
                <a:solidFill>
                  <a:srgbClr val="ffffff"/>
                </a:solidFill>
                <a:latin typeface="Century Gothic"/>
                <a:ea typeface="DejaVu Sans"/>
              </a:rPr>
              <a:t>float – single decimal value</a:t>
            </a:r>
            <a:endParaRPr b="0" lang="en-US" sz="1800" spc="-1" strike="noStrike">
              <a:latin typeface="Arial"/>
            </a:endParaRPr>
          </a:p>
          <a:p>
            <a:pPr>
              <a:lnSpc>
                <a:spcPct val="100000"/>
              </a:lnSpc>
            </a:pPr>
            <a:r>
              <a:rPr b="0" lang="en-US" sz="1800" spc="-1" strike="noStrike">
                <a:solidFill>
                  <a:srgbClr val="ffffff"/>
                </a:solidFill>
                <a:latin typeface="Century Gothic"/>
                <a:ea typeface="DejaVu Sans"/>
              </a:rPr>
              <a:t>double – single decimal value</a:t>
            </a:r>
            <a:endParaRPr b="0" lang="en-US" sz="1800" spc="-1" strike="noStrike">
              <a:latin typeface="Arial"/>
            </a:endParaRPr>
          </a:p>
          <a:p>
            <a:pPr>
              <a:lnSpc>
                <a:spcPct val="100000"/>
              </a:lnSpc>
            </a:pPr>
            <a:r>
              <a:rPr b="0" lang="en-US" sz="1800" spc="-1" strike="noStrike">
                <a:solidFill>
                  <a:srgbClr val="ffffff"/>
                </a:solidFill>
                <a:latin typeface="Century Gothic"/>
                <a:ea typeface="DejaVu Sans"/>
              </a:rPr>
              <a:t>char – single letter</a:t>
            </a:r>
            <a:endParaRPr b="0" lang="en-US" sz="1800" spc="-1" strike="noStrike">
              <a:latin typeface="Arial"/>
            </a:endParaRPr>
          </a:p>
        </p:txBody>
      </p:sp>
      <p:sp>
        <p:nvSpPr>
          <p:cNvPr id="102" name="CustomShape 4"/>
          <p:cNvSpPr/>
          <p:nvPr/>
        </p:nvSpPr>
        <p:spPr>
          <a:xfrm flipV="1">
            <a:off x="4320360" y="2278800"/>
            <a:ext cx="754560" cy="1274040"/>
          </a:xfrm>
          <a:custGeom>
            <a:avLst/>
            <a:gdLst/>
            <a:ahLst/>
            <a:rect l="l" t="t" r="r" b="b"/>
            <a:pathLst>
              <a:path w="21600" h="21600">
                <a:moveTo>
                  <a:pt x="0" y="0"/>
                </a:moveTo>
                <a:lnTo>
                  <a:pt x="21600" y="21600"/>
                </a:lnTo>
              </a:path>
            </a:pathLst>
          </a:custGeom>
          <a:noFill/>
          <a:ln w="19080">
            <a:solidFill>
              <a:srgbClr val="000000"/>
            </a:solidFill>
            <a:round/>
            <a:tailEnd len="med" type="triangle" w="med"/>
          </a:ln>
          <a:effectLst>
            <a:outerShdw dir="5400000" dist="12600">
              <a:srgbClr val="000000">
                <a:alpha val="63000"/>
              </a:srgbClr>
            </a:outerShdw>
          </a:effectLst>
        </p:spPr>
        <p:style>
          <a:lnRef idx="0"/>
          <a:fillRef idx="0"/>
          <a:effectRef idx="0"/>
          <a:fontRef idx="minor"/>
        </p:style>
      </p:sp>
      <p:sp>
        <p:nvSpPr>
          <p:cNvPr id="103" name="CustomShape 5"/>
          <p:cNvSpPr/>
          <p:nvPr/>
        </p:nvSpPr>
        <p:spPr>
          <a:xfrm>
            <a:off x="3644280" y="4982760"/>
            <a:ext cx="4889160" cy="1186560"/>
          </a:xfrm>
          <a:prstGeom prst="rect">
            <a:avLst/>
          </a:prstGeom>
          <a:solidFill>
            <a:srgbClr val="7ec492"/>
          </a:solidFill>
          <a:ln>
            <a:noFill/>
          </a:ln>
        </p:spPr>
        <p:style>
          <a:lnRef idx="0"/>
          <a:fillRef idx="0"/>
          <a:effectRef idx="0"/>
          <a:fontRef idx="minor"/>
        </p:style>
        <p:txBody>
          <a:bodyPr lIns="90000" rIns="90000" tIns="45000" bIns="45000"/>
          <a:p>
            <a:pPr algn="ctr">
              <a:lnSpc>
                <a:spcPct val="100000"/>
              </a:lnSpc>
            </a:pPr>
            <a:r>
              <a:rPr b="0" lang="en-US" sz="1800" spc="-1" strike="noStrike" u="sng">
                <a:solidFill>
                  <a:srgbClr val="000000"/>
                </a:solidFill>
                <a:uFillTx/>
                <a:latin typeface="Century Gothic"/>
                <a:ea typeface="DejaVu Sans"/>
              </a:rPr>
              <a:t>FunctionName</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A descriptive name for readability</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Follows the same rules as variable names</a:t>
            </a:r>
            <a:endParaRPr b="0" lang="en-US" sz="1800" spc="-1" strike="noStrike">
              <a:latin typeface="Arial"/>
            </a:endParaRPr>
          </a:p>
        </p:txBody>
      </p:sp>
      <p:sp>
        <p:nvSpPr>
          <p:cNvPr id="104" name="CustomShape 6"/>
          <p:cNvSpPr/>
          <p:nvPr/>
        </p:nvSpPr>
        <p:spPr>
          <a:xfrm flipV="1">
            <a:off x="5778000" y="2105640"/>
            <a:ext cx="1139040" cy="2874960"/>
          </a:xfrm>
          <a:custGeom>
            <a:avLst/>
            <a:gdLst/>
            <a:ahLst/>
            <a:rect l="l" t="t" r="r" b="b"/>
            <a:pathLst>
              <a:path w="21600" h="21600">
                <a:moveTo>
                  <a:pt x="0" y="0"/>
                </a:moveTo>
                <a:lnTo>
                  <a:pt x="21600" y="21600"/>
                </a:lnTo>
              </a:path>
            </a:pathLst>
          </a:custGeom>
          <a:noFill/>
          <a:ln w="19080">
            <a:solidFill>
              <a:srgbClr val="000000"/>
            </a:solidFill>
            <a:round/>
            <a:tailEnd len="med" type="triangle" w="med"/>
          </a:ln>
          <a:effectLst>
            <a:outerShdw dir="5400000" dist="12600">
              <a:srgbClr val="000000">
                <a:alpha val="63000"/>
              </a:srgbClr>
            </a:outerShdw>
          </a:effectLst>
        </p:spPr>
        <p:style>
          <a:lnRef idx="0"/>
          <a:fillRef idx="0"/>
          <a:effectRef idx="0"/>
          <a:fontRef idx="minor"/>
        </p:style>
      </p:sp>
      <p:sp>
        <p:nvSpPr>
          <p:cNvPr id="105" name="CustomShape 7"/>
          <p:cNvSpPr/>
          <p:nvPr/>
        </p:nvSpPr>
        <p:spPr>
          <a:xfrm>
            <a:off x="6665040" y="3036960"/>
            <a:ext cx="4940280" cy="1187280"/>
          </a:xfrm>
          <a:prstGeom prst="rect">
            <a:avLst/>
          </a:prstGeom>
          <a:solidFill>
            <a:srgbClr val="8dd6c1"/>
          </a:solidFill>
          <a:ln>
            <a:noFill/>
          </a:ln>
        </p:spPr>
        <p:style>
          <a:lnRef idx="0"/>
          <a:fillRef idx="0"/>
          <a:effectRef idx="0"/>
          <a:fontRef idx="minor"/>
        </p:style>
        <p:txBody>
          <a:bodyPr lIns="90000" rIns="90000" tIns="45000" bIns="45000"/>
          <a:p>
            <a:pPr algn="ctr">
              <a:lnSpc>
                <a:spcPct val="100000"/>
              </a:lnSpc>
            </a:pPr>
            <a:r>
              <a:rPr b="0" lang="en-US" sz="1800" spc="-1" strike="noStrike" u="sng">
                <a:solidFill>
                  <a:srgbClr val="000000"/>
                </a:solidFill>
                <a:uFillTx/>
                <a:latin typeface="Century Gothic"/>
                <a:ea typeface="DejaVu Sans"/>
              </a:rPr>
              <a:t>Arguments</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void – no arguments</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Must be defined with type</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All variables must be defined separately</a:t>
            </a:r>
            <a:endParaRPr b="0" lang="en-US" sz="1800" spc="-1" strike="noStrike">
              <a:latin typeface="Arial"/>
            </a:endParaRPr>
          </a:p>
        </p:txBody>
      </p:sp>
      <p:sp>
        <p:nvSpPr>
          <p:cNvPr id="106" name="CustomShape 8"/>
          <p:cNvSpPr/>
          <p:nvPr/>
        </p:nvSpPr>
        <p:spPr>
          <a:xfrm flipH="1" flipV="1">
            <a:off x="8798760" y="2106360"/>
            <a:ext cx="216360" cy="929160"/>
          </a:xfrm>
          <a:custGeom>
            <a:avLst/>
            <a:gdLst/>
            <a:ahLst/>
            <a:rect l="l" t="t" r="r" b="b"/>
            <a:pathLst>
              <a:path w="21600" h="21600">
                <a:moveTo>
                  <a:pt x="0" y="0"/>
                </a:moveTo>
                <a:lnTo>
                  <a:pt x="21600" y="21600"/>
                </a:lnTo>
              </a:path>
            </a:pathLst>
          </a:custGeom>
          <a:noFill/>
          <a:ln w="19080">
            <a:solidFill>
              <a:srgbClr val="000000"/>
            </a:solidFill>
            <a:round/>
            <a:tailEnd len="med" type="triangle" w="med"/>
          </a:ln>
          <a:effectLst>
            <a:outerShdw dir="5400000" dist="12600">
              <a:srgbClr val="000000">
                <a:alpha val="63000"/>
              </a:srgbClr>
            </a:outerShdw>
          </a:effectLst>
        </p:spPr>
        <p:style>
          <a:lnRef idx="0"/>
          <a:fillRef idx="0"/>
          <a:effectRef idx="0"/>
          <a:fontRef idx="minor"/>
        </p:style>
      </p:sp>
    </p:spTree>
  </p:cSld>
  <p:timing>
    <p:tnLst>
      <p:par>
        <p:cTn id="13" dur="indefinite" restart="never" nodeType="tmRoot">
          <p:childTnLst>
            <p:seq>
              <p:cTn id="14" dur="indefinite" nodeType="mainSeq">
                <p:childTnLst>
                  <p:par>
                    <p:cTn id="15" fill="hold">
                      <p:stCondLst>
                        <p:cond delay="indefinite"/>
                      </p:stCondLst>
                      <p:childTnLst>
                        <p:par>
                          <p:cTn id="16" fill="hold">
                            <p:stCondLst>
                              <p:cond delay="0"/>
                            </p:stCondLst>
                            <p:childTnLst>
                              <p:par>
                                <p:cTn id="17" nodeType="clickEffect" fill="hold" presetClass="entr" presetID="42">
                                  <p:stCondLst>
                                    <p:cond delay="0"/>
                                  </p:stCondLst>
                                  <p:childTnLst>
                                    <p:set>
                                      <p:cBhvr>
                                        <p:cTn id="18" dur="1" fill="hold">
                                          <p:stCondLst>
                                            <p:cond delay="0"/>
                                          </p:stCondLst>
                                        </p:cTn>
                                        <p:tgtEl>
                                          <p:spTgt spid="101"/>
                                        </p:tgtEl>
                                        <p:attrNameLst>
                                          <p:attrName>style.visibility</p:attrName>
                                        </p:attrNameLst>
                                      </p:cBhvr>
                                      <p:to>
                                        <p:strVal val="visible"/>
                                      </p:to>
                                    </p:set>
                                    <p:animEffect filter="fade" transition="in">
                                      <p:cBhvr additive="repl">
                                        <p:cTn id="19" dur="1000"/>
                                        <p:tgtEl>
                                          <p:spTgt spid="101"/>
                                        </p:tgtEl>
                                      </p:cBhvr>
                                    </p:animEffect>
                                    <p:anim calcmode="lin" valueType="num">
                                      <p:cBhvr additive="repl">
                                        <p:cTn id="20" dur="1000" fill="hold"/>
                                        <p:tgtEl>
                                          <p:spTgt spid="101"/>
                                        </p:tgtEl>
                                        <p:attrNameLst>
                                          <p:attrName>ppt_x</p:attrName>
                                        </p:attrNameLst>
                                      </p:cBhvr>
                                      <p:tavLst>
                                        <p:tav tm="0">
                                          <p:val>
                                            <p:strVal val="#ppt_x"/>
                                          </p:val>
                                        </p:tav>
                                        <p:tav tm="100000">
                                          <p:val>
                                            <p:strVal val="#ppt_x"/>
                                          </p:val>
                                        </p:tav>
                                      </p:tavLst>
                                    </p:anim>
                                    <p:anim calcmode="lin" valueType="num">
                                      <p:cBhvr additive="repl">
                                        <p:cTn id="21" dur="1000" fill="hold"/>
                                        <p:tgtEl>
                                          <p:spTgt spid="10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nodeType="clickEffect" fill="hold" presetClass="entr" presetID="42">
                                  <p:stCondLst>
                                    <p:cond delay="0"/>
                                  </p:stCondLst>
                                  <p:childTnLst>
                                    <p:set>
                                      <p:cBhvr>
                                        <p:cTn id="25" dur="1" fill="hold">
                                          <p:stCondLst>
                                            <p:cond delay="0"/>
                                          </p:stCondLst>
                                        </p:cTn>
                                        <p:tgtEl>
                                          <p:spTgt spid="102"/>
                                        </p:tgtEl>
                                        <p:attrNameLst>
                                          <p:attrName>style.visibility</p:attrName>
                                        </p:attrNameLst>
                                      </p:cBhvr>
                                      <p:to>
                                        <p:strVal val="visible"/>
                                      </p:to>
                                    </p:set>
                                    <p:animEffect filter="fade" transition="in">
                                      <p:cBhvr additive="repl">
                                        <p:cTn id="26" dur="1000"/>
                                        <p:tgtEl>
                                          <p:spTgt spid="102"/>
                                        </p:tgtEl>
                                      </p:cBhvr>
                                    </p:animEffect>
                                    <p:anim calcmode="lin" valueType="num">
                                      <p:cBhvr additive="repl">
                                        <p:cTn id="27" dur="1000" fill="hold"/>
                                        <p:tgtEl>
                                          <p:spTgt spid="102"/>
                                        </p:tgtEl>
                                        <p:attrNameLst>
                                          <p:attrName>ppt_x</p:attrName>
                                        </p:attrNameLst>
                                      </p:cBhvr>
                                      <p:tavLst>
                                        <p:tav tm="0">
                                          <p:val>
                                            <p:strVal val="#ppt_x"/>
                                          </p:val>
                                        </p:tav>
                                        <p:tav tm="100000">
                                          <p:val>
                                            <p:strVal val="#ppt_x"/>
                                          </p:val>
                                        </p:tav>
                                      </p:tavLst>
                                    </p:anim>
                                    <p:anim calcmode="lin" valueType="num">
                                      <p:cBhvr additive="repl">
                                        <p:cTn id="28"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42">
                                  <p:stCondLst>
                                    <p:cond delay="0"/>
                                  </p:stCondLst>
                                  <p:childTnLst>
                                    <p:set>
                                      <p:cBhvr>
                                        <p:cTn id="32" dur="1" fill="hold">
                                          <p:stCondLst>
                                            <p:cond delay="0"/>
                                          </p:stCondLst>
                                        </p:cTn>
                                        <p:tgtEl>
                                          <p:spTgt spid="103"/>
                                        </p:tgtEl>
                                        <p:attrNameLst>
                                          <p:attrName>style.visibility</p:attrName>
                                        </p:attrNameLst>
                                      </p:cBhvr>
                                      <p:to>
                                        <p:strVal val="visible"/>
                                      </p:to>
                                    </p:set>
                                    <p:animEffect filter="fade" transition="in">
                                      <p:cBhvr additive="repl">
                                        <p:cTn id="33" dur="1000"/>
                                        <p:tgtEl>
                                          <p:spTgt spid="103"/>
                                        </p:tgtEl>
                                      </p:cBhvr>
                                    </p:animEffect>
                                    <p:anim calcmode="lin" valueType="num">
                                      <p:cBhvr additive="repl">
                                        <p:cTn id="34" dur="1000" fill="hold"/>
                                        <p:tgtEl>
                                          <p:spTgt spid="103"/>
                                        </p:tgtEl>
                                        <p:attrNameLst>
                                          <p:attrName>ppt_x</p:attrName>
                                        </p:attrNameLst>
                                      </p:cBhvr>
                                      <p:tavLst>
                                        <p:tav tm="0">
                                          <p:val>
                                            <p:strVal val="#ppt_x"/>
                                          </p:val>
                                        </p:tav>
                                        <p:tav tm="100000">
                                          <p:val>
                                            <p:strVal val="#ppt_x"/>
                                          </p:val>
                                        </p:tav>
                                      </p:tavLst>
                                    </p:anim>
                                    <p:anim calcmode="lin" valueType="num">
                                      <p:cBhvr additive="repl">
                                        <p:cTn id="35"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nodeType="clickEffect" fill="hold" presetClass="entr" presetID="42">
                                  <p:stCondLst>
                                    <p:cond delay="0"/>
                                  </p:stCondLst>
                                  <p:childTnLst>
                                    <p:set>
                                      <p:cBhvr>
                                        <p:cTn id="39" dur="1" fill="hold">
                                          <p:stCondLst>
                                            <p:cond delay="0"/>
                                          </p:stCondLst>
                                        </p:cTn>
                                        <p:tgtEl>
                                          <p:spTgt spid="104"/>
                                        </p:tgtEl>
                                        <p:attrNameLst>
                                          <p:attrName>style.visibility</p:attrName>
                                        </p:attrNameLst>
                                      </p:cBhvr>
                                      <p:to>
                                        <p:strVal val="visible"/>
                                      </p:to>
                                    </p:set>
                                    <p:animEffect filter="fade" transition="in">
                                      <p:cBhvr additive="repl">
                                        <p:cTn id="40" dur="1000"/>
                                        <p:tgtEl>
                                          <p:spTgt spid="104"/>
                                        </p:tgtEl>
                                      </p:cBhvr>
                                    </p:animEffect>
                                    <p:anim calcmode="lin" valueType="num">
                                      <p:cBhvr additive="repl">
                                        <p:cTn id="41" dur="1000" fill="hold"/>
                                        <p:tgtEl>
                                          <p:spTgt spid="104"/>
                                        </p:tgtEl>
                                        <p:attrNameLst>
                                          <p:attrName>ppt_x</p:attrName>
                                        </p:attrNameLst>
                                      </p:cBhvr>
                                      <p:tavLst>
                                        <p:tav tm="0">
                                          <p:val>
                                            <p:strVal val="#ppt_x"/>
                                          </p:val>
                                        </p:tav>
                                        <p:tav tm="100000">
                                          <p:val>
                                            <p:strVal val="#ppt_x"/>
                                          </p:val>
                                        </p:tav>
                                      </p:tavLst>
                                    </p:anim>
                                    <p:anim calcmode="lin" valueType="num">
                                      <p:cBhvr additive="repl">
                                        <p:cTn id="42"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42">
                                  <p:stCondLst>
                                    <p:cond delay="0"/>
                                  </p:stCondLst>
                                  <p:childTnLst>
                                    <p:set>
                                      <p:cBhvr>
                                        <p:cTn id="46" dur="1" fill="hold">
                                          <p:stCondLst>
                                            <p:cond delay="0"/>
                                          </p:stCondLst>
                                        </p:cTn>
                                        <p:tgtEl>
                                          <p:spTgt spid="105"/>
                                        </p:tgtEl>
                                        <p:attrNameLst>
                                          <p:attrName>style.visibility</p:attrName>
                                        </p:attrNameLst>
                                      </p:cBhvr>
                                      <p:to>
                                        <p:strVal val="visible"/>
                                      </p:to>
                                    </p:set>
                                    <p:animEffect filter="fade" transition="in">
                                      <p:cBhvr additive="repl">
                                        <p:cTn id="47" dur="1000"/>
                                        <p:tgtEl>
                                          <p:spTgt spid="105"/>
                                        </p:tgtEl>
                                      </p:cBhvr>
                                    </p:animEffect>
                                    <p:anim calcmode="lin" valueType="num">
                                      <p:cBhvr additive="repl">
                                        <p:cTn id="48" dur="1000" fill="hold"/>
                                        <p:tgtEl>
                                          <p:spTgt spid="105"/>
                                        </p:tgtEl>
                                        <p:attrNameLst>
                                          <p:attrName>ppt_x</p:attrName>
                                        </p:attrNameLst>
                                      </p:cBhvr>
                                      <p:tavLst>
                                        <p:tav tm="0">
                                          <p:val>
                                            <p:strVal val="#ppt_x"/>
                                          </p:val>
                                        </p:tav>
                                        <p:tav tm="100000">
                                          <p:val>
                                            <p:strVal val="#ppt_x"/>
                                          </p:val>
                                        </p:tav>
                                      </p:tavLst>
                                    </p:anim>
                                    <p:anim calcmode="lin" valueType="num">
                                      <p:cBhvr additive="repl">
                                        <p:cTn id="49"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nodeType="clickEffect" fill="hold" presetClass="entr" presetID="42">
                                  <p:stCondLst>
                                    <p:cond delay="0"/>
                                  </p:stCondLst>
                                  <p:childTnLst>
                                    <p:set>
                                      <p:cBhvr>
                                        <p:cTn id="53" dur="1" fill="hold">
                                          <p:stCondLst>
                                            <p:cond delay="0"/>
                                          </p:stCondLst>
                                        </p:cTn>
                                        <p:tgtEl>
                                          <p:spTgt spid="106"/>
                                        </p:tgtEl>
                                        <p:attrNameLst>
                                          <p:attrName>style.visibility</p:attrName>
                                        </p:attrNameLst>
                                      </p:cBhvr>
                                      <p:to>
                                        <p:strVal val="visible"/>
                                      </p:to>
                                    </p:set>
                                    <p:animEffect filter="fade" transition="in">
                                      <p:cBhvr additive="repl">
                                        <p:cTn id="54" dur="1000"/>
                                        <p:tgtEl>
                                          <p:spTgt spid="106"/>
                                        </p:tgtEl>
                                      </p:cBhvr>
                                    </p:animEffect>
                                    <p:anim calcmode="lin" valueType="num">
                                      <p:cBhvr additive="repl">
                                        <p:cTn id="55" dur="1000" fill="hold"/>
                                        <p:tgtEl>
                                          <p:spTgt spid="106"/>
                                        </p:tgtEl>
                                        <p:attrNameLst>
                                          <p:attrName>ppt_x</p:attrName>
                                        </p:attrNameLst>
                                      </p:cBhvr>
                                      <p:tavLst>
                                        <p:tav tm="0">
                                          <p:val>
                                            <p:strVal val="#ppt_x"/>
                                          </p:val>
                                        </p:tav>
                                        <p:tav tm="100000">
                                          <p:val>
                                            <p:strVal val="#ppt_x"/>
                                          </p:val>
                                        </p:tav>
                                      </p:tavLst>
                                    </p:anim>
                                    <p:anim calcmode="lin" valueType="num">
                                      <p:cBhvr additive="repl">
                                        <p:cTn id="56"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1066680" y="642600"/>
            <a:ext cx="10057680" cy="73476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800" spc="-1" strike="noStrike">
                <a:solidFill>
                  <a:srgbClr val="262626"/>
                </a:solidFill>
                <a:latin typeface="Century Gothic"/>
              </a:rPr>
              <a:t>Sample Code</a:t>
            </a:r>
            <a:endParaRPr b="0" lang="en-US" sz="4800" spc="-1" strike="noStrike">
              <a:latin typeface="Arial"/>
            </a:endParaRPr>
          </a:p>
        </p:txBody>
      </p:sp>
      <p:sp>
        <p:nvSpPr>
          <p:cNvPr id="108" name="CustomShape 2"/>
          <p:cNvSpPr/>
          <p:nvPr/>
        </p:nvSpPr>
        <p:spPr>
          <a:xfrm>
            <a:off x="867960" y="1533240"/>
            <a:ext cx="5876640" cy="3912480"/>
          </a:xfrm>
          <a:prstGeom prst="rect">
            <a:avLst/>
          </a:prstGeom>
          <a:solidFill>
            <a:srgbClr val="7de2e7"/>
          </a:solidFill>
          <a:ln>
            <a:noFill/>
          </a:ln>
        </p:spPr>
        <p:style>
          <a:lnRef idx="0"/>
          <a:fillRef idx="0"/>
          <a:effectRef idx="0"/>
          <a:fontRef idx="minor"/>
        </p:style>
        <p:txBody>
          <a:bodyPr lIns="90000" rIns="90000" tIns="45000" bIns="45000"/>
          <a:p>
            <a:pPr>
              <a:lnSpc>
                <a:spcPct val="100000"/>
              </a:lnSpc>
              <a:spcBef>
                <a:spcPts val="901"/>
              </a:spcBef>
            </a:pPr>
            <a:r>
              <a:rPr b="0" lang="en-US" sz="2400" spc="-1" strike="noStrike">
                <a:solidFill>
                  <a:srgbClr val="000000"/>
                </a:solidFill>
                <a:latin typeface="Century Gothic"/>
              </a:rPr>
              <a:t>void Title(void)</a:t>
            </a:r>
            <a:endParaRPr b="0" lang="en-US" sz="2400" spc="-1" strike="noStrike">
              <a:latin typeface="Arial"/>
            </a:endParaRPr>
          </a:p>
          <a:p>
            <a:pPr>
              <a:lnSpc>
                <a:spcPct val="100000"/>
              </a:lnSpc>
              <a:spcBef>
                <a:spcPts val="901"/>
              </a:spcBef>
            </a:pPr>
            <a:r>
              <a:rPr b="0" lang="en-US" sz="2400" spc="-1" strike="noStrike">
                <a:solidFill>
                  <a:srgbClr val="000000"/>
                </a:solidFill>
                <a:latin typeface="Century Gothic"/>
              </a:rPr>
              <a:t>{     </a:t>
            </a:r>
            <a:endParaRPr b="0" lang="en-US" sz="2400" spc="-1" strike="noStrike">
              <a:latin typeface="Arial"/>
            </a:endParaRPr>
          </a:p>
          <a:p>
            <a:pPr>
              <a:lnSpc>
                <a:spcPct val="100000"/>
              </a:lnSpc>
              <a:spcBef>
                <a:spcPts val="901"/>
              </a:spcBef>
            </a:pPr>
            <a:r>
              <a:rPr b="0" lang="en-US" sz="2400" spc="-1" strike="noStrike">
                <a:solidFill>
                  <a:srgbClr val="000000"/>
                </a:solidFill>
                <a:latin typeface="Century Gothic"/>
              </a:rPr>
              <a:t>       </a:t>
            </a:r>
            <a:r>
              <a:rPr b="0" lang="en-US" sz="2400" spc="-1" strike="noStrike">
                <a:solidFill>
                  <a:srgbClr val="000000"/>
                </a:solidFill>
                <a:latin typeface="Century Gothic"/>
              </a:rPr>
              <a:t>printf(“***********************/n”);</a:t>
            </a:r>
            <a:endParaRPr b="0" lang="en-US" sz="2400" spc="-1" strike="noStrike">
              <a:latin typeface="Arial"/>
            </a:endParaRPr>
          </a:p>
          <a:p>
            <a:pPr>
              <a:lnSpc>
                <a:spcPct val="100000"/>
              </a:lnSpc>
              <a:spcBef>
                <a:spcPts val="901"/>
              </a:spcBef>
            </a:pPr>
            <a:r>
              <a:rPr b="0" lang="en-US" sz="2400" spc="-1" strike="noStrike">
                <a:solidFill>
                  <a:srgbClr val="000000"/>
                </a:solidFill>
                <a:latin typeface="Century Gothic"/>
              </a:rPr>
              <a:t>       </a:t>
            </a:r>
            <a:r>
              <a:rPr b="0" lang="en-US" sz="2400" spc="-1" strike="noStrike">
                <a:solidFill>
                  <a:srgbClr val="000000"/>
                </a:solidFill>
                <a:latin typeface="Century Gothic"/>
              </a:rPr>
              <a:t>printf(“My Gade book\n”);</a:t>
            </a:r>
            <a:endParaRPr b="0" lang="en-US" sz="2400" spc="-1" strike="noStrike">
              <a:latin typeface="Arial"/>
            </a:endParaRPr>
          </a:p>
          <a:p>
            <a:pPr>
              <a:lnSpc>
                <a:spcPct val="100000"/>
              </a:lnSpc>
              <a:spcBef>
                <a:spcPts val="901"/>
              </a:spcBef>
            </a:pPr>
            <a:r>
              <a:rPr b="0" lang="en-US" sz="2400" spc="-1" strike="noStrike">
                <a:solidFill>
                  <a:srgbClr val="000000"/>
                </a:solidFill>
                <a:latin typeface="Century Gothic"/>
              </a:rPr>
              <a:t>       </a:t>
            </a:r>
            <a:r>
              <a:rPr b="0" lang="en-US" sz="2400" spc="-1" strike="noStrike">
                <a:solidFill>
                  <a:srgbClr val="000000"/>
                </a:solidFill>
                <a:latin typeface="Century Gothic"/>
              </a:rPr>
              <a:t>printf(“**************************/n”);</a:t>
            </a:r>
            <a:endParaRPr b="0" lang="en-US" sz="2400" spc="-1" strike="noStrike">
              <a:latin typeface="Arial"/>
            </a:endParaRPr>
          </a:p>
          <a:p>
            <a:pPr>
              <a:lnSpc>
                <a:spcPct val="100000"/>
              </a:lnSpc>
              <a:spcBef>
                <a:spcPts val="901"/>
              </a:spcBef>
            </a:pPr>
            <a:r>
              <a:rPr b="0" lang="en-US" sz="2400" spc="-1" strike="noStrike">
                <a:solidFill>
                  <a:srgbClr val="000000"/>
                </a:solidFill>
                <a:latin typeface="Century Gothic"/>
              </a:rPr>
              <a:t>}</a:t>
            </a:r>
            <a:endParaRPr b="0" lang="en-US" sz="2400" spc="-1" strike="noStrike">
              <a:latin typeface="Arial"/>
            </a:endParaRPr>
          </a:p>
        </p:txBody>
      </p:sp>
      <p:sp>
        <p:nvSpPr>
          <p:cNvPr id="109" name="CustomShape 3"/>
          <p:cNvSpPr/>
          <p:nvPr/>
        </p:nvSpPr>
        <p:spPr>
          <a:xfrm>
            <a:off x="6891120" y="1555920"/>
            <a:ext cx="4465440" cy="3747600"/>
          </a:xfrm>
          <a:prstGeom prst="rect">
            <a:avLst/>
          </a:prstGeom>
          <a:solidFill>
            <a:srgbClr val="a9d8b7"/>
          </a:solid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Century Gothic"/>
                <a:ea typeface="DejaVu Sans"/>
              </a:rPr>
              <a:t>void Stars(int max)</a:t>
            </a:r>
            <a:endParaRPr b="0" lang="en-US" sz="2400" spc="-1" strike="noStrike">
              <a:latin typeface="Arial"/>
            </a:endParaRPr>
          </a:p>
          <a:p>
            <a:pPr>
              <a:lnSpc>
                <a:spcPct val="100000"/>
              </a:lnSpc>
            </a:pPr>
            <a:r>
              <a:rPr b="0" lang="en-US" sz="2400" spc="-1" strike="noStrike">
                <a:solidFill>
                  <a:srgbClr val="000000"/>
                </a:solidFill>
                <a:latin typeface="Century Gothic"/>
                <a:ea typeface="DejaVu Sans"/>
              </a:rPr>
              <a:t>{</a:t>
            </a:r>
            <a:endParaRPr b="0" lang="en-US" sz="2400" spc="-1" strike="noStrike">
              <a:latin typeface="Arial"/>
            </a:endParaRPr>
          </a:p>
          <a:p>
            <a:pPr>
              <a:lnSpc>
                <a:spcPct val="100000"/>
              </a:lnSpc>
            </a:pPr>
            <a:r>
              <a:rPr b="0" lang="en-US" sz="2400" spc="-1" strike="noStrike">
                <a:solidFill>
                  <a:srgbClr val="000000"/>
                </a:solidFill>
                <a:latin typeface="Century Gothic"/>
                <a:ea typeface="DejaVu Sans"/>
              </a:rPr>
              <a:t>	</a:t>
            </a:r>
            <a:r>
              <a:rPr b="0" lang="en-US" sz="2400" spc="-1" strike="noStrike">
                <a:solidFill>
                  <a:srgbClr val="000000"/>
                </a:solidFill>
                <a:latin typeface="Century Gothic"/>
                <a:ea typeface="DejaVu Sans"/>
              </a:rPr>
              <a:t>int n;</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Century Gothic"/>
                <a:ea typeface="DejaVu Sans"/>
              </a:rPr>
              <a:t>	</a:t>
            </a:r>
            <a:r>
              <a:rPr b="0" lang="en-US" sz="2400" spc="-1" strike="noStrike">
                <a:solidFill>
                  <a:srgbClr val="000000"/>
                </a:solidFill>
                <a:latin typeface="Century Gothic"/>
                <a:ea typeface="DejaVu Sans"/>
              </a:rPr>
              <a:t>for(n=1; n&lt;=max; ++n)</a:t>
            </a:r>
            <a:endParaRPr b="0" lang="en-US" sz="2400" spc="-1" strike="noStrike">
              <a:latin typeface="Arial"/>
            </a:endParaRPr>
          </a:p>
          <a:p>
            <a:pPr>
              <a:lnSpc>
                <a:spcPct val="100000"/>
              </a:lnSpc>
            </a:pPr>
            <a:r>
              <a:rPr b="0" lang="en-US" sz="2400" spc="-1" strike="noStrike">
                <a:solidFill>
                  <a:srgbClr val="000000"/>
                </a:solidFill>
                <a:latin typeface="Century Gothic"/>
                <a:ea typeface="DejaVu Sans"/>
              </a:rPr>
              <a:t>	</a:t>
            </a:r>
            <a:r>
              <a:rPr b="0" lang="en-US" sz="2400" spc="-1" strike="noStrike">
                <a:solidFill>
                  <a:srgbClr val="000000"/>
                </a:solidFill>
                <a:latin typeface="Century Gothic"/>
                <a:ea typeface="DejaVu Sans"/>
              </a:rPr>
              <a:t>{</a:t>
            </a:r>
            <a:endParaRPr b="0" lang="en-US" sz="2400" spc="-1" strike="noStrike">
              <a:latin typeface="Arial"/>
            </a:endParaRPr>
          </a:p>
          <a:p>
            <a:pPr>
              <a:lnSpc>
                <a:spcPct val="100000"/>
              </a:lnSpc>
            </a:pPr>
            <a:r>
              <a:rPr b="0" lang="en-US" sz="2400" spc="-1" strike="noStrike">
                <a:solidFill>
                  <a:srgbClr val="000000"/>
                </a:solidFill>
                <a:latin typeface="Century Gothic"/>
                <a:ea typeface="DejaVu Sans"/>
              </a:rPr>
              <a:t>	</a:t>
            </a:r>
            <a:r>
              <a:rPr b="0" lang="en-US" sz="2400" spc="-1" strike="noStrike">
                <a:solidFill>
                  <a:srgbClr val="000000"/>
                </a:solidFill>
                <a:latin typeface="Century Gothic"/>
                <a:ea typeface="DejaVu Sans"/>
              </a:rPr>
              <a:t>	</a:t>
            </a:r>
            <a:r>
              <a:rPr b="0" lang="en-US" sz="2400" spc="-1" strike="noStrike">
                <a:solidFill>
                  <a:srgbClr val="000000"/>
                </a:solidFill>
                <a:latin typeface="Century Gothic"/>
                <a:ea typeface="DejaVu Sans"/>
              </a:rPr>
              <a:t>printf(“*”);</a:t>
            </a:r>
            <a:endParaRPr b="0" lang="en-US" sz="2400" spc="-1" strike="noStrike">
              <a:latin typeface="Arial"/>
            </a:endParaRPr>
          </a:p>
          <a:p>
            <a:pPr>
              <a:lnSpc>
                <a:spcPct val="100000"/>
              </a:lnSpc>
            </a:pPr>
            <a:r>
              <a:rPr b="0" lang="en-US" sz="2400" spc="-1" strike="noStrike">
                <a:solidFill>
                  <a:srgbClr val="000000"/>
                </a:solidFill>
                <a:latin typeface="Century Gothic"/>
                <a:ea typeface="DejaVu Sans"/>
              </a:rPr>
              <a:t>	</a:t>
            </a:r>
            <a:r>
              <a:rPr b="0" lang="en-US" sz="2400" spc="-1" strike="noStrike">
                <a:solidFill>
                  <a:srgbClr val="000000"/>
                </a:solidFill>
                <a:latin typeface="Century Gothic"/>
                <a:ea typeface="DejaVu Sans"/>
              </a:rPr>
              <a:t>}</a:t>
            </a:r>
            <a:endParaRPr b="0" lang="en-US" sz="2400" spc="-1" strike="noStrike">
              <a:latin typeface="Arial"/>
            </a:endParaRPr>
          </a:p>
          <a:p>
            <a:pPr>
              <a:lnSpc>
                <a:spcPct val="100000"/>
              </a:lnSpc>
            </a:pPr>
            <a:r>
              <a:rPr b="0" lang="en-US" sz="2400" spc="-1" strike="noStrike">
                <a:solidFill>
                  <a:srgbClr val="000000"/>
                </a:solidFill>
                <a:latin typeface="Century Gothic"/>
                <a:ea typeface="DejaVu Sans"/>
              </a:rPr>
              <a:t>	</a:t>
            </a:r>
            <a:r>
              <a:rPr b="0" lang="en-US" sz="2400" spc="-1" strike="noStrike">
                <a:solidFill>
                  <a:srgbClr val="000000"/>
                </a:solidFill>
                <a:latin typeface="Century Gothic"/>
                <a:ea typeface="DejaVu Sans"/>
              </a:rPr>
              <a:t>printf(“\n”);</a:t>
            </a:r>
            <a:endParaRPr b="0" lang="en-US" sz="2400" spc="-1" strike="noStrike">
              <a:latin typeface="Arial"/>
            </a:endParaRPr>
          </a:p>
          <a:p>
            <a:pPr>
              <a:lnSpc>
                <a:spcPct val="100000"/>
              </a:lnSpc>
            </a:pPr>
            <a:r>
              <a:rPr b="0" lang="en-US" sz="2400" spc="-1" strike="noStrike">
                <a:solidFill>
                  <a:srgbClr val="000000"/>
                </a:solidFill>
                <a:latin typeface="Century Gothic"/>
                <a:ea typeface="DejaVu Sans"/>
              </a:rPr>
              <a:t>}</a:t>
            </a:r>
            <a:endParaRPr b="0" lang="en-US" sz="2400" spc="-1" strike="noStrike">
              <a:latin typeface="Arial"/>
            </a:endParaRPr>
          </a:p>
        </p:txBody>
      </p:sp>
    </p:spTree>
  </p:cSld>
  <p:timing>
    <p:tnLst>
      <p:par>
        <p:cTn id="57" dur="indefinite" restart="never" nodeType="tmRoot">
          <p:childTnLst>
            <p:seq>
              <p:cTn id="58" dur="indefinite" nodeType="mainSeq">
                <p:childTnLst>
                  <p:par>
                    <p:cTn id="59" fill="hold">
                      <p:stCondLst>
                        <p:cond delay="indefinite"/>
                      </p:stCondLst>
                      <p:childTnLst>
                        <p:par>
                          <p:cTn id="60" fill="hold">
                            <p:stCondLst>
                              <p:cond delay="0"/>
                            </p:stCondLst>
                            <p:childTnLst>
                              <p:par>
                                <p:cTn id="61" nodeType="clickEffect" fill="hold" presetClass="entr" presetID="2" presetSubtype="4">
                                  <p:stCondLst>
                                    <p:cond delay="0"/>
                                  </p:stCondLst>
                                  <p:childTnLst>
                                    <p:set>
                                      <p:cBhvr>
                                        <p:cTn id="62" dur="1" fill="hold">
                                          <p:stCondLst>
                                            <p:cond delay="0"/>
                                          </p:stCondLst>
                                        </p:cTn>
                                        <p:tgtEl>
                                          <p:spTgt spid="108"/>
                                        </p:tgtEl>
                                        <p:attrNameLst>
                                          <p:attrName>style.visibility</p:attrName>
                                        </p:attrNameLst>
                                      </p:cBhvr>
                                      <p:to>
                                        <p:strVal val="visible"/>
                                      </p:to>
                                    </p:set>
                                    <p:anim calcmode="lin" valueType="num">
                                      <p:cBhvr additive="repl">
                                        <p:cTn id="63" dur="500" fill="hold"/>
                                        <p:tgtEl>
                                          <p:spTgt spid="108"/>
                                        </p:tgtEl>
                                        <p:attrNameLst>
                                          <p:attrName>ppt_x</p:attrName>
                                        </p:attrNameLst>
                                      </p:cBhvr>
                                      <p:tavLst>
                                        <p:tav tm="0">
                                          <p:val>
                                            <p:strVal val="#ppt_x"/>
                                          </p:val>
                                        </p:tav>
                                        <p:tav tm="100000">
                                          <p:val>
                                            <p:strVal val="#ppt_x"/>
                                          </p:val>
                                        </p:tav>
                                      </p:tavLst>
                                    </p:anim>
                                    <p:anim calcmode="lin" valueType="num">
                                      <p:cBhvr additive="repl">
                                        <p:cTn id="64"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2" presetSubtype="4">
                                  <p:stCondLst>
                                    <p:cond delay="0"/>
                                  </p:stCondLst>
                                  <p:childTnLst>
                                    <p:set>
                                      <p:cBhvr>
                                        <p:cTn id="68" dur="1" fill="hold">
                                          <p:stCondLst>
                                            <p:cond delay="0"/>
                                          </p:stCondLst>
                                        </p:cTn>
                                        <p:tgtEl>
                                          <p:spTgt spid="108">
                                            <p:txEl>
                                              <p:pRg st="0" end="0"/>
                                            </p:txEl>
                                          </p:spTgt>
                                        </p:tgtEl>
                                        <p:attrNameLst>
                                          <p:attrName>style.visibility</p:attrName>
                                        </p:attrNameLst>
                                      </p:cBhvr>
                                      <p:to>
                                        <p:strVal val="visible"/>
                                      </p:to>
                                    </p:set>
                                    <p:anim calcmode="lin" valueType="num">
                                      <p:cBhvr additive="repl">
                                        <p:cTn id="69" dur="500" fill="hold"/>
                                        <p:tgtEl>
                                          <p:spTgt spid="108">
                                            <p:txEl>
                                              <p:pRg st="0" end="0"/>
                                            </p:txEl>
                                          </p:spTgt>
                                        </p:tgtEl>
                                        <p:attrNameLst>
                                          <p:attrName>ppt_x</p:attrName>
                                        </p:attrNameLst>
                                      </p:cBhvr>
                                      <p:tavLst>
                                        <p:tav tm="0">
                                          <p:val>
                                            <p:strVal val="#ppt_x"/>
                                          </p:val>
                                        </p:tav>
                                        <p:tav tm="100000">
                                          <p:val>
                                            <p:strVal val="#ppt_x"/>
                                          </p:val>
                                        </p:tav>
                                      </p:tavLst>
                                    </p:anim>
                                    <p:anim calcmode="lin" valueType="num">
                                      <p:cBhvr additive="repl">
                                        <p:cTn id="70" dur="500" fill="hold"/>
                                        <p:tgtEl>
                                          <p:spTgt spid="1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2" presetSubtype="4">
                                  <p:stCondLst>
                                    <p:cond delay="0"/>
                                  </p:stCondLst>
                                  <p:childTnLst>
                                    <p:set>
                                      <p:cBhvr>
                                        <p:cTn id="74" dur="1" fill="hold">
                                          <p:stCondLst>
                                            <p:cond delay="0"/>
                                          </p:stCondLst>
                                        </p:cTn>
                                        <p:tgtEl>
                                          <p:spTgt spid="108">
                                            <p:txEl>
                                              <p:pRg st="1" end="1"/>
                                            </p:txEl>
                                          </p:spTgt>
                                        </p:tgtEl>
                                        <p:attrNameLst>
                                          <p:attrName>style.visibility</p:attrName>
                                        </p:attrNameLst>
                                      </p:cBhvr>
                                      <p:to>
                                        <p:strVal val="visible"/>
                                      </p:to>
                                    </p:set>
                                    <p:anim calcmode="lin" valueType="num">
                                      <p:cBhvr additive="repl">
                                        <p:cTn id="75" dur="500" fill="hold"/>
                                        <p:tgtEl>
                                          <p:spTgt spid="108">
                                            <p:txEl>
                                              <p:pRg st="1" end="1"/>
                                            </p:txEl>
                                          </p:spTgt>
                                        </p:tgtEl>
                                        <p:attrNameLst>
                                          <p:attrName>ppt_x</p:attrName>
                                        </p:attrNameLst>
                                      </p:cBhvr>
                                      <p:tavLst>
                                        <p:tav tm="0">
                                          <p:val>
                                            <p:strVal val="#ppt_x"/>
                                          </p:val>
                                        </p:tav>
                                        <p:tav tm="100000">
                                          <p:val>
                                            <p:strVal val="#ppt_x"/>
                                          </p:val>
                                        </p:tav>
                                      </p:tavLst>
                                    </p:anim>
                                    <p:anim calcmode="lin" valueType="num">
                                      <p:cBhvr additive="repl">
                                        <p:cTn id="76" dur="500" fill="hold"/>
                                        <p:tgtEl>
                                          <p:spTgt spid="1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2" presetSubtype="4">
                                  <p:stCondLst>
                                    <p:cond delay="0"/>
                                  </p:stCondLst>
                                  <p:childTnLst>
                                    <p:set>
                                      <p:cBhvr>
                                        <p:cTn id="80" dur="1" fill="hold">
                                          <p:stCondLst>
                                            <p:cond delay="0"/>
                                          </p:stCondLst>
                                        </p:cTn>
                                        <p:tgtEl>
                                          <p:spTgt spid="108">
                                            <p:txEl>
                                              <p:pRg st="2" end="2"/>
                                            </p:txEl>
                                          </p:spTgt>
                                        </p:tgtEl>
                                        <p:attrNameLst>
                                          <p:attrName>style.visibility</p:attrName>
                                        </p:attrNameLst>
                                      </p:cBhvr>
                                      <p:to>
                                        <p:strVal val="visible"/>
                                      </p:to>
                                    </p:set>
                                    <p:anim calcmode="lin" valueType="num">
                                      <p:cBhvr additive="repl">
                                        <p:cTn id="81" dur="500" fill="hold"/>
                                        <p:tgtEl>
                                          <p:spTgt spid="108">
                                            <p:txEl>
                                              <p:pRg st="2" end="2"/>
                                            </p:txEl>
                                          </p:spTgt>
                                        </p:tgtEl>
                                        <p:attrNameLst>
                                          <p:attrName>ppt_x</p:attrName>
                                        </p:attrNameLst>
                                      </p:cBhvr>
                                      <p:tavLst>
                                        <p:tav tm="0">
                                          <p:val>
                                            <p:strVal val="#ppt_x"/>
                                          </p:val>
                                        </p:tav>
                                        <p:tav tm="100000">
                                          <p:val>
                                            <p:strVal val="#ppt_x"/>
                                          </p:val>
                                        </p:tav>
                                      </p:tavLst>
                                    </p:anim>
                                    <p:anim calcmode="lin" valueType="num">
                                      <p:cBhvr additive="repl">
                                        <p:cTn id="82" dur="500" fill="hold"/>
                                        <p:tgtEl>
                                          <p:spTgt spid="1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2" presetSubtype="4">
                                  <p:stCondLst>
                                    <p:cond delay="0"/>
                                  </p:stCondLst>
                                  <p:childTnLst>
                                    <p:set>
                                      <p:cBhvr>
                                        <p:cTn id="86" dur="1" fill="hold">
                                          <p:stCondLst>
                                            <p:cond delay="0"/>
                                          </p:stCondLst>
                                        </p:cTn>
                                        <p:tgtEl>
                                          <p:spTgt spid="108">
                                            <p:txEl>
                                              <p:pRg st="3" end="3"/>
                                            </p:txEl>
                                          </p:spTgt>
                                        </p:tgtEl>
                                        <p:attrNameLst>
                                          <p:attrName>style.visibility</p:attrName>
                                        </p:attrNameLst>
                                      </p:cBhvr>
                                      <p:to>
                                        <p:strVal val="visible"/>
                                      </p:to>
                                    </p:set>
                                    <p:anim calcmode="lin" valueType="num">
                                      <p:cBhvr additive="repl">
                                        <p:cTn id="87" dur="500" fill="hold"/>
                                        <p:tgtEl>
                                          <p:spTgt spid="108">
                                            <p:txEl>
                                              <p:pRg st="3" end="3"/>
                                            </p:txEl>
                                          </p:spTgt>
                                        </p:tgtEl>
                                        <p:attrNameLst>
                                          <p:attrName>ppt_x</p:attrName>
                                        </p:attrNameLst>
                                      </p:cBhvr>
                                      <p:tavLst>
                                        <p:tav tm="0">
                                          <p:val>
                                            <p:strVal val="#ppt_x"/>
                                          </p:val>
                                        </p:tav>
                                        <p:tav tm="100000">
                                          <p:val>
                                            <p:strVal val="#ppt_x"/>
                                          </p:val>
                                        </p:tav>
                                      </p:tavLst>
                                    </p:anim>
                                    <p:anim calcmode="lin" valueType="num">
                                      <p:cBhvr additive="repl">
                                        <p:cTn id="88" dur="500" fill="hold"/>
                                        <p:tgtEl>
                                          <p:spTgt spid="10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2" presetSubtype="4">
                                  <p:stCondLst>
                                    <p:cond delay="0"/>
                                  </p:stCondLst>
                                  <p:childTnLst>
                                    <p:set>
                                      <p:cBhvr>
                                        <p:cTn id="92" dur="1" fill="hold">
                                          <p:stCondLst>
                                            <p:cond delay="0"/>
                                          </p:stCondLst>
                                        </p:cTn>
                                        <p:tgtEl>
                                          <p:spTgt spid="108">
                                            <p:txEl>
                                              <p:pRg st="4" end="4"/>
                                            </p:txEl>
                                          </p:spTgt>
                                        </p:tgtEl>
                                        <p:attrNameLst>
                                          <p:attrName>style.visibility</p:attrName>
                                        </p:attrNameLst>
                                      </p:cBhvr>
                                      <p:to>
                                        <p:strVal val="visible"/>
                                      </p:to>
                                    </p:set>
                                    <p:anim calcmode="lin" valueType="num">
                                      <p:cBhvr additive="repl">
                                        <p:cTn id="93" dur="500" fill="hold"/>
                                        <p:tgtEl>
                                          <p:spTgt spid="108">
                                            <p:txEl>
                                              <p:pRg st="4" end="4"/>
                                            </p:txEl>
                                          </p:spTgt>
                                        </p:tgtEl>
                                        <p:attrNameLst>
                                          <p:attrName>ppt_x</p:attrName>
                                        </p:attrNameLst>
                                      </p:cBhvr>
                                      <p:tavLst>
                                        <p:tav tm="0">
                                          <p:val>
                                            <p:strVal val="#ppt_x"/>
                                          </p:val>
                                        </p:tav>
                                        <p:tav tm="100000">
                                          <p:val>
                                            <p:strVal val="#ppt_x"/>
                                          </p:val>
                                        </p:tav>
                                      </p:tavLst>
                                    </p:anim>
                                    <p:anim calcmode="lin" valueType="num">
                                      <p:cBhvr additive="repl">
                                        <p:cTn id="94" dur="500" fill="hold"/>
                                        <p:tgtEl>
                                          <p:spTgt spid="10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2" presetSubtype="4">
                                  <p:stCondLst>
                                    <p:cond delay="0"/>
                                  </p:stCondLst>
                                  <p:childTnLst>
                                    <p:set>
                                      <p:cBhvr>
                                        <p:cTn id="98" dur="1" fill="hold">
                                          <p:stCondLst>
                                            <p:cond delay="0"/>
                                          </p:stCondLst>
                                        </p:cTn>
                                        <p:tgtEl>
                                          <p:spTgt spid="108">
                                            <p:txEl>
                                              <p:pRg st="5" end="5"/>
                                            </p:txEl>
                                          </p:spTgt>
                                        </p:tgtEl>
                                        <p:attrNameLst>
                                          <p:attrName>style.visibility</p:attrName>
                                        </p:attrNameLst>
                                      </p:cBhvr>
                                      <p:to>
                                        <p:strVal val="visible"/>
                                      </p:to>
                                    </p:set>
                                    <p:anim calcmode="lin" valueType="num">
                                      <p:cBhvr additive="repl">
                                        <p:cTn id="99" dur="500" fill="hold"/>
                                        <p:tgtEl>
                                          <p:spTgt spid="108">
                                            <p:txEl>
                                              <p:pRg st="5" end="5"/>
                                            </p:txEl>
                                          </p:spTgt>
                                        </p:tgtEl>
                                        <p:attrNameLst>
                                          <p:attrName>ppt_x</p:attrName>
                                        </p:attrNameLst>
                                      </p:cBhvr>
                                      <p:tavLst>
                                        <p:tav tm="0">
                                          <p:val>
                                            <p:strVal val="#ppt_x"/>
                                          </p:val>
                                        </p:tav>
                                        <p:tav tm="100000">
                                          <p:val>
                                            <p:strVal val="#ppt_x"/>
                                          </p:val>
                                        </p:tav>
                                      </p:tavLst>
                                    </p:anim>
                                    <p:anim calcmode="lin" valueType="num">
                                      <p:cBhvr additive="repl">
                                        <p:cTn id="100" dur="500" fill="hold"/>
                                        <p:tgtEl>
                                          <p:spTgt spid="10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42">
                                  <p:stCondLst>
                                    <p:cond delay="0"/>
                                  </p:stCondLst>
                                  <p:childTnLst>
                                    <p:set>
                                      <p:cBhvr>
                                        <p:cTn id="104" dur="1" fill="hold">
                                          <p:stCondLst>
                                            <p:cond delay="0"/>
                                          </p:stCondLst>
                                        </p:cTn>
                                        <p:tgtEl>
                                          <p:spTgt spid="109"/>
                                        </p:tgtEl>
                                        <p:attrNameLst>
                                          <p:attrName>style.visibility</p:attrName>
                                        </p:attrNameLst>
                                      </p:cBhvr>
                                      <p:to>
                                        <p:strVal val="visible"/>
                                      </p:to>
                                    </p:set>
                                    <p:animEffect filter="fade" transition="in">
                                      <p:cBhvr additive="repl">
                                        <p:cTn id="105" dur="1000"/>
                                        <p:tgtEl>
                                          <p:spTgt spid="109"/>
                                        </p:tgtEl>
                                      </p:cBhvr>
                                    </p:animEffect>
                                    <p:anim calcmode="lin" valueType="num">
                                      <p:cBhvr additive="repl">
                                        <p:cTn id="106" dur="1000" fill="hold"/>
                                        <p:tgtEl>
                                          <p:spTgt spid="109"/>
                                        </p:tgtEl>
                                        <p:attrNameLst>
                                          <p:attrName>ppt_x</p:attrName>
                                        </p:attrNameLst>
                                      </p:cBhvr>
                                      <p:tavLst>
                                        <p:tav tm="0">
                                          <p:val>
                                            <p:strVal val="#ppt_x"/>
                                          </p:val>
                                        </p:tav>
                                        <p:tav tm="100000">
                                          <p:val>
                                            <p:strVal val="#ppt_x"/>
                                          </p:val>
                                        </p:tav>
                                      </p:tavLst>
                                    </p:anim>
                                    <p:anim calcmode="lin" valueType="num">
                                      <p:cBhvr additive="repl">
                                        <p:cTn id="107" dur="1000" fill="hold"/>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1066680" y="642600"/>
            <a:ext cx="10057680" cy="13708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800" spc="-1" strike="noStrike">
                <a:solidFill>
                  <a:srgbClr val="262626"/>
                </a:solidFill>
                <a:latin typeface="Century Gothic"/>
              </a:rPr>
              <a:t>Sample Code</a:t>
            </a:r>
            <a:endParaRPr b="0" lang="en-US" sz="4800" spc="-1" strike="noStrike">
              <a:latin typeface="Arial"/>
            </a:endParaRPr>
          </a:p>
        </p:txBody>
      </p:sp>
      <p:sp>
        <p:nvSpPr>
          <p:cNvPr id="111" name="CustomShape 2"/>
          <p:cNvSpPr/>
          <p:nvPr/>
        </p:nvSpPr>
        <p:spPr>
          <a:xfrm>
            <a:off x="7288560" y="2103120"/>
            <a:ext cx="3835800" cy="3166920"/>
          </a:xfrm>
          <a:prstGeom prst="rect">
            <a:avLst/>
          </a:prstGeom>
          <a:solidFill>
            <a:srgbClr val="d9d9d9"/>
          </a:solidFill>
          <a:ln>
            <a:noFill/>
          </a:ln>
        </p:spPr>
        <p:style>
          <a:lnRef idx="0"/>
          <a:fillRef idx="0"/>
          <a:effectRef idx="0"/>
          <a:fontRef idx="minor"/>
        </p:style>
        <p:txBody>
          <a:bodyPr lIns="90000" rIns="90000" tIns="45000" bIns="45000"/>
          <a:p>
            <a:pPr>
              <a:lnSpc>
                <a:spcPct val="100000"/>
              </a:lnSpc>
              <a:spcBef>
                <a:spcPts val="901"/>
              </a:spcBef>
            </a:pPr>
            <a:r>
              <a:rPr b="0" lang="en-US" sz="1800" spc="-1" strike="noStrike">
                <a:solidFill>
                  <a:srgbClr val="000000"/>
                </a:solidFill>
                <a:latin typeface="Century Gothic"/>
              </a:rPr>
              <a:t>float Quotient(float a, float b)</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	</a:t>
            </a:r>
            <a:r>
              <a:rPr b="0" lang="en-US" sz="1800" spc="-1" strike="noStrike">
                <a:solidFill>
                  <a:srgbClr val="000000"/>
                </a:solidFill>
                <a:latin typeface="Century Gothic"/>
              </a:rPr>
              <a:t>float x;</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	</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	</a:t>
            </a:r>
            <a:r>
              <a:rPr b="0" lang="en-US" sz="1800" spc="-1" strike="noStrike">
                <a:solidFill>
                  <a:srgbClr val="000000"/>
                </a:solidFill>
                <a:latin typeface="Century Gothic"/>
              </a:rPr>
              <a:t>x = a/b;</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	</a:t>
            </a:r>
            <a:r>
              <a:rPr b="0" lang="en-US" sz="1800" spc="-1" strike="noStrike">
                <a:solidFill>
                  <a:srgbClr val="000000"/>
                </a:solidFill>
                <a:latin typeface="Century Gothic"/>
              </a:rPr>
              <a:t>return(x);</a:t>
            </a:r>
            <a:endParaRPr b="0" lang="en-US" sz="1800" spc="-1" strike="noStrike">
              <a:latin typeface="Arial"/>
            </a:endParaRPr>
          </a:p>
          <a:p>
            <a:pPr>
              <a:lnSpc>
                <a:spcPct val="100000"/>
              </a:lnSpc>
              <a:spcBef>
                <a:spcPts val="901"/>
              </a:spcBef>
            </a:pPr>
            <a:r>
              <a:rPr b="0" lang="en-US" sz="1800" spc="-1" strike="noStrike">
                <a:solidFill>
                  <a:srgbClr val="000000"/>
                </a:solidFill>
                <a:latin typeface="Century Gothic"/>
              </a:rPr>
              <a:t>}</a:t>
            </a:r>
            <a:endParaRPr b="0" lang="en-US" sz="1800" spc="-1" strike="noStrike">
              <a:latin typeface="Arial"/>
            </a:endParaRPr>
          </a:p>
        </p:txBody>
      </p:sp>
      <p:sp>
        <p:nvSpPr>
          <p:cNvPr id="112" name="CustomShape 3"/>
          <p:cNvSpPr/>
          <p:nvPr/>
        </p:nvSpPr>
        <p:spPr>
          <a:xfrm>
            <a:off x="1166040" y="1854720"/>
            <a:ext cx="4173840" cy="3381840"/>
          </a:xfrm>
          <a:prstGeom prst="rect">
            <a:avLst/>
          </a:prstGeom>
          <a:solidFill>
            <a:srgbClr val="bfbfbf"/>
          </a:solid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entury Gothic"/>
                <a:ea typeface="DejaVu Sans"/>
              </a:rPr>
              <a:t>int EvenOrOdd(void)</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int 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printf(“Enter a number: “);</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scanf(“%i”, &amp;n);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if(n%2 == 0)</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return 1;</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else </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return 0;</a:t>
            </a:r>
            <a:endParaRPr b="0" lang="en-US" sz="1800" spc="-1" strike="noStrike">
              <a:latin typeface="Arial"/>
            </a:endParaRPr>
          </a:p>
          <a:p>
            <a:pPr>
              <a:lnSpc>
                <a:spcPct val="100000"/>
              </a:lnSpc>
            </a:pPr>
            <a:r>
              <a:rPr b="0" lang="en-US" sz="1800" spc="-1" strike="noStrike">
                <a:solidFill>
                  <a:srgbClr val="000000"/>
                </a:solidFill>
                <a:latin typeface="Century Gothic"/>
                <a:ea typeface="DejaVu Sans"/>
              </a:rPr>
              <a:t>}</a:t>
            </a:r>
            <a:endParaRPr b="0" lang="en-US" sz="1800" spc="-1" strike="noStrike">
              <a:latin typeface="Arial"/>
            </a:endParaRPr>
          </a:p>
        </p:txBody>
      </p:sp>
    </p:spTree>
  </p:cSld>
  <p:timing>
    <p:tnLst>
      <p:par>
        <p:cTn id="108" dur="indefinite" restart="never" nodeType="tmRoot">
          <p:childTnLst>
            <p:seq>
              <p:cTn id="109" dur="indefinite" nodeType="mainSeq">
                <p:childTnLst>
                  <p:par>
                    <p:cTn id="110" fill="hold">
                      <p:stCondLst>
                        <p:cond delay="indefinite"/>
                      </p:stCondLst>
                      <p:childTnLst>
                        <p:par>
                          <p:cTn id="111" fill="hold">
                            <p:stCondLst>
                              <p:cond delay="0"/>
                            </p:stCondLst>
                            <p:childTnLst>
                              <p:par>
                                <p:cTn id="112" nodeType="clickEffect" fill="hold" presetClass="entr" presetID="42">
                                  <p:stCondLst>
                                    <p:cond delay="0"/>
                                  </p:stCondLst>
                                  <p:childTnLst>
                                    <p:set>
                                      <p:cBhvr>
                                        <p:cTn id="113" dur="1" fill="hold">
                                          <p:stCondLst>
                                            <p:cond delay="0"/>
                                          </p:stCondLst>
                                        </p:cTn>
                                        <p:tgtEl>
                                          <p:spTgt spid="112"/>
                                        </p:tgtEl>
                                        <p:attrNameLst>
                                          <p:attrName>style.visibility</p:attrName>
                                        </p:attrNameLst>
                                      </p:cBhvr>
                                      <p:to>
                                        <p:strVal val="visible"/>
                                      </p:to>
                                    </p:set>
                                    <p:animEffect filter="fade" transition="in">
                                      <p:cBhvr additive="repl">
                                        <p:cTn id="114" dur="1000"/>
                                        <p:tgtEl>
                                          <p:spTgt spid="112"/>
                                        </p:tgtEl>
                                      </p:cBhvr>
                                    </p:animEffect>
                                    <p:anim calcmode="lin" valueType="num">
                                      <p:cBhvr additive="repl">
                                        <p:cTn id="115" dur="1000" fill="hold"/>
                                        <p:tgtEl>
                                          <p:spTgt spid="112"/>
                                        </p:tgtEl>
                                        <p:attrNameLst>
                                          <p:attrName>ppt_x</p:attrName>
                                        </p:attrNameLst>
                                      </p:cBhvr>
                                      <p:tavLst>
                                        <p:tav tm="0">
                                          <p:val>
                                            <p:strVal val="#ppt_x"/>
                                          </p:val>
                                        </p:tav>
                                        <p:tav tm="100000">
                                          <p:val>
                                            <p:strVal val="#ppt_x"/>
                                          </p:val>
                                        </p:tav>
                                      </p:tavLst>
                                    </p:anim>
                                    <p:anim calcmode="lin" valueType="num">
                                      <p:cBhvr additive="repl">
                                        <p:cTn id="116" dur="1000" fill="hold"/>
                                        <p:tgtEl>
                                          <p:spTgt spid="112"/>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TM03457510[[fn=Savon]]</Template>
  <TotalTime>354</TotalTime>
  <Application>LibreOffice/6.0.6.2$Linux_X86_64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2016-11-21T23:12:43Z</dcterms:created>
  <dc:creator>Nancy Kiernan Bell</dc:creator>
  <dc:description/>
  <dc:language>en-US</dc:language>
  <cp:lastModifiedBy/>
  <dcterms:modified xsi:type="dcterms:W3CDTF">2018-10-30T20:45:00Z</dcterms:modified>
  <cp:revision>41</cp:revision>
  <dc:subject/>
  <dc:title>FUNCTIONS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29</vt:i4>
  </property>
</Properties>
</file>