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sldIdLst>
    <p:sldId id="256" r:id="rId2"/>
    <p:sldId id="257" r:id="rId3"/>
    <p:sldId id="262" r:id="rId4"/>
    <p:sldId id="259" r:id="rId5"/>
    <p:sldId id="286" r:id="rId6"/>
    <p:sldId id="260" r:id="rId7"/>
    <p:sldId id="287" r:id="rId8"/>
    <p:sldId id="258" r:id="rId9"/>
    <p:sldId id="261" r:id="rId10"/>
    <p:sldId id="264" r:id="rId11"/>
    <p:sldId id="265" r:id="rId12"/>
    <p:sldId id="266" r:id="rId13"/>
    <p:sldId id="267" r:id="rId14"/>
    <p:sldId id="263" r:id="rId15"/>
    <p:sldId id="268" r:id="rId16"/>
    <p:sldId id="269" r:id="rId17"/>
    <p:sldId id="270" r:id="rId18"/>
    <p:sldId id="274" r:id="rId19"/>
    <p:sldId id="288" r:id="rId20"/>
    <p:sldId id="271" r:id="rId21"/>
    <p:sldId id="299" r:id="rId22"/>
    <p:sldId id="273" r:id="rId23"/>
    <p:sldId id="272" r:id="rId24"/>
    <p:sldId id="275" r:id="rId25"/>
    <p:sldId id="276" r:id="rId26"/>
    <p:sldId id="277" r:id="rId27"/>
    <p:sldId id="280" r:id="rId28"/>
    <p:sldId id="282" r:id="rId29"/>
    <p:sldId id="295" r:id="rId30"/>
    <p:sldId id="296" r:id="rId31"/>
    <p:sldId id="283" r:id="rId32"/>
    <p:sldId id="297" r:id="rId33"/>
    <p:sldId id="298" r:id="rId34"/>
    <p:sldId id="284" r:id="rId35"/>
    <p:sldId id="285" r:id="rId36"/>
    <p:sldId id="278" r:id="rId37"/>
    <p:sldId id="279" r:id="rId38"/>
    <p:sldId id="291" r:id="rId39"/>
    <p:sldId id="292" r:id="rId40"/>
    <p:sldId id="293" r:id="rId41"/>
    <p:sldId id="294" r:id="rId42"/>
    <p:sldId id="290"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088" autoAdjust="0"/>
    <p:restoredTop sz="94660"/>
  </p:normalViewPr>
  <p:slideViewPr>
    <p:cSldViewPr snapToGrid="0">
      <p:cViewPr varScale="1">
        <p:scale>
          <a:sx n="68" d="100"/>
          <a:sy n="68"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7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99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06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32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8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46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15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14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4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0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92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9/17/2018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0519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3.xml.rels><?xml version="1.0" encoding="UTF-8" standalone="yes"?>
<Relationships xmlns="http://schemas.openxmlformats.org/package/2006/relationships"><Relationship Id="rId3" Type="http://schemas.openxmlformats.org/officeDocument/2006/relationships/hyperlink" Target="https://youtu.be/cC90Uv1kVHM" TargetMode="External"/><Relationship Id="rId2" Type="http://schemas.openxmlformats.org/officeDocument/2006/relationships/hyperlink" Target="https://youtu.be/SBQwQRwkg6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a:t>
            </a:r>
          </a:p>
        </p:txBody>
      </p:sp>
      <p:sp>
        <p:nvSpPr>
          <p:cNvPr id="3" name="Subtitle 2"/>
          <p:cNvSpPr>
            <a:spLocks noGrp="1"/>
          </p:cNvSpPr>
          <p:nvPr>
            <p:ph type="subTitle" idx="1"/>
          </p:nvPr>
        </p:nvSpPr>
        <p:spPr/>
        <p:txBody>
          <a:bodyPr>
            <a:normAutofit fontScale="77500" lnSpcReduction="20000"/>
          </a:bodyPr>
          <a:lstStyle/>
          <a:p>
            <a:r>
              <a:rPr lang="en-US" sz="3600" dirty="0"/>
              <a:t>Variables, Data Types, and Arithmetic expressions</a:t>
            </a:r>
          </a:p>
        </p:txBody>
      </p:sp>
    </p:spTree>
    <p:extLst>
      <p:ext uri="{BB962C8B-B14F-4D97-AF65-F5344CB8AC3E}">
        <p14:creationId xmlns:p14="http://schemas.microsoft.com/office/powerpoint/2010/main" val="270906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80" y="561187"/>
            <a:ext cx="3588487" cy="1456267"/>
          </a:xfrm>
        </p:spPr>
        <p:txBody>
          <a:bodyPr/>
          <a:lstStyle/>
          <a:p>
            <a:r>
              <a:rPr lang="en-US" dirty="0"/>
              <a:t>Float variables</a:t>
            </a:r>
          </a:p>
        </p:txBody>
      </p:sp>
      <p:sp>
        <p:nvSpPr>
          <p:cNvPr id="3" name="Content Placeholder 2"/>
          <p:cNvSpPr>
            <a:spLocks noGrp="1"/>
          </p:cNvSpPr>
          <p:nvPr>
            <p:ph idx="1"/>
          </p:nvPr>
        </p:nvSpPr>
        <p:spPr>
          <a:xfrm>
            <a:off x="926980" y="2743201"/>
            <a:ext cx="10242768" cy="2363371"/>
          </a:xfrm>
          <a:solidFill>
            <a:schemeClr val="accent1">
              <a:lumMod val="20000"/>
              <a:lumOff val="80000"/>
            </a:schemeClr>
          </a:solidFill>
        </p:spPr>
        <p:txBody>
          <a:bodyPr>
            <a:normAutofit/>
          </a:bodyPr>
          <a:lstStyle/>
          <a:p>
            <a:r>
              <a:rPr lang="en-US" sz="3200" dirty="0"/>
              <a:t>Declared using </a:t>
            </a:r>
            <a:r>
              <a:rPr lang="en-US" sz="3200" b="1" i="1" dirty="0"/>
              <a:t>float</a:t>
            </a:r>
          </a:p>
          <a:p>
            <a:pPr lvl="3"/>
            <a:r>
              <a:rPr lang="en-US" sz="3200" dirty="0"/>
              <a:t> Positive and negative values containing decimal places</a:t>
            </a:r>
          </a:p>
          <a:p>
            <a:pPr lvl="3"/>
            <a:r>
              <a:rPr lang="en-US" sz="3200" dirty="0"/>
              <a:t> Can be expressed in decimal notation or scientific notation</a:t>
            </a:r>
          </a:p>
          <a:p>
            <a:pPr lvl="3"/>
            <a:r>
              <a:rPr lang="en-US" sz="3200" dirty="0"/>
              <a:t>8 significant digits are shown</a:t>
            </a:r>
          </a:p>
          <a:p>
            <a:endParaRPr lang="en-US" dirty="0"/>
          </a:p>
        </p:txBody>
      </p:sp>
    </p:spTree>
    <p:extLst>
      <p:ext uri="{BB962C8B-B14F-4D97-AF65-F5344CB8AC3E}">
        <p14:creationId xmlns:p14="http://schemas.microsoft.com/office/powerpoint/2010/main" val="157762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69" y="576017"/>
            <a:ext cx="4378515" cy="1456267"/>
          </a:xfrm>
        </p:spPr>
        <p:txBody>
          <a:bodyPr/>
          <a:lstStyle/>
          <a:p>
            <a:r>
              <a:rPr lang="en-US" dirty="0"/>
              <a:t>Double variables</a:t>
            </a:r>
          </a:p>
        </p:txBody>
      </p:sp>
      <p:sp>
        <p:nvSpPr>
          <p:cNvPr id="3" name="Content Placeholder 2"/>
          <p:cNvSpPr>
            <a:spLocks noGrp="1"/>
          </p:cNvSpPr>
          <p:nvPr>
            <p:ph idx="1"/>
          </p:nvPr>
        </p:nvSpPr>
        <p:spPr>
          <a:xfrm>
            <a:off x="896869" y="2219095"/>
            <a:ext cx="10466363" cy="3112561"/>
          </a:xfrm>
          <a:solidFill>
            <a:srgbClr val="FFFF00">
              <a:alpha val="52157"/>
            </a:srgbClr>
          </a:solidFill>
        </p:spPr>
        <p:txBody>
          <a:bodyPr>
            <a:normAutofit lnSpcReduction="10000"/>
          </a:bodyPr>
          <a:lstStyle/>
          <a:p>
            <a:r>
              <a:rPr lang="en-US" sz="4000" dirty="0"/>
              <a:t>Declared using </a:t>
            </a:r>
            <a:r>
              <a:rPr lang="en-US" sz="4000" b="1" i="1" dirty="0"/>
              <a:t>double</a:t>
            </a:r>
          </a:p>
          <a:p>
            <a:pPr lvl="3"/>
            <a:r>
              <a:rPr lang="en-US" sz="3400" dirty="0"/>
              <a:t> </a:t>
            </a:r>
            <a:r>
              <a:rPr lang="en-US" sz="4000" dirty="0"/>
              <a:t>Similar to float variables</a:t>
            </a:r>
          </a:p>
          <a:p>
            <a:pPr lvl="3"/>
            <a:r>
              <a:rPr lang="en-US" sz="4400" dirty="0"/>
              <a:t> </a:t>
            </a:r>
            <a:r>
              <a:rPr lang="en-US" sz="4000" dirty="0"/>
              <a:t>Used when the range for the float variable is not sufficient</a:t>
            </a:r>
          </a:p>
          <a:p>
            <a:pPr lvl="3"/>
            <a:r>
              <a:rPr lang="en-US" sz="4000" dirty="0"/>
              <a:t> 16 digits are shown</a:t>
            </a:r>
          </a:p>
          <a:p>
            <a:endParaRPr lang="en-US" dirty="0"/>
          </a:p>
        </p:txBody>
      </p:sp>
    </p:spTree>
    <p:extLst>
      <p:ext uri="{BB962C8B-B14F-4D97-AF65-F5344CB8AC3E}">
        <p14:creationId xmlns:p14="http://schemas.microsoft.com/office/powerpoint/2010/main" val="296662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51" y="584127"/>
            <a:ext cx="5298798" cy="1456267"/>
          </a:xfrm>
        </p:spPr>
        <p:txBody>
          <a:bodyPr/>
          <a:lstStyle/>
          <a:p>
            <a:r>
              <a:rPr lang="en-US" dirty="0"/>
              <a:t>Single characters</a:t>
            </a:r>
          </a:p>
        </p:txBody>
      </p:sp>
      <p:sp>
        <p:nvSpPr>
          <p:cNvPr id="3" name="Content Placeholder 2"/>
          <p:cNvSpPr>
            <a:spLocks noGrp="1"/>
          </p:cNvSpPr>
          <p:nvPr>
            <p:ph idx="1"/>
          </p:nvPr>
        </p:nvSpPr>
        <p:spPr>
          <a:xfrm>
            <a:off x="862851" y="2337856"/>
            <a:ext cx="10686724" cy="3007868"/>
          </a:xfrm>
          <a:solidFill>
            <a:schemeClr val="accent2">
              <a:lumMod val="20000"/>
              <a:lumOff val="80000"/>
            </a:schemeClr>
          </a:solidFill>
        </p:spPr>
        <p:txBody>
          <a:bodyPr>
            <a:normAutofit fontScale="92500" lnSpcReduction="10000"/>
          </a:bodyPr>
          <a:lstStyle/>
          <a:p>
            <a:r>
              <a:rPr lang="en-US" sz="4000" dirty="0"/>
              <a:t>Declared using </a:t>
            </a:r>
            <a:r>
              <a:rPr lang="en-US" sz="4000" b="1" i="1" dirty="0"/>
              <a:t>char</a:t>
            </a:r>
          </a:p>
          <a:p>
            <a:pPr lvl="3"/>
            <a:r>
              <a:rPr lang="en-US" sz="4000" dirty="0"/>
              <a:t>Stores a single letter, number  or special character enclosed in a single quote</a:t>
            </a:r>
          </a:p>
          <a:p>
            <a:pPr marL="457200" lvl="3" indent="0">
              <a:buNone/>
            </a:pPr>
            <a:endParaRPr lang="en-US" sz="4000" dirty="0"/>
          </a:p>
          <a:p>
            <a:pPr lvl="3"/>
            <a:r>
              <a:rPr lang="en-US" sz="4000" dirty="0"/>
              <a:t>Character numbers are not the same as numerical numbers</a:t>
            </a:r>
          </a:p>
        </p:txBody>
      </p:sp>
    </p:spTree>
    <p:extLst>
      <p:ext uri="{BB962C8B-B14F-4D97-AF65-F5344CB8AC3E}">
        <p14:creationId xmlns:p14="http://schemas.microsoft.com/office/powerpoint/2010/main" val="349580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86" y="556273"/>
            <a:ext cx="4968103" cy="1456267"/>
          </a:xfrm>
        </p:spPr>
        <p:txBody>
          <a:bodyPr>
            <a:normAutofit/>
          </a:bodyPr>
          <a:lstStyle/>
          <a:p>
            <a:r>
              <a:rPr lang="en-US" dirty="0"/>
              <a:t>Boolean variables</a:t>
            </a:r>
          </a:p>
        </p:txBody>
      </p:sp>
      <p:sp>
        <p:nvSpPr>
          <p:cNvPr id="3" name="Content Placeholder 2"/>
          <p:cNvSpPr>
            <a:spLocks noGrp="1"/>
          </p:cNvSpPr>
          <p:nvPr>
            <p:ph idx="1"/>
          </p:nvPr>
        </p:nvSpPr>
        <p:spPr>
          <a:xfrm>
            <a:off x="827785" y="2012540"/>
            <a:ext cx="10848399" cy="4022500"/>
          </a:xfrm>
          <a:solidFill>
            <a:schemeClr val="accent3">
              <a:lumMod val="40000"/>
              <a:lumOff val="60000"/>
            </a:schemeClr>
          </a:solidFill>
        </p:spPr>
        <p:txBody>
          <a:bodyPr>
            <a:normAutofit/>
          </a:bodyPr>
          <a:lstStyle/>
          <a:p>
            <a:r>
              <a:rPr lang="en-US" sz="4400" dirty="0"/>
              <a:t>Defined by _Bool</a:t>
            </a:r>
          </a:p>
          <a:p>
            <a:pPr lvl="2"/>
            <a:r>
              <a:rPr lang="en-US" sz="3600" dirty="0"/>
              <a:t> </a:t>
            </a:r>
            <a:r>
              <a:rPr lang="en-US" sz="4400" dirty="0"/>
              <a:t>Holds the value 0 or 1 only</a:t>
            </a:r>
          </a:p>
          <a:p>
            <a:pPr marL="310896" lvl="2" indent="0">
              <a:buNone/>
            </a:pPr>
            <a:endParaRPr lang="en-US" sz="4400" dirty="0"/>
          </a:p>
          <a:p>
            <a:pPr lvl="2"/>
            <a:r>
              <a:rPr lang="en-US" sz="4800" dirty="0"/>
              <a:t> </a:t>
            </a:r>
            <a:r>
              <a:rPr lang="en-US" sz="4400" dirty="0"/>
              <a:t>By convention, 0 is used to indicate </a:t>
            </a:r>
            <a:r>
              <a:rPr lang="en-US" sz="4400" b="1" dirty="0">
                <a:solidFill>
                  <a:srgbClr val="0070C0"/>
                </a:solidFill>
              </a:rPr>
              <a:t>false</a:t>
            </a:r>
            <a:r>
              <a:rPr lang="en-US" sz="4400" dirty="0"/>
              <a:t> and 1 is used to indicate </a:t>
            </a:r>
            <a:r>
              <a:rPr lang="en-US" sz="4400" b="1" dirty="0">
                <a:solidFill>
                  <a:srgbClr val="0070C0"/>
                </a:solidFill>
              </a:rPr>
              <a:t>true</a:t>
            </a:r>
          </a:p>
          <a:p>
            <a:endParaRPr lang="en-US" dirty="0"/>
          </a:p>
        </p:txBody>
      </p:sp>
    </p:spTree>
    <p:extLst>
      <p:ext uri="{BB962C8B-B14F-4D97-AF65-F5344CB8AC3E}">
        <p14:creationId xmlns:p14="http://schemas.microsoft.com/office/powerpoint/2010/main" val="415809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360" y="624982"/>
            <a:ext cx="7004157" cy="1456267"/>
          </a:xfrm>
        </p:spPr>
        <p:txBody>
          <a:bodyPr>
            <a:normAutofit/>
          </a:bodyPr>
          <a:lstStyle/>
          <a:p>
            <a:r>
              <a:rPr lang="en-US" dirty="0"/>
              <a:t>Storage Sizes and Ranges</a:t>
            </a:r>
          </a:p>
        </p:txBody>
      </p:sp>
      <p:sp>
        <p:nvSpPr>
          <p:cNvPr id="3" name="Content Placeholder 2"/>
          <p:cNvSpPr>
            <a:spLocks noGrp="1"/>
          </p:cNvSpPr>
          <p:nvPr>
            <p:ph idx="1"/>
          </p:nvPr>
        </p:nvSpPr>
        <p:spPr>
          <a:xfrm>
            <a:off x="1000359" y="2081249"/>
            <a:ext cx="10675825" cy="2800240"/>
          </a:xfrm>
          <a:solidFill>
            <a:schemeClr val="accent5">
              <a:lumMod val="40000"/>
              <a:lumOff val="60000"/>
            </a:schemeClr>
          </a:solidFill>
        </p:spPr>
        <p:txBody>
          <a:bodyPr>
            <a:normAutofit/>
          </a:bodyPr>
          <a:lstStyle/>
          <a:p>
            <a:r>
              <a:rPr lang="en-US" sz="2400" dirty="0"/>
              <a:t>Every value has a range of values associated with it based on the amount of storage allocated to store a particular type of data</a:t>
            </a:r>
          </a:p>
          <a:p>
            <a:r>
              <a:rPr lang="en-US" sz="2400" dirty="0"/>
              <a:t>Integer Range for a signed variable :  -32,768 to 32,767</a:t>
            </a:r>
          </a:p>
          <a:p>
            <a:r>
              <a:rPr lang="en-US" sz="2400" dirty="0"/>
              <a:t>Float Range for a signed variable: -3.402823 E38 to 3.402823 E38</a:t>
            </a:r>
          </a:p>
          <a:p>
            <a:r>
              <a:rPr lang="en-US" sz="2400" dirty="0"/>
              <a:t>Double Range for a signed variable:  </a:t>
            </a:r>
          </a:p>
          <a:p>
            <a:r>
              <a:rPr lang="en-US" sz="2400" dirty="0"/>
              <a:t>                  1.79769313486 E308 to -1.797696313486 E308</a:t>
            </a:r>
          </a:p>
        </p:txBody>
      </p:sp>
    </p:spTree>
    <p:extLst>
      <p:ext uri="{BB962C8B-B14F-4D97-AF65-F5344CB8AC3E}">
        <p14:creationId xmlns:p14="http://schemas.microsoft.com/office/powerpoint/2010/main" val="205056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035" y="541182"/>
            <a:ext cx="4779643" cy="1456267"/>
          </a:xfrm>
        </p:spPr>
        <p:txBody>
          <a:bodyPr>
            <a:normAutofit/>
          </a:bodyPr>
          <a:lstStyle/>
          <a:p>
            <a:r>
              <a:rPr lang="en-US" dirty="0"/>
              <a:t>Displaying values</a:t>
            </a:r>
          </a:p>
        </p:txBody>
      </p:sp>
      <p:sp>
        <p:nvSpPr>
          <p:cNvPr id="3" name="Content Placeholder 2"/>
          <p:cNvSpPr>
            <a:spLocks noGrp="1"/>
          </p:cNvSpPr>
          <p:nvPr>
            <p:ph idx="1"/>
          </p:nvPr>
        </p:nvSpPr>
        <p:spPr>
          <a:xfrm>
            <a:off x="879035" y="1997449"/>
            <a:ext cx="10597348" cy="4586724"/>
          </a:xfrm>
          <a:solidFill>
            <a:schemeClr val="accent1">
              <a:lumMod val="20000"/>
              <a:lumOff val="80000"/>
            </a:schemeClr>
          </a:solidFill>
        </p:spPr>
        <p:txBody>
          <a:bodyPr>
            <a:normAutofit/>
          </a:bodyPr>
          <a:lstStyle/>
          <a:p>
            <a:r>
              <a:rPr lang="en-US" sz="2800" dirty="0"/>
              <a:t>Variables are displayed in </a:t>
            </a:r>
            <a:r>
              <a:rPr lang="en-US" sz="2800" b="1" dirty="0" err="1"/>
              <a:t>printf</a:t>
            </a:r>
            <a:r>
              <a:rPr lang="en-US" sz="2800" dirty="0"/>
              <a:t> statements using place holders</a:t>
            </a:r>
          </a:p>
          <a:p>
            <a:endParaRPr lang="en-US" sz="2800" dirty="0"/>
          </a:p>
          <a:p>
            <a:pPr lvl="1"/>
            <a:r>
              <a:rPr lang="en-US" sz="2400" b="1" dirty="0"/>
              <a:t>%</a:t>
            </a:r>
            <a:r>
              <a:rPr lang="en-US" sz="2400" b="1" dirty="0" err="1"/>
              <a:t>i</a:t>
            </a:r>
            <a:r>
              <a:rPr lang="en-US" sz="2400" dirty="0"/>
              <a:t> is used to display  integer variables</a:t>
            </a:r>
          </a:p>
          <a:p>
            <a:pPr lvl="1"/>
            <a:r>
              <a:rPr lang="en-US" sz="2400" b="1" dirty="0"/>
              <a:t>%f</a:t>
            </a:r>
            <a:r>
              <a:rPr lang="en-US" sz="2400" dirty="0"/>
              <a:t> is used to display float variables</a:t>
            </a:r>
          </a:p>
          <a:p>
            <a:pPr marL="457200" lvl="1" indent="0">
              <a:buNone/>
            </a:pPr>
            <a:r>
              <a:rPr lang="en-US" sz="2400" dirty="0"/>
              <a:t>	6 significant digits rounded for float variables</a:t>
            </a:r>
          </a:p>
          <a:p>
            <a:pPr marL="457200" lvl="1" indent="0">
              <a:buNone/>
            </a:pPr>
            <a:r>
              <a:rPr lang="en-US" sz="2400" dirty="0"/>
              <a:t>	6 significant digits rounded for double variables</a:t>
            </a:r>
          </a:p>
          <a:p>
            <a:pPr lvl="1"/>
            <a:r>
              <a:rPr lang="en-US" sz="2400" b="1" dirty="0"/>
              <a:t>%g</a:t>
            </a:r>
            <a:r>
              <a:rPr lang="en-US" sz="2400" dirty="0"/>
              <a:t> is used to display float or double variables without significant digits</a:t>
            </a:r>
          </a:p>
          <a:p>
            <a:pPr lvl="1"/>
            <a:r>
              <a:rPr lang="en-US" sz="2400" b="1" dirty="0"/>
              <a:t>%e</a:t>
            </a:r>
            <a:r>
              <a:rPr lang="en-US" sz="2400" dirty="0"/>
              <a:t> is used to display float or double variables in scientific notation</a:t>
            </a:r>
          </a:p>
          <a:p>
            <a:pPr lvl="1"/>
            <a:r>
              <a:rPr lang="en-US" sz="2400" b="1" dirty="0"/>
              <a:t>%c</a:t>
            </a:r>
            <a:r>
              <a:rPr lang="en-US" sz="2400" dirty="0"/>
              <a:t> is used to display a single character</a:t>
            </a:r>
          </a:p>
          <a:p>
            <a:pPr lvl="1"/>
            <a:r>
              <a:rPr lang="en-US" sz="2400" b="1" dirty="0"/>
              <a:t>%</a:t>
            </a:r>
            <a:r>
              <a:rPr lang="en-US" sz="2400" b="1" dirty="0" err="1"/>
              <a:t>i</a:t>
            </a:r>
            <a:r>
              <a:rPr lang="en-US" sz="2400" dirty="0"/>
              <a:t> is used to display a Boolean variable</a:t>
            </a:r>
          </a:p>
        </p:txBody>
      </p:sp>
    </p:spTree>
    <p:extLst>
      <p:ext uri="{BB962C8B-B14F-4D97-AF65-F5344CB8AC3E}">
        <p14:creationId xmlns:p14="http://schemas.microsoft.com/office/powerpoint/2010/main" val="67605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2034539" cy="1456267"/>
          </a:xfrm>
        </p:spPr>
        <p:txBody>
          <a:bodyPr>
            <a:normAutofit fontScale="90000"/>
          </a:bodyPr>
          <a:lstStyle/>
          <a:p>
            <a:r>
              <a:rPr lang="en-US" dirty="0"/>
              <a:t>Example code  3.1</a:t>
            </a:r>
          </a:p>
        </p:txBody>
      </p:sp>
      <p:sp>
        <p:nvSpPr>
          <p:cNvPr id="3" name="Content Placeholder 2"/>
          <p:cNvSpPr>
            <a:spLocks noGrp="1"/>
          </p:cNvSpPr>
          <p:nvPr>
            <p:ph idx="1"/>
          </p:nvPr>
        </p:nvSpPr>
        <p:spPr>
          <a:xfrm>
            <a:off x="685801" y="2065867"/>
            <a:ext cx="4416286" cy="4122898"/>
          </a:xfrm>
          <a:ln>
            <a:solidFill>
              <a:schemeClr val="tx1"/>
            </a:solidFill>
            <a:prstDash val="sysDot"/>
          </a:ln>
        </p:spPr>
        <p:txBody>
          <a:bodyPr>
            <a:normAutofit/>
          </a:bodyPr>
          <a:lstStyle/>
          <a:p>
            <a:pPr marL="0" indent="0">
              <a:buNone/>
            </a:pPr>
            <a:r>
              <a:rPr lang="en-US" sz="2000" dirty="0">
                <a:solidFill>
                  <a:srgbClr val="00B050"/>
                </a:solidFill>
              </a:rPr>
              <a:t>//libraries</a:t>
            </a:r>
          </a:p>
          <a:p>
            <a:pPr marL="0" indent="0">
              <a:buNone/>
            </a:pPr>
            <a:r>
              <a:rPr lang="en-US" sz="2000" dirty="0">
                <a:solidFill>
                  <a:srgbClr val="0070C0"/>
                </a:solidFill>
              </a:rPr>
              <a:t>#include </a:t>
            </a:r>
            <a:r>
              <a:rPr lang="en-US" sz="2000" dirty="0">
                <a:solidFill>
                  <a:srgbClr val="FF0000"/>
                </a:solidFill>
              </a:rPr>
              <a:t>&lt;</a:t>
            </a:r>
            <a:r>
              <a:rPr lang="en-US" sz="2000" dirty="0" err="1">
                <a:solidFill>
                  <a:srgbClr val="FF0000"/>
                </a:solidFill>
              </a:rPr>
              <a:t>stdio.h</a:t>
            </a:r>
            <a:r>
              <a:rPr lang="en-US" sz="2000" dirty="0">
                <a:solidFill>
                  <a:srgbClr val="FF0000"/>
                </a:solidFill>
              </a:rPr>
              <a:t>&gt;</a:t>
            </a:r>
          </a:p>
          <a:p>
            <a:pPr marL="0" indent="0">
              <a:buNone/>
            </a:pPr>
            <a:r>
              <a:rPr lang="en-US" sz="2000" dirty="0" err="1"/>
              <a:t>int</a:t>
            </a:r>
            <a:r>
              <a:rPr lang="en-US" sz="2000" dirty="0"/>
              <a:t> main (void)</a:t>
            </a:r>
          </a:p>
          <a:p>
            <a:pPr marL="0" indent="0">
              <a:buNone/>
            </a:pPr>
            <a:r>
              <a:rPr lang="en-US" sz="2000" dirty="0"/>
              <a:t>{    </a:t>
            </a:r>
            <a:r>
              <a:rPr lang="en-US" sz="2000" dirty="0">
                <a:solidFill>
                  <a:srgbClr val="00B050"/>
                </a:solidFill>
              </a:rPr>
              <a:t>//declare/initialize variables</a:t>
            </a:r>
          </a:p>
          <a:p>
            <a:pPr marL="0" indent="0">
              <a:buNone/>
            </a:pPr>
            <a:r>
              <a:rPr lang="en-US" sz="2000" dirty="0"/>
              <a:t>    </a:t>
            </a:r>
            <a:r>
              <a:rPr lang="en-US" sz="2000" dirty="0">
                <a:solidFill>
                  <a:srgbClr val="0070C0"/>
                </a:solidFill>
              </a:rPr>
              <a:t> </a:t>
            </a:r>
            <a:r>
              <a:rPr lang="en-US" sz="2000" dirty="0" err="1">
                <a:solidFill>
                  <a:srgbClr val="0070C0"/>
                </a:solidFill>
              </a:rPr>
              <a:t>int</a:t>
            </a:r>
            <a:r>
              <a:rPr lang="en-US" sz="2000" dirty="0">
                <a:solidFill>
                  <a:srgbClr val="0070C0"/>
                </a:solidFill>
              </a:rPr>
              <a:t>       </a:t>
            </a:r>
            <a:r>
              <a:rPr lang="en-US" sz="2000" dirty="0" err="1"/>
              <a:t>integerVar</a:t>
            </a:r>
            <a:r>
              <a:rPr lang="en-US" sz="2000" dirty="0"/>
              <a:t> = 100;</a:t>
            </a:r>
          </a:p>
          <a:p>
            <a:pPr marL="0" indent="0">
              <a:buNone/>
            </a:pPr>
            <a:r>
              <a:rPr lang="en-US" sz="2000" dirty="0"/>
              <a:t>     </a:t>
            </a:r>
            <a:r>
              <a:rPr lang="en-US" sz="2000" dirty="0">
                <a:solidFill>
                  <a:srgbClr val="0070C0"/>
                </a:solidFill>
              </a:rPr>
              <a:t>float</a:t>
            </a:r>
            <a:r>
              <a:rPr lang="en-US" sz="2000" dirty="0"/>
              <a:t>     </a:t>
            </a:r>
            <a:r>
              <a:rPr lang="en-US" sz="2000" dirty="0" err="1"/>
              <a:t>floatingVar</a:t>
            </a:r>
            <a:r>
              <a:rPr lang="en-US" sz="2000" dirty="0"/>
              <a:t> = 331.79;</a:t>
            </a:r>
          </a:p>
          <a:p>
            <a:pPr marL="0" indent="0">
              <a:buNone/>
            </a:pPr>
            <a:r>
              <a:rPr lang="en-US" sz="2000" dirty="0"/>
              <a:t>     </a:t>
            </a:r>
            <a:r>
              <a:rPr lang="en-US" sz="2000" dirty="0">
                <a:solidFill>
                  <a:srgbClr val="0070C0"/>
                </a:solidFill>
              </a:rPr>
              <a:t>double</a:t>
            </a:r>
            <a:r>
              <a:rPr lang="en-US" sz="2000" dirty="0"/>
              <a:t>    </a:t>
            </a:r>
            <a:r>
              <a:rPr lang="en-US" sz="2000" dirty="0" err="1"/>
              <a:t>doubleVar</a:t>
            </a:r>
            <a:r>
              <a:rPr lang="en-US" sz="2000" dirty="0"/>
              <a:t> = 8.44e+11;</a:t>
            </a:r>
          </a:p>
          <a:p>
            <a:pPr marL="0" indent="0">
              <a:buNone/>
            </a:pPr>
            <a:r>
              <a:rPr lang="en-US" sz="2000" dirty="0"/>
              <a:t>     </a:t>
            </a:r>
            <a:r>
              <a:rPr lang="en-US" sz="2000" dirty="0">
                <a:solidFill>
                  <a:srgbClr val="0070C0"/>
                </a:solidFill>
              </a:rPr>
              <a:t>char</a:t>
            </a:r>
            <a:r>
              <a:rPr lang="en-US" sz="2000" dirty="0"/>
              <a:t>      </a:t>
            </a:r>
            <a:r>
              <a:rPr lang="en-US" sz="2000" dirty="0" err="1"/>
              <a:t>charVar</a:t>
            </a:r>
            <a:r>
              <a:rPr lang="en-US" sz="2000" dirty="0"/>
              <a:t> = 'W';</a:t>
            </a:r>
          </a:p>
          <a:p>
            <a:pPr marL="0" indent="0">
              <a:buNone/>
            </a:pPr>
            <a:r>
              <a:rPr lang="en-US" sz="2000" dirty="0"/>
              <a:t>     </a:t>
            </a:r>
            <a:r>
              <a:rPr lang="en-US" sz="2000" dirty="0">
                <a:solidFill>
                  <a:srgbClr val="0070C0"/>
                </a:solidFill>
              </a:rPr>
              <a:t>_Bool     </a:t>
            </a:r>
            <a:r>
              <a:rPr lang="en-US" sz="2000" dirty="0" err="1"/>
              <a:t>boolVar</a:t>
            </a:r>
            <a:r>
              <a:rPr lang="en-US" sz="2000" dirty="0"/>
              <a:t> = 0;</a:t>
            </a:r>
          </a:p>
        </p:txBody>
      </p:sp>
      <p:sp>
        <p:nvSpPr>
          <p:cNvPr id="4" name="TextBox 3"/>
          <p:cNvSpPr txBox="1"/>
          <p:nvPr/>
        </p:nvSpPr>
        <p:spPr>
          <a:xfrm>
            <a:off x="5804452" y="609600"/>
            <a:ext cx="5658678" cy="3724096"/>
          </a:xfrm>
          <a:prstGeom prst="rect">
            <a:avLst/>
          </a:prstGeom>
          <a:noFill/>
          <a:ln>
            <a:solidFill>
              <a:schemeClr val="tx1"/>
            </a:solidFill>
            <a:prstDash val="sysDash"/>
          </a:ln>
        </p:spPr>
        <p:txBody>
          <a:bodyPr wrap="square" rtlCol="0">
            <a:spAutoFit/>
          </a:bodyPr>
          <a:lstStyle/>
          <a:p>
            <a:r>
              <a:rPr lang="en-US" sz="2000" dirty="0"/>
              <a:t>     </a:t>
            </a:r>
            <a:r>
              <a:rPr lang="en-US" sz="2000" dirty="0">
                <a:solidFill>
                  <a:srgbClr val="00B050"/>
                </a:solidFill>
              </a:rPr>
              <a:t>//print variables</a:t>
            </a:r>
          </a:p>
          <a:p>
            <a:endParaRPr lang="en-US" sz="2000" dirty="0"/>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integerVar</a:t>
            </a:r>
            <a:r>
              <a:rPr lang="en-US" sz="2000" dirty="0">
                <a:solidFill>
                  <a:srgbClr val="FF0000"/>
                </a:solidFill>
              </a:rPr>
              <a:t> = %</a:t>
            </a:r>
            <a:r>
              <a:rPr lang="en-US" sz="2000" dirty="0" err="1">
                <a:solidFill>
                  <a:srgbClr val="FF0000"/>
                </a:solidFill>
              </a:rPr>
              <a:t>i</a:t>
            </a:r>
            <a:r>
              <a:rPr lang="en-US" sz="2000" dirty="0">
                <a:solidFill>
                  <a:srgbClr val="FF0000"/>
                </a:solidFill>
              </a:rPr>
              <a:t>\n"</a:t>
            </a:r>
            <a:r>
              <a:rPr lang="en-US" sz="2000" dirty="0"/>
              <a:t>, </a:t>
            </a:r>
            <a:r>
              <a:rPr lang="en-US" sz="2000" dirty="0" err="1"/>
              <a:t>integerVar</a:t>
            </a:r>
            <a:r>
              <a:rPr lang="en-US" sz="2000" dirty="0"/>
              <a:t>);</a:t>
            </a:r>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floatingVar</a:t>
            </a:r>
            <a:r>
              <a:rPr lang="en-US" sz="2000" dirty="0">
                <a:solidFill>
                  <a:srgbClr val="FF0000"/>
                </a:solidFill>
              </a:rPr>
              <a:t> = %f\n"</a:t>
            </a:r>
            <a:r>
              <a:rPr lang="en-US" sz="2000" dirty="0"/>
              <a:t>, </a:t>
            </a:r>
            <a:r>
              <a:rPr lang="en-US" sz="2000" dirty="0" err="1"/>
              <a:t>floatingVar</a:t>
            </a:r>
            <a:r>
              <a:rPr lang="en-US" sz="2000" dirty="0"/>
              <a:t>);</a:t>
            </a:r>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doubleVar</a:t>
            </a:r>
            <a:r>
              <a:rPr lang="en-US" sz="2000" dirty="0">
                <a:solidFill>
                  <a:srgbClr val="FF0000"/>
                </a:solidFill>
              </a:rPr>
              <a:t> = %e\n"</a:t>
            </a:r>
            <a:r>
              <a:rPr lang="en-US" sz="2000" dirty="0"/>
              <a:t>, </a:t>
            </a:r>
            <a:r>
              <a:rPr lang="en-US" sz="2000" dirty="0" err="1"/>
              <a:t>doubleVar</a:t>
            </a:r>
            <a:r>
              <a:rPr lang="en-US" sz="2000" dirty="0"/>
              <a:t>);</a:t>
            </a:r>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doubleVar</a:t>
            </a:r>
            <a:r>
              <a:rPr lang="en-US" sz="2000" dirty="0">
                <a:solidFill>
                  <a:srgbClr val="FF0000"/>
                </a:solidFill>
              </a:rPr>
              <a:t> = %g\n"</a:t>
            </a:r>
            <a:r>
              <a:rPr lang="en-US" sz="2000" dirty="0"/>
              <a:t>, </a:t>
            </a:r>
            <a:r>
              <a:rPr lang="en-US" sz="2000" dirty="0" err="1"/>
              <a:t>doubleVar</a:t>
            </a:r>
            <a:r>
              <a:rPr lang="en-US" sz="2000" dirty="0"/>
              <a:t>);</a:t>
            </a:r>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charVar</a:t>
            </a:r>
            <a:r>
              <a:rPr lang="en-US" sz="2000" dirty="0">
                <a:solidFill>
                  <a:srgbClr val="FF0000"/>
                </a:solidFill>
              </a:rPr>
              <a:t> = %c\n"</a:t>
            </a:r>
            <a:r>
              <a:rPr lang="en-US" sz="2000" dirty="0"/>
              <a:t>, </a:t>
            </a:r>
            <a:r>
              <a:rPr lang="en-US" sz="2000" dirty="0" err="1"/>
              <a:t>charVar</a:t>
            </a:r>
            <a:r>
              <a:rPr lang="en-US" sz="2000" dirty="0"/>
              <a:t>);</a:t>
            </a:r>
          </a:p>
          <a:p>
            <a:endParaRPr lang="en-US" sz="2000" dirty="0"/>
          </a:p>
          <a:p>
            <a:r>
              <a:rPr lang="en-US" sz="2000" dirty="0"/>
              <a:t>     </a:t>
            </a:r>
            <a:r>
              <a:rPr lang="en-US" sz="2000" dirty="0" err="1"/>
              <a:t>printf</a:t>
            </a:r>
            <a:r>
              <a:rPr lang="en-US" sz="2000" dirty="0"/>
              <a:t> (</a:t>
            </a:r>
            <a:r>
              <a:rPr lang="en-US" sz="2000" dirty="0">
                <a:solidFill>
                  <a:srgbClr val="FF0000"/>
                </a:solidFill>
              </a:rPr>
              <a:t>"</a:t>
            </a:r>
            <a:r>
              <a:rPr lang="en-US" sz="2000" dirty="0" err="1">
                <a:solidFill>
                  <a:srgbClr val="FF0000"/>
                </a:solidFill>
              </a:rPr>
              <a:t>boolVar</a:t>
            </a:r>
            <a:r>
              <a:rPr lang="en-US" sz="2000" dirty="0">
                <a:solidFill>
                  <a:srgbClr val="FF0000"/>
                </a:solidFill>
              </a:rPr>
              <a:t> = %</a:t>
            </a:r>
            <a:r>
              <a:rPr lang="en-US" sz="2000" dirty="0" err="1">
                <a:solidFill>
                  <a:srgbClr val="FF0000"/>
                </a:solidFill>
              </a:rPr>
              <a:t>i</a:t>
            </a:r>
            <a:r>
              <a:rPr lang="en-US" sz="2000" dirty="0">
                <a:solidFill>
                  <a:srgbClr val="FF0000"/>
                </a:solidFill>
              </a:rPr>
              <a:t>\n"</a:t>
            </a:r>
            <a:r>
              <a:rPr lang="en-US" sz="2000" dirty="0"/>
              <a:t>, </a:t>
            </a:r>
            <a:r>
              <a:rPr lang="en-US" sz="2000" dirty="0" err="1"/>
              <a:t>boolVar</a:t>
            </a:r>
            <a:r>
              <a:rPr lang="en-US" sz="2000" dirty="0"/>
              <a:t>);</a:t>
            </a:r>
          </a:p>
          <a:p>
            <a:endParaRPr lang="en-US" sz="2000" dirty="0"/>
          </a:p>
          <a:p>
            <a:r>
              <a:rPr lang="en-US" sz="2000" dirty="0"/>
              <a:t>     </a:t>
            </a:r>
            <a:r>
              <a:rPr lang="en-US" sz="2000" dirty="0">
                <a:solidFill>
                  <a:srgbClr val="0070C0"/>
                </a:solidFill>
              </a:rPr>
              <a:t>return</a:t>
            </a:r>
            <a:r>
              <a:rPr lang="en-US" sz="2000" dirty="0"/>
              <a:t> 0;</a:t>
            </a:r>
          </a:p>
          <a:p>
            <a:r>
              <a:rPr lang="en-US" dirty="0"/>
              <a:t>}</a:t>
            </a:r>
          </a:p>
        </p:txBody>
      </p:sp>
      <p:sp>
        <p:nvSpPr>
          <p:cNvPr id="5" name="TextBox 4"/>
          <p:cNvSpPr txBox="1"/>
          <p:nvPr/>
        </p:nvSpPr>
        <p:spPr>
          <a:xfrm>
            <a:off x="6467060" y="4625009"/>
            <a:ext cx="3061253" cy="1754326"/>
          </a:xfrm>
          <a:prstGeom prst="rect">
            <a:avLst/>
          </a:prstGeom>
          <a:solidFill>
            <a:schemeClr val="accent2">
              <a:lumMod val="20000"/>
              <a:lumOff val="80000"/>
            </a:schemeClr>
          </a:solidFill>
        </p:spPr>
        <p:txBody>
          <a:bodyPr wrap="square" rtlCol="0">
            <a:spAutoFit/>
          </a:bodyPr>
          <a:lstStyle/>
          <a:p>
            <a:r>
              <a:rPr lang="en-US" dirty="0" err="1"/>
              <a:t>integerVar</a:t>
            </a:r>
            <a:r>
              <a:rPr lang="en-US" dirty="0"/>
              <a:t> = 100</a:t>
            </a:r>
          </a:p>
          <a:p>
            <a:r>
              <a:rPr lang="en-US" dirty="0" err="1"/>
              <a:t>floatingVar</a:t>
            </a:r>
            <a:r>
              <a:rPr lang="en-US" dirty="0"/>
              <a:t> = 331.790009</a:t>
            </a:r>
          </a:p>
          <a:p>
            <a:r>
              <a:rPr lang="en-US" dirty="0" err="1"/>
              <a:t>doubleVar</a:t>
            </a:r>
            <a:r>
              <a:rPr lang="en-US" dirty="0"/>
              <a:t> = 8.440000e+11</a:t>
            </a:r>
          </a:p>
          <a:p>
            <a:r>
              <a:rPr lang="en-US" dirty="0" err="1"/>
              <a:t>doubleVar</a:t>
            </a:r>
            <a:r>
              <a:rPr lang="en-US" dirty="0"/>
              <a:t> = 8.44e+11</a:t>
            </a:r>
          </a:p>
          <a:p>
            <a:r>
              <a:rPr lang="en-US" dirty="0" err="1"/>
              <a:t>charVar</a:t>
            </a:r>
            <a:r>
              <a:rPr lang="en-US" dirty="0"/>
              <a:t> = W</a:t>
            </a:r>
          </a:p>
          <a:p>
            <a:r>
              <a:rPr lang="en-US" dirty="0" err="1"/>
              <a:t>boolVar</a:t>
            </a:r>
            <a:r>
              <a:rPr lang="en-US" dirty="0"/>
              <a:t> = 0;</a:t>
            </a:r>
          </a:p>
        </p:txBody>
      </p:sp>
    </p:spTree>
    <p:extLst>
      <p:ext uri="{BB962C8B-B14F-4D97-AF65-F5344CB8AC3E}">
        <p14:creationId xmlns:p14="http://schemas.microsoft.com/office/powerpoint/2010/main" val="30339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anim calcmode="lin" valueType="num">
                                      <p:cBhvr>
                                        <p:cTn id="85" dur="1000" fill="hold"/>
                                        <p:tgtEl>
                                          <p:spTgt spid="5"/>
                                        </p:tgtEl>
                                        <p:attrNameLst>
                                          <p:attrName>ppt_x</p:attrName>
                                        </p:attrNameLst>
                                      </p:cBhvr>
                                      <p:tavLst>
                                        <p:tav tm="0">
                                          <p:val>
                                            <p:strVal val="#ppt_x"/>
                                          </p:val>
                                        </p:tav>
                                        <p:tav tm="100000">
                                          <p:val>
                                            <p:strVal val="#ppt_x"/>
                                          </p:val>
                                        </p:tav>
                                      </p:tavLst>
                                    </p:anim>
                                    <p:anim calcmode="lin" valueType="num">
                                      <p:cBhvr>
                                        <p:cTn id="8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584" y="1048376"/>
            <a:ext cx="5105399" cy="457200"/>
          </a:xfrm>
        </p:spPr>
        <p:txBody>
          <a:bodyPr>
            <a:normAutofit fontScale="90000"/>
          </a:bodyPr>
          <a:lstStyle/>
          <a:p>
            <a:r>
              <a:rPr lang="en-US" dirty="0"/>
              <a:t>Working with variables</a:t>
            </a:r>
          </a:p>
        </p:txBody>
      </p:sp>
      <p:sp>
        <p:nvSpPr>
          <p:cNvPr id="3" name="Content Placeholder 2"/>
          <p:cNvSpPr>
            <a:spLocks noGrp="1"/>
          </p:cNvSpPr>
          <p:nvPr>
            <p:ph idx="1"/>
          </p:nvPr>
        </p:nvSpPr>
        <p:spPr>
          <a:xfrm>
            <a:off x="884584" y="1996439"/>
            <a:ext cx="7253576" cy="4197251"/>
          </a:xfrm>
        </p:spPr>
        <p:txBody>
          <a:bodyPr>
            <a:noAutofit/>
          </a:bodyPr>
          <a:lstStyle/>
          <a:p>
            <a:r>
              <a:rPr lang="en-US" sz="2400" dirty="0"/>
              <a:t>Variable names – symbolic names assigned  by the programmer</a:t>
            </a:r>
          </a:p>
          <a:p>
            <a:r>
              <a:rPr lang="en-US" sz="2400" dirty="0"/>
              <a:t>Variable Name Rules</a:t>
            </a:r>
          </a:p>
          <a:p>
            <a:pPr lvl="1"/>
            <a:r>
              <a:rPr lang="en-US" sz="2400" dirty="0"/>
              <a:t>Must begin with a letter or under score</a:t>
            </a:r>
          </a:p>
          <a:p>
            <a:pPr lvl="1"/>
            <a:r>
              <a:rPr lang="en-US" sz="2400" dirty="0"/>
              <a:t>May contain numbers and/or letters</a:t>
            </a:r>
          </a:p>
          <a:p>
            <a:pPr lvl="1"/>
            <a:r>
              <a:rPr lang="en-US" sz="2400" dirty="0"/>
              <a:t>May not contain special characters</a:t>
            </a:r>
          </a:p>
          <a:p>
            <a:pPr lvl="1"/>
            <a:r>
              <a:rPr lang="en-US" sz="2400" dirty="0"/>
              <a:t>May not be a reserve word</a:t>
            </a:r>
          </a:p>
          <a:p>
            <a:pPr lvl="1"/>
            <a:r>
              <a:rPr lang="en-US" sz="2400" dirty="0"/>
              <a:t>May not contain spaces</a:t>
            </a:r>
          </a:p>
          <a:p>
            <a:pPr lvl="1"/>
            <a:r>
              <a:rPr lang="en-US" sz="2400" dirty="0"/>
              <a:t>Upper and Lower case letters are distinct</a:t>
            </a:r>
          </a:p>
          <a:p>
            <a:pPr lvl="1"/>
            <a:r>
              <a:rPr lang="en-US" sz="2400" dirty="0"/>
              <a:t>Names should describe  what it is used for</a:t>
            </a:r>
          </a:p>
          <a:p>
            <a:r>
              <a:rPr lang="en-US" sz="2400" dirty="0"/>
              <a:t>All variables must be declared before they can me used</a:t>
            </a:r>
          </a:p>
        </p:txBody>
      </p:sp>
      <p:sp>
        <p:nvSpPr>
          <p:cNvPr id="6" name="TextBox 5"/>
          <p:cNvSpPr txBox="1"/>
          <p:nvPr/>
        </p:nvSpPr>
        <p:spPr>
          <a:xfrm>
            <a:off x="7498080" y="2926080"/>
            <a:ext cx="1463040" cy="369332"/>
          </a:xfrm>
          <a:prstGeom prst="rect">
            <a:avLst/>
          </a:prstGeom>
          <a:solidFill>
            <a:schemeClr val="accent1">
              <a:lumMod val="20000"/>
              <a:lumOff val="80000"/>
            </a:schemeClr>
          </a:solidFill>
        </p:spPr>
        <p:txBody>
          <a:bodyPr wrap="square" rtlCol="0">
            <a:spAutoFit/>
          </a:bodyPr>
          <a:lstStyle/>
          <a:p>
            <a:r>
              <a:rPr lang="en-US" dirty="0" err="1"/>
              <a:t>sum$value</a:t>
            </a:r>
            <a:endParaRPr lang="en-US" dirty="0"/>
          </a:p>
        </p:txBody>
      </p:sp>
      <p:sp>
        <p:nvSpPr>
          <p:cNvPr id="7" name="TextBox 6"/>
          <p:cNvSpPr txBox="1"/>
          <p:nvPr/>
        </p:nvSpPr>
        <p:spPr>
          <a:xfrm>
            <a:off x="8961120" y="2926080"/>
            <a:ext cx="2564766" cy="369332"/>
          </a:xfrm>
          <a:prstGeom prst="rect">
            <a:avLst/>
          </a:prstGeom>
          <a:solidFill>
            <a:schemeClr val="accent1">
              <a:lumMod val="20000"/>
              <a:lumOff val="80000"/>
            </a:schemeClr>
          </a:solidFill>
        </p:spPr>
        <p:txBody>
          <a:bodyPr wrap="square" rtlCol="0">
            <a:spAutoFit/>
          </a:bodyPr>
          <a:lstStyle/>
          <a:p>
            <a:r>
              <a:rPr lang="en-US" dirty="0"/>
              <a:t>$ is not a valid character</a:t>
            </a:r>
          </a:p>
        </p:txBody>
      </p:sp>
      <p:sp>
        <p:nvSpPr>
          <p:cNvPr id="8" name="TextBox 7"/>
          <p:cNvSpPr txBox="1"/>
          <p:nvPr/>
        </p:nvSpPr>
        <p:spPr>
          <a:xfrm>
            <a:off x="7498080" y="3771900"/>
            <a:ext cx="1874520" cy="369332"/>
          </a:xfrm>
          <a:prstGeom prst="rect">
            <a:avLst/>
          </a:prstGeom>
          <a:solidFill>
            <a:schemeClr val="accent5">
              <a:lumMod val="40000"/>
              <a:lumOff val="60000"/>
            </a:schemeClr>
          </a:solidFill>
        </p:spPr>
        <p:txBody>
          <a:bodyPr wrap="square" rtlCol="0">
            <a:spAutoFit/>
          </a:bodyPr>
          <a:lstStyle/>
          <a:p>
            <a:r>
              <a:rPr lang="en-US" dirty="0"/>
              <a:t>Piece flag</a:t>
            </a:r>
          </a:p>
        </p:txBody>
      </p:sp>
      <p:sp>
        <p:nvSpPr>
          <p:cNvPr id="9" name="TextBox 8"/>
          <p:cNvSpPr txBox="1"/>
          <p:nvPr/>
        </p:nvSpPr>
        <p:spPr>
          <a:xfrm>
            <a:off x="8961120" y="3771900"/>
            <a:ext cx="2286000" cy="646331"/>
          </a:xfrm>
          <a:prstGeom prst="rect">
            <a:avLst/>
          </a:prstGeom>
          <a:solidFill>
            <a:schemeClr val="accent5">
              <a:lumMod val="40000"/>
              <a:lumOff val="60000"/>
            </a:schemeClr>
          </a:solidFill>
        </p:spPr>
        <p:txBody>
          <a:bodyPr wrap="square" rtlCol="0">
            <a:spAutoFit/>
          </a:bodyPr>
          <a:lstStyle/>
          <a:p>
            <a:r>
              <a:rPr lang="en-US" dirty="0"/>
              <a:t>Embedded spaces are not permitted</a:t>
            </a:r>
          </a:p>
        </p:txBody>
      </p:sp>
      <p:sp>
        <p:nvSpPr>
          <p:cNvPr id="10" name="TextBox 9"/>
          <p:cNvSpPr txBox="1"/>
          <p:nvPr/>
        </p:nvSpPr>
        <p:spPr>
          <a:xfrm>
            <a:off x="7498080" y="4686300"/>
            <a:ext cx="1463040" cy="369332"/>
          </a:xfrm>
          <a:prstGeom prst="rect">
            <a:avLst/>
          </a:prstGeom>
          <a:solidFill>
            <a:schemeClr val="accent2">
              <a:lumMod val="40000"/>
              <a:lumOff val="60000"/>
            </a:schemeClr>
          </a:solidFill>
        </p:spPr>
        <p:txBody>
          <a:bodyPr wrap="square" rtlCol="0">
            <a:spAutoFit/>
          </a:bodyPr>
          <a:lstStyle/>
          <a:p>
            <a:r>
              <a:rPr lang="en-US" dirty="0"/>
              <a:t>3Spencer</a:t>
            </a:r>
          </a:p>
        </p:txBody>
      </p:sp>
      <p:sp>
        <p:nvSpPr>
          <p:cNvPr id="11" name="TextBox 10"/>
          <p:cNvSpPr txBox="1"/>
          <p:nvPr/>
        </p:nvSpPr>
        <p:spPr>
          <a:xfrm>
            <a:off x="8961120" y="4617720"/>
            <a:ext cx="2564766" cy="646331"/>
          </a:xfrm>
          <a:prstGeom prst="rect">
            <a:avLst/>
          </a:prstGeom>
          <a:solidFill>
            <a:schemeClr val="accent2">
              <a:lumMod val="40000"/>
              <a:lumOff val="60000"/>
            </a:schemeClr>
          </a:solidFill>
        </p:spPr>
        <p:txBody>
          <a:bodyPr wrap="square" rtlCol="0">
            <a:spAutoFit/>
          </a:bodyPr>
          <a:lstStyle/>
          <a:p>
            <a:r>
              <a:rPr lang="en-US" dirty="0"/>
              <a:t>Variable names can not start with a number</a:t>
            </a:r>
          </a:p>
        </p:txBody>
      </p:sp>
      <p:sp>
        <p:nvSpPr>
          <p:cNvPr id="12" name="TextBox 11"/>
          <p:cNvSpPr txBox="1"/>
          <p:nvPr/>
        </p:nvSpPr>
        <p:spPr>
          <a:xfrm>
            <a:off x="7541812" y="5606534"/>
            <a:ext cx="596348" cy="369332"/>
          </a:xfrm>
          <a:prstGeom prst="rect">
            <a:avLst/>
          </a:prstGeom>
          <a:solidFill>
            <a:schemeClr val="accent5">
              <a:lumMod val="60000"/>
              <a:lumOff val="40000"/>
            </a:schemeClr>
          </a:solidFill>
        </p:spPr>
        <p:txBody>
          <a:bodyPr wrap="square" rtlCol="0">
            <a:spAutoFit/>
          </a:bodyPr>
          <a:lstStyle/>
          <a:p>
            <a:r>
              <a:rPr lang="en-US" dirty="0" err="1"/>
              <a:t>int</a:t>
            </a:r>
            <a:endParaRPr lang="en-US" dirty="0"/>
          </a:p>
        </p:txBody>
      </p:sp>
      <p:sp>
        <p:nvSpPr>
          <p:cNvPr id="13" name="TextBox 12"/>
          <p:cNvSpPr txBox="1"/>
          <p:nvPr/>
        </p:nvSpPr>
        <p:spPr>
          <a:xfrm>
            <a:off x="8961120" y="5606534"/>
            <a:ext cx="2288982" cy="369332"/>
          </a:xfrm>
          <a:prstGeom prst="rect">
            <a:avLst/>
          </a:prstGeom>
          <a:solidFill>
            <a:schemeClr val="accent5">
              <a:lumMod val="60000"/>
              <a:lumOff val="40000"/>
            </a:schemeClr>
          </a:solidFill>
        </p:spPr>
        <p:txBody>
          <a:bodyPr wrap="square" rtlCol="0">
            <a:spAutoFit/>
          </a:bodyPr>
          <a:lstStyle/>
          <a:p>
            <a:r>
              <a:rPr lang="en-US" dirty="0" err="1"/>
              <a:t>int</a:t>
            </a:r>
            <a:r>
              <a:rPr lang="en-US" dirty="0"/>
              <a:t> is a reserve word</a:t>
            </a:r>
          </a:p>
        </p:txBody>
      </p:sp>
    </p:spTree>
    <p:extLst>
      <p:ext uri="{BB962C8B-B14F-4D97-AF65-F5344CB8AC3E}">
        <p14:creationId xmlns:p14="http://schemas.microsoft.com/office/powerpoint/2010/main" val="180030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585" y="1042790"/>
            <a:ext cx="6152319" cy="546100"/>
          </a:xfrm>
        </p:spPr>
        <p:txBody>
          <a:bodyPr>
            <a:normAutofit fontScale="90000"/>
          </a:bodyPr>
          <a:lstStyle/>
          <a:p>
            <a:r>
              <a:rPr lang="en-US" dirty="0"/>
              <a:t>Declaring variables examples</a:t>
            </a:r>
          </a:p>
        </p:txBody>
      </p:sp>
      <p:sp>
        <p:nvSpPr>
          <p:cNvPr id="3" name="Content Placeholder 2"/>
          <p:cNvSpPr>
            <a:spLocks noGrp="1"/>
          </p:cNvSpPr>
          <p:nvPr>
            <p:ph idx="1"/>
          </p:nvPr>
        </p:nvSpPr>
        <p:spPr>
          <a:xfrm>
            <a:off x="884585" y="1809023"/>
            <a:ext cx="3780180" cy="2662767"/>
          </a:xfrm>
        </p:spPr>
        <p:txBody>
          <a:bodyPr numCol="1">
            <a:normAutofit/>
          </a:bodyPr>
          <a:lstStyle/>
          <a:p>
            <a:r>
              <a:rPr lang="en-US" sz="2600" b="1" dirty="0"/>
              <a:t>Declaring Variables</a:t>
            </a:r>
          </a:p>
          <a:p>
            <a:pPr marL="128016" lvl="1" indent="0">
              <a:buNone/>
            </a:pPr>
            <a:r>
              <a:rPr lang="en-US" sz="2600" u="sng" dirty="0"/>
              <a:t>Type  name  ;</a:t>
            </a:r>
          </a:p>
          <a:p>
            <a:pPr marL="128016" lvl="1" indent="0">
              <a:buNone/>
            </a:pPr>
            <a:r>
              <a:rPr lang="en-US" sz="2600" dirty="0" err="1">
                <a:solidFill>
                  <a:srgbClr val="0070C0"/>
                </a:solidFill>
              </a:rPr>
              <a:t>int</a:t>
            </a:r>
            <a:r>
              <a:rPr lang="en-US" sz="2600" dirty="0">
                <a:solidFill>
                  <a:srgbClr val="0070C0"/>
                </a:solidFill>
              </a:rPr>
              <a:t> </a:t>
            </a:r>
            <a:r>
              <a:rPr lang="en-US" sz="2600" dirty="0"/>
              <a:t>  area;</a:t>
            </a:r>
          </a:p>
          <a:p>
            <a:pPr marL="128016" lvl="1" indent="0">
              <a:buNone/>
            </a:pPr>
            <a:r>
              <a:rPr lang="en-US" sz="2600" dirty="0">
                <a:solidFill>
                  <a:srgbClr val="0070C0"/>
                </a:solidFill>
              </a:rPr>
              <a:t>float</a:t>
            </a:r>
            <a:r>
              <a:rPr lang="en-US" sz="2600" dirty="0"/>
              <a:t> </a:t>
            </a:r>
            <a:r>
              <a:rPr lang="en-US" sz="2600" dirty="0" err="1"/>
              <a:t>net_pay</a:t>
            </a:r>
            <a:r>
              <a:rPr lang="en-US" sz="2600" dirty="0"/>
              <a:t>;</a:t>
            </a:r>
          </a:p>
          <a:p>
            <a:pPr marL="128016" lvl="1" indent="0">
              <a:buNone/>
            </a:pPr>
            <a:r>
              <a:rPr lang="en-US" sz="2600" dirty="0">
                <a:solidFill>
                  <a:srgbClr val="0070C0"/>
                </a:solidFill>
              </a:rPr>
              <a:t>double</a:t>
            </a:r>
            <a:r>
              <a:rPr lang="en-US" sz="2600" dirty="0"/>
              <a:t> </a:t>
            </a:r>
            <a:r>
              <a:rPr lang="en-US" sz="2600" dirty="0" err="1"/>
              <a:t>flow_rate</a:t>
            </a:r>
            <a:r>
              <a:rPr lang="en-US" sz="2600" dirty="0"/>
              <a:t>;</a:t>
            </a:r>
          </a:p>
          <a:p>
            <a:pPr marL="128016" lvl="1" indent="0">
              <a:buNone/>
            </a:pPr>
            <a:r>
              <a:rPr lang="en-US" sz="2600" dirty="0">
                <a:solidFill>
                  <a:srgbClr val="0070C0"/>
                </a:solidFill>
              </a:rPr>
              <a:t>char</a:t>
            </a:r>
            <a:r>
              <a:rPr lang="en-US" sz="2600" dirty="0"/>
              <a:t> letter_ grade;</a:t>
            </a:r>
          </a:p>
          <a:p>
            <a:pPr lvl="1"/>
            <a:endParaRPr lang="en-US" sz="2600" dirty="0"/>
          </a:p>
          <a:p>
            <a:pPr lvl="1"/>
            <a:endParaRPr lang="en-US" dirty="0"/>
          </a:p>
          <a:p>
            <a:pPr lvl="1"/>
            <a:endParaRPr lang="en-US" dirty="0"/>
          </a:p>
        </p:txBody>
      </p:sp>
      <p:sp>
        <p:nvSpPr>
          <p:cNvPr id="4" name="TextBox 3"/>
          <p:cNvSpPr txBox="1"/>
          <p:nvPr/>
        </p:nvSpPr>
        <p:spPr>
          <a:xfrm>
            <a:off x="6080449" y="1755411"/>
            <a:ext cx="5507085" cy="2769989"/>
          </a:xfrm>
          <a:prstGeom prst="rect">
            <a:avLst/>
          </a:prstGeom>
          <a:noFill/>
        </p:spPr>
        <p:txBody>
          <a:bodyPr wrap="none" rtlCol="0">
            <a:spAutoFit/>
          </a:bodyPr>
          <a:lstStyle/>
          <a:p>
            <a:r>
              <a:rPr lang="en-US" sz="2600" b="1" dirty="0"/>
              <a:t>Declare and initialize at the same time</a:t>
            </a:r>
          </a:p>
          <a:p>
            <a:pPr lvl="1"/>
            <a:r>
              <a:rPr lang="en-US" sz="2600" u="sng" dirty="0"/>
              <a:t>Type  name  =  value ;</a:t>
            </a:r>
          </a:p>
          <a:p>
            <a:pPr lvl="1"/>
            <a:r>
              <a:rPr lang="en-US" sz="2600" dirty="0" err="1">
                <a:solidFill>
                  <a:srgbClr val="0070C0"/>
                </a:solidFill>
              </a:rPr>
              <a:t>int</a:t>
            </a:r>
            <a:r>
              <a:rPr lang="en-US" sz="2600" dirty="0"/>
              <a:t> length = 5;</a:t>
            </a:r>
          </a:p>
          <a:p>
            <a:pPr lvl="1"/>
            <a:r>
              <a:rPr lang="en-US" sz="2600" dirty="0">
                <a:solidFill>
                  <a:srgbClr val="0070C0"/>
                </a:solidFill>
              </a:rPr>
              <a:t>float</a:t>
            </a:r>
            <a:r>
              <a:rPr lang="en-US" sz="2600" dirty="0"/>
              <a:t> rate = 15.00;</a:t>
            </a:r>
          </a:p>
          <a:p>
            <a:pPr lvl="1"/>
            <a:r>
              <a:rPr lang="en-US" sz="2600" dirty="0">
                <a:solidFill>
                  <a:srgbClr val="0070C0"/>
                </a:solidFill>
              </a:rPr>
              <a:t>double</a:t>
            </a:r>
            <a:r>
              <a:rPr lang="en-US" sz="2600" dirty="0"/>
              <a:t> </a:t>
            </a:r>
            <a:r>
              <a:rPr lang="en-US" sz="2600" dirty="0" err="1"/>
              <a:t>flow_rate</a:t>
            </a:r>
            <a:r>
              <a:rPr lang="en-US" sz="2600" dirty="0"/>
              <a:t> = 8.35;</a:t>
            </a:r>
          </a:p>
          <a:p>
            <a:pPr lvl="1"/>
            <a:r>
              <a:rPr lang="en-US" sz="2600" dirty="0">
                <a:solidFill>
                  <a:srgbClr val="0070C0"/>
                </a:solidFill>
              </a:rPr>
              <a:t>char</a:t>
            </a:r>
            <a:r>
              <a:rPr lang="en-US" sz="2600" dirty="0"/>
              <a:t> </a:t>
            </a:r>
            <a:r>
              <a:rPr lang="en-US" sz="2600" dirty="0" err="1"/>
              <a:t>letter_grade</a:t>
            </a:r>
            <a:r>
              <a:rPr lang="en-US" sz="2600" dirty="0"/>
              <a:t> = ‘A’;</a:t>
            </a:r>
          </a:p>
          <a:p>
            <a:endParaRPr lang="en-US" dirty="0"/>
          </a:p>
        </p:txBody>
      </p:sp>
      <p:sp>
        <p:nvSpPr>
          <p:cNvPr id="5" name="TextBox 4"/>
          <p:cNvSpPr txBox="1"/>
          <p:nvPr/>
        </p:nvSpPr>
        <p:spPr>
          <a:xfrm>
            <a:off x="1659283" y="4691921"/>
            <a:ext cx="7493000" cy="1846659"/>
          </a:xfrm>
          <a:prstGeom prst="rect">
            <a:avLst/>
          </a:prstGeom>
          <a:noFill/>
        </p:spPr>
        <p:txBody>
          <a:bodyPr wrap="square" rtlCol="0">
            <a:spAutoFit/>
          </a:bodyPr>
          <a:lstStyle/>
          <a:p>
            <a:r>
              <a:rPr lang="en-US" sz="2400" b="1" dirty="0"/>
              <a:t>Declare and initialize several variables of the same type</a:t>
            </a:r>
          </a:p>
          <a:p>
            <a:r>
              <a:rPr lang="en-US" sz="2400" dirty="0"/>
              <a:t>	type name1, name2, name3 = 0, name4, …;</a:t>
            </a:r>
          </a:p>
          <a:p>
            <a:endParaRPr lang="en-US" sz="2400" dirty="0"/>
          </a:p>
          <a:p>
            <a:r>
              <a:rPr lang="en-US" sz="2400" dirty="0"/>
              <a:t>	</a:t>
            </a:r>
            <a:r>
              <a:rPr lang="en-US" sz="2400" dirty="0" err="1">
                <a:solidFill>
                  <a:srgbClr val="0070C0"/>
                </a:solidFill>
              </a:rPr>
              <a:t>int</a:t>
            </a:r>
            <a:r>
              <a:rPr lang="en-US" sz="2400" dirty="0"/>
              <a:t> a, b=3, c, d=0;</a:t>
            </a:r>
          </a:p>
          <a:p>
            <a:endParaRPr lang="en-US" dirty="0"/>
          </a:p>
        </p:txBody>
      </p:sp>
    </p:spTree>
    <p:extLst>
      <p:ext uri="{BB962C8B-B14F-4D97-AF65-F5344CB8AC3E}">
        <p14:creationId xmlns:p14="http://schemas.microsoft.com/office/powerpoint/2010/main" val="427201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512" y="2523460"/>
            <a:ext cx="10131425" cy="1456267"/>
          </a:xfrm>
        </p:spPr>
        <p:txBody>
          <a:bodyPr/>
          <a:lstStyle/>
          <a:p>
            <a:pPr algn="ctr"/>
            <a:r>
              <a:rPr lang="en-US" dirty="0"/>
              <a:t>Let’s do some math!</a:t>
            </a:r>
          </a:p>
        </p:txBody>
      </p:sp>
    </p:spTree>
    <p:extLst>
      <p:ext uri="{BB962C8B-B14F-4D97-AF65-F5344CB8AC3E}">
        <p14:creationId xmlns:p14="http://schemas.microsoft.com/office/powerpoint/2010/main" val="145818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3600" dirty="0"/>
              <a:t>Basic Data Types</a:t>
            </a:r>
          </a:p>
          <a:p>
            <a:r>
              <a:rPr lang="en-US" sz="3600" dirty="0"/>
              <a:t>Modifying data types</a:t>
            </a:r>
          </a:p>
          <a:p>
            <a:r>
              <a:rPr lang="en-US" sz="3600" dirty="0"/>
              <a:t>Rules for variable names</a:t>
            </a:r>
          </a:p>
          <a:p>
            <a:r>
              <a:rPr lang="en-US" sz="3600" dirty="0"/>
              <a:t>Basic Math Operators</a:t>
            </a:r>
          </a:p>
          <a:p>
            <a:r>
              <a:rPr lang="en-US" sz="3600" dirty="0"/>
              <a:t>Type Casting</a:t>
            </a:r>
          </a:p>
        </p:txBody>
      </p:sp>
    </p:spTree>
    <p:extLst>
      <p:ext uri="{BB962C8B-B14F-4D97-AF65-F5344CB8AC3E}">
        <p14:creationId xmlns:p14="http://schemas.microsoft.com/office/powerpoint/2010/main" val="245756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87" y="975360"/>
            <a:ext cx="8176845" cy="689113"/>
          </a:xfrm>
        </p:spPr>
        <p:txBody>
          <a:bodyPr>
            <a:normAutofit fontScale="90000"/>
          </a:bodyPr>
          <a:lstStyle/>
          <a:p>
            <a:r>
              <a:rPr lang="en-US" dirty="0"/>
              <a:t>Working with arithmetic expressions</a:t>
            </a:r>
          </a:p>
        </p:txBody>
      </p:sp>
      <p:sp>
        <p:nvSpPr>
          <p:cNvPr id="3" name="Content Placeholder 2"/>
          <p:cNvSpPr>
            <a:spLocks noGrp="1"/>
          </p:cNvSpPr>
          <p:nvPr>
            <p:ph idx="1"/>
          </p:nvPr>
        </p:nvSpPr>
        <p:spPr>
          <a:xfrm>
            <a:off x="1479521" y="1664472"/>
            <a:ext cx="8435756" cy="4750395"/>
          </a:xfrm>
        </p:spPr>
        <p:txBody>
          <a:bodyPr>
            <a:noAutofit/>
          </a:bodyPr>
          <a:lstStyle/>
          <a:p>
            <a:r>
              <a:rPr lang="en-US" sz="3200" dirty="0"/>
              <a:t>Binary Arithmetic Operators: </a:t>
            </a:r>
          </a:p>
          <a:p>
            <a:pPr marL="128016" lvl="1" indent="0">
              <a:buNone/>
            </a:pPr>
            <a:r>
              <a:rPr lang="en-US" sz="3200" dirty="0"/>
              <a:t>  +  Addition</a:t>
            </a:r>
          </a:p>
          <a:p>
            <a:pPr marL="128016" lvl="1" indent="0">
              <a:buNone/>
            </a:pPr>
            <a:r>
              <a:rPr lang="en-US" sz="3200" dirty="0"/>
              <a:t>  -     Subtraction</a:t>
            </a:r>
          </a:p>
          <a:p>
            <a:pPr marL="128016" lvl="1" indent="0">
              <a:buNone/>
            </a:pPr>
            <a:r>
              <a:rPr lang="en-US" sz="3200" dirty="0"/>
              <a:t>  *     Multiplication</a:t>
            </a:r>
          </a:p>
          <a:p>
            <a:pPr marL="128016" lvl="1" indent="0">
              <a:buNone/>
            </a:pPr>
            <a:r>
              <a:rPr lang="en-US" sz="3200" dirty="0"/>
              <a:t>  /     Division</a:t>
            </a:r>
          </a:p>
          <a:p>
            <a:pPr marL="0" indent="0">
              <a:buNone/>
            </a:pPr>
            <a:r>
              <a:rPr lang="en-US" sz="3200" dirty="0"/>
              <a:t>Follows the Order of Operations</a:t>
            </a:r>
          </a:p>
          <a:p>
            <a:pPr marL="0" indent="0">
              <a:buNone/>
            </a:pPr>
            <a:r>
              <a:rPr lang="en-US" sz="3200" dirty="0"/>
              <a:t>The order may be changed using parentheses</a:t>
            </a:r>
          </a:p>
          <a:p>
            <a:pPr marL="0" indent="0">
              <a:buNone/>
            </a:pPr>
            <a:r>
              <a:rPr lang="en-US" sz="3200" dirty="0"/>
              <a:t>All operations occur on the right side of the equal sign only</a:t>
            </a:r>
          </a:p>
        </p:txBody>
      </p:sp>
    </p:spTree>
    <p:extLst>
      <p:ext uri="{BB962C8B-B14F-4D97-AF65-F5344CB8AC3E}">
        <p14:creationId xmlns:p14="http://schemas.microsoft.com/office/powerpoint/2010/main" val="282460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36908"/>
            <a:ext cx="9720072" cy="765282"/>
          </a:xfrm>
        </p:spPr>
        <p:txBody>
          <a:bodyPr/>
          <a:lstStyle/>
          <a:p>
            <a:r>
              <a:rPr lang="en-US" dirty="0"/>
              <a:t>documentation</a:t>
            </a:r>
          </a:p>
        </p:txBody>
      </p:sp>
      <p:sp>
        <p:nvSpPr>
          <p:cNvPr id="3" name="Content Placeholder 2"/>
          <p:cNvSpPr>
            <a:spLocks noGrp="1"/>
          </p:cNvSpPr>
          <p:nvPr>
            <p:ph idx="1"/>
          </p:nvPr>
        </p:nvSpPr>
        <p:spPr>
          <a:xfrm>
            <a:off x="1024128" y="1814732"/>
            <a:ext cx="10666124" cy="4494628"/>
          </a:xfrm>
        </p:spPr>
        <p:txBody>
          <a:bodyPr>
            <a:normAutofit fontScale="92500" lnSpcReduction="10000"/>
          </a:bodyPr>
          <a:lstStyle/>
          <a:p>
            <a:r>
              <a:rPr lang="en-US" sz="2800" dirty="0"/>
              <a:t>Documentation is an important part of software engineering</a:t>
            </a:r>
          </a:p>
          <a:p>
            <a:r>
              <a:rPr lang="en-US" sz="2800" dirty="0"/>
              <a:t>Documentation is the information that describes what the program is doing.  It is used to throughout the program development to record what each component is doing and how they interact with each other</a:t>
            </a:r>
          </a:p>
          <a:p>
            <a:r>
              <a:rPr lang="en-US" sz="2800" dirty="0"/>
              <a:t>Syntax</a:t>
            </a:r>
          </a:p>
          <a:p>
            <a:pPr lvl="1"/>
            <a:r>
              <a:rPr lang="en-US" sz="2400" dirty="0"/>
              <a:t>Single line comment     </a:t>
            </a:r>
            <a:r>
              <a:rPr lang="en-US" sz="2400" dirty="0">
                <a:solidFill>
                  <a:srgbClr val="00B050"/>
                </a:solidFill>
              </a:rPr>
              <a:t>//  this is a single line comment that will be ignored by the compiler</a:t>
            </a:r>
          </a:p>
          <a:p>
            <a:pPr lvl="1"/>
            <a:r>
              <a:rPr lang="en-US" sz="2400" dirty="0"/>
              <a:t>Multi-line comments     </a:t>
            </a:r>
            <a:r>
              <a:rPr lang="en-US" sz="2400" dirty="0">
                <a:solidFill>
                  <a:srgbClr val="00B050"/>
                </a:solidFill>
              </a:rPr>
              <a:t>/*  multiline comments allow the programmer to comment out several </a:t>
            </a:r>
          </a:p>
          <a:p>
            <a:pPr marL="128016" lvl="1" indent="0">
              <a:buNone/>
            </a:pPr>
            <a:r>
              <a:rPr lang="en-US" sz="2400" dirty="0">
                <a:solidFill>
                  <a:srgbClr val="00B050"/>
                </a:solidFill>
              </a:rPr>
              <a:t>                                        lines so that a full description can be made within the program.  </a:t>
            </a:r>
          </a:p>
          <a:p>
            <a:pPr marL="128016" lvl="1" indent="0">
              <a:buNone/>
            </a:pPr>
            <a:r>
              <a:rPr lang="en-US" sz="2400" dirty="0">
                <a:solidFill>
                  <a:srgbClr val="00B050"/>
                </a:solidFill>
              </a:rPr>
              <a:t>                                    */</a:t>
            </a:r>
          </a:p>
          <a:p>
            <a:pPr lvl="1"/>
            <a:r>
              <a:rPr lang="en-US" sz="2400" dirty="0"/>
              <a:t>Comments will appear green within the Microsoft Visual Studio</a:t>
            </a:r>
          </a:p>
          <a:p>
            <a:pPr lvl="1"/>
            <a:r>
              <a:rPr lang="en-US" sz="2400" dirty="0"/>
              <a:t>Comments do not affect the execution of the program</a:t>
            </a:r>
          </a:p>
          <a:p>
            <a:endParaRPr lang="en-US" dirty="0"/>
          </a:p>
        </p:txBody>
      </p:sp>
    </p:spTree>
    <p:extLst>
      <p:ext uri="{BB962C8B-B14F-4D97-AF65-F5344CB8AC3E}">
        <p14:creationId xmlns:p14="http://schemas.microsoft.com/office/powerpoint/2010/main" val="3694071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884" y="0"/>
            <a:ext cx="2793999" cy="2603499"/>
          </a:xfrm>
        </p:spPr>
        <p:txBody>
          <a:bodyPr>
            <a:normAutofit/>
          </a:bodyPr>
          <a:lstStyle/>
          <a:p>
            <a:r>
              <a:rPr lang="en-US" dirty="0"/>
              <a:t>Basic program structure</a:t>
            </a:r>
          </a:p>
        </p:txBody>
      </p:sp>
      <p:sp>
        <p:nvSpPr>
          <p:cNvPr id="3" name="Content Placeholder 2"/>
          <p:cNvSpPr>
            <a:spLocks noGrp="1"/>
          </p:cNvSpPr>
          <p:nvPr>
            <p:ph sz="half" idx="1"/>
          </p:nvPr>
        </p:nvSpPr>
        <p:spPr>
          <a:xfrm>
            <a:off x="4798394" y="152401"/>
            <a:ext cx="4995334" cy="6515100"/>
          </a:xfrm>
        </p:spPr>
        <p:txBody>
          <a:bodyPr>
            <a:normAutofit/>
          </a:bodyPr>
          <a:lstStyle/>
          <a:p>
            <a:pPr marL="0" indent="0">
              <a:buNone/>
            </a:pPr>
            <a:r>
              <a:rPr lang="en-US" sz="2000" dirty="0">
                <a:solidFill>
                  <a:srgbClr val="00B050"/>
                </a:solidFill>
              </a:rPr>
              <a:t>//Libraries</a:t>
            </a:r>
          </a:p>
          <a:p>
            <a:pPr marL="0" indent="0">
              <a:buNone/>
            </a:pPr>
            <a:r>
              <a:rPr lang="en-US" sz="2000" dirty="0">
                <a:solidFill>
                  <a:srgbClr val="0070C0"/>
                </a:solidFill>
              </a:rPr>
              <a:t>#include </a:t>
            </a:r>
            <a:r>
              <a:rPr lang="en-US" sz="2000" dirty="0">
                <a:solidFill>
                  <a:srgbClr val="FF0000"/>
                </a:solidFill>
              </a:rPr>
              <a:t>“</a:t>
            </a:r>
            <a:r>
              <a:rPr lang="en-US" sz="2000" dirty="0" err="1">
                <a:solidFill>
                  <a:srgbClr val="FF0000"/>
                </a:solidFill>
              </a:rPr>
              <a:t>stdafx.h</a:t>
            </a:r>
            <a:r>
              <a:rPr lang="en-US" sz="2000" dirty="0">
                <a:solidFill>
                  <a:srgbClr val="FF0000"/>
                </a:solidFill>
              </a:rPr>
              <a:t>”            </a:t>
            </a:r>
            <a:r>
              <a:rPr lang="en-US" sz="2000" dirty="0">
                <a:solidFill>
                  <a:srgbClr val="00B050"/>
                </a:solidFill>
              </a:rPr>
              <a:t>//C++ library</a:t>
            </a:r>
          </a:p>
          <a:p>
            <a:pPr marL="0" indent="0">
              <a:buNone/>
            </a:pPr>
            <a:r>
              <a:rPr lang="en-US" sz="2000" dirty="0">
                <a:solidFill>
                  <a:srgbClr val="0070C0"/>
                </a:solidFill>
              </a:rPr>
              <a:t>#include </a:t>
            </a:r>
            <a:r>
              <a:rPr lang="en-US" sz="2000" dirty="0">
                <a:solidFill>
                  <a:srgbClr val="FF0000"/>
                </a:solidFill>
              </a:rPr>
              <a:t>&lt;</a:t>
            </a:r>
            <a:r>
              <a:rPr lang="en-US" sz="2000" dirty="0" err="1">
                <a:solidFill>
                  <a:srgbClr val="FF0000"/>
                </a:solidFill>
              </a:rPr>
              <a:t>stdio.h</a:t>
            </a:r>
            <a:r>
              <a:rPr lang="en-US" sz="2000" dirty="0">
                <a:solidFill>
                  <a:srgbClr val="FF0000"/>
                </a:solidFill>
              </a:rPr>
              <a:t>&gt;</a:t>
            </a:r>
            <a:r>
              <a:rPr lang="en-US" sz="2000" dirty="0"/>
              <a:t>	</a:t>
            </a:r>
            <a:r>
              <a:rPr lang="en-US" sz="2000" dirty="0">
                <a:solidFill>
                  <a:srgbClr val="00B050"/>
                </a:solidFill>
              </a:rPr>
              <a:t>//C library</a:t>
            </a:r>
          </a:p>
          <a:p>
            <a:pPr marL="0" indent="0">
              <a:buNone/>
            </a:pPr>
            <a:r>
              <a:rPr lang="en-US" sz="2000" dirty="0" err="1">
                <a:solidFill>
                  <a:srgbClr val="0070C0"/>
                </a:solidFill>
              </a:rPr>
              <a:t>int</a:t>
            </a:r>
            <a:r>
              <a:rPr lang="en-US" sz="2000" dirty="0">
                <a:solidFill>
                  <a:srgbClr val="0070C0"/>
                </a:solidFill>
              </a:rPr>
              <a:t> </a:t>
            </a:r>
            <a:r>
              <a:rPr lang="en-US" sz="2000" dirty="0"/>
              <a:t>main(</a:t>
            </a:r>
            <a:r>
              <a:rPr lang="en-US" sz="2000" dirty="0">
                <a:solidFill>
                  <a:srgbClr val="0070C0"/>
                </a:solidFill>
              </a:rPr>
              <a:t>void</a:t>
            </a:r>
            <a:r>
              <a:rPr lang="en-US" sz="2000" dirty="0"/>
              <a:t>)</a:t>
            </a:r>
          </a:p>
          <a:p>
            <a:pPr marL="0" indent="0">
              <a:buNone/>
            </a:pPr>
            <a:r>
              <a:rPr lang="en-US" sz="2000" dirty="0"/>
              <a:t>{</a:t>
            </a:r>
          </a:p>
          <a:p>
            <a:pPr marL="0" indent="0">
              <a:buNone/>
            </a:pPr>
            <a:r>
              <a:rPr lang="en-US" sz="2000" dirty="0"/>
              <a:t>	</a:t>
            </a:r>
            <a:r>
              <a:rPr lang="en-US" sz="2000" dirty="0">
                <a:solidFill>
                  <a:srgbClr val="00B050"/>
                </a:solidFill>
              </a:rPr>
              <a:t>//Declare and initialize Variables</a:t>
            </a:r>
          </a:p>
          <a:p>
            <a:pPr marL="0" indent="0">
              <a:buNone/>
            </a:pPr>
            <a:endParaRPr lang="en-US" sz="2000" dirty="0">
              <a:solidFill>
                <a:srgbClr val="00B050"/>
              </a:solidFill>
            </a:endParaRPr>
          </a:p>
          <a:p>
            <a:pPr marL="0" indent="0">
              <a:buNone/>
            </a:pPr>
            <a:r>
              <a:rPr lang="en-US" sz="2000" dirty="0">
                <a:solidFill>
                  <a:srgbClr val="00B050"/>
                </a:solidFill>
              </a:rPr>
              <a:t>	//calculations</a:t>
            </a:r>
          </a:p>
          <a:p>
            <a:pPr marL="0" indent="0">
              <a:buNone/>
            </a:pPr>
            <a:endParaRPr lang="en-US" sz="2000" dirty="0">
              <a:solidFill>
                <a:srgbClr val="00B050"/>
              </a:solidFill>
            </a:endParaRPr>
          </a:p>
          <a:p>
            <a:pPr marL="0" indent="0">
              <a:buNone/>
            </a:pPr>
            <a:r>
              <a:rPr lang="en-US" sz="2000" dirty="0">
                <a:solidFill>
                  <a:srgbClr val="00B050"/>
                </a:solidFill>
              </a:rPr>
              <a:t>	//print the results</a:t>
            </a:r>
          </a:p>
          <a:p>
            <a:pPr marL="0" indent="0">
              <a:buNone/>
            </a:pPr>
            <a:endParaRPr lang="en-US" sz="2000" dirty="0"/>
          </a:p>
          <a:p>
            <a:pPr marL="0" indent="0">
              <a:buNone/>
            </a:pPr>
            <a:r>
              <a:rPr lang="en-US" sz="2000" dirty="0"/>
              <a:t>	</a:t>
            </a:r>
            <a:r>
              <a:rPr lang="en-US" sz="2000" dirty="0">
                <a:solidFill>
                  <a:srgbClr val="0070C0"/>
                </a:solidFill>
              </a:rPr>
              <a:t>return</a:t>
            </a:r>
            <a:r>
              <a:rPr lang="en-US" sz="2000" dirty="0"/>
              <a:t> 0;	     </a:t>
            </a:r>
            <a:r>
              <a:rPr lang="en-US" sz="2000" dirty="0">
                <a:solidFill>
                  <a:srgbClr val="00B050"/>
                </a:solidFill>
              </a:rPr>
              <a:t>//end of program</a:t>
            </a:r>
          </a:p>
          <a:p>
            <a:pPr marL="0" indent="0">
              <a:buNone/>
            </a:pPr>
            <a:r>
              <a:rPr lang="en-US" sz="2000" dirty="0"/>
              <a:t>}</a:t>
            </a:r>
          </a:p>
        </p:txBody>
      </p:sp>
    </p:spTree>
    <p:extLst>
      <p:ext uri="{BB962C8B-B14F-4D97-AF65-F5344CB8AC3E}">
        <p14:creationId xmlns:p14="http://schemas.microsoft.com/office/powerpoint/2010/main" val="286356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69843"/>
          </a:xfrm>
        </p:spPr>
        <p:txBody>
          <a:bodyPr>
            <a:normAutofit fontScale="90000"/>
          </a:bodyPr>
          <a:lstStyle/>
          <a:p>
            <a:r>
              <a:rPr lang="en-US" dirty="0"/>
              <a:t>Illustrating various arithmetic operators</a:t>
            </a:r>
          </a:p>
        </p:txBody>
      </p:sp>
      <p:sp>
        <p:nvSpPr>
          <p:cNvPr id="3" name="Content Placeholder 2"/>
          <p:cNvSpPr>
            <a:spLocks noGrp="1"/>
          </p:cNvSpPr>
          <p:nvPr>
            <p:ph sz="half" idx="1"/>
          </p:nvPr>
        </p:nvSpPr>
        <p:spPr>
          <a:xfrm>
            <a:off x="685802" y="1179442"/>
            <a:ext cx="4995334" cy="5539409"/>
          </a:xfrm>
        </p:spPr>
        <p:txBody>
          <a:bodyPr>
            <a:normAutofit fontScale="47500" lnSpcReduction="20000"/>
          </a:bodyPr>
          <a:lstStyle/>
          <a:p>
            <a:pPr marL="0" indent="0">
              <a:buNone/>
            </a:pPr>
            <a:r>
              <a:rPr lang="en-US" sz="2900" dirty="0"/>
              <a:t>// Illustrate the use of various arithmetic operators</a:t>
            </a:r>
          </a:p>
          <a:p>
            <a:pPr marL="0" indent="0">
              <a:buNone/>
            </a:pPr>
            <a:endParaRPr lang="en-US" sz="2900" dirty="0"/>
          </a:p>
          <a:p>
            <a:pPr marL="0" indent="0">
              <a:buNone/>
            </a:pPr>
            <a:r>
              <a:rPr lang="en-US" sz="2900" dirty="0"/>
              <a:t>#include &lt;</a:t>
            </a:r>
            <a:r>
              <a:rPr lang="en-US" sz="2900" dirty="0" err="1"/>
              <a:t>stdio.h</a:t>
            </a:r>
            <a:r>
              <a:rPr lang="en-US" sz="2900" dirty="0"/>
              <a:t>&gt;	//C Library</a:t>
            </a:r>
          </a:p>
          <a:p>
            <a:pPr marL="0" indent="0">
              <a:buNone/>
            </a:pPr>
            <a:endParaRPr lang="en-US" sz="2900" dirty="0"/>
          </a:p>
          <a:p>
            <a:pPr marL="0" indent="0">
              <a:buNone/>
            </a:pPr>
            <a:r>
              <a:rPr lang="en-US" sz="2900" dirty="0" err="1"/>
              <a:t>int</a:t>
            </a:r>
            <a:r>
              <a:rPr lang="en-US" sz="2900" dirty="0"/>
              <a:t> main (void)</a:t>
            </a:r>
          </a:p>
          <a:p>
            <a:pPr marL="0" indent="0">
              <a:buNone/>
            </a:pPr>
            <a:r>
              <a:rPr lang="en-US" sz="2900" dirty="0"/>
              <a:t>{     //declare and initialize variables</a:t>
            </a:r>
          </a:p>
          <a:p>
            <a:pPr marL="0" indent="0">
              <a:buNone/>
            </a:pPr>
            <a:r>
              <a:rPr lang="en-US" sz="2900" dirty="0"/>
              <a:t>      </a:t>
            </a:r>
            <a:r>
              <a:rPr lang="en-US" sz="2900" dirty="0" err="1"/>
              <a:t>int</a:t>
            </a:r>
            <a:r>
              <a:rPr lang="en-US" sz="2900" dirty="0"/>
              <a:t> a = 100;</a:t>
            </a:r>
          </a:p>
          <a:p>
            <a:pPr marL="0" indent="0">
              <a:buNone/>
            </a:pPr>
            <a:r>
              <a:rPr lang="en-US" sz="2900" dirty="0"/>
              <a:t>      </a:t>
            </a:r>
            <a:r>
              <a:rPr lang="en-US" sz="2900" dirty="0" err="1"/>
              <a:t>int</a:t>
            </a:r>
            <a:r>
              <a:rPr lang="en-US" sz="2900" dirty="0"/>
              <a:t> b = 2;</a:t>
            </a:r>
          </a:p>
          <a:p>
            <a:pPr marL="0" indent="0">
              <a:buNone/>
            </a:pPr>
            <a:r>
              <a:rPr lang="en-US" sz="2900" dirty="0"/>
              <a:t>      </a:t>
            </a:r>
            <a:r>
              <a:rPr lang="en-US" sz="2900" dirty="0" err="1"/>
              <a:t>int</a:t>
            </a:r>
            <a:r>
              <a:rPr lang="en-US" sz="2900" dirty="0"/>
              <a:t> c = 25;</a:t>
            </a:r>
          </a:p>
          <a:p>
            <a:pPr marL="0" indent="0">
              <a:buNone/>
            </a:pPr>
            <a:r>
              <a:rPr lang="en-US" sz="2900" dirty="0"/>
              <a:t>      </a:t>
            </a:r>
            <a:r>
              <a:rPr lang="en-US" sz="2900" dirty="0" err="1"/>
              <a:t>int</a:t>
            </a:r>
            <a:r>
              <a:rPr lang="en-US" sz="2900" dirty="0"/>
              <a:t> d = 4;</a:t>
            </a:r>
          </a:p>
          <a:p>
            <a:pPr marL="0" indent="0">
              <a:buNone/>
            </a:pPr>
            <a:r>
              <a:rPr lang="en-US" sz="2900" dirty="0"/>
              <a:t>      </a:t>
            </a:r>
            <a:r>
              <a:rPr lang="en-US" sz="2900" dirty="0" err="1"/>
              <a:t>int</a:t>
            </a:r>
            <a:r>
              <a:rPr lang="en-US" sz="2900" dirty="0"/>
              <a:t> result;</a:t>
            </a:r>
          </a:p>
          <a:p>
            <a:pPr marL="0" indent="0">
              <a:buNone/>
            </a:pPr>
            <a:endParaRPr lang="en-US" sz="2900" dirty="0"/>
          </a:p>
          <a:p>
            <a:pPr marL="0" indent="0">
              <a:buNone/>
            </a:pPr>
            <a:r>
              <a:rPr lang="en-US" sz="2900" dirty="0"/>
              <a:t>       //demonstrate and print binary operators</a:t>
            </a:r>
          </a:p>
          <a:p>
            <a:pPr marL="0" indent="0">
              <a:buNone/>
            </a:pPr>
            <a:r>
              <a:rPr lang="en-US" sz="2900" dirty="0"/>
              <a:t>      result = a - b;       // subtraction</a:t>
            </a:r>
          </a:p>
          <a:p>
            <a:pPr marL="0" indent="0">
              <a:buNone/>
            </a:pPr>
            <a:r>
              <a:rPr lang="en-US" sz="2900" dirty="0"/>
              <a:t>      </a:t>
            </a:r>
            <a:r>
              <a:rPr lang="en-US" sz="2900" dirty="0" err="1"/>
              <a:t>printf</a:t>
            </a:r>
            <a:r>
              <a:rPr lang="en-US" sz="2900" dirty="0"/>
              <a:t> ("a - b = %</a:t>
            </a:r>
            <a:r>
              <a:rPr lang="en-US" sz="2900" dirty="0" err="1"/>
              <a:t>i</a:t>
            </a:r>
            <a:r>
              <a:rPr lang="en-US" sz="2900" dirty="0"/>
              <a:t>\n", result);</a:t>
            </a:r>
          </a:p>
          <a:p>
            <a:pPr marL="0" indent="0">
              <a:buNone/>
            </a:pPr>
            <a:endParaRPr lang="en-US" dirty="0"/>
          </a:p>
          <a:p>
            <a:pPr marL="0" indent="0">
              <a:buNone/>
            </a:pPr>
            <a:r>
              <a:rPr lang="en-US" dirty="0"/>
              <a:t>      </a:t>
            </a:r>
          </a:p>
        </p:txBody>
      </p:sp>
      <p:sp>
        <p:nvSpPr>
          <p:cNvPr id="4" name="Content Placeholder 3"/>
          <p:cNvSpPr>
            <a:spLocks noGrp="1"/>
          </p:cNvSpPr>
          <p:nvPr>
            <p:ph sz="half" idx="2"/>
          </p:nvPr>
        </p:nvSpPr>
        <p:spPr>
          <a:xfrm>
            <a:off x="5821895" y="1378227"/>
            <a:ext cx="4995332" cy="4412974"/>
          </a:xfrm>
        </p:spPr>
        <p:txBody>
          <a:bodyPr anchor="t">
            <a:normAutofit fontScale="47500" lnSpcReduction="20000"/>
          </a:bodyPr>
          <a:lstStyle/>
          <a:p>
            <a:pPr marL="0" indent="0">
              <a:buNone/>
            </a:pPr>
            <a:r>
              <a:rPr lang="en-US" sz="3300" dirty="0"/>
              <a:t>      result = b * c;       // multiplication</a:t>
            </a:r>
          </a:p>
          <a:p>
            <a:pPr marL="0" indent="0">
              <a:buNone/>
            </a:pPr>
            <a:r>
              <a:rPr lang="en-US" sz="3300" dirty="0"/>
              <a:t>      </a:t>
            </a:r>
            <a:r>
              <a:rPr lang="en-US" sz="3300" dirty="0" err="1"/>
              <a:t>printf</a:t>
            </a:r>
            <a:r>
              <a:rPr lang="en-US" sz="3300" dirty="0"/>
              <a:t> ("b * c = %</a:t>
            </a:r>
            <a:r>
              <a:rPr lang="en-US" sz="3300" dirty="0" err="1"/>
              <a:t>i</a:t>
            </a:r>
            <a:r>
              <a:rPr lang="en-US" sz="3300" dirty="0"/>
              <a:t>\n", result);</a:t>
            </a:r>
          </a:p>
          <a:p>
            <a:pPr marL="0" indent="0">
              <a:buNone/>
            </a:pPr>
            <a:endParaRPr lang="en-US" sz="3300" dirty="0"/>
          </a:p>
          <a:p>
            <a:pPr marL="0" indent="0">
              <a:buNone/>
            </a:pPr>
            <a:r>
              <a:rPr lang="en-US" sz="3300" dirty="0"/>
              <a:t>      result = a / c;       // division</a:t>
            </a:r>
          </a:p>
          <a:p>
            <a:pPr marL="0" indent="0">
              <a:buNone/>
            </a:pPr>
            <a:r>
              <a:rPr lang="en-US" sz="3300" dirty="0"/>
              <a:t>      </a:t>
            </a:r>
            <a:r>
              <a:rPr lang="en-US" sz="3300" dirty="0" err="1"/>
              <a:t>printf</a:t>
            </a:r>
            <a:r>
              <a:rPr lang="en-US" sz="3300" dirty="0"/>
              <a:t> ("a / c = %</a:t>
            </a:r>
            <a:r>
              <a:rPr lang="en-US" sz="3300" dirty="0" err="1"/>
              <a:t>i</a:t>
            </a:r>
            <a:r>
              <a:rPr lang="en-US" sz="3300" dirty="0"/>
              <a:t>\</a:t>
            </a:r>
            <a:r>
              <a:rPr lang="en-US" sz="3300" dirty="0" err="1"/>
              <a:t>n",result</a:t>
            </a:r>
            <a:r>
              <a:rPr lang="en-US" sz="3300" dirty="0"/>
              <a:t>); </a:t>
            </a:r>
          </a:p>
          <a:p>
            <a:pPr marL="0" indent="0">
              <a:buNone/>
            </a:pPr>
            <a:endParaRPr lang="en-US" dirty="0"/>
          </a:p>
          <a:p>
            <a:pPr marL="0" indent="0">
              <a:buNone/>
            </a:pPr>
            <a:r>
              <a:rPr lang="en-US" sz="2900" dirty="0"/>
              <a:t>       </a:t>
            </a:r>
            <a:r>
              <a:rPr lang="en-US" sz="3300" dirty="0"/>
              <a:t>result = a + b * c;   // precedence</a:t>
            </a:r>
          </a:p>
          <a:p>
            <a:pPr marL="0" indent="0">
              <a:buNone/>
            </a:pPr>
            <a:r>
              <a:rPr lang="en-US" sz="3300" dirty="0"/>
              <a:t>      </a:t>
            </a:r>
            <a:r>
              <a:rPr lang="en-US" sz="3300" dirty="0" err="1"/>
              <a:t>printf</a:t>
            </a:r>
            <a:r>
              <a:rPr lang="en-US" sz="3300" dirty="0"/>
              <a:t> ("a + b * c = %</a:t>
            </a:r>
            <a:r>
              <a:rPr lang="en-US" sz="3300" dirty="0" err="1"/>
              <a:t>i</a:t>
            </a:r>
            <a:r>
              <a:rPr lang="en-US" sz="3300" dirty="0"/>
              <a:t>\n", result);</a:t>
            </a:r>
          </a:p>
          <a:p>
            <a:pPr marL="0" indent="0">
              <a:buNone/>
            </a:pPr>
            <a:endParaRPr lang="en-US" sz="3300" dirty="0"/>
          </a:p>
          <a:p>
            <a:pPr marL="0" indent="0">
              <a:buNone/>
            </a:pPr>
            <a:r>
              <a:rPr lang="en-US" sz="3300" dirty="0"/>
              <a:t>      </a:t>
            </a:r>
            <a:r>
              <a:rPr lang="en-US" sz="3300" dirty="0" err="1"/>
              <a:t>printf</a:t>
            </a:r>
            <a:r>
              <a:rPr lang="en-US" sz="3300" dirty="0"/>
              <a:t> ("a * b + c * d = %</a:t>
            </a:r>
            <a:r>
              <a:rPr lang="en-US" sz="3300" dirty="0" err="1"/>
              <a:t>i</a:t>
            </a:r>
            <a:r>
              <a:rPr lang="en-US" sz="3300" dirty="0"/>
              <a:t>\n", a * b + c * d);</a:t>
            </a:r>
          </a:p>
          <a:p>
            <a:pPr marL="0" indent="0">
              <a:buNone/>
            </a:pPr>
            <a:endParaRPr lang="en-US" sz="3300" dirty="0"/>
          </a:p>
          <a:p>
            <a:pPr marL="0" indent="0">
              <a:buNone/>
            </a:pPr>
            <a:r>
              <a:rPr lang="en-US" sz="3300" dirty="0"/>
              <a:t>      return 0;</a:t>
            </a:r>
          </a:p>
          <a:p>
            <a:pPr marL="0" indent="0">
              <a:buNone/>
            </a:pPr>
            <a:r>
              <a:rPr lang="en-US" sz="3300" dirty="0"/>
              <a:t>}</a:t>
            </a:r>
          </a:p>
        </p:txBody>
      </p:sp>
      <p:sp>
        <p:nvSpPr>
          <p:cNvPr id="5" name="TextBox 4"/>
          <p:cNvSpPr txBox="1"/>
          <p:nvPr/>
        </p:nvSpPr>
        <p:spPr>
          <a:xfrm>
            <a:off x="9475304" y="1179442"/>
            <a:ext cx="2425148" cy="1477328"/>
          </a:xfrm>
          <a:prstGeom prst="rect">
            <a:avLst/>
          </a:prstGeom>
          <a:noFill/>
          <a:ln w="38100">
            <a:solidFill>
              <a:schemeClr val="tx1"/>
            </a:solidFill>
          </a:ln>
        </p:spPr>
        <p:txBody>
          <a:bodyPr wrap="square" rtlCol="0">
            <a:spAutoFit/>
          </a:bodyPr>
          <a:lstStyle/>
          <a:p>
            <a:r>
              <a:rPr lang="pt-BR" dirty="0"/>
              <a:t>a - b = 98</a:t>
            </a:r>
          </a:p>
          <a:p>
            <a:r>
              <a:rPr lang="pt-BR" dirty="0"/>
              <a:t>b * c = 50</a:t>
            </a:r>
          </a:p>
          <a:p>
            <a:r>
              <a:rPr lang="pt-BR" dirty="0"/>
              <a:t>a / c = 4</a:t>
            </a:r>
          </a:p>
          <a:p>
            <a:r>
              <a:rPr lang="pt-BR" dirty="0"/>
              <a:t>a + b * c = 150</a:t>
            </a:r>
          </a:p>
          <a:p>
            <a:r>
              <a:rPr lang="pt-BR" dirty="0"/>
              <a:t>a * b + c * d = 300</a:t>
            </a:r>
            <a:endParaRPr lang="en-US" dirty="0"/>
          </a:p>
        </p:txBody>
      </p:sp>
      <p:sp>
        <p:nvSpPr>
          <p:cNvPr id="6" name="TextBox 5"/>
          <p:cNvSpPr txBox="1"/>
          <p:nvPr/>
        </p:nvSpPr>
        <p:spPr>
          <a:xfrm>
            <a:off x="3466552" y="3159713"/>
            <a:ext cx="2544236" cy="1754326"/>
          </a:xfrm>
          <a:prstGeom prst="rect">
            <a:avLst/>
          </a:prstGeom>
          <a:noFill/>
          <a:ln w="28575">
            <a:solidFill>
              <a:schemeClr val="tx1"/>
            </a:solidFill>
          </a:ln>
        </p:spPr>
        <p:txBody>
          <a:bodyPr wrap="square" rtlCol="0">
            <a:spAutoFit/>
          </a:bodyPr>
          <a:lstStyle/>
          <a:p>
            <a:r>
              <a:rPr lang="en-US" dirty="0"/>
              <a:t>Note:  the calculations are performed on the right side of the equal sign.  The solution is then placed in the variable on the left</a:t>
            </a:r>
          </a:p>
        </p:txBody>
      </p:sp>
      <p:sp>
        <p:nvSpPr>
          <p:cNvPr id="7" name="Bent-Up Arrow 6"/>
          <p:cNvSpPr/>
          <p:nvPr/>
        </p:nvSpPr>
        <p:spPr>
          <a:xfrm rot="10800000">
            <a:off x="1498600" y="3949146"/>
            <a:ext cx="1854200" cy="153725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Up Arrow 8"/>
          <p:cNvSpPr/>
          <p:nvPr/>
        </p:nvSpPr>
        <p:spPr>
          <a:xfrm rot="16200000" flipV="1">
            <a:off x="5028582" y="2043609"/>
            <a:ext cx="1768657" cy="4635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55201" y="2418244"/>
            <a:ext cx="413805"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03885" y="3371325"/>
            <a:ext cx="413805"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68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1" y="1023119"/>
            <a:ext cx="8724900" cy="609600"/>
          </a:xfrm>
        </p:spPr>
        <p:txBody>
          <a:bodyPr>
            <a:normAutofit fontScale="90000"/>
          </a:bodyPr>
          <a:lstStyle/>
          <a:p>
            <a:r>
              <a:rPr lang="en-US" dirty="0"/>
              <a:t>Illustrating various arithmetic operators</a:t>
            </a:r>
          </a:p>
        </p:txBody>
      </p:sp>
      <p:sp>
        <p:nvSpPr>
          <p:cNvPr id="8" name="Text Placeholder 7"/>
          <p:cNvSpPr>
            <a:spLocks noGrp="1"/>
          </p:cNvSpPr>
          <p:nvPr>
            <p:ph type="body" idx="1"/>
          </p:nvPr>
        </p:nvSpPr>
        <p:spPr>
          <a:xfrm>
            <a:off x="1265193" y="1632719"/>
            <a:ext cx="1994842" cy="576262"/>
          </a:xfrm>
        </p:spPr>
        <p:txBody>
          <a:bodyPr/>
          <a:lstStyle/>
          <a:p>
            <a:r>
              <a:rPr lang="en-US" dirty="0"/>
              <a:t>Original </a:t>
            </a:r>
            <a:r>
              <a:rPr lang="en-US" i="1" dirty="0" err="1"/>
              <a:t>printf</a:t>
            </a:r>
            <a:endParaRPr lang="en-US" i="1" dirty="0"/>
          </a:p>
        </p:txBody>
      </p:sp>
      <p:sp>
        <p:nvSpPr>
          <p:cNvPr id="9" name="Content Placeholder 8"/>
          <p:cNvSpPr>
            <a:spLocks noGrp="1"/>
          </p:cNvSpPr>
          <p:nvPr>
            <p:ph sz="half" idx="2"/>
          </p:nvPr>
        </p:nvSpPr>
        <p:spPr>
          <a:xfrm>
            <a:off x="767289" y="2084870"/>
            <a:ext cx="5671680" cy="2020426"/>
          </a:xfrm>
        </p:spPr>
        <p:txBody>
          <a:bodyPr>
            <a:normAutofit/>
          </a:bodyPr>
          <a:lstStyle/>
          <a:p>
            <a:pPr marL="0" indent="0">
              <a:buNone/>
            </a:pPr>
            <a:r>
              <a:rPr lang="en-US" dirty="0">
                <a:solidFill>
                  <a:srgbClr val="00B050"/>
                </a:solidFill>
              </a:rPr>
              <a:t>//demonstrate and print binary operators</a:t>
            </a:r>
          </a:p>
          <a:p>
            <a:pPr marL="0" indent="0">
              <a:buNone/>
            </a:pPr>
            <a:r>
              <a:rPr lang="en-US" dirty="0"/>
              <a:t>result = a - b;       </a:t>
            </a:r>
            <a:r>
              <a:rPr lang="en-US" dirty="0">
                <a:solidFill>
                  <a:srgbClr val="00B050"/>
                </a:solidFill>
              </a:rPr>
              <a:t>// subtraction</a:t>
            </a:r>
          </a:p>
          <a:p>
            <a:pPr marL="0" indent="0">
              <a:buNone/>
            </a:pPr>
            <a:r>
              <a:rPr lang="en-US" dirty="0" err="1"/>
              <a:t>printf</a:t>
            </a:r>
            <a:r>
              <a:rPr lang="en-US" dirty="0"/>
              <a:t> ("a - b = %</a:t>
            </a:r>
            <a:r>
              <a:rPr lang="en-US" dirty="0" err="1"/>
              <a:t>i</a:t>
            </a:r>
            <a:r>
              <a:rPr lang="en-US" dirty="0"/>
              <a:t>\n", result);</a:t>
            </a:r>
          </a:p>
          <a:p>
            <a:pPr marL="0" indent="0">
              <a:buNone/>
            </a:pPr>
            <a:r>
              <a:rPr lang="en-US" dirty="0" err="1"/>
              <a:t>printf</a:t>
            </a:r>
            <a:r>
              <a:rPr lang="en-US" dirty="0"/>
              <a:t> ("a * b + c * d = %</a:t>
            </a:r>
            <a:r>
              <a:rPr lang="en-US" dirty="0" err="1"/>
              <a:t>i</a:t>
            </a:r>
            <a:r>
              <a:rPr lang="en-US" dirty="0"/>
              <a:t>\n", a * b + c * d);</a:t>
            </a:r>
          </a:p>
        </p:txBody>
      </p:sp>
      <p:sp>
        <p:nvSpPr>
          <p:cNvPr id="10" name="Text Placeholder 9"/>
          <p:cNvSpPr>
            <a:spLocks noGrp="1"/>
          </p:cNvSpPr>
          <p:nvPr>
            <p:ph type="body" sz="quarter" idx="3"/>
          </p:nvPr>
        </p:nvSpPr>
        <p:spPr>
          <a:xfrm>
            <a:off x="4623547" y="3937353"/>
            <a:ext cx="4722813" cy="576262"/>
          </a:xfrm>
          <a:noFill/>
        </p:spPr>
        <p:txBody>
          <a:bodyPr>
            <a:normAutofit/>
          </a:bodyPr>
          <a:lstStyle/>
          <a:p>
            <a:r>
              <a:rPr lang="en-US" sz="2400" dirty="0"/>
              <a:t>Modified </a:t>
            </a:r>
            <a:r>
              <a:rPr lang="en-US" sz="2400" i="1" dirty="0" err="1"/>
              <a:t>printf</a:t>
            </a:r>
            <a:r>
              <a:rPr lang="en-US" sz="2400" i="1" dirty="0"/>
              <a:t> </a:t>
            </a:r>
            <a:r>
              <a:rPr lang="en-US" sz="2400" dirty="0"/>
              <a:t>with place holders</a:t>
            </a:r>
            <a:endParaRPr lang="en-US" sz="2400" i="1" dirty="0"/>
          </a:p>
        </p:txBody>
      </p:sp>
      <p:sp>
        <p:nvSpPr>
          <p:cNvPr id="11" name="Content Placeholder 10"/>
          <p:cNvSpPr>
            <a:spLocks noGrp="1"/>
          </p:cNvSpPr>
          <p:nvPr>
            <p:ph sz="quarter" idx="4"/>
          </p:nvPr>
        </p:nvSpPr>
        <p:spPr>
          <a:xfrm>
            <a:off x="4148987" y="4557447"/>
            <a:ext cx="7103165" cy="1940193"/>
          </a:xfrm>
          <a:solidFill>
            <a:schemeClr val="accent2">
              <a:lumMod val="20000"/>
              <a:lumOff val="80000"/>
            </a:schemeClr>
          </a:solidFill>
        </p:spPr>
        <p:txBody>
          <a:bodyPr>
            <a:normAutofit/>
          </a:bodyPr>
          <a:lstStyle/>
          <a:p>
            <a:pPr marL="0" indent="0">
              <a:buNone/>
            </a:pPr>
            <a:r>
              <a:rPr lang="en-US" dirty="0">
                <a:solidFill>
                  <a:srgbClr val="00B050"/>
                </a:solidFill>
              </a:rPr>
              <a:t>//demonstrate and print binary operators</a:t>
            </a:r>
          </a:p>
          <a:p>
            <a:pPr marL="0" indent="0">
              <a:buNone/>
            </a:pPr>
            <a:r>
              <a:rPr lang="en-US" dirty="0"/>
              <a:t>result = a - b;       // subtraction</a:t>
            </a:r>
          </a:p>
          <a:p>
            <a:pPr marL="0" indent="0">
              <a:buNone/>
            </a:pPr>
            <a:r>
              <a:rPr lang="en-US" dirty="0" err="1"/>
              <a:t>printf</a:t>
            </a:r>
            <a:r>
              <a:rPr lang="en-US" dirty="0"/>
              <a:t> (“%</a:t>
            </a:r>
            <a:r>
              <a:rPr lang="en-US" dirty="0" err="1"/>
              <a:t>i</a:t>
            </a:r>
            <a:r>
              <a:rPr lang="en-US" dirty="0"/>
              <a:t> - %</a:t>
            </a:r>
            <a:r>
              <a:rPr lang="en-US" dirty="0" err="1"/>
              <a:t>i</a:t>
            </a:r>
            <a:r>
              <a:rPr lang="en-US" dirty="0"/>
              <a:t> = %</a:t>
            </a:r>
            <a:r>
              <a:rPr lang="en-US" dirty="0" err="1"/>
              <a:t>i</a:t>
            </a:r>
            <a:r>
              <a:rPr lang="en-US" dirty="0"/>
              <a:t>\n", a, b, result);</a:t>
            </a:r>
          </a:p>
          <a:p>
            <a:pPr marL="0" indent="0">
              <a:buNone/>
            </a:pPr>
            <a:r>
              <a:rPr lang="en-US" dirty="0" err="1"/>
              <a:t>printf</a:t>
            </a:r>
            <a:r>
              <a:rPr lang="en-US" dirty="0"/>
              <a:t> (“%</a:t>
            </a:r>
            <a:r>
              <a:rPr lang="en-US" dirty="0" err="1"/>
              <a:t>i</a:t>
            </a:r>
            <a:r>
              <a:rPr lang="en-US" dirty="0"/>
              <a:t> * %</a:t>
            </a:r>
            <a:r>
              <a:rPr lang="en-US" dirty="0" err="1"/>
              <a:t>i</a:t>
            </a:r>
            <a:r>
              <a:rPr lang="en-US" dirty="0"/>
              <a:t> + %</a:t>
            </a:r>
            <a:r>
              <a:rPr lang="en-US" dirty="0" err="1"/>
              <a:t>i</a:t>
            </a:r>
            <a:r>
              <a:rPr lang="en-US" dirty="0"/>
              <a:t> * %</a:t>
            </a:r>
            <a:r>
              <a:rPr lang="en-US" dirty="0" err="1"/>
              <a:t>i</a:t>
            </a:r>
            <a:r>
              <a:rPr lang="en-US" dirty="0"/>
              <a:t> = %</a:t>
            </a:r>
            <a:r>
              <a:rPr lang="en-US" dirty="0" err="1"/>
              <a:t>i</a:t>
            </a:r>
            <a:r>
              <a:rPr lang="en-US" dirty="0"/>
              <a:t>\n", a, b, c, d,  a * b + c * d);</a:t>
            </a:r>
          </a:p>
        </p:txBody>
      </p:sp>
    </p:spTree>
    <p:extLst>
      <p:ext uri="{BB962C8B-B14F-4D97-AF65-F5344CB8AC3E}">
        <p14:creationId xmlns:p14="http://schemas.microsoft.com/office/powerpoint/2010/main" val="91778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1000"/>
                                        <p:tgtEl>
                                          <p:spTgt spid="9">
                                            <p:txEl>
                                              <p:pRg st="1" end="1"/>
                                            </p:txEl>
                                          </p:spTgt>
                                        </p:tgtEl>
                                      </p:cBhvr>
                                    </p:animEffect>
                                    <p:anim calcmode="lin" valueType="num">
                                      <p:cBhvr>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1000"/>
                                        <p:tgtEl>
                                          <p:spTgt spid="9">
                                            <p:txEl>
                                              <p:pRg st="3" end="3"/>
                                            </p:txEl>
                                          </p:spTgt>
                                        </p:tgtEl>
                                      </p:cBhvr>
                                    </p:animEffect>
                                    <p:anim calcmode="lin" valueType="num">
                                      <p:cBhvr>
                                        <p:cTn id="36"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fade">
                                      <p:cBhvr>
                                        <p:cTn id="42" dur="1000"/>
                                        <p:tgtEl>
                                          <p:spTgt spid="10">
                                            <p:txEl>
                                              <p:pRg st="0" end="0"/>
                                            </p:txEl>
                                          </p:spTgt>
                                        </p:tgtEl>
                                      </p:cBhvr>
                                    </p:animEffect>
                                    <p:anim calcmode="lin" valueType="num">
                                      <p:cBhvr>
                                        <p:cTn id="4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bg/>
                                          </p:spTgt>
                                        </p:tgtEl>
                                        <p:attrNameLst>
                                          <p:attrName>style.visibility</p:attrName>
                                        </p:attrNameLst>
                                      </p:cBhvr>
                                      <p:to>
                                        <p:strVal val="visible"/>
                                      </p:to>
                                    </p:set>
                                    <p:animEffect transition="in" filter="fade">
                                      <p:cBhvr>
                                        <p:cTn id="49" dur="1000"/>
                                        <p:tgtEl>
                                          <p:spTgt spid="11">
                                            <p:bg/>
                                          </p:spTgt>
                                        </p:tgtEl>
                                      </p:cBhvr>
                                    </p:animEffect>
                                    <p:anim calcmode="lin" valueType="num">
                                      <p:cBhvr>
                                        <p:cTn id="50" dur="1000" fill="hold"/>
                                        <p:tgtEl>
                                          <p:spTgt spid="11">
                                            <p:bg/>
                                          </p:spTgt>
                                        </p:tgtEl>
                                        <p:attrNameLst>
                                          <p:attrName>ppt_x</p:attrName>
                                        </p:attrNameLst>
                                      </p:cBhvr>
                                      <p:tavLst>
                                        <p:tav tm="0">
                                          <p:val>
                                            <p:strVal val="#ppt_x"/>
                                          </p:val>
                                        </p:tav>
                                        <p:tav tm="100000">
                                          <p:val>
                                            <p:strVal val="#ppt_x"/>
                                          </p:val>
                                        </p:tav>
                                      </p:tavLst>
                                    </p:anim>
                                    <p:anim calcmode="lin" valueType="num">
                                      <p:cBhvr>
                                        <p:cTn id="51"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1000"/>
                                        <p:tgtEl>
                                          <p:spTgt spid="11">
                                            <p:txEl>
                                              <p:pRg st="0" end="0"/>
                                            </p:txEl>
                                          </p:spTgt>
                                        </p:tgtEl>
                                      </p:cBhvr>
                                    </p:animEffect>
                                    <p:anim calcmode="lin" valueType="num">
                                      <p:cBhvr>
                                        <p:cTn id="5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animEffect transition="in" filter="fade">
                                      <p:cBhvr>
                                        <p:cTn id="63" dur="1000"/>
                                        <p:tgtEl>
                                          <p:spTgt spid="11">
                                            <p:txEl>
                                              <p:pRg st="1" end="1"/>
                                            </p:txEl>
                                          </p:spTgt>
                                        </p:tgtEl>
                                      </p:cBhvr>
                                    </p:animEffect>
                                    <p:anim calcmode="lin" valueType="num">
                                      <p:cBhvr>
                                        <p:cTn id="6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xEl>
                                              <p:pRg st="2" end="2"/>
                                            </p:txEl>
                                          </p:spTgt>
                                        </p:tgtEl>
                                        <p:attrNameLst>
                                          <p:attrName>style.visibility</p:attrName>
                                        </p:attrNameLst>
                                      </p:cBhvr>
                                      <p:to>
                                        <p:strVal val="visible"/>
                                      </p:to>
                                    </p:set>
                                    <p:animEffect transition="in" filter="fade">
                                      <p:cBhvr>
                                        <p:cTn id="70" dur="1000"/>
                                        <p:tgtEl>
                                          <p:spTgt spid="11">
                                            <p:txEl>
                                              <p:pRg st="2" end="2"/>
                                            </p:txEl>
                                          </p:spTgt>
                                        </p:tgtEl>
                                      </p:cBhvr>
                                    </p:animEffect>
                                    <p:anim calcmode="lin" valueType="num">
                                      <p:cBhvr>
                                        <p:cTn id="71"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1">
                                            <p:txEl>
                                              <p:pRg st="3" end="3"/>
                                            </p:txEl>
                                          </p:spTgt>
                                        </p:tgtEl>
                                        <p:attrNameLst>
                                          <p:attrName>style.visibility</p:attrName>
                                        </p:attrNameLst>
                                      </p:cBhvr>
                                      <p:to>
                                        <p:strVal val="visible"/>
                                      </p:to>
                                    </p:set>
                                    <p:animEffect transition="in" filter="fade">
                                      <p:cBhvr>
                                        <p:cTn id="77" dur="1000"/>
                                        <p:tgtEl>
                                          <p:spTgt spid="11">
                                            <p:txEl>
                                              <p:pRg st="3" end="3"/>
                                            </p:txEl>
                                          </p:spTgt>
                                        </p:tgtEl>
                                      </p:cBhvr>
                                    </p:animEffect>
                                    <p:anim calcmode="lin" valueType="num">
                                      <p:cBhvr>
                                        <p:cTn id="7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187" y="954617"/>
            <a:ext cx="10131425" cy="736600"/>
          </a:xfrm>
        </p:spPr>
        <p:txBody>
          <a:bodyPr/>
          <a:lstStyle/>
          <a:p>
            <a:r>
              <a:rPr lang="en-US" dirty="0"/>
              <a:t>A word about division</a:t>
            </a:r>
          </a:p>
        </p:txBody>
      </p:sp>
      <p:sp>
        <p:nvSpPr>
          <p:cNvPr id="3" name="Text Placeholder 2"/>
          <p:cNvSpPr>
            <a:spLocks noGrp="1"/>
          </p:cNvSpPr>
          <p:nvPr>
            <p:ph type="body" idx="1"/>
          </p:nvPr>
        </p:nvSpPr>
        <p:spPr>
          <a:xfrm>
            <a:off x="582137" y="1705839"/>
            <a:ext cx="4709054" cy="576262"/>
          </a:xfrm>
        </p:spPr>
        <p:txBody>
          <a:bodyPr/>
          <a:lstStyle/>
          <a:p>
            <a:r>
              <a:rPr lang="en-US" dirty="0"/>
              <a:t>Integer Division</a:t>
            </a:r>
          </a:p>
        </p:txBody>
      </p:sp>
      <p:sp>
        <p:nvSpPr>
          <p:cNvPr id="4" name="Content Placeholder 3"/>
          <p:cNvSpPr>
            <a:spLocks noGrp="1"/>
          </p:cNvSpPr>
          <p:nvPr>
            <p:ph sz="half" idx="2"/>
          </p:nvPr>
        </p:nvSpPr>
        <p:spPr>
          <a:xfrm>
            <a:off x="650876" y="2186247"/>
            <a:ext cx="4996923" cy="2564869"/>
          </a:xfrm>
          <a:ln w="19050">
            <a:solidFill>
              <a:schemeClr val="tx1"/>
            </a:solidFill>
          </a:ln>
        </p:spPr>
        <p:txBody>
          <a:bodyPr>
            <a:normAutofit lnSpcReduction="10000"/>
          </a:bodyPr>
          <a:lstStyle/>
          <a:p>
            <a:r>
              <a:rPr lang="en-US" dirty="0"/>
              <a:t>Integer divided by an integer </a:t>
            </a:r>
            <a:r>
              <a:rPr lang="en-US" dirty="0">
                <a:sym typeface="Wingdings" panose="05000000000000000000" pitchFamily="2" charset="2"/>
              </a:rPr>
              <a:t> integer</a:t>
            </a:r>
          </a:p>
          <a:p>
            <a:pPr lvl="1"/>
            <a:r>
              <a:rPr lang="en-US" dirty="0">
                <a:sym typeface="Wingdings" panose="05000000000000000000" pitchFamily="2" charset="2"/>
              </a:rPr>
              <a:t>10/5 = 2</a:t>
            </a:r>
          </a:p>
          <a:p>
            <a:pPr lvl="1"/>
            <a:r>
              <a:rPr lang="en-US" dirty="0">
                <a:sym typeface="Wingdings" panose="05000000000000000000" pitchFamily="2" charset="2"/>
              </a:rPr>
              <a:t>11/3 = 3</a:t>
            </a:r>
          </a:p>
          <a:p>
            <a:r>
              <a:rPr lang="en-US" dirty="0">
                <a:sym typeface="Wingdings" panose="05000000000000000000" pitchFamily="2" charset="2"/>
              </a:rPr>
              <a:t>Integer divided by a float   float</a:t>
            </a:r>
          </a:p>
          <a:p>
            <a:pPr lvl="1"/>
            <a:r>
              <a:rPr lang="en-US" dirty="0">
                <a:sym typeface="Wingdings" panose="05000000000000000000" pitchFamily="2" charset="2"/>
              </a:rPr>
              <a:t>7/3.5 = 2.0</a:t>
            </a:r>
          </a:p>
          <a:p>
            <a:pPr marL="0" indent="0">
              <a:buNone/>
            </a:pPr>
            <a:r>
              <a:rPr lang="en-US" dirty="0">
                <a:sym typeface="Wingdings" panose="05000000000000000000" pitchFamily="2" charset="2"/>
              </a:rPr>
              <a:t>An integer divided by an integer will result in an integer answer</a:t>
            </a:r>
            <a:endParaRPr lang="en-US" dirty="0"/>
          </a:p>
        </p:txBody>
      </p:sp>
      <p:sp>
        <p:nvSpPr>
          <p:cNvPr id="5" name="Text Placeholder 4"/>
          <p:cNvSpPr>
            <a:spLocks noGrp="1"/>
          </p:cNvSpPr>
          <p:nvPr>
            <p:ph type="body" sz="quarter" idx="3"/>
          </p:nvPr>
        </p:nvSpPr>
        <p:spPr>
          <a:xfrm>
            <a:off x="6539345" y="1705839"/>
            <a:ext cx="4722813" cy="576262"/>
          </a:xfrm>
        </p:spPr>
        <p:txBody>
          <a:bodyPr/>
          <a:lstStyle/>
          <a:p>
            <a:r>
              <a:rPr lang="en-US" dirty="0"/>
              <a:t>Decimal Division</a:t>
            </a:r>
          </a:p>
        </p:txBody>
      </p:sp>
      <p:sp>
        <p:nvSpPr>
          <p:cNvPr id="6" name="Content Placeholder 5"/>
          <p:cNvSpPr>
            <a:spLocks noGrp="1"/>
          </p:cNvSpPr>
          <p:nvPr>
            <p:ph sz="quarter" idx="4"/>
          </p:nvPr>
        </p:nvSpPr>
        <p:spPr>
          <a:xfrm>
            <a:off x="6539345" y="2167368"/>
            <a:ext cx="4995334" cy="3072870"/>
          </a:xfrm>
          <a:ln w="19050">
            <a:solidFill>
              <a:schemeClr val="tx1"/>
            </a:solidFill>
          </a:ln>
        </p:spPr>
        <p:txBody>
          <a:bodyPr>
            <a:normAutofit lnSpcReduction="10000"/>
          </a:bodyPr>
          <a:lstStyle/>
          <a:p>
            <a:r>
              <a:rPr lang="en-US" dirty="0"/>
              <a:t>Float divided by an integer </a:t>
            </a:r>
            <a:r>
              <a:rPr lang="en-US" dirty="0">
                <a:sym typeface="Wingdings" panose="05000000000000000000" pitchFamily="2" charset="2"/>
              </a:rPr>
              <a:t> float</a:t>
            </a:r>
          </a:p>
          <a:p>
            <a:pPr lvl="1"/>
            <a:r>
              <a:rPr lang="en-US" dirty="0">
                <a:sym typeface="Wingdings" panose="05000000000000000000" pitchFamily="2" charset="2"/>
              </a:rPr>
              <a:t>4.14/2 = 2.07</a:t>
            </a:r>
          </a:p>
          <a:p>
            <a:r>
              <a:rPr lang="en-US" dirty="0">
                <a:sym typeface="Wingdings" panose="05000000000000000000" pitchFamily="2" charset="2"/>
              </a:rPr>
              <a:t>Integer divided by a float   float</a:t>
            </a:r>
          </a:p>
          <a:p>
            <a:pPr lvl="1"/>
            <a:r>
              <a:rPr lang="en-US" dirty="0">
                <a:sym typeface="Wingdings" panose="05000000000000000000" pitchFamily="2" charset="2"/>
              </a:rPr>
              <a:t>7/3.5  2.0</a:t>
            </a:r>
          </a:p>
          <a:p>
            <a:r>
              <a:rPr lang="en-US" dirty="0">
                <a:sym typeface="Wingdings" panose="05000000000000000000" pitchFamily="2" charset="2"/>
              </a:rPr>
              <a:t>Float divided by a float  float</a:t>
            </a:r>
          </a:p>
          <a:p>
            <a:pPr lvl="1"/>
            <a:r>
              <a:rPr lang="en-US" dirty="0">
                <a:sym typeface="Wingdings" panose="05000000000000000000" pitchFamily="2" charset="2"/>
              </a:rPr>
              <a:t>4.14/.5  8.28</a:t>
            </a:r>
          </a:p>
          <a:p>
            <a:r>
              <a:rPr lang="en-US" dirty="0">
                <a:sym typeface="Wingdings" panose="05000000000000000000" pitchFamily="2" charset="2"/>
              </a:rPr>
              <a:t>Using a float in division will result in a float answer</a:t>
            </a:r>
            <a:endParaRPr lang="en-US" dirty="0"/>
          </a:p>
        </p:txBody>
      </p:sp>
      <p:sp>
        <p:nvSpPr>
          <p:cNvPr id="7" name="TextBox 6"/>
          <p:cNvSpPr txBox="1"/>
          <p:nvPr/>
        </p:nvSpPr>
        <p:spPr>
          <a:xfrm>
            <a:off x="650876" y="5156730"/>
            <a:ext cx="5162024" cy="1200329"/>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a:t>The modulus operator, %, calculates the remainder of an integer divided by an integer</a:t>
            </a:r>
          </a:p>
          <a:p>
            <a:pPr marL="742950" lvl="1" indent="-285750">
              <a:buFont typeface="Arial" panose="020B0604020202020204" pitchFamily="34" charset="0"/>
              <a:buChar char="•"/>
            </a:pPr>
            <a:r>
              <a:rPr lang="en-US" dirty="0"/>
              <a:t>6%3 = 0</a:t>
            </a:r>
          </a:p>
          <a:p>
            <a:pPr marL="742950" lvl="1" indent="-285750">
              <a:buFont typeface="Arial" panose="020B0604020202020204" pitchFamily="34" charset="0"/>
              <a:buChar char="•"/>
            </a:pPr>
            <a:r>
              <a:rPr lang="en-US" dirty="0"/>
              <a:t>7%3 = 1</a:t>
            </a:r>
          </a:p>
        </p:txBody>
      </p:sp>
      <p:sp>
        <p:nvSpPr>
          <p:cNvPr id="8" name="Text Placeholder 2"/>
          <p:cNvSpPr txBox="1">
            <a:spLocks/>
          </p:cNvSpPr>
          <p:nvPr/>
        </p:nvSpPr>
        <p:spPr>
          <a:xfrm>
            <a:off x="650876" y="4633119"/>
            <a:ext cx="470905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sz="2400" dirty="0">
                <a:solidFill>
                  <a:srgbClr val="00B0F0"/>
                </a:solidFill>
              </a:rPr>
              <a:t>Integer Modulus</a:t>
            </a:r>
          </a:p>
        </p:txBody>
      </p:sp>
    </p:spTree>
    <p:extLst>
      <p:ext uri="{BB962C8B-B14F-4D97-AF65-F5344CB8AC3E}">
        <p14:creationId xmlns:p14="http://schemas.microsoft.com/office/powerpoint/2010/main" val="16866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1000"/>
                                        <p:tgtEl>
                                          <p:spTgt spid="4">
                                            <p:txEl>
                                              <p:pRg st="3" end="3"/>
                                            </p:txEl>
                                          </p:spTgt>
                                        </p:tgtEl>
                                      </p:cBhvr>
                                    </p:animEffect>
                                    <p:anim calcmode="lin" valueType="num">
                                      <p:cBhvr>
                                        <p:cTn id="3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1000"/>
                                        <p:tgtEl>
                                          <p:spTgt spid="4">
                                            <p:txEl>
                                              <p:pRg st="4" end="4"/>
                                            </p:txEl>
                                          </p:spTgt>
                                        </p:tgtEl>
                                      </p:cBhvr>
                                    </p:animEffect>
                                    <p:anim calcmode="lin" valueType="num">
                                      <p:cBhvr>
                                        <p:cTn id="3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5">
                                            <p:txEl>
                                              <p:pRg st="0" end="0"/>
                                            </p:txEl>
                                          </p:spTgt>
                                        </p:tgtEl>
                                        <p:attrNameLst>
                                          <p:attrName>style.visibility</p:attrName>
                                        </p:attrNameLst>
                                      </p:cBhvr>
                                      <p:to>
                                        <p:strVal val="visible"/>
                                      </p:to>
                                    </p:set>
                                    <p:animEffect transition="in" filter="fade">
                                      <p:cBhvr>
                                        <p:cTn id="64" dur="1000"/>
                                        <p:tgtEl>
                                          <p:spTgt spid="5">
                                            <p:txEl>
                                              <p:pRg st="0" end="0"/>
                                            </p:txEl>
                                          </p:spTgt>
                                        </p:tgtEl>
                                      </p:cBhvr>
                                    </p:animEffect>
                                    <p:anim calcmode="lin" valueType="num">
                                      <p:cBhvr>
                                        <p:cTn id="6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bg/>
                                          </p:spTgt>
                                        </p:tgtEl>
                                        <p:attrNameLst>
                                          <p:attrName>style.visibility</p:attrName>
                                        </p:attrNameLst>
                                      </p:cBhvr>
                                      <p:to>
                                        <p:strVal val="visible"/>
                                      </p:to>
                                    </p:set>
                                    <p:animEffect transition="in" filter="fade">
                                      <p:cBhvr>
                                        <p:cTn id="71" dur="1000"/>
                                        <p:tgtEl>
                                          <p:spTgt spid="6">
                                            <p:bg/>
                                          </p:spTgt>
                                        </p:tgtEl>
                                      </p:cBhvr>
                                    </p:animEffect>
                                    <p:anim calcmode="lin" valueType="num">
                                      <p:cBhvr>
                                        <p:cTn id="72" dur="1000" fill="hold"/>
                                        <p:tgtEl>
                                          <p:spTgt spid="6">
                                            <p:bg/>
                                          </p:spTgt>
                                        </p:tgtEl>
                                        <p:attrNameLst>
                                          <p:attrName>ppt_x</p:attrName>
                                        </p:attrNameLst>
                                      </p:cBhvr>
                                      <p:tavLst>
                                        <p:tav tm="0">
                                          <p:val>
                                            <p:strVal val="#ppt_x"/>
                                          </p:val>
                                        </p:tav>
                                        <p:tav tm="100000">
                                          <p:val>
                                            <p:strVal val="#ppt_x"/>
                                          </p:val>
                                        </p:tav>
                                      </p:tavLst>
                                    </p:anim>
                                    <p:anim calcmode="lin" valueType="num">
                                      <p:cBhvr>
                                        <p:cTn id="73"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6">
                                            <p:txEl>
                                              <p:pRg st="0" end="0"/>
                                            </p:txEl>
                                          </p:spTgt>
                                        </p:tgtEl>
                                        <p:attrNameLst>
                                          <p:attrName>style.visibility</p:attrName>
                                        </p:attrNameLst>
                                      </p:cBhvr>
                                      <p:to>
                                        <p:strVal val="visible"/>
                                      </p:to>
                                    </p:set>
                                    <p:animEffect transition="in" filter="fade">
                                      <p:cBhvr>
                                        <p:cTn id="78" dur="1000"/>
                                        <p:tgtEl>
                                          <p:spTgt spid="6">
                                            <p:txEl>
                                              <p:pRg st="0" end="0"/>
                                            </p:txEl>
                                          </p:spTgt>
                                        </p:tgtEl>
                                      </p:cBhvr>
                                    </p:animEffect>
                                    <p:anim calcmode="lin" valueType="num">
                                      <p:cBhvr>
                                        <p:cTn id="7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
                                            <p:txEl>
                                              <p:pRg st="1" end="1"/>
                                            </p:txEl>
                                          </p:spTgt>
                                        </p:tgtEl>
                                        <p:attrNameLst>
                                          <p:attrName>style.visibility</p:attrName>
                                        </p:attrNameLst>
                                      </p:cBhvr>
                                      <p:to>
                                        <p:strVal val="visible"/>
                                      </p:to>
                                    </p:set>
                                    <p:animEffect transition="in" filter="fade">
                                      <p:cBhvr>
                                        <p:cTn id="83" dur="1000"/>
                                        <p:tgtEl>
                                          <p:spTgt spid="6">
                                            <p:txEl>
                                              <p:pRg st="1" end="1"/>
                                            </p:txEl>
                                          </p:spTgt>
                                        </p:tgtEl>
                                      </p:cBhvr>
                                    </p:animEffect>
                                    <p:anim calcmode="lin" valueType="num">
                                      <p:cBhvr>
                                        <p:cTn id="8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6">
                                            <p:txEl>
                                              <p:pRg st="2" end="2"/>
                                            </p:txEl>
                                          </p:spTgt>
                                        </p:tgtEl>
                                        <p:attrNameLst>
                                          <p:attrName>style.visibility</p:attrName>
                                        </p:attrNameLst>
                                      </p:cBhvr>
                                      <p:to>
                                        <p:strVal val="visible"/>
                                      </p:to>
                                    </p:set>
                                    <p:animEffect transition="in" filter="fade">
                                      <p:cBhvr>
                                        <p:cTn id="90" dur="1000"/>
                                        <p:tgtEl>
                                          <p:spTgt spid="6">
                                            <p:txEl>
                                              <p:pRg st="2" end="2"/>
                                            </p:txEl>
                                          </p:spTgt>
                                        </p:tgtEl>
                                      </p:cBhvr>
                                    </p:animEffect>
                                    <p:anim calcmode="lin" valueType="num">
                                      <p:cBhvr>
                                        <p:cTn id="9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2" dur="1000" fill="hold"/>
                                        <p:tgtEl>
                                          <p:spTgt spid="6">
                                            <p:txEl>
                                              <p:pRg st="2" end="2"/>
                                            </p:tx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6">
                                            <p:txEl>
                                              <p:pRg st="3" end="3"/>
                                            </p:txEl>
                                          </p:spTgt>
                                        </p:tgtEl>
                                        <p:attrNameLst>
                                          <p:attrName>style.visibility</p:attrName>
                                        </p:attrNameLst>
                                      </p:cBhvr>
                                      <p:to>
                                        <p:strVal val="visible"/>
                                      </p:to>
                                    </p:set>
                                    <p:animEffect transition="in" filter="fade">
                                      <p:cBhvr>
                                        <p:cTn id="95" dur="1000"/>
                                        <p:tgtEl>
                                          <p:spTgt spid="6">
                                            <p:txEl>
                                              <p:pRg st="3" end="3"/>
                                            </p:txEl>
                                          </p:spTgt>
                                        </p:tgtEl>
                                      </p:cBhvr>
                                    </p:animEffect>
                                    <p:anim calcmode="lin" valueType="num">
                                      <p:cBhvr>
                                        <p:cTn id="9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6">
                                            <p:txEl>
                                              <p:pRg st="4" end="4"/>
                                            </p:txEl>
                                          </p:spTgt>
                                        </p:tgtEl>
                                        <p:attrNameLst>
                                          <p:attrName>style.visibility</p:attrName>
                                        </p:attrNameLst>
                                      </p:cBhvr>
                                      <p:to>
                                        <p:strVal val="visible"/>
                                      </p:to>
                                    </p:set>
                                    <p:animEffect transition="in" filter="fade">
                                      <p:cBhvr>
                                        <p:cTn id="102" dur="1000"/>
                                        <p:tgtEl>
                                          <p:spTgt spid="6">
                                            <p:txEl>
                                              <p:pRg st="4" end="4"/>
                                            </p:txEl>
                                          </p:spTgt>
                                        </p:tgtEl>
                                      </p:cBhvr>
                                    </p:animEffect>
                                    <p:anim calcmode="lin" valueType="num">
                                      <p:cBhvr>
                                        <p:cTn id="10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
                                            <p:txEl>
                                              <p:pRg st="5" end="5"/>
                                            </p:txEl>
                                          </p:spTgt>
                                        </p:tgtEl>
                                        <p:attrNameLst>
                                          <p:attrName>style.visibility</p:attrName>
                                        </p:attrNameLst>
                                      </p:cBhvr>
                                      <p:to>
                                        <p:strVal val="visible"/>
                                      </p:to>
                                    </p:set>
                                    <p:animEffect transition="in" filter="fade">
                                      <p:cBhvr>
                                        <p:cTn id="107" dur="1000"/>
                                        <p:tgtEl>
                                          <p:spTgt spid="6">
                                            <p:txEl>
                                              <p:pRg st="5" end="5"/>
                                            </p:txEl>
                                          </p:spTgt>
                                        </p:tgtEl>
                                      </p:cBhvr>
                                    </p:animEffect>
                                    <p:anim calcmode="lin" valueType="num">
                                      <p:cBhvr>
                                        <p:cTn id="10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0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6">
                                            <p:txEl>
                                              <p:pRg st="6" end="6"/>
                                            </p:txEl>
                                          </p:spTgt>
                                        </p:tgtEl>
                                        <p:attrNameLst>
                                          <p:attrName>style.visibility</p:attrName>
                                        </p:attrNameLst>
                                      </p:cBhvr>
                                      <p:to>
                                        <p:strVal val="visible"/>
                                      </p:to>
                                    </p:set>
                                    <p:animEffect transition="in" filter="fade">
                                      <p:cBhvr>
                                        <p:cTn id="114" dur="1000"/>
                                        <p:tgtEl>
                                          <p:spTgt spid="6">
                                            <p:txEl>
                                              <p:pRg st="6" end="6"/>
                                            </p:txEl>
                                          </p:spTgt>
                                        </p:tgtEl>
                                      </p:cBhvr>
                                    </p:animEffect>
                                    <p:anim calcmode="lin" valueType="num">
                                      <p:cBhvr>
                                        <p:cTn id="11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6"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p:bldP spid="6" grpId="0" build="p" animBg="1"/>
      <p:bldP spid="7"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07165" y="876301"/>
            <a:ext cx="4787899" cy="533400"/>
          </a:xfrm>
        </p:spPr>
        <p:txBody>
          <a:bodyPr>
            <a:normAutofit fontScale="90000"/>
          </a:bodyPr>
          <a:lstStyle/>
          <a:p>
            <a:r>
              <a:rPr lang="en-US" dirty="0"/>
              <a:t>Basic conversions in c</a:t>
            </a:r>
          </a:p>
        </p:txBody>
      </p:sp>
      <p:sp>
        <p:nvSpPr>
          <p:cNvPr id="8" name="Content Placeholder 7"/>
          <p:cNvSpPr>
            <a:spLocks noGrp="1"/>
          </p:cNvSpPr>
          <p:nvPr>
            <p:ph idx="1"/>
          </p:nvPr>
        </p:nvSpPr>
        <p:spPr>
          <a:xfrm>
            <a:off x="6241774" y="3130292"/>
            <a:ext cx="1431234" cy="600164"/>
          </a:xfrm>
        </p:spPr>
        <p:txBody>
          <a:bodyPr numCol="1" anchor="t">
            <a:normAutofit/>
          </a:bodyPr>
          <a:lstStyle/>
          <a:p>
            <a:pPr marL="0" indent="0">
              <a:spcBef>
                <a:spcPts val="0"/>
              </a:spcBef>
              <a:spcAft>
                <a:spcPts val="0"/>
              </a:spcAft>
              <a:buNone/>
            </a:pPr>
            <a:r>
              <a:rPr lang="en-US" sz="1600"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return 0;</a:t>
            </a:r>
          </a:p>
          <a:p>
            <a:pPr marL="0" indent="0">
              <a:spcBef>
                <a:spcPts val="0"/>
              </a:spcBef>
              <a:spcAft>
                <a:spcPts val="0"/>
              </a:spcAft>
              <a:buNone/>
            </a:pPr>
            <a:r>
              <a:rPr lang="en-US" sz="1600" dirty="0">
                <a:latin typeface="Arial" panose="020B0604020202020204" pitchFamily="34" charset="0"/>
                <a:cs typeface="Arial" panose="020B0604020202020204" pitchFamily="34" charset="0"/>
              </a:rPr>
              <a:t>}</a:t>
            </a:r>
          </a:p>
        </p:txBody>
      </p:sp>
      <p:sp>
        <p:nvSpPr>
          <p:cNvPr id="9" name="TextBox 8"/>
          <p:cNvSpPr txBox="1"/>
          <p:nvPr/>
        </p:nvSpPr>
        <p:spPr>
          <a:xfrm>
            <a:off x="7182675" y="4536845"/>
            <a:ext cx="4717777" cy="1477328"/>
          </a:xfrm>
          <a:prstGeom prst="rect">
            <a:avLst/>
          </a:prstGeom>
          <a:noFill/>
          <a:ln w="19050">
            <a:solidFill>
              <a:schemeClr val="tx1"/>
            </a:solidFill>
          </a:ln>
        </p:spPr>
        <p:txBody>
          <a:bodyPr wrap="square" rtlCol="0">
            <a:spAutoFit/>
          </a:bodyPr>
          <a:lstStyle/>
          <a:p>
            <a:r>
              <a:rPr lang="en-US" dirty="0"/>
              <a:t>123.125000 assigned to an </a:t>
            </a:r>
            <a:r>
              <a:rPr lang="en-US" dirty="0" err="1"/>
              <a:t>int</a:t>
            </a:r>
            <a:r>
              <a:rPr lang="en-US" dirty="0"/>
              <a:t> produces 123</a:t>
            </a:r>
          </a:p>
          <a:p>
            <a:r>
              <a:rPr lang="en-US" dirty="0"/>
              <a:t>-150 assigned to a float produces -150.000000</a:t>
            </a:r>
          </a:p>
          <a:p>
            <a:r>
              <a:rPr lang="en-US" dirty="0"/>
              <a:t>-150 divided by 100 produces -1.000000</a:t>
            </a:r>
          </a:p>
          <a:p>
            <a:r>
              <a:rPr lang="en-US" dirty="0"/>
              <a:t>-150 divided by 100.0 produces -1.500000</a:t>
            </a:r>
          </a:p>
          <a:p>
            <a:r>
              <a:rPr lang="en-US" dirty="0"/>
              <a:t>(float) -150 divided by 100 produces -1.500000</a:t>
            </a:r>
          </a:p>
        </p:txBody>
      </p:sp>
      <p:sp>
        <p:nvSpPr>
          <p:cNvPr id="2" name="TextBox 1"/>
          <p:cNvSpPr txBox="1"/>
          <p:nvPr/>
        </p:nvSpPr>
        <p:spPr>
          <a:xfrm>
            <a:off x="1007165" y="1643270"/>
            <a:ext cx="4214192" cy="1200329"/>
          </a:xfrm>
          <a:prstGeom prst="rect">
            <a:avLst/>
          </a:prstGeom>
          <a:noFill/>
        </p:spPr>
        <p:txBody>
          <a:bodyPr wrap="square" rtlCol="0">
            <a:spAutoFit/>
          </a:bodyPr>
          <a:lstStyle/>
          <a:p>
            <a:r>
              <a:rPr lang="en-US" dirty="0">
                <a:solidFill>
                  <a:srgbClr val="00B050"/>
                </a:solidFill>
                <a:latin typeface="Arial" panose="020B0604020202020204" pitchFamily="34" charset="0"/>
                <a:cs typeface="Arial" panose="020B0604020202020204" pitchFamily="34" charset="0"/>
              </a:rPr>
              <a:t>// Basic conversions in C</a:t>
            </a:r>
          </a:p>
          <a:p>
            <a:r>
              <a:rPr lang="en-US" dirty="0">
                <a:solidFill>
                  <a:srgbClr val="0070C0"/>
                </a:solidFill>
                <a:latin typeface="Arial" panose="020B0604020202020204" pitchFamily="34" charset="0"/>
                <a:cs typeface="Arial" panose="020B0604020202020204" pitchFamily="34" charset="0"/>
              </a:rPr>
              <a:t>#include </a:t>
            </a:r>
            <a:r>
              <a:rPr lang="en-US" dirty="0">
                <a:solidFill>
                  <a:srgbClr val="FF0000"/>
                </a:solidFill>
                <a:latin typeface="Arial" panose="020B0604020202020204" pitchFamily="34" charset="0"/>
                <a:cs typeface="Arial" panose="020B0604020202020204" pitchFamily="34" charset="0"/>
              </a:rPr>
              <a:t>&lt;</a:t>
            </a:r>
            <a:r>
              <a:rPr lang="en-US" dirty="0" err="1">
                <a:solidFill>
                  <a:srgbClr val="FF0000"/>
                </a:solidFill>
                <a:latin typeface="Arial" panose="020B0604020202020204" pitchFamily="34" charset="0"/>
                <a:cs typeface="Arial" panose="020B0604020202020204" pitchFamily="34" charset="0"/>
              </a:rPr>
              <a:t>stdio.h</a:t>
            </a:r>
            <a:r>
              <a:rPr lang="en-US" dirty="0">
                <a:solidFill>
                  <a:srgbClr val="FF0000"/>
                </a:solidFill>
                <a:latin typeface="Arial" panose="020B0604020202020204" pitchFamily="34" charset="0"/>
                <a:cs typeface="Arial" panose="020B0604020202020204" pitchFamily="34" charset="0"/>
              </a:rPr>
              <a:t>&gt;</a:t>
            </a:r>
          </a:p>
          <a:p>
            <a:r>
              <a:rPr lang="en-US" dirty="0" err="1">
                <a:solidFill>
                  <a:srgbClr val="0070C0"/>
                </a:solidFill>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main (</a:t>
            </a:r>
            <a:r>
              <a:rPr lang="en-US" dirty="0">
                <a:solidFill>
                  <a:srgbClr val="0070C0"/>
                </a:solidFill>
                <a:latin typeface="Arial" panose="020B0604020202020204" pitchFamily="34" charset="0"/>
                <a:cs typeface="Arial" panose="020B0604020202020204" pitchFamily="34" charset="0"/>
              </a:rPr>
              <a:t>void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p:txBody>
      </p:sp>
      <p:sp>
        <p:nvSpPr>
          <p:cNvPr id="3" name="TextBox 2"/>
          <p:cNvSpPr txBox="1"/>
          <p:nvPr/>
        </p:nvSpPr>
        <p:spPr>
          <a:xfrm>
            <a:off x="1433166" y="2641334"/>
            <a:ext cx="2728017" cy="1311128"/>
          </a:xfrm>
          <a:prstGeom prst="rect">
            <a:avLst/>
          </a:prstGeom>
          <a:noFill/>
        </p:spPr>
        <p:txBody>
          <a:bodyPr wrap="square" rtlCol="0">
            <a:spAutoFit/>
          </a:bodyPr>
          <a:lstStyle/>
          <a:p>
            <a:r>
              <a:rPr lang="en-US" dirty="0">
                <a:solidFill>
                  <a:srgbClr val="00B050"/>
                </a:solidFill>
                <a:latin typeface="Arial" panose="020B0604020202020204" pitchFamily="34" charset="0"/>
                <a:cs typeface="Arial" panose="020B0604020202020204" pitchFamily="34" charset="0"/>
              </a:rPr>
              <a:t>//Declare Variables</a:t>
            </a:r>
          </a:p>
          <a:p>
            <a:r>
              <a:rPr lang="en-US" dirty="0">
                <a:solidFill>
                  <a:srgbClr val="0070C0"/>
                </a:solidFill>
                <a:latin typeface="Arial" panose="020B0604020202020204" pitchFamily="34" charset="0"/>
                <a:cs typeface="Arial" panose="020B0604020202020204" pitchFamily="34" charset="0"/>
              </a:rPr>
              <a:t>float</a:t>
            </a:r>
            <a:r>
              <a:rPr lang="en-US" dirty="0">
                <a:latin typeface="Arial" panose="020B0604020202020204" pitchFamily="34" charset="0"/>
                <a:cs typeface="Arial" panose="020B0604020202020204" pitchFamily="34" charset="0"/>
              </a:rPr>
              <a:t>  f1 = 123.125, f2;</a:t>
            </a:r>
          </a:p>
          <a:p>
            <a:pPr>
              <a:lnSpc>
                <a:spcPct val="120000"/>
              </a:lnSpc>
            </a:pPr>
            <a:r>
              <a:rPr lang="en-US" dirty="0" err="1">
                <a:solidFill>
                  <a:srgbClr val="0070C0"/>
                </a:solidFill>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i1, i2 = -150;</a:t>
            </a:r>
          </a:p>
          <a:p>
            <a:pPr>
              <a:lnSpc>
                <a:spcPct val="120000"/>
              </a:lnSpc>
            </a:pPr>
            <a:r>
              <a:rPr lang="en-US" dirty="0">
                <a:solidFill>
                  <a:srgbClr val="0070C0"/>
                </a:solidFill>
                <a:latin typeface="Arial" panose="020B0604020202020204" pitchFamily="34" charset="0"/>
                <a:cs typeface="Arial" panose="020B0604020202020204" pitchFamily="34" charset="0"/>
              </a:rPr>
              <a:t>char</a:t>
            </a:r>
            <a:r>
              <a:rPr lang="en-US" dirty="0">
                <a:latin typeface="Arial" panose="020B0604020202020204" pitchFamily="34" charset="0"/>
                <a:cs typeface="Arial" panose="020B0604020202020204" pitchFamily="34" charset="0"/>
              </a:rPr>
              <a:t>      c = 'a';</a:t>
            </a:r>
          </a:p>
        </p:txBody>
      </p:sp>
      <p:sp>
        <p:nvSpPr>
          <p:cNvPr id="4" name="TextBox 3"/>
          <p:cNvSpPr txBox="1"/>
          <p:nvPr/>
        </p:nvSpPr>
        <p:spPr>
          <a:xfrm>
            <a:off x="1433166" y="4017149"/>
            <a:ext cx="585746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i1 = f1;      </a:t>
            </a:r>
            <a:r>
              <a:rPr lang="en-US" dirty="0">
                <a:solidFill>
                  <a:srgbClr val="00B050"/>
                </a:solidFill>
                <a:latin typeface="Arial" panose="020B0604020202020204" pitchFamily="34" charset="0"/>
                <a:cs typeface="Arial" panose="020B0604020202020204" pitchFamily="34" charset="0"/>
              </a:rPr>
              <a:t>// floating to integer conversion</a:t>
            </a:r>
          </a:p>
          <a:p>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"%f assigned to an </a:t>
            </a:r>
            <a:r>
              <a:rPr lang="en-US" dirty="0" err="1">
                <a:solidFill>
                  <a:srgbClr val="FF0000"/>
                </a:solidFill>
                <a:latin typeface="Arial" panose="020B0604020202020204" pitchFamily="34" charset="0"/>
                <a:cs typeface="Arial" panose="020B0604020202020204" pitchFamily="34" charset="0"/>
              </a:rPr>
              <a:t>int</a:t>
            </a:r>
            <a:r>
              <a:rPr lang="en-US" dirty="0">
                <a:solidFill>
                  <a:srgbClr val="FF0000"/>
                </a:solidFill>
                <a:latin typeface="Arial" panose="020B0604020202020204" pitchFamily="34" charset="0"/>
                <a:cs typeface="Arial" panose="020B0604020202020204" pitchFamily="34" charset="0"/>
              </a:rPr>
              <a:t> produces %</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f1, i1);</a:t>
            </a:r>
          </a:p>
          <a:p>
            <a:endParaRPr lang="en-US" dirty="0"/>
          </a:p>
        </p:txBody>
      </p:sp>
      <p:sp>
        <p:nvSpPr>
          <p:cNvPr id="5" name="TextBox 4"/>
          <p:cNvSpPr txBox="1"/>
          <p:nvPr/>
        </p:nvSpPr>
        <p:spPr>
          <a:xfrm>
            <a:off x="1433166" y="4813829"/>
            <a:ext cx="585746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f1 = i2;                 </a:t>
            </a:r>
            <a:r>
              <a:rPr lang="en-US" dirty="0">
                <a:solidFill>
                  <a:srgbClr val="00B050"/>
                </a:solidFill>
                <a:latin typeface="Arial" panose="020B0604020202020204" pitchFamily="34" charset="0"/>
                <a:cs typeface="Arial" panose="020B0604020202020204" pitchFamily="34" charset="0"/>
              </a:rPr>
              <a:t>// integer to floating conversion</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assigned to a float produces %f\n"</a:t>
            </a:r>
            <a:r>
              <a:rPr lang="en-US" dirty="0">
                <a:latin typeface="Arial" panose="020B0604020202020204" pitchFamily="34" charset="0"/>
                <a:cs typeface="Arial" panose="020B0604020202020204" pitchFamily="34" charset="0"/>
              </a:rPr>
              <a:t>, i2, f1);</a:t>
            </a:r>
            <a:endParaRPr lang="en-US" dirty="0"/>
          </a:p>
        </p:txBody>
      </p:sp>
      <p:sp>
        <p:nvSpPr>
          <p:cNvPr id="6" name="TextBox 5"/>
          <p:cNvSpPr txBox="1"/>
          <p:nvPr/>
        </p:nvSpPr>
        <p:spPr>
          <a:xfrm>
            <a:off x="1433166" y="5652364"/>
            <a:ext cx="581384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f1 = i2 / 100;           </a:t>
            </a:r>
            <a:r>
              <a:rPr lang="en-US" dirty="0">
                <a:solidFill>
                  <a:srgbClr val="00B050"/>
                </a:solidFill>
                <a:latin typeface="Arial" panose="020B0604020202020204" pitchFamily="34" charset="0"/>
                <a:cs typeface="Arial" panose="020B0604020202020204" pitchFamily="34" charset="0"/>
              </a:rPr>
              <a:t>// integer divided by integer</a:t>
            </a:r>
          </a:p>
          <a:p>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divided by 100 produces %f\n"</a:t>
            </a:r>
            <a:r>
              <a:rPr lang="en-US" dirty="0">
                <a:latin typeface="Arial" panose="020B0604020202020204" pitchFamily="34" charset="0"/>
                <a:cs typeface="Arial" panose="020B0604020202020204" pitchFamily="34" charset="0"/>
              </a:rPr>
              <a:t>, i2, f1);</a:t>
            </a:r>
          </a:p>
          <a:p>
            <a:endParaRPr lang="en-US" dirty="0"/>
          </a:p>
        </p:txBody>
      </p:sp>
      <p:sp>
        <p:nvSpPr>
          <p:cNvPr id="10" name="TextBox 9"/>
          <p:cNvSpPr txBox="1"/>
          <p:nvPr/>
        </p:nvSpPr>
        <p:spPr>
          <a:xfrm>
            <a:off x="6374296" y="1643270"/>
            <a:ext cx="568352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f2 = i2 / 100.0;           </a:t>
            </a:r>
            <a:r>
              <a:rPr lang="en-US" dirty="0">
                <a:solidFill>
                  <a:srgbClr val="00B050"/>
                </a:solidFill>
                <a:latin typeface="Arial" panose="020B0604020202020204" pitchFamily="34" charset="0"/>
                <a:cs typeface="Arial" panose="020B0604020202020204" pitchFamily="34" charset="0"/>
              </a:rPr>
              <a:t>// integer divided by a float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divided by 100.0 produces %f\n"</a:t>
            </a:r>
            <a:r>
              <a:rPr lang="en-US" dirty="0">
                <a:latin typeface="Arial" panose="020B0604020202020204" pitchFamily="34" charset="0"/>
                <a:cs typeface="Arial" panose="020B0604020202020204" pitchFamily="34" charset="0"/>
              </a:rPr>
              <a:t>, i2, f2);</a:t>
            </a:r>
            <a:endParaRPr lang="en-US" dirty="0"/>
          </a:p>
        </p:txBody>
      </p:sp>
      <p:sp>
        <p:nvSpPr>
          <p:cNvPr id="11" name="TextBox 10"/>
          <p:cNvSpPr txBox="1"/>
          <p:nvPr/>
        </p:nvSpPr>
        <p:spPr>
          <a:xfrm>
            <a:off x="6374296" y="2362245"/>
            <a:ext cx="586684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f2 = (float) i2 / 100;     </a:t>
            </a:r>
            <a:r>
              <a:rPr lang="en-US" dirty="0">
                <a:solidFill>
                  <a:srgbClr val="00B050"/>
                </a:solidFill>
                <a:latin typeface="Arial" panose="020B0604020202020204" pitchFamily="34" charset="0"/>
                <a:cs typeface="Arial" panose="020B0604020202020204" pitchFamily="34" charset="0"/>
              </a:rPr>
              <a:t>// type cast operator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printf</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"(float) %</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divided by 100 produces %f\n"</a:t>
            </a:r>
            <a:r>
              <a:rPr lang="en-US" dirty="0">
                <a:latin typeface="Arial" panose="020B0604020202020204" pitchFamily="34" charset="0"/>
                <a:cs typeface="Arial" panose="020B0604020202020204" pitchFamily="34" charset="0"/>
              </a:rPr>
              <a:t>,</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i2, f2);</a:t>
            </a:r>
            <a:endParaRPr lang="en-US" dirty="0"/>
          </a:p>
        </p:txBody>
      </p:sp>
    </p:spTree>
    <p:extLst>
      <p:ext uri="{BB962C8B-B14F-4D97-AF65-F5344CB8AC3E}">
        <p14:creationId xmlns:p14="http://schemas.microsoft.com/office/powerpoint/2010/main" val="31084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fade">
                                      <p:cBhvr>
                                        <p:cTn id="56" dur="1000"/>
                                        <p:tgtEl>
                                          <p:spTgt spid="8">
                                            <p:txEl>
                                              <p:pRg st="0" end="0"/>
                                            </p:txEl>
                                          </p:spTgt>
                                        </p:tgtEl>
                                      </p:cBhvr>
                                    </p:animEffect>
                                    <p:anim calcmode="lin" valueType="num">
                                      <p:cBhvr>
                                        <p:cTn id="5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animEffect transition="in" filter="fade">
                                      <p:cBhvr>
                                        <p:cTn id="63" dur="1000"/>
                                        <p:tgtEl>
                                          <p:spTgt spid="8">
                                            <p:txEl>
                                              <p:pRg st="1" end="1"/>
                                            </p:txEl>
                                          </p:spTgt>
                                        </p:tgtEl>
                                      </p:cBhvr>
                                    </p:animEffect>
                                    <p:anim calcmode="lin" valueType="num">
                                      <p:cBhvr>
                                        <p:cTn id="6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2" grpId="0"/>
      <p:bldP spid="3" grpId="0"/>
      <p:bldP spid="4" grpId="0"/>
      <p:bldP spid="5" grpId="0"/>
      <p:bldP spid="6"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18" y="967189"/>
            <a:ext cx="10131425" cy="781878"/>
          </a:xfrm>
        </p:spPr>
        <p:txBody>
          <a:bodyPr/>
          <a:lstStyle/>
          <a:p>
            <a:r>
              <a:rPr lang="en-US" dirty="0" err="1"/>
              <a:t>Scanf_s</a:t>
            </a:r>
            <a:r>
              <a:rPr lang="en-US" dirty="0"/>
              <a:t> statement</a:t>
            </a:r>
          </a:p>
        </p:txBody>
      </p:sp>
      <p:sp>
        <p:nvSpPr>
          <p:cNvPr id="3" name="Content Placeholder 2"/>
          <p:cNvSpPr>
            <a:spLocks noGrp="1"/>
          </p:cNvSpPr>
          <p:nvPr>
            <p:ph idx="1"/>
          </p:nvPr>
        </p:nvSpPr>
        <p:spPr>
          <a:xfrm>
            <a:off x="1003854" y="3138706"/>
            <a:ext cx="3528390" cy="2070653"/>
          </a:xfrm>
        </p:spPr>
        <p:txBody>
          <a:bodyPr anchor="t">
            <a:normAutofit/>
          </a:bodyPr>
          <a:lstStyle/>
          <a:p>
            <a:pPr marL="128016" lvl="1" indent="0">
              <a:buNone/>
            </a:pPr>
            <a:r>
              <a:rPr lang="en-US" sz="2400" dirty="0" err="1">
                <a:solidFill>
                  <a:srgbClr val="0070C0"/>
                </a:solidFill>
              </a:rPr>
              <a:t>int</a:t>
            </a:r>
            <a:r>
              <a:rPr lang="en-US" sz="2400" dirty="0"/>
              <a:t> num1;</a:t>
            </a:r>
          </a:p>
          <a:p>
            <a:pPr marL="128016" lvl="1" indent="0">
              <a:buNone/>
            </a:pPr>
            <a:endParaRPr lang="en-US" sz="2400" dirty="0"/>
          </a:p>
          <a:p>
            <a:pPr marL="128016" lvl="1" indent="0">
              <a:buNone/>
            </a:pPr>
            <a:r>
              <a:rPr lang="en-US" sz="2400" dirty="0" err="1"/>
              <a:t>printf</a:t>
            </a:r>
            <a:r>
              <a:rPr lang="en-US" sz="2400" dirty="0"/>
              <a:t>(</a:t>
            </a:r>
            <a:r>
              <a:rPr lang="en-US" sz="2400" dirty="0">
                <a:solidFill>
                  <a:srgbClr val="FF0000"/>
                </a:solidFill>
              </a:rPr>
              <a:t>“Enter an integer: “</a:t>
            </a:r>
            <a:r>
              <a:rPr lang="en-US" sz="2400" dirty="0"/>
              <a:t>);</a:t>
            </a:r>
          </a:p>
          <a:p>
            <a:pPr marL="128016" lvl="1" indent="0">
              <a:buNone/>
            </a:pPr>
            <a:r>
              <a:rPr lang="en-US" sz="2400" dirty="0" err="1"/>
              <a:t>scanf_s</a:t>
            </a:r>
            <a:r>
              <a:rPr lang="en-US" sz="2400" dirty="0"/>
              <a:t>(</a:t>
            </a:r>
            <a:r>
              <a:rPr lang="en-US" sz="2400" dirty="0">
                <a:solidFill>
                  <a:srgbClr val="FF0000"/>
                </a:solidFill>
              </a:rPr>
              <a:t>“%</a:t>
            </a:r>
            <a:r>
              <a:rPr lang="en-US" sz="2400" dirty="0" err="1">
                <a:solidFill>
                  <a:srgbClr val="FF0000"/>
                </a:solidFill>
              </a:rPr>
              <a:t>i</a:t>
            </a:r>
            <a:r>
              <a:rPr lang="en-US" sz="2400" dirty="0">
                <a:solidFill>
                  <a:srgbClr val="FF0000"/>
                </a:solidFill>
              </a:rPr>
              <a:t>”</a:t>
            </a:r>
            <a:r>
              <a:rPr lang="en-US" sz="2400" dirty="0"/>
              <a:t>, &amp;num1);</a:t>
            </a:r>
          </a:p>
        </p:txBody>
      </p:sp>
      <p:grpSp>
        <p:nvGrpSpPr>
          <p:cNvPr id="9" name="Group 8"/>
          <p:cNvGrpSpPr/>
          <p:nvPr/>
        </p:nvGrpSpPr>
        <p:grpSpPr>
          <a:xfrm>
            <a:off x="1143536" y="4769308"/>
            <a:ext cx="3644348" cy="1901687"/>
            <a:chOff x="1523999" y="4152969"/>
            <a:chExt cx="3644348" cy="1901687"/>
          </a:xfrm>
          <a:solidFill>
            <a:schemeClr val="accent2">
              <a:lumMod val="20000"/>
              <a:lumOff val="80000"/>
            </a:schemeClr>
          </a:solidFill>
        </p:grpSpPr>
        <p:sp>
          <p:nvSpPr>
            <p:cNvPr id="5" name="Up Arrow Callout 4"/>
            <p:cNvSpPr/>
            <p:nvPr/>
          </p:nvSpPr>
          <p:spPr>
            <a:xfrm>
              <a:off x="1523999" y="4152969"/>
              <a:ext cx="3644348" cy="1901687"/>
            </a:xfrm>
            <a:prstGeom prst="upArrowCallo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23999" y="5009322"/>
              <a:ext cx="3644348" cy="923330"/>
            </a:xfrm>
            <a:prstGeom prst="rect">
              <a:avLst/>
            </a:prstGeom>
            <a:grpFill/>
            <a:ln w="28575">
              <a:solidFill>
                <a:schemeClr val="tx1"/>
              </a:solidFill>
            </a:ln>
          </p:spPr>
          <p:txBody>
            <a:bodyPr wrap="square" rtlCol="0">
              <a:spAutoFit/>
            </a:bodyPr>
            <a:lstStyle/>
            <a:p>
              <a:r>
                <a:rPr lang="en-US" dirty="0"/>
                <a:t>The </a:t>
              </a:r>
              <a:r>
                <a:rPr lang="en-US" dirty="0" err="1"/>
                <a:t>scanf</a:t>
              </a:r>
              <a:r>
                <a:rPr lang="en-US" dirty="0"/>
                <a:t> statement requires the &amp; to place the value entered into the variable specified.</a:t>
              </a:r>
            </a:p>
          </p:txBody>
        </p:sp>
      </p:grpSp>
      <p:sp>
        <p:nvSpPr>
          <p:cNvPr id="6" name="TextBox 5"/>
          <p:cNvSpPr txBox="1"/>
          <p:nvPr/>
        </p:nvSpPr>
        <p:spPr>
          <a:xfrm>
            <a:off x="6357314" y="3764280"/>
            <a:ext cx="5262600" cy="2308324"/>
          </a:xfrm>
          <a:prstGeom prst="rect">
            <a:avLst/>
          </a:prstGeom>
          <a:solidFill>
            <a:schemeClr val="accent2">
              <a:lumMod val="20000"/>
              <a:lumOff val="80000"/>
            </a:schemeClr>
          </a:solidFill>
        </p:spPr>
        <p:txBody>
          <a:bodyPr wrap="square" rtlCol="0">
            <a:spAutoFit/>
          </a:bodyPr>
          <a:lstStyle/>
          <a:p>
            <a:r>
              <a:rPr lang="en-US" sz="2400" dirty="0"/>
              <a:t>The</a:t>
            </a:r>
            <a:r>
              <a:rPr lang="en-US" sz="2400" b="1" dirty="0"/>
              <a:t> </a:t>
            </a:r>
            <a:r>
              <a:rPr lang="en-US" sz="2400" b="1" dirty="0" err="1"/>
              <a:t>scanf</a:t>
            </a:r>
            <a:r>
              <a:rPr lang="en-US" sz="2400" b="1" dirty="0"/>
              <a:t> </a:t>
            </a:r>
            <a:r>
              <a:rPr lang="en-US" sz="2400" dirty="0"/>
              <a:t>statement uses the following notation </a:t>
            </a:r>
          </a:p>
          <a:p>
            <a:endParaRPr lang="en-US" sz="2400" dirty="0"/>
          </a:p>
          <a:p>
            <a:r>
              <a:rPr lang="en-US" sz="2400" dirty="0"/>
              <a:t>       %</a:t>
            </a:r>
            <a:r>
              <a:rPr lang="en-US" sz="2400" dirty="0" err="1"/>
              <a:t>i</a:t>
            </a:r>
            <a:r>
              <a:rPr lang="en-US" sz="2400" dirty="0"/>
              <a:t> – all integers    </a:t>
            </a:r>
          </a:p>
          <a:p>
            <a:r>
              <a:rPr lang="en-US" sz="2400" dirty="0"/>
              <a:t>       </a:t>
            </a:r>
          </a:p>
          <a:p>
            <a:r>
              <a:rPr lang="en-US" sz="2400" dirty="0"/>
              <a:t>        %f – all decimal numbers</a:t>
            </a:r>
          </a:p>
        </p:txBody>
      </p:sp>
      <p:sp>
        <p:nvSpPr>
          <p:cNvPr id="7" name="TextBox 6"/>
          <p:cNvSpPr txBox="1"/>
          <p:nvPr/>
        </p:nvSpPr>
        <p:spPr>
          <a:xfrm>
            <a:off x="674203" y="1905277"/>
            <a:ext cx="10669657" cy="584775"/>
          </a:xfrm>
          <a:prstGeom prst="rect">
            <a:avLst/>
          </a:prstGeom>
          <a:noFill/>
        </p:spPr>
        <p:txBody>
          <a:bodyPr wrap="square" rtlCol="0">
            <a:spAutoFit/>
          </a:bodyPr>
          <a:lstStyle/>
          <a:p>
            <a:r>
              <a:rPr lang="en-US" sz="3200" dirty="0"/>
              <a:t>The </a:t>
            </a:r>
            <a:r>
              <a:rPr lang="en-US" sz="3200" b="1" dirty="0" err="1"/>
              <a:t>scanf</a:t>
            </a:r>
            <a:r>
              <a:rPr lang="en-US" sz="3200" dirty="0"/>
              <a:t> statement allows the user to interact with the program</a:t>
            </a:r>
          </a:p>
        </p:txBody>
      </p:sp>
      <p:sp>
        <p:nvSpPr>
          <p:cNvPr id="8" name="TextBox 7"/>
          <p:cNvSpPr txBox="1"/>
          <p:nvPr/>
        </p:nvSpPr>
        <p:spPr>
          <a:xfrm>
            <a:off x="674203" y="2552769"/>
            <a:ext cx="8920371" cy="523220"/>
          </a:xfrm>
          <a:prstGeom prst="rect">
            <a:avLst/>
          </a:prstGeom>
          <a:noFill/>
        </p:spPr>
        <p:txBody>
          <a:bodyPr wrap="square" rtlCol="0">
            <a:spAutoFit/>
          </a:bodyPr>
          <a:lstStyle/>
          <a:p>
            <a:r>
              <a:rPr lang="en-US" sz="2800" dirty="0"/>
              <a:t>User input consists of 2 components – prompt and </a:t>
            </a:r>
            <a:r>
              <a:rPr lang="en-US" sz="2800" dirty="0" err="1"/>
              <a:t>scanf</a:t>
            </a:r>
            <a:endParaRPr lang="en-US" sz="2800" dirty="0"/>
          </a:p>
        </p:txBody>
      </p:sp>
      <p:grpSp>
        <p:nvGrpSpPr>
          <p:cNvPr id="16" name="Group 15"/>
          <p:cNvGrpSpPr/>
          <p:nvPr/>
        </p:nvGrpSpPr>
        <p:grpSpPr>
          <a:xfrm>
            <a:off x="2616475" y="3006063"/>
            <a:ext cx="2313334" cy="624911"/>
            <a:chOff x="2616475" y="3006063"/>
            <a:chExt cx="2478157" cy="624911"/>
          </a:xfrm>
        </p:grpSpPr>
        <p:sp>
          <p:nvSpPr>
            <p:cNvPr id="14" name="Left Arrow 13"/>
            <p:cNvSpPr/>
            <p:nvPr/>
          </p:nvSpPr>
          <p:spPr>
            <a:xfrm>
              <a:off x="2616475" y="3006063"/>
              <a:ext cx="2478157" cy="6249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88974" y="3175514"/>
              <a:ext cx="2146852" cy="369332"/>
            </a:xfrm>
            <a:prstGeom prst="rect">
              <a:avLst/>
            </a:prstGeom>
            <a:noFill/>
          </p:spPr>
          <p:txBody>
            <a:bodyPr wrap="square" rtlCol="0">
              <a:spAutoFit/>
            </a:bodyPr>
            <a:lstStyle/>
            <a:p>
              <a:r>
                <a:rPr lang="en-US" dirty="0"/>
                <a:t>Declare variable</a:t>
              </a:r>
            </a:p>
          </p:txBody>
        </p:sp>
      </p:grpSp>
      <p:grpSp>
        <p:nvGrpSpPr>
          <p:cNvPr id="17" name="Group 16"/>
          <p:cNvGrpSpPr/>
          <p:nvPr/>
        </p:nvGrpSpPr>
        <p:grpSpPr>
          <a:xfrm>
            <a:off x="4532244" y="3785821"/>
            <a:ext cx="1476787" cy="665800"/>
            <a:chOff x="4532244" y="3785821"/>
            <a:chExt cx="1476787" cy="665800"/>
          </a:xfrm>
        </p:grpSpPr>
        <p:sp>
          <p:nvSpPr>
            <p:cNvPr id="12" name="Left Arrow 11"/>
            <p:cNvSpPr/>
            <p:nvPr/>
          </p:nvSpPr>
          <p:spPr>
            <a:xfrm>
              <a:off x="4532244" y="3785821"/>
              <a:ext cx="1476787" cy="66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74914" y="3951830"/>
              <a:ext cx="988117" cy="338554"/>
            </a:xfrm>
            <a:prstGeom prst="rect">
              <a:avLst/>
            </a:prstGeom>
            <a:solidFill>
              <a:srgbClr val="00B0F0"/>
            </a:solidFill>
          </p:spPr>
          <p:txBody>
            <a:bodyPr wrap="square" rtlCol="0">
              <a:spAutoFit/>
            </a:bodyPr>
            <a:lstStyle/>
            <a:p>
              <a:r>
                <a:rPr lang="en-US" sz="1600" dirty="0"/>
                <a:t>PROMPT</a:t>
              </a:r>
            </a:p>
          </p:txBody>
        </p:sp>
      </p:grpSp>
      <p:grpSp>
        <p:nvGrpSpPr>
          <p:cNvPr id="18" name="Group 17"/>
          <p:cNvGrpSpPr/>
          <p:nvPr/>
        </p:nvGrpSpPr>
        <p:grpSpPr>
          <a:xfrm>
            <a:off x="4132380" y="4296614"/>
            <a:ext cx="1236592" cy="566549"/>
            <a:chOff x="3595067" y="4268979"/>
            <a:chExt cx="1236592" cy="566549"/>
          </a:xfrm>
        </p:grpSpPr>
        <p:sp>
          <p:nvSpPr>
            <p:cNvPr id="13" name="Left Arrow 12"/>
            <p:cNvSpPr/>
            <p:nvPr/>
          </p:nvSpPr>
          <p:spPr>
            <a:xfrm>
              <a:off x="3595067" y="4268979"/>
              <a:ext cx="1236592" cy="5665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53703" y="4380596"/>
              <a:ext cx="877956" cy="369332"/>
            </a:xfrm>
            <a:prstGeom prst="rect">
              <a:avLst/>
            </a:prstGeom>
            <a:solidFill>
              <a:srgbClr val="00B0F0"/>
            </a:solidFill>
          </p:spPr>
          <p:txBody>
            <a:bodyPr wrap="square" rtlCol="0">
              <a:spAutoFit/>
            </a:bodyPr>
            <a:lstStyle/>
            <a:p>
              <a:r>
                <a:rPr lang="en-US" dirty="0"/>
                <a:t>SCANF</a:t>
              </a:r>
            </a:p>
          </p:txBody>
        </p:sp>
      </p:grpSp>
    </p:spTree>
    <p:extLst>
      <p:ext uri="{BB962C8B-B14F-4D97-AF65-F5344CB8AC3E}">
        <p14:creationId xmlns:p14="http://schemas.microsoft.com/office/powerpoint/2010/main" val="14373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860" y="927653"/>
            <a:ext cx="10131425" cy="649357"/>
          </a:xfrm>
        </p:spPr>
        <p:txBody>
          <a:bodyPr>
            <a:normAutofit fontScale="90000"/>
          </a:bodyPr>
          <a:lstStyle/>
          <a:p>
            <a:r>
              <a:rPr lang="en-US" dirty="0"/>
              <a:t>Calculations guided practice</a:t>
            </a:r>
          </a:p>
        </p:txBody>
      </p:sp>
      <p:sp>
        <p:nvSpPr>
          <p:cNvPr id="3" name="Content Placeholder 2"/>
          <p:cNvSpPr>
            <a:spLocks noGrp="1"/>
          </p:cNvSpPr>
          <p:nvPr>
            <p:ph idx="1"/>
          </p:nvPr>
        </p:nvSpPr>
        <p:spPr>
          <a:xfrm>
            <a:off x="1056861" y="2001078"/>
            <a:ext cx="10131425" cy="1113183"/>
          </a:xfrm>
        </p:spPr>
        <p:txBody>
          <a:bodyPr anchor="t">
            <a:noAutofit/>
          </a:bodyPr>
          <a:lstStyle/>
          <a:p>
            <a:r>
              <a:rPr lang="en-US" sz="2800" dirty="0"/>
              <a:t>Write a program that allows the user to enter 2 decimal values and then calculates and prints the sum and product.</a:t>
            </a:r>
          </a:p>
        </p:txBody>
      </p:sp>
      <p:sp>
        <p:nvSpPr>
          <p:cNvPr id="4" name="TextBox 3"/>
          <p:cNvSpPr txBox="1"/>
          <p:nvPr/>
        </p:nvSpPr>
        <p:spPr>
          <a:xfrm>
            <a:off x="1298713" y="3246783"/>
            <a:ext cx="9740348" cy="2646878"/>
          </a:xfrm>
          <a:prstGeom prst="rect">
            <a:avLst/>
          </a:prstGeom>
          <a:solidFill>
            <a:schemeClr val="accent2">
              <a:lumMod val="20000"/>
              <a:lumOff val="80000"/>
            </a:schemeClr>
          </a:solidFill>
        </p:spPr>
        <p:txBody>
          <a:bodyPr wrap="square" rtlCol="0">
            <a:spAutoFit/>
          </a:bodyPr>
          <a:lstStyle/>
          <a:p>
            <a:r>
              <a:rPr lang="en-US" sz="2800" dirty="0"/>
              <a:t>Steps:</a:t>
            </a:r>
          </a:p>
          <a:p>
            <a:pPr marL="800100" lvl="1" indent="-342900">
              <a:buFont typeface="+mj-lt"/>
              <a:buAutoNum type="arabicPeriod"/>
            </a:pPr>
            <a:r>
              <a:rPr lang="en-US" sz="2400" dirty="0"/>
              <a:t>Declare the variables – num1, num2, sum, product</a:t>
            </a:r>
          </a:p>
          <a:p>
            <a:pPr marL="800100" lvl="1" indent="-342900">
              <a:buFont typeface="+mj-lt"/>
              <a:buAutoNum type="arabicPeriod"/>
            </a:pPr>
            <a:r>
              <a:rPr lang="en-US" sz="2400" dirty="0"/>
              <a:t>Get the numbers from the user</a:t>
            </a:r>
          </a:p>
          <a:p>
            <a:pPr marL="800100" lvl="1" indent="-342900">
              <a:buFont typeface="+mj-lt"/>
              <a:buAutoNum type="arabicPeriod"/>
            </a:pPr>
            <a:r>
              <a:rPr lang="en-US" sz="2400" dirty="0"/>
              <a:t>Calculate the sum and the product</a:t>
            </a:r>
          </a:p>
          <a:p>
            <a:pPr marL="800100" lvl="1" indent="-342900">
              <a:buFont typeface="+mj-lt"/>
              <a:buAutoNum type="arabicPeriod"/>
            </a:pPr>
            <a:r>
              <a:rPr lang="en-US" sz="2400" dirty="0"/>
              <a:t>Print the sum and the product</a:t>
            </a:r>
          </a:p>
          <a:p>
            <a:pPr marL="800100" lvl="1" indent="-342900">
              <a:buFont typeface="+mj-lt"/>
              <a:buAutoNum type="arabicPeriod"/>
            </a:pPr>
            <a:r>
              <a:rPr lang="en-US" sz="2400" dirty="0"/>
              <a:t>End of program</a:t>
            </a:r>
          </a:p>
          <a:p>
            <a:endParaRPr lang="en-US" dirty="0"/>
          </a:p>
        </p:txBody>
      </p:sp>
    </p:spTree>
    <p:extLst>
      <p:ext uri="{BB962C8B-B14F-4D97-AF65-F5344CB8AC3E}">
        <p14:creationId xmlns:p14="http://schemas.microsoft.com/office/powerpoint/2010/main" val="32430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50976"/>
            <a:ext cx="9720072" cy="652741"/>
          </a:xfrm>
        </p:spPr>
        <p:txBody>
          <a:bodyPr>
            <a:normAutofit fontScale="90000"/>
          </a:bodyPr>
          <a:lstStyle/>
          <a:p>
            <a:r>
              <a:rPr lang="en-US" dirty="0"/>
              <a:t>code</a:t>
            </a:r>
          </a:p>
        </p:txBody>
      </p:sp>
      <p:sp>
        <p:nvSpPr>
          <p:cNvPr id="3" name="Content Placeholder 2"/>
          <p:cNvSpPr>
            <a:spLocks noGrp="1"/>
          </p:cNvSpPr>
          <p:nvPr>
            <p:ph idx="1"/>
          </p:nvPr>
        </p:nvSpPr>
        <p:spPr>
          <a:xfrm>
            <a:off x="1024128" y="1744394"/>
            <a:ext cx="9720073" cy="2546252"/>
          </a:xfrm>
        </p:spPr>
        <p:txBody>
          <a:bodyPr>
            <a:normAutofit/>
          </a:bodyPr>
          <a:lstStyle/>
          <a:p>
            <a:pPr>
              <a:spcBef>
                <a:spcPts val="0"/>
              </a:spcBef>
              <a:spcAft>
                <a:spcPts val="0"/>
              </a:spcAft>
            </a:pPr>
            <a:r>
              <a:rPr lang="en-US" dirty="0">
                <a:solidFill>
                  <a:srgbClr val="00B050"/>
                </a:solidFill>
              </a:rPr>
              <a:t>/*Write a program that allows the user to enter 2 decimal values and then calculates and prints the sum and product.  */</a:t>
            </a:r>
          </a:p>
          <a:p>
            <a:pPr>
              <a:spcBef>
                <a:spcPts val="0"/>
              </a:spcBef>
              <a:spcAft>
                <a:spcPts val="0"/>
              </a:spcAft>
            </a:pPr>
            <a:endParaRPr lang="en-US" dirty="0"/>
          </a:p>
          <a:p>
            <a:pPr>
              <a:spcBef>
                <a:spcPts val="0"/>
              </a:spcBef>
              <a:spcAft>
                <a:spcPts val="0"/>
              </a:spcAft>
            </a:pPr>
            <a:r>
              <a:rPr lang="en-US" dirty="0">
                <a:solidFill>
                  <a:srgbClr val="0070C0"/>
                </a:solidFill>
              </a:rPr>
              <a:t>#include </a:t>
            </a:r>
            <a:r>
              <a:rPr lang="en-US" dirty="0">
                <a:solidFill>
                  <a:srgbClr val="FF0000"/>
                </a:solidFill>
              </a:rPr>
              <a:t>"</a:t>
            </a:r>
            <a:r>
              <a:rPr lang="en-US" dirty="0" err="1">
                <a:solidFill>
                  <a:srgbClr val="FF0000"/>
                </a:solidFill>
              </a:rPr>
              <a:t>stdafx.h</a:t>
            </a:r>
            <a:r>
              <a:rPr lang="en-US" dirty="0">
                <a:solidFill>
                  <a:srgbClr val="FF0000"/>
                </a:solidFill>
              </a:rPr>
              <a:t>"</a:t>
            </a:r>
          </a:p>
          <a:p>
            <a:pPr>
              <a:spcBef>
                <a:spcPts val="0"/>
              </a:spcBef>
              <a:spcAft>
                <a:spcPts val="0"/>
              </a:spcAft>
            </a:pPr>
            <a:r>
              <a:rPr lang="en-US" dirty="0">
                <a:solidFill>
                  <a:srgbClr val="0070C0"/>
                </a:solidFill>
              </a:rPr>
              <a:t>#include </a:t>
            </a:r>
            <a:r>
              <a:rPr lang="en-US" dirty="0">
                <a:solidFill>
                  <a:srgbClr val="FF0000"/>
                </a:solidFill>
              </a:rPr>
              <a:t>&lt;</a:t>
            </a:r>
            <a:r>
              <a:rPr lang="en-US" dirty="0" err="1">
                <a:solidFill>
                  <a:srgbClr val="FF0000"/>
                </a:solidFill>
              </a:rPr>
              <a:t>stdio.h</a:t>
            </a:r>
            <a:r>
              <a:rPr lang="en-US" dirty="0">
                <a:solidFill>
                  <a:srgbClr val="FF0000"/>
                </a:solidFill>
              </a:rPr>
              <a:t>&gt;</a:t>
            </a:r>
          </a:p>
          <a:p>
            <a:pPr>
              <a:spcBef>
                <a:spcPts val="0"/>
              </a:spcBef>
              <a:spcAft>
                <a:spcPts val="0"/>
              </a:spcAft>
            </a:pPr>
            <a:endParaRPr lang="en-US" dirty="0"/>
          </a:p>
          <a:p>
            <a:pPr>
              <a:spcBef>
                <a:spcPts val="0"/>
              </a:spcBef>
              <a:spcAft>
                <a:spcPts val="0"/>
              </a:spcAft>
            </a:pPr>
            <a:r>
              <a:rPr lang="en-US" dirty="0" err="1">
                <a:solidFill>
                  <a:srgbClr val="0070C0"/>
                </a:solidFill>
              </a:rPr>
              <a:t>int</a:t>
            </a:r>
            <a:r>
              <a:rPr lang="en-US" dirty="0"/>
              <a:t> main(</a:t>
            </a:r>
            <a:r>
              <a:rPr lang="en-US" dirty="0">
                <a:solidFill>
                  <a:srgbClr val="0070C0"/>
                </a:solidFill>
              </a:rPr>
              <a:t>void</a:t>
            </a:r>
            <a:r>
              <a:rPr lang="en-US" dirty="0"/>
              <a:t>)</a:t>
            </a:r>
          </a:p>
          <a:p>
            <a:pPr>
              <a:spcBef>
                <a:spcPts val="0"/>
              </a:spcBef>
              <a:spcAft>
                <a:spcPts val="0"/>
              </a:spcAft>
            </a:pPr>
            <a:r>
              <a:rPr lang="en-US" dirty="0"/>
              <a:t>{</a:t>
            </a:r>
          </a:p>
        </p:txBody>
      </p:sp>
      <p:sp>
        <p:nvSpPr>
          <p:cNvPr id="4" name="TextBox 3"/>
          <p:cNvSpPr txBox="1"/>
          <p:nvPr/>
        </p:nvSpPr>
        <p:spPr>
          <a:xfrm>
            <a:off x="1024128" y="4614203"/>
            <a:ext cx="5643958" cy="707886"/>
          </a:xfrm>
          <a:prstGeom prst="rect">
            <a:avLst/>
          </a:prstGeom>
          <a:noFill/>
        </p:spPr>
        <p:txBody>
          <a:bodyPr wrap="square" rtlCol="0">
            <a:spAutoFit/>
          </a:bodyPr>
          <a:lstStyle/>
          <a:p>
            <a:r>
              <a:rPr lang="pt-BR" sz="2000" dirty="0">
                <a:solidFill>
                  <a:srgbClr val="00B050"/>
                </a:solidFill>
              </a:rPr>
              <a:t>//Declare variables</a:t>
            </a:r>
          </a:p>
          <a:p>
            <a:r>
              <a:rPr lang="pt-BR" sz="2000" dirty="0"/>
              <a:t>	</a:t>
            </a:r>
            <a:r>
              <a:rPr lang="pt-BR" sz="2000" dirty="0">
                <a:solidFill>
                  <a:srgbClr val="0070C0"/>
                </a:solidFill>
              </a:rPr>
              <a:t>int</a:t>
            </a:r>
            <a:r>
              <a:rPr lang="pt-BR" sz="2000" dirty="0"/>
              <a:t> num1, num2, sum, product;</a:t>
            </a:r>
            <a:endParaRPr lang="en-US" sz="2000" dirty="0"/>
          </a:p>
        </p:txBody>
      </p:sp>
    </p:spTree>
    <p:extLst>
      <p:ext uri="{BB962C8B-B14F-4D97-AF65-F5344CB8AC3E}">
        <p14:creationId xmlns:p14="http://schemas.microsoft.com/office/powerpoint/2010/main" val="7049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379720"/>
          </a:xfrm>
        </p:spPr>
        <p:txBody>
          <a:bodyPr/>
          <a:lstStyle/>
          <a:p>
            <a:r>
              <a:rPr lang="en-US" dirty="0"/>
              <a:t>Understanding Constants and Data Types </a:t>
            </a:r>
          </a:p>
        </p:txBody>
      </p:sp>
    </p:spTree>
    <p:extLst>
      <p:ext uri="{BB962C8B-B14F-4D97-AF65-F5344CB8AC3E}">
        <p14:creationId xmlns:p14="http://schemas.microsoft.com/office/powerpoint/2010/main" val="1567132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478302"/>
            <a:ext cx="5067183" cy="1280160"/>
          </a:xfrm>
        </p:spPr>
        <p:txBody>
          <a:bodyPr>
            <a:normAutofit lnSpcReduction="10000"/>
          </a:bodyPr>
          <a:lstStyle/>
          <a:p>
            <a:pPr>
              <a:spcBef>
                <a:spcPts val="0"/>
              </a:spcBef>
              <a:spcAft>
                <a:spcPts val="0"/>
              </a:spcAft>
            </a:pPr>
            <a:r>
              <a:rPr lang="en-US" dirty="0"/>
              <a:t>	</a:t>
            </a:r>
            <a:r>
              <a:rPr lang="en-US" dirty="0">
                <a:solidFill>
                  <a:srgbClr val="00B050"/>
                </a:solidFill>
              </a:rPr>
              <a:t>//Get the numbers from the user</a:t>
            </a:r>
          </a:p>
          <a:p>
            <a:pPr>
              <a:spcBef>
                <a:spcPts val="0"/>
              </a:spcBef>
              <a:spcAft>
                <a:spcPts val="0"/>
              </a:spcAft>
            </a:pPr>
            <a:r>
              <a:rPr lang="en-US" dirty="0"/>
              <a:t>	</a:t>
            </a:r>
            <a:r>
              <a:rPr lang="en-US" dirty="0" err="1"/>
              <a:t>printf</a:t>
            </a:r>
            <a:r>
              <a:rPr lang="en-US" dirty="0"/>
              <a:t>(</a:t>
            </a:r>
            <a:r>
              <a:rPr lang="en-US" dirty="0">
                <a:solidFill>
                  <a:srgbClr val="FF0000"/>
                </a:solidFill>
              </a:rPr>
              <a:t>"Enter 2 integers\n"</a:t>
            </a:r>
            <a:r>
              <a:rPr lang="en-US" dirty="0"/>
              <a:t>);</a:t>
            </a:r>
          </a:p>
          <a:p>
            <a:pPr>
              <a:spcBef>
                <a:spcPts val="0"/>
              </a:spcBef>
              <a:spcAft>
                <a:spcPts val="0"/>
              </a:spcAft>
            </a:pPr>
            <a:r>
              <a:rPr lang="en-US" dirty="0"/>
              <a:t>	</a:t>
            </a:r>
            <a:r>
              <a:rPr lang="en-US" dirty="0" err="1"/>
              <a:t>scanf_s</a:t>
            </a:r>
            <a:r>
              <a:rPr lang="en-US" dirty="0"/>
              <a:t>(</a:t>
            </a:r>
            <a:r>
              <a:rPr lang="en-US" dirty="0">
                <a:solidFill>
                  <a:srgbClr val="FF0000"/>
                </a:solidFill>
              </a:rPr>
              <a:t>"%</a:t>
            </a:r>
            <a:r>
              <a:rPr lang="en-US" dirty="0" err="1">
                <a:solidFill>
                  <a:srgbClr val="FF0000"/>
                </a:solidFill>
              </a:rPr>
              <a:t>i</a:t>
            </a:r>
            <a:r>
              <a:rPr lang="en-US" dirty="0">
                <a:solidFill>
                  <a:srgbClr val="FF0000"/>
                </a:solidFill>
              </a:rPr>
              <a:t>"</a:t>
            </a:r>
            <a:r>
              <a:rPr lang="en-US" dirty="0"/>
              <a:t>, &amp;num1);</a:t>
            </a:r>
          </a:p>
          <a:p>
            <a:pPr>
              <a:spcBef>
                <a:spcPts val="0"/>
              </a:spcBef>
              <a:spcAft>
                <a:spcPts val="0"/>
              </a:spcAft>
            </a:pPr>
            <a:r>
              <a:rPr lang="en-US" dirty="0"/>
              <a:t>	</a:t>
            </a:r>
            <a:r>
              <a:rPr lang="en-US" dirty="0" err="1"/>
              <a:t>scanf_s</a:t>
            </a:r>
            <a:r>
              <a:rPr lang="en-US" dirty="0"/>
              <a:t>(</a:t>
            </a:r>
            <a:r>
              <a:rPr lang="en-US" dirty="0">
                <a:solidFill>
                  <a:srgbClr val="FF0000"/>
                </a:solidFill>
              </a:rPr>
              <a:t>"%</a:t>
            </a:r>
            <a:r>
              <a:rPr lang="en-US" dirty="0" err="1">
                <a:solidFill>
                  <a:srgbClr val="FF0000"/>
                </a:solidFill>
              </a:rPr>
              <a:t>i</a:t>
            </a:r>
            <a:r>
              <a:rPr lang="en-US" dirty="0">
                <a:solidFill>
                  <a:srgbClr val="FF0000"/>
                </a:solidFill>
              </a:rPr>
              <a:t>"</a:t>
            </a:r>
            <a:r>
              <a:rPr lang="en-US" dirty="0"/>
              <a:t>, &amp;num2);</a:t>
            </a:r>
          </a:p>
        </p:txBody>
      </p:sp>
      <p:sp>
        <p:nvSpPr>
          <p:cNvPr id="4" name="TextBox 3"/>
          <p:cNvSpPr txBox="1"/>
          <p:nvPr/>
        </p:nvSpPr>
        <p:spPr>
          <a:xfrm>
            <a:off x="1997612" y="1758462"/>
            <a:ext cx="5148776" cy="1200329"/>
          </a:xfrm>
          <a:prstGeom prst="rect">
            <a:avLst/>
          </a:prstGeom>
          <a:noFill/>
        </p:spPr>
        <p:txBody>
          <a:bodyPr wrap="square" rtlCol="0">
            <a:spAutoFit/>
          </a:bodyPr>
          <a:lstStyle/>
          <a:p>
            <a:r>
              <a:rPr lang="pt-BR" sz="2400" dirty="0">
                <a:solidFill>
                  <a:srgbClr val="00B050"/>
                </a:solidFill>
              </a:rPr>
              <a:t>//Calculate the sum and product</a:t>
            </a:r>
          </a:p>
          <a:p>
            <a:r>
              <a:rPr lang="pt-BR" sz="2400" dirty="0"/>
              <a:t>sum = num1 + num2;</a:t>
            </a:r>
          </a:p>
          <a:p>
            <a:r>
              <a:rPr lang="pt-BR" sz="2400" dirty="0"/>
              <a:t>product = num1 * num2;</a:t>
            </a:r>
            <a:endParaRPr lang="en-US" sz="2400" dirty="0"/>
          </a:p>
        </p:txBody>
      </p:sp>
      <p:sp>
        <p:nvSpPr>
          <p:cNvPr id="5" name="TextBox 4"/>
          <p:cNvSpPr txBox="1"/>
          <p:nvPr/>
        </p:nvSpPr>
        <p:spPr>
          <a:xfrm>
            <a:off x="1997612" y="2958791"/>
            <a:ext cx="4867422" cy="1200329"/>
          </a:xfrm>
          <a:prstGeom prst="rect">
            <a:avLst/>
          </a:prstGeom>
          <a:noFill/>
        </p:spPr>
        <p:txBody>
          <a:bodyPr wrap="square" rtlCol="0">
            <a:spAutoFit/>
          </a:bodyPr>
          <a:lstStyle/>
          <a:p>
            <a:r>
              <a:rPr lang="en-US" sz="2400" dirty="0">
                <a:solidFill>
                  <a:srgbClr val="00B050"/>
                </a:solidFill>
              </a:rPr>
              <a:t>//Print the sum and product</a:t>
            </a:r>
          </a:p>
          <a:p>
            <a:r>
              <a:rPr lang="en-US" sz="2400" dirty="0" err="1"/>
              <a:t>printf</a:t>
            </a:r>
            <a:r>
              <a:rPr lang="en-US" sz="2400" dirty="0"/>
              <a:t>(</a:t>
            </a:r>
            <a:r>
              <a:rPr lang="en-US" sz="2400" dirty="0">
                <a:solidFill>
                  <a:srgbClr val="FF0000"/>
                </a:solidFill>
              </a:rPr>
              <a:t>"Sum = %</a:t>
            </a:r>
            <a:r>
              <a:rPr lang="en-US" sz="2400" dirty="0" err="1">
                <a:solidFill>
                  <a:srgbClr val="FF0000"/>
                </a:solidFill>
              </a:rPr>
              <a:t>i</a:t>
            </a:r>
            <a:r>
              <a:rPr lang="en-US" sz="2400" dirty="0">
                <a:solidFill>
                  <a:srgbClr val="FF0000"/>
                </a:solidFill>
              </a:rPr>
              <a:t>\</a:t>
            </a:r>
            <a:r>
              <a:rPr lang="en-US" sz="2400" dirty="0" err="1">
                <a:solidFill>
                  <a:srgbClr val="FF0000"/>
                </a:solidFill>
              </a:rPr>
              <a:t>n"</a:t>
            </a:r>
            <a:r>
              <a:rPr lang="en-US" sz="2400" dirty="0" err="1"/>
              <a:t>,sum</a:t>
            </a:r>
            <a:r>
              <a:rPr lang="en-US" sz="2400" dirty="0"/>
              <a:t>);</a:t>
            </a:r>
          </a:p>
          <a:p>
            <a:r>
              <a:rPr lang="en-US" sz="2400" dirty="0" err="1"/>
              <a:t>printf</a:t>
            </a:r>
            <a:r>
              <a:rPr lang="en-US" sz="2400" dirty="0"/>
              <a:t>(</a:t>
            </a:r>
            <a:r>
              <a:rPr lang="en-US" sz="2400" dirty="0">
                <a:solidFill>
                  <a:srgbClr val="FF0000"/>
                </a:solidFill>
              </a:rPr>
              <a:t>"Product = %</a:t>
            </a:r>
            <a:r>
              <a:rPr lang="en-US" sz="2400" dirty="0" err="1">
                <a:solidFill>
                  <a:srgbClr val="FF0000"/>
                </a:solidFill>
              </a:rPr>
              <a:t>i</a:t>
            </a:r>
            <a:r>
              <a:rPr lang="en-US" sz="2400" dirty="0">
                <a:solidFill>
                  <a:srgbClr val="FF0000"/>
                </a:solidFill>
              </a:rPr>
              <a:t>\n"</a:t>
            </a:r>
            <a:r>
              <a:rPr lang="en-US" sz="2400" dirty="0"/>
              <a:t>,</a:t>
            </a:r>
            <a:r>
              <a:rPr lang="en-US" sz="2400" dirty="0">
                <a:solidFill>
                  <a:srgbClr val="FF0000"/>
                </a:solidFill>
              </a:rPr>
              <a:t> </a:t>
            </a:r>
            <a:r>
              <a:rPr lang="en-US" sz="2400" dirty="0"/>
              <a:t>product);</a:t>
            </a:r>
          </a:p>
        </p:txBody>
      </p:sp>
      <p:sp>
        <p:nvSpPr>
          <p:cNvPr id="6" name="TextBox 5"/>
          <p:cNvSpPr txBox="1"/>
          <p:nvPr/>
        </p:nvSpPr>
        <p:spPr>
          <a:xfrm>
            <a:off x="1547446" y="4501662"/>
            <a:ext cx="4445390" cy="1938992"/>
          </a:xfrm>
          <a:prstGeom prst="rect">
            <a:avLst/>
          </a:prstGeom>
          <a:noFill/>
        </p:spPr>
        <p:txBody>
          <a:bodyPr wrap="square" rtlCol="0">
            <a:spAutoFit/>
          </a:bodyPr>
          <a:lstStyle/>
          <a:p>
            <a:r>
              <a:rPr lang="en-US" sz="2400" dirty="0"/>
              <a:t>	</a:t>
            </a:r>
            <a:r>
              <a:rPr lang="en-US" sz="2400" dirty="0">
                <a:solidFill>
                  <a:srgbClr val="00B050"/>
                </a:solidFill>
              </a:rPr>
              <a:t>//End of program</a:t>
            </a:r>
          </a:p>
          <a:p>
            <a:r>
              <a:rPr lang="en-US" sz="2400" dirty="0"/>
              <a:t>	</a:t>
            </a:r>
            <a:r>
              <a:rPr lang="en-US" sz="2400" dirty="0" err="1"/>
              <a:t>printf</a:t>
            </a:r>
            <a:r>
              <a:rPr lang="en-US" sz="2400" dirty="0"/>
              <a:t>(</a:t>
            </a:r>
            <a:r>
              <a:rPr lang="en-US" sz="2400" dirty="0">
                <a:solidFill>
                  <a:srgbClr val="FF0000"/>
                </a:solidFill>
              </a:rPr>
              <a:t>"Have a good day!\n"</a:t>
            </a:r>
            <a:r>
              <a:rPr lang="en-US" sz="2400" dirty="0"/>
              <a:t>);</a:t>
            </a:r>
          </a:p>
          <a:p>
            <a:r>
              <a:rPr lang="en-US" sz="2400" dirty="0"/>
              <a:t>	</a:t>
            </a:r>
          </a:p>
          <a:p>
            <a:r>
              <a:rPr lang="en-US" sz="2400" dirty="0"/>
              <a:t>	</a:t>
            </a:r>
            <a:r>
              <a:rPr lang="en-US" sz="2400" dirty="0">
                <a:solidFill>
                  <a:srgbClr val="0070C0"/>
                </a:solidFill>
              </a:rPr>
              <a:t>return</a:t>
            </a:r>
            <a:r>
              <a:rPr lang="en-US" sz="2400" dirty="0"/>
              <a:t> 0;</a:t>
            </a:r>
          </a:p>
          <a:p>
            <a:r>
              <a:rPr lang="en-US" sz="2400" dirty="0"/>
              <a:t>}</a:t>
            </a:r>
          </a:p>
        </p:txBody>
      </p:sp>
    </p:spTree>
    <p:extLst>
      <p:ext uri="{BB962C8B-B14F-4D97-AF65-F5344CB8AC3E}">
        <p14:creationId xmlns:p14="http://schemas.microsoft.com/office/powerpoint/2010/main" val="26110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27653"/>
            <a:ext cx="10131425" cy="742122"/>
          </a:xfrm>
        </p:spPr>
        <p:txBody>
          <a:bodyPr/>
          <a:lstStyle/>
          <a:p>
            <a:r>
              <a:rPr lang="en-US" dirty="0"/>
              <a:t>Calculations guided practice</a:t>
            </a:r>
          </a:p>
        </p:txBody>
      </p:sp>
      <p:sp>
        <p:nvSpPr>
          <p:cNvPr id="3" name="Content Placeholder 2"/>
          <p:cNvSpPr>
            <a:spLocks noGrp="1"/>
          </p:cNvSpPr>
          <p:nvPr>
            <p:ph idx="1"/>
          </p:nvPr>
        </p:nvSpPr>
        <p:spPr/>
        <p:txBody>
          <a:bodyPr>
            <a:normAutofit/>
          </a:bodyPr>
          <a:lstStyle/>
          <a:p>
            <a:r>
              <a:rPr lang="en-US" sz="3200" dirty="0"/>
              <a:t>Write a program that converts 27 from degrees Fahrenheit (F) to degrees Celsius (C) using the following formula:</a:t>
            </a:r>
          </a:p>
          <a:p>
            <a:endParaRPr lang="en-US" sz="3200" dirty="0"/>
          </a:p>
          <a:p>
            <a:pPr marL="0" indent="0">
              <a:buNone/>
            </a:pPr>
            <a:r>
              <a:rPr lang="en-US" sz="3200" dirty="0"/>
              <a:t>			C = (F - 32) / 1.8</a:t>
            </a:r>
          </a:p>
        </p:txBody>
      </p:sp>
    </p:spTree>
    <p:extLst>
      <p:ext uri="{BB962C8B-B14F-4D97-AF65-F5344CB8AC3E}">
        <p14:creationId xmlns:p14="http://schemas.microsoft.com/office/powerpoint/2010/main" val="598366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52502"/>
            <a:ext cx="9720072" cy="737147"/>
          </a:xfrm>
        </p:spPr>
        <p:txBody>
          <a:bodyPr/>
          <a:lstStyle/>
          <a:p>
            <a:r>
              <a:rPr lang="en-US" dirty="0"/>
              <a:t>code</a:t>
            </a:r>
          </a:p>
        </p:txBody>
      </p:sp>
      <p:sp>
        <p:nvSpPr>
          <p:cNvPr id="3" name="Content Placeholder 2"/>
          <p:cNvSpPr>
            <a:spLocks noGrp="1"/>
          </p:cNvSpPr>
          <p:nvPr>
            <p:ph idx="1"/>
          </p:nvPr>
        </p:nvSpPr>
        <p:spPr>
          <a:xfrm>
            <a:off x="1024128" y="1814732"/>
            <a:ext cx="9720073" cy="4494628"/>
          </a:xfrm>
        </p:spPr>
        <p:txBody>
          <a:bodyPr>
            <a:normAutofit fontScale="92500"/>
          </a:bodyPr>
          <a:lstStyle/>
          <a:p>
            <a:r>
              <a:rPr lang="en-US" dirty="0">
                <a:solidFill>
                  <a:srgbClr val="00B050"/>
                </a:solidFill>
              </a:rPr>
              <a:t>/*	Write a program that converts 27 from degrees Fahrenheit (F) to degrees Celsius (C) </a:t>
            </a:r>
          </a:p>
          <a:p>
            <a:r>
              <a:rPr lang="en-US" dirty="0">
                <a:solidFill>
                  <a:srgbClr val="00B050"/>
                </a:solidFill>
              </a:rPr>
              <a:t>	using the following formula:</a:t>
            </a:r>
          </a:p>
          <a:p>
            <a:r>
              <a:rPr lang="en-US" dirty="0">
                <a:solidFill>
                  <a:srgbClr val="00B050"/>
                </a:solidFill>
              </a:rPr>
              <a:t>			C = (F - 32) / 1.8</a:t>
            </a:r>
          </a:p>
          <a:p>
            <a:r>
              <a:rPr lang="en-US" dirty="0">
                <a:solidFill>
                  <a:srgbClr val="00B050"/>
                </a:solidFill>
              </a:rPr>
              <a:t> */</a:t>
            </a:r>
          </a:p>
          <a:p>
            <a:endParaRPr lang="en-US" dirty="0"/>
          </a:p>
          <a:p>
            <a:r>
              <a:rPr lang="en-US" dirty="0">
                <a:solidFill>
                  <a:srgbClr val="0070C0"/>
                </a:solidFill>
              </a:rPr>
              <a:t>#include </a:t>
            </a:r>
            <a:r>
              <a:rPr lang="en-US" dirty="0">
                <a:solidFill>
                  <a:srgbClr val="FF0000"/>
                </a:solidFill>
              </a:rPr>
              <a:t>"</a:t>
            </a:r>
            <a:r>
              <a:rPr lang="en-US" dirty="0" err="1">
                <a:solidFill>
                  <a:srgbClr val="FF0000"/>
                </a:solidFill>
              </a:rPr>
              <a:t>stdafx.h</a:t>
            </a:r>
            <a:r>
              <a:rPr lang="en-US" dirty="0">
                <a:solidFill>
                  <a:srgbClr val="FF0000"/>
                </a:solidFill>
              </a:rPr>
              <a:t>"</a:t>
            </a:r>
          </a:p>
          <a:p>
            <a:r>
              <a:rPr lang="en-US" dirty="0">
                <a:solidFill>
                  <a:srgbClr val="0070C0"/>
                </a:solidFill>
              </a:rPr>
              <a:t>#include </a:t>
            </a:r>
            <a:r>
              <a:rPr lang="en-US" dirty="0">
                <a:solidFill>
                  <a:srgbClr val="FF0000"/>
                </a:solidFill>
              </a:rPr>
              <a:t>&lt;</a:t>
            </a:r>
            <a:r>
              <a:rPr lang="en-US" dirty="0" err="1">
                <a:solidFill>
                  <a:srgbClr val="FF0000"/>
                </a:solidFill>
              </a:rPr>
              <a:t>stdio.h</a:t>
            </a:r>
            <a:r>
              <a:rPr lang="en-US" dirty="0">
                <a:solidFill>
                  <a:srgbClr val="FF0000"/>
                </a:solidFill>
              </a:rPr>
              <a:t>&gt;</a:t>
            </a:r>
          </a:p>
          <a:p>
            <a:endParaRPr lang="en-US" dirty="0"/>
          </a:p>
          <a:p>
            <a:r>
              <a:rPr lang="en-US" dirty="0" err="1">
                <a:solidFill>
                  <a:srgbClr val="0070C0"/>
                </a:solidFill>
              </a:rPr>
              <a:t>int</a:t>
            </a:r>
            <a:r>
              <a:rPr lang="en-US" dirty="0"/>
              <a:t> main(</a:t>
            </a:r>
            <a:r>
              <a:rPr lang="en-US" dirty="0">
                <a:solidFill>
                  <a:srgbClr val="0070C0"/>
                </a:solidFill>
              </a:rPr>
              <a:t>void</a:t>
            </a:r>
            <a:r>
              <a:rPr lang="en-US" dirty="0"/>
              <a:t>)</a:t>
            </a:r>
          </a:p>
          <a:p>
            <a:r>
              <a:rPr lang="en-US" dirty="0"/>
              <a:t>{</a:t>
            </a:r>
          </a:p>
        </p:txBody>
      </p:sp>
    </p:spTree>
    <p:extLst>
      <p:ext uri="{BB962C8B-B14F-4D97-AF65-F5344CB8AC3E}">
        <p14:creationId xmlns:p14="http://schemas.microsoft.com/office/powerpoint/2010/main" val="1950026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33046"/>
            <a:ext cx="9720073" cy="956603"/>
          </a:xfrm>
        </p:spPr>
        <p:txBody>
          <a:bodyPr>
            <a:normAutofit/>
          </a:bodyPr>
          <a:lstStyle/>
          <a:p>
            <a:r>
              <a:rPr lang="en-US" sz="2400" dirty="0"/>
              <a:t>	</a:t>
            </a:r>
            <a:r>
              <a:rPr lang="en-US" sz="2400" dirty="0">
                <a:solidFill>
                  <a:srgbClr val="00B050"/>
                </a:solidFill>
              </a:rPr>
              <a:t>//Declare variables</a:t>
            </a:r>
          </a:p>
          <a:p>
            <a:r>
              <a:rPr lang="en-US" sz="2400" dirty="0"/>
              <a:t>	</a:t>
            </a:r>
            <a:r>
              <a:rPr lang="en-US" sz="2400" dirty="0" err="1">
                <a:solidFill>
                  <a:srgbClr val="0070C0"/>
                </a:solidFill>
              </a:rPr>
              <a:t>int</a:t>
            </a:r>
            <a:r>
              <a:rPr lang="en-US" sz="2400" dirty="0"/>
              <a:t> </a:t>
            </a:r>
            <a:r>
              <a:rPr lang="en-US" sz="2400" dirty="0" err="1"/>
              <a:t>fahrenheit</a:t>
            </a:r>
            <a:r>
              <a:rPr lang="en-US" sz="2400" dirty="0"/>
              <a:t>, </a:t>
            </a:r>
            <a:r>
              <a:rPr lang="en-US" sz="2400" dirty="0" err="1"/>
              <a:t>celsius</a:t>
            </a:r>
            <a:r>
              <a:rPr lang="en-US" sz="2400" dirty="0"/>
              <a:t>;</a:t>
            </a:r>
          </a:p>
        </p:txBody>
      </p:sp>
      <p:sp>
        <p:nvSpPr>
          <p:cNvPr id="4" name="TextBox 3"/>
          <p:cNvSpPr txBox="1"/>
          <p:nvPr/>
        </p:nvSpPr>
        <p:spPr>
          <a:xfrm>
            <a:off x="1350499" y="1899138"/>
            <a:ext cx="7891976" cy="1200329"/>
          </a:xfrm>
          <a:prstGeom prst="rect">
            <a:avLst/>
          </a:prstGeom>
          <a:noFill/>
        </p:spPr>
        <p:txBody>
          <a:bodyPr wrap="square" rtlCol="0">
            <a:spAutoFit/>
          </a:bodyPr>
          <a:lstStyle/>
          <a:p>
            <a:r>
              <a:rPr lang="en-US" sz="2400" dirty="0"/>
              <a:t>	</a:t>
            </a:r>
            <a:r>
              <a:rPr lang="en-US" sz="2400" dirty="0">
                <a:solidFill>
                  <a:srgbClr val="00B050"/>
                </a:solidFill>
              </a:rPr>
              <a:t>//Get the temperature from the user</a:t>
            </a:r>
          </a:p>
          <a:p>
            <a:r>
              <a:rPr lang="en-US" sz="2400" dirty="0"/>
              <a:t>	</a:t>
            </a:r>
            <a:r>
              <a:rPr lang="en-US" sz="2400" dirty="0" err="1"/>
              <a:t>printf</a:t>
            </a:r>
            <a:r>
              <a:rPr lang="en-US" sz="2400" dirty="0"/>
              <a:t>(</a:t>
            </a:r>
            <a:r>
              <a:rPr lang="en-US" sz="2400" dirty="0">
                <a:solidFill>
                  <a:srgbClr val="FF0000"/>
                </a:solidFill>
              </a:rPr>
              <a:t>"Enter Fahrenheit temperature:"</a:t>
            </a:r>
            <a:r>
              <a:rPr lang="en-US" sz="2400" dirty="0"/>
              <a:t>);</a:t>
            </a:r>
          </a:p>
          <a:p>
            <a:r>
              <a:rPr lang="en-US" sz="2400" dirty="0"/>
              <a:t>	</a:t>
            </a:r>
            <a:r>
              <a:rPr lang="en-US" sz="2400" dirty="0" err="1"/>
              <a:t>scanf_s</a:t>
            </a:r>
            <a:r>
              <a:rPr lang="en-US" sz="2400" dirty="0"/>
              <a:t>(</a:t>
            </a:r>
            <a:r>
              <a:rPr lang="en-US" sz="2400" dirty="0">
                <a:solidFill>
                  <a:srgbClr val="FF0000"/>
                </a:solidFill>
              </a:rPr>
              <a:t>"%</a:t>
            </a:r>
            <a:r>
              <a:rPr lang="en-US" sz="2400" dirty="0" err="1">
                <a:solidFill>
                  <a:srgbClr val="FF0000"/>
                </a:solidFill>
              </a:rPr>
              <a:t>i</a:t>
            </a:r>
            <a:r>
              <a:rPr lang="en-US" sz="2400" dirty="0">
                <a:solidFill>
                  <a:srgbClr val="FF0000"/>
                </a:solidFill>
              </a:rPr>
              <a:t>"</a:t>
            </a:r>
            <a:r>
              <a:rPr lang="en-US" sz="2400" dirty="0"/>
              <a:t>, &amp;</a:t>
            </a:r>
            <a:r>
              <a:rPr lang="en-US" sz="2400" dirty="0" err="1"/>
              <a:t>fahrenheit</a:t>
            </a:r>
            <a:r>
              <a:rPr lang="en-US" sz="2400" dirty="0"/>
              <a:t>);</a:t>
            </a:r>
          </a:p>
        </p:txBody>
      </p:sp>
      <p:sp>
        <p:nvSpPr>
          <p:cNvPr id="5" name="TextBox 4"/>
          <p:cNvSpPr txBox="1"/>
          <p:nvPr/>
        </p:nvSpPr>
        <p:spPr>
          <a:xfrm>
            <a:off x="1392702" y="3221502"/>
            <a:ext cx="9931789" cy="830997"/>
          </a:xfrm>
          <a:prstGeom prst="rect">
            <a:avLst/>
          </a:prstGeom>
          <a:noFill/>
        </p:spPr>
        <p:txBody>
          <a:bodyPr wrap="square" rtlCol="0">
            <a:spAutoFit/>
          </a:bodyPr>
          <a:lstStyle/>
          <a:p>
            <a:r>
              <a:rPr lang="en-US" sz="2400" dirty="0"/>
              <a:t>	</a:t>
            </a:r>
            <a:r>
              <a:rPr lang="en-US" sz="2400" dirty="0">
                <a:solidFill>
                  <a:srgbClr val="00B050"/>
                </a:solidFill>
              </a:rPr>
              <a:t>//Print the results</a:t>
            </a:r>
          </a:p>
          <a:p>
            <a:r>
              <a:rPr lang="en-US" sz="2400" dirty="0"/>
              <a:t>	</a:t>
            </a:r>
            <a:r>
              <a:rPr lang="en-US" sz="2400" dirty="0" err="1"/>
              <a:t>printf</a:t>
            </a:r>
            <a:r>
              <a:rPr lang="en-US" sz="2400" dirty="0"/>
              <a:t>(</a:t>
            </a:r>
            <a:r>
              <a:rPr lang="en-US" sz="2400" dirty="0">
                <a:solidFill>
                  <a:srgbClr val="FF0000"/>
                </a:solidFill>
              </a:rPr>
              <a:t>"%</a:t>
            </a:r>
            <a:r>
              <a:rPr lang="en-US" sz="2400" dirty="0" err="1">
                <a:solidFill>
                  <a:srgbClr val="FF0000"/>
                </a:solidFill>
              </a:rPr>
              <a:t>i</a:t>
            </a:r>
            <a:r>
              <a:rPr lang="en-US" sz="2400" dirty="0">
                <a:solidFill>
                  <a:srgbClr val="FF0000"/>
                </a:solidFill>
              </a:rPr>
              <a:t> degrees Fahrenheit = %</a:t>
            </a:r>
            <a:r>
              <a:rPr lang="en-US" sz="2400" dirty="0" err="1">
                <a:solidFill>
                  <a:srgbClr val="FF0000"/>
                </a:solidFill>
              </a:rPr>
              <a:t>i</a:t>
            </a:r>
            <a:r>
              <a:rPr lang="en-US" sz="2400" dirty="0">
                <a:solidFill>
                  <a:srgbClr val="FF0000"/>
                </a:solidFill>
              </a:rPr>
              <a:t> degrees Celsius \n"</a:t>
            </a:r>
            <a:r>
              <a:rPr lang="en-US" sz="2400" dirty="0"/>
              <a:t>,</a:t>
            </a:r>
            <a:r>
              <a:rPr lang="en-US" sz="2400" dirty="0" err="1"/>
              <a:t>fahrenheit</a:t>
            </a:r>
            <a:r>
              <a:rPr lang="en-US" sz="2400" dirty="0"/>
              <a:t>, </a:t>
            </a:r>
            <a:r>
              <a:rPr lang="en-US" sz="2400" dirty="0" err="1"/>
              <a:t>celcius</a:t>
            </a:r>
            <a:r>
              <a:rPr lang="en-US" sz="2400" dirty="0"/>
              <a:t>);</a:t>
            </a:r>
          </a:p>
        </p:txBody>
      </p:sp>
      <p:sp>
        <p:nvSpPr>
          <p:cNvPr id="6" name="TextBox 5"/>
          <p:cNvSpPr txBox="1"/>
          <p:nvPr/>
        </p:nvSpPr>
        <p:spPr>
          <a:xfrm>
            <a:off x="1463039" y="4174534"/>
            <a:ext cx="4614203" cy="1938992"/>
          </a:xfrm>
          <a:prstGeom prst="rect">
            <a:avLst/>
          </a:prstGeom>
          <a:noFill/>
        </p:spPr>
        <p:txBody>
          <a:bodyPr wrap="square" rtlCol="0">
            <a:spAutoFit/>
          </a:bodyPr>
          <a:lstStyle/>
          <a:p>
            <a:r>
              <a:rPr lang="en-US" sz="2400" dirty="0"/>
              <a:t>	</a:t>
            </a:r>
            <a:r>
              <a:rPr lang="en-US" sz="2400" dirty="0">
                <a:solidFill>
                  <a:srgbClr val="00B050"/>
                </a:solidFill>
              </a:rPr>
              <a:t>//End of program</a:t>
            </a:r>
          </a:p>
          <a:p>
            <a:r>
              <a:rPr lang="en-US" sz="2400" dirty="0"/>
              <a:t>	</a:t>
            </a:r>
            <a:r>
              <a:rPr lang="en-US" sz="2400" dirty="0" err="1"/>
              <a:t>printf</a:t>
            </a:r>
            <a:r>
              <a:rPr lang="en-US" sz="2400" dirty="0"/>
              <a:t>(</a:t>
            </a:r>
            <a:r>
              <a:rPr lang="en-US" sz="2400" dirty="0">
                <a:solidFill>
                  <a:srgbClr val="FF0000"/>
                </a:solidFill>
              </a:rPr>
              <a:t>"Have a good day!\n"</a:t>
            </a:r>
            <a:r>
              <a:rPr lang="en-US" sz="2400" dirty="0"/>
              <a:t>);</a:t>
            </a:r>
          </a:p>
          <a:p>
            <a:r>
              <a:rPr lang="en-US" sz="2400" dirty="0"/>
              <a:t>	</a:t>
            </a:r>
          </a:p>
          <a:p>
            <a:r>
              <a:rPr lang="en-US" sz="2400" dirty="0"/>
              <a:t>	</a:t>
            </a:r>
            <a:r>
              <a:rPr lang="en-US" sz="2400" dirty="0">
                <a:solidFill>
                  <a:srgbClr val="0070C0"/>
                </a:solidFill>
              </a:rPr>
              <a:t>return</a:t>
            </a:r>
            <a:r>
              <a:rPr lang="en-US" sz="2400" dirty="0"/>
              <a:t> 0;</a:t>
            </a:r>
          </a:p>
          <a:p>
            <a:r>
              <a:rPr lang="en-US" sz="2400" dirty="0"/>
              <a:t>}</a:t>
            </a:r>
          </a:p>
        </p:txBody>
      </p:sp>
    </p:spTree>
    <p:extLst>
      <p:ext uri="{BB962C8B-B14F-4D97-AF65-F5344CB8AC3E}">
        <p14:creationId xmlns:p14="http://schemas.microsoft.com/office/powerpoint/2010/main" val="59112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guided practice</a:t>
            </a:r>
          </a:p>
        </p:txBody>
      </p:sp>
      <p:sp>
        <p:nvSpPr>
          <p:cNvPr id="3" name="Content Placeholder 2"/>
          <p:cNvSpPr>
            <a:spLocks noGrp="1"/>
          </p:cNvSpPr>
          <p:nvPr>
            <p:ph idx="1"/>
          </p:nvPr>
        </p:nvSpPr>
        <p:spPr>
          <a:xfrm>
            <a:off x="1024128" y="2286000"/>
            <a:ext cx="9720073" cy="1976511"/>
          </a:xfrm>
        </p:spPr>
        <p:txBody>
          <a:bodyPr>
            <a:normAutofit/>
          </a:bodyPr>
          <a:lstStyle/>
          <a:p>
            <a:pPr marL="0" indent="0">
              <a:buNone/>
            </a:pPr>
            <a:r>
              <a:rPr lang="en-US" sz="3200" dirty="0"/>
              <a:t>Write a statement to evaluate the polynomial shown here:</a:t>
            </a:r>
          </a:p>
          <a:p>
            <a:pPr marL="0" indent="0">
              <a:buNone/>
            </a:pPr>
            <a:endParaRPr lang="en-US" sz="3200" dirty="0"/>
          </a:p>
          <a:p>
            <a:pPr marL="0" indent="0">
              <a:buNone/>
            </a:pPr>
            <a:r>
              <a:rPr lang="en-US" sz="3200" dirty="0"/>
              <a:t>	3x</a:t>
            </a:r>
            <a:r>
              <a:rPr lang="en-US" sz="3200" baseline="30000" dirty="0"/>
              <a:t>3</a:t>
            </a:r>
            <a:r>
              <a:rPr lang="en-US" sz="3200" dirty="0"/>
              <a:t> - 5x</a:t>
            </a:r>
            <a:r>
              <a:rPr lang="en-US" sz="3200" baseline="30000" dirty="0"/>
              <a:t>2 </a:t>
            </a:r>
            <a:r>
              <a:rPr lang="en-US" sz="3200" dirty="0"/>
              <a:t>+ 6		for x = 2.55</a:t>
            </a:r>
          </a:p>
        </p:txBody>
      </p:sp>
      <p:sp>
        <p:nvSpPr>
          <p:cNvPr id="4" name="TextBox 3"/>
          <p:cNvSpPr txBox="1"/>
          <p:nvPr/>
        </p:nvSpPr>
        <p:spPr>
          <a:xfrm>
            <a:off x="1285787" y="4262511"/>
            <a:ext cx="9196754" cy="1877437"/>
          </a:xfrm>
          <a:prstGeom prst="rect">
            <a:avLst/>
          </a:prstGeom>
          <a:noFill/>
        </p:spPr>
        <p:txBody>
          <a:bodyPr wrap="square" rtlCol="0">
            <a:spAutoFit/>
          </a:bodyPr>
          <a:lstStyle/>
          <a:p>
            <a:r>
              <a:rPr lang="en-US" sz="3600" dirty="0">
                <a:solidFill>
                  <a:srgbClr val="0070C0"/>
                </a:solidFill>
              </a:rPr>
              <a:t>float</a:t>
            </a:r>
            <a:r>
              <a:rPr lang="en-US" sz="3600" dirty="0"/>
              <a:t> temp, x = 2.55;    </a:t>
            </a:r>
            <a:r>
              <a:rPr lang="en-US" sz="3600" dirty="0">
                <a:solidFill>
                  <a:srgbClr val="00B050"/>
                </a:solidFill>
              </a:rPr>
              <a:t>//declare variables</a:t>
            </a:r>
          </a:p>
          <a:p>
            <a:endParaRPr lang="en-US" sz="3600" dirty="0"/>
          </a:p>
          <a:p>
            <a:r>
              <a:rPr lang="en-US" sz="3600" dirty="0"/>
              <a:t>temp = 3 * x * x * x – 5 * x * x + 6</a:t>
            </a:r>
            <a:r>
              <a:rPr lang="en-US" sz="4400" dirty="0"/>
              <a:t>;</a:t>
            </a:r>
            <a:endParaRPr lang="en-US" dirty="0"/>
          </a:p>
        </p:txBody>
      </p:sp>
    </p:spTree>
    <p:extLst>
      <p:ext uri="{BB962C8B-B14F-4D97-AF65-F5344CB8AC3E}">
        <p14:creationId xmlns:p14="http://schemas.microsoft.com/office/powerpoint/2010/main" val="130380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guided practice</a:t>
            </a:r>
          </a:p>
        </p:txBody>
      </p:sp>
      <p:sp>
        <p:nvSpPr>
          <p:cNvPr id="3" name="Content Placeholder 2"/>
          <p:cNvSpPr>
            <a:spLocks noGrp="1"/>
          </p:cNvSpPr>
          <p:nvPr>
            <p:ph idx="1"/>
          </p:nvPr>
        </p:nvSpPr>
        <p:spPr>
          <a:xfrm>
            <a:off x="1024127" y="2084832"/>
            <a:ext cx="9720073" cy="1878037"/>
          </a:xfrm>
        </p:spPr>
        <p:txBody>
          <a:bodyPr>
            <a:normAutofit/>
          </a:bodyPr>
          <a:lstStyle/>
          <a:p>
            <a:pPr marL="0" indent="0">
              <a:buNone/>
            </a:pPr>
            <a:r>
              <a:rPr lang="en-US" sz="2800" dirty="0"/>
              <a:t>Write a statement that evaluates the following expression and displays the results (remember to use exponential format to display the result):</a:t>
            </a:r>
          </a:p>
          <a:p>
            <a:pPr marL="0" indent="0">
              <a:buNone/>
            </a:pPr>
            <a:r>
              <a:rPr lang="en-US" sz="2800" dirty="0"/>
              <a:t>        (3.31 x 10</a:t>
            </a:r>
            <a:r>
              <a:rPr lang="en-US" sz="2800" baseline="30000" dirty="0"/>
              <a:t>-8</a:t>
            </a:r>
            <a:r>
              <a:rPr lang="en-US" sz="2800" dirty="0"/>
              <a:t> x  2.01 x 10</a:t>
            </a:r>
            <a:r>
              <a:rPr lang="en-US" sz="2800" baseline="30000" dirty="0"/>
              <a:t>-7</a:t>
            </a:r>
            <a:r>
              <a:rPr lang="en-US" sz="2800" dirty="0"/>
              <a:t>) / (7.16 x 10</a:t>
            </a:r>
            <a:r>
              <a:rPr lang="en-US" sz="2800" baseline="30000" dirty="0"/>
              <a:t>-6</a:t>
            </a:r>
            <a:r>
              <a:rPr lang="en-US" sz="2800" dirty="0"/>
              <a:t> + 2.01 x 10</a:t>
            </a:r>
            <a:r>
              <a:rPr lang="en-US" sz="2800" baseline="30000" dirty="0"/>
              <a:t>-8</a:t>
            </a:r>
            <a:r>
              <a:rPr lang="en-US" sz="2800" dirty="0"/>
              <a:t>)</a:t>
            </a:r>
          </a:p>
        </p:txBody>
      </p:sp>
      <p:sp>
        <p:nvSpPr>
          <p:cNvPr id="4" name="TextBox 3"/>
          <p:cNvSpPr txBox="1"/>
          <p:nvPr/>
        </p:nvSpPr>
        <p:spPr>
          <a:xfrm>
            <a:off x="872197" y="4206240"/>
            <a:ext cx="10058400" cy="1754326"/>
          </a:xfrm>
          <a:prstGeom prst="rect">
            <a:avLst/>
          </a:prstGeom>
          <a:noFill/>
        </p:spPr>
        <p:txBody>
          <a:bodyPr wrap="square" rtlCol="0">
            <a:spAutoFit/>
          </a:bodyPr>
          <a:lstStyle/>
          <a:p>
            <a:r>
              <a:rPr lang="en-US" sz="3600" dirty="0">
                <a:solidFill>
                  <a:srgbClr val="0070C0"/>
                </a:solidFill>
              </a:rPr>
              <a:t>float</a:t>
            </a:r>
            <a:r>
              <a:rPr lang="en-US" sz="3600" dirty="0"/>
              <a:t> temp;		</a:t>
            </a:r>
            <a:r>
              <a:rPr lang="en-US" sz="3600" dirty="0">
                <a:solidFill>
                  <a:srgbClr val="00B050"/>
                </a:solidFill>
              </a:rPr>
              <a:t>//declare variable</a:t>
            </a:r>
          </a:p>
          <a:p>
            <a:endParaRPr lang="en-US" sz="3600" dirty="0">
              <a:solidFill>
                <a:srgbClr val="00B050"/>
              </a:solidFill>
            </a:endParaRPr>
          </a:p>
          <a:p>
            <a:r>
              <a:rPr lang="en-US" sz="3600" dirty="0"/>
              <a:t>temp = (3.31e-8*2.01e-7)/(7.16e-6 + 2.01e-8);</a:t>
            </a:r>
          </a:p>
        </p:txBody>
      </p:sp>
    </p:spTree>
    <p:extLst>
      <p:ext uri="{BB962C8B-B14F-4D97-AF65-F5344CB8AC3E}">
        <p14:creationId xmlns:p14="http://schemas.microsoft.com/office/powerpoint/2010/main" val="31753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5999"/>
          </a:xfrm>
        </p:spPr>
        <p:txBody>
          <a:bodyPr>
            <a:normAutofit/>
          </a:bodyPr>
          <a:lstStyle/>
          <a:p>
            <a:r>
              <a:rPr lang="en-US" dirty="0"/>
              <a:t>Type casting</a:t>
            </a:r>
          </a:p>
        </p:txBody>
      </p:sp>
      <p:sp>
        <p:nvSpPr>
          <p:cNvPr id="3" name="Content Placeholder 2"/>
          <p:cNvSpPr>
            <a:spLocks noGrp="1"/>
          </p:cNvSpPr>
          <p:nvPr>
            <p:ph idx="1"/>
          </p:nvPr>
        </p:nvSpPr>
        <p:spPr>
          <a:xfrm>
            <a:off x="4081671" y="609599"/>
            <a:ext cx="7487478" cy="4015409"/>
          </a:xfrm>
        </p:spPr>
        <p:txBody>
          <a:bodyPr anchor="t">
            <a:normAutofit lnSpcReduction="10000"/>
          </a:bodyPr>
          <a:lstStyle/>
          <a:p>
            <a:r>
              <a:rPr lang="en-US" sz="2000" dirty="0"/>
              <a:t>(type) variable name</a:t>
            </a:r>
          </a:p>
          <a:p>
            <a:r>
              <a:rPr lang="en-US" sz="2000" dirty="0"/>
              <a:t>Given </a:t>
            </a:r>
            <a:r>
              <a:rPr lang="en-US" sz="2000" dirty="0" err="1"/>
              <a:t>int</a:t>
            </a:r>
            <a:r>
              <a:rPr lang="en-US" sz="2000" dirty="0"/>
              <a:t> a = 3;</a:t>
            </a:r>
          </a:p>
          <a:p>
            <a:r>
              <a:rPr lang="en-US" sz="2000" dirty="0"/>
              <a:t>(float) a </a:t>
            </a:r>
            <a:r>
              <a:rPr lang="en-US" sz="2000" dirty="0">
                <a:sym typeface="Wingdings" panose="05000000000000000000" pitchFamily="2" charset="2"/>
              </a:rPr>
              <a:t> 3.0</a:t>
            </a:r>
            <a:endParaRPr lang="en-US" sz="2000" dirty="0"/>
          </a:p>
          <a:p>
            <a:r>
              <a:rPr lang="en-US" sz="2000" dirty="0"/>
              <a:t>Type casting temporarily changes the variable from one type to another for that statement</a:t>
            </a:r>
          </a:p>
          <a:p>
            <a:r>
              <a:rPr lang="en-US" sz="2000" dirty="0"/>
              <a:t>Typecasting assists in minimizing memory use by allowing the program to use integers for data and then typecasting a value as float for calculations</a:t>
            </a:r>
          </a:p>
          <a:p>
            <a:pPr lvl="1"/>
            <a:r>
              <a:rPr lang="en-US" sz="1800" dirty="0"/>
              <a:t>Consider the following:  A grade program allows the user to enter any number of integer grades for each student.  The program then calculates the integer sum of the grade, type casts the sum as float and then calculates the float student average.</a:t>
            </a:r>
          </a:p>
        </p:txBody>
      </p:sp>
      <p:sp>
        <p:nvSpPr>
          <p:cNvPr id="4" name="TextBox 3"/>
          <p:cNvSpPr txBox="1"/>
          <p:nvPr/>
        </p:nvSpPr>
        <p:spPr>
          <a:xfrm>
            <a:off x="685801" y="4647384"/>
            <a:ext cx="3657600" cy="1477328"/>
          </a:xfrm>
          <a:prstGeom prst="rect">
            <a:avLst/>
          </a:prstGeom>
          <a:noFill/>
        </p:spPr>
        <p:txBody>
          <a:bodyPr wrap="square" rtlCol="0">
            <a:spAutoFit/>
          </a:bodyPr>
          <a:lstStyle/>
          <a:p>
            <a:r>
              <a:rPr lang="en-US" dirty="0" err="1"/>
              <a:t>int</a:t>
            </a:r>
            <a:r>
              <a:rPr lang="en-US" dirty="0"/>
              <a:t> grade1, grade2, grade3;</a:t>
            </a:r>
          </a:p>
          <a:p>
            <a:r>
              <a:rPr lang="en-US" dirty="0" err="1"/>
              <a:t>int</a:t>
            </a:r>
            <a:r>
              <a:rPr lang="en-US" dirty="0"/>
              <a:t> sum;</a:t>
            </a:r>
          </a:p>
          <a:p>
            <a:endParaRPr lang="en-US" dirty="0"/>
          </a:p>
          <a:p>
            <a:r>
              <a:rPr lang="en-US" dirty="0"/>
              <a:t>Sum = grade1 + grade2 + grade3;</a:t>
            </a:r>
          </a:p>
          <a:p>
            <a:endParaRPr lang="en-US" dirty="0"/>
          </a:p>
        </p:txBody>
      </p:sp>
      <p:sp>
        <p:nvSpPr>
          <p:cNvPr id="5" name="TextBox 4"/>
          <p:cNvSpPr txBox="1"/>
          <p:nvPr/>
        </p:nvSpPr>
        <p:spPr>
          <a:xfrm>
            <a:off x="6579707" y="4625008"/>
            <a:ext cx="5035825" cy="1477328"/>
          </a:xfrm>
          <a:prstGeom prst="rect">
            <a:avLst/>
          </a:prstGeom>
          <a:noFill/>
        </p:spPr>
        <p:txBody>
          <a:bodyPr wrap="square" rtlCol="0">
            <a:spAutoFit/>
          </a:bodyPr>
          <a:lstStyle/>
          <a:p>
            <a:r>
              <a:rPr lang="en-US" dirty="0" err="1"/>
              <a:t>printf</a:t>
            </a:r>
            <a:r>
              <a:rPr lang="en-US" dirty="0"/>
              <a:t>(“Average(integer): %</a:t>
            </a:r>
            <a:r>
              <a:rPr lang="en-US" dirty="0" err="1"/>
              <a:t>i</a:t>
            </a:r>
            <a:r>
              <a:rPr lang="en-US" dirty="0"/>
              <a:t>\n”, sum/3);</a:t>
            </a:r>
          </a:p>
          <a:p>
            <a:r>
              <a:rPr lang="en-US" dirty="0" err="1"/>
              <a:t>printf</a:t>
            </a:r>
            <a:r>
              <a:rPr lang="en-US" dirty="0"/>
              <a:t>(“Average(decimal): %f\n”, (float) sum/3);</a:t>
            </a:r>
          </a:p>
          <a:p>
            <a:r>
              <a:rPr lang="en-US" dirty="0" err="1"/>
              <a:t>printf</a:t>
            </a:r>
            <a:r>
              <a:rPr lang="en-US" dirty="0"/>
              <a:t>(“Average(decimal): %g\n”, (float) sum/3);</a:t>
            </a:r>
          </a:p>
          <a:p>
            <a:r>
              <a:rPr lang="en-US" dirty="0" err="1"/>
              <a:t>printf</a:t>
            </a:r>
            <a:r>
              <a:rPr lang="en-US" dirty="0"/>
              <a:t>(“Average(decimal): %.2f\n”, (float) sum/3);</a:t>
            </a:r>
          </a:p>
          <a:p>
            <a:endParaRPr lang="en-US" dirty="0"/>
          </a:p>
        </p:txBody>
      </p:sp>
    </p:spTree>
    <p:extLst>
      <p:ext uri="{BB962C8B-B14F-4D97-AF65-F5344CB8AC3E}">
        <p14:creationId xmlns:p14="http://schemas.microsoft.com/office/powerpoint/2010/main" val="16192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90065"/>
            <a:ext cx="10131425" cy="560439"/>
          </a:xfrm>
        </p:spPr>
        <p:txBody>
          <a:bodyPr>
            <a:normAutofit fontScale="90000"/>
          </a:bodyPr>
          <a:lstStyle/>
          <a:p>
            <a:r>
              <a:rPr lang="en-US" dirty="0" err="1"/>
              <a:t>Ch</a:t>
            </a:r>
            <a:r>
              <a:rPr lang="en-US" dirty="0"/>
              <a:t> 3 Graded Homework</a:t>
            </a:r>
          </a:p>
        </p:txBody>
      </p:sp>
      <p:sp>
        <p:nvSpPr>
          <p:cNvPr id="3" name="Content Placeholder 2"/>
          <p:cNvSpPr>
            <a:spLocks noGrp="1"/>
          </p:cNvSpPr>
          <p:nvPr>
            <p:ph idx="1"/>
          </p:nvPr>
        </p:nvSpPr>
        <p:spPr>
          <a:xfrm>
            <a:off x="685801" y="2027583"/>
            <a:ext cx="10131425" cy="4347818"/>
          </a:xfrm>
        </p:spPr>
        <p:txBody>
          <a:bodyPr anchor="t">
            <a:normAutofit/>
          </a:bodyPr>
          <a:lstStyle/>
          <a:p>
            <a:pPr marL="342900" lvl="0" indent="-342900">
              <a:buFont typeface="+mj-lt"/>
              <a:buAutoNum type="alphaUcPeriod"/>
            </a:pPr>
            <a:r>
              <a:rPr lang="en-US" sz="2000" dirty="0"/>
              <a:t> (65 pts) Write a program that asks the user to enter two numbers, and prints the sum, product, difference, quotient and remainder of the two numbers.  Your program is on-time.</a:t>
            </a:r>
          </a:p>
          <a:p>
            <a:pPr marL="342900" lvl="0" indent="-342900">
              <a:buFont typeface="+mj-lt"/>
              <a:buAutoNum type="alphaUcPeriod"/>
            </a:pPr>
            <a:r>
              <a:rPr lang="en-US" sz="2000" dirty="0"/>
              <a:t>(75 pts) Part A and write a program that gets three different whole numbers from the user, then prints the sum, the average, the product of these numbers.  Your  program is on-time.</a:t>
            </a:r>
          </a:p>
          <a:p>
            <a:pPr marL="342900" lvl="0" indent="-342900">
              <a:buFont typeface="+mj-lt"/>
              <a:buAutoNum type="alphaUcPeriod"/>
            </a:pPr>
            <a:r>
              <a:rPr lang="en-US" sz="2000" dirty="0"/>
              <a:t>(85 pts) Part A &amp; B and write a program that reads in the radius of a circle and prints the circle's diameter, circumference and area.  Use the constant value 3.14159 for Pi.  All calculations should occur </a:t>
            </a:r>
            <a:r>
              <a:rPr lang="en-US" sz="2000" b="1" dirty="0"/>
              <a:t>outside</a:t>
            </a:r>
            <a:r>
              <a:rPr lang="en-US" sz="2000" dirty="0"/>
              <a:t> the </a:t>
            </a:r>
            <a:r>
              <a:rPr lang="en-US" sz="2000" dirty="0" err="1"/>
              <a:t>printf</a:t>
            </a:r>
            <a:r>
              <a:rPr lang="en-US" sz="2000" dirty="0"/>
              <a:t> statement(s) and use the formatted conversion %.2f for float variables.  Your program is on-time.</a:t>
            </a:r>
          </a:p>
          <a:p>
            <a:pPr marL="342900" lvl="0" indent="-342900">
              <a:buFont typeface="+mj-lt"/>
              <a:buAutoNum type="alphaUcPeriod"/>
            </a:pPr>
            <a:r>
              <a:rPr lang="en-US" dirty="0"/>
              <a:t>(95 pts) Part A, B, &amp; C and write a program that calculates the student average based on the following where the user enters 3 values, the program adds the values up and then displays the student average  dividing the sum by 10. </a:t>
            </a:r>
            <a:r>
              <a:rPr lang="en-US" sz="1800" dirty="0"/>
              <a:t> </a:t>
            </a:r>
            <a:r>
              <a:rPr lang="en-US" dirty="0"/>
              <a:t>Your program is on-time.</a:t>
            </a:r>
          </a:p>
          <a:p>
            <a:pPr marL="457200" lvl="1" indent="0">
              <a:buNone/>
            </a:pPr>
            <a:r>
              <a:rPr lang="en-US" dirty="0"/>
              <a:t>.</a:t>
            </a:r>
          </a:p>
          <a:p>
            <a:pPr marL="457200" lvl="1" indent="0">
              <a:buNone/>
            </a:pPr>
            <a:endParaRPr lang="en-US" dirty="0"/>
          </a:p>
          <a:p>
            <a:pPr marL="0" indent="0">
              <a:buNone/>
            </a:pPr>
            <a:endParaRPr lang="en-US" sz="2000" dirty="0"/>
          </a:p>
          <a:p>
            <a:endParaRPr lang="en-US" dirty="0"/>
          </a:p>
        </p:txBody>
      </p:sp>
    </p:spTree>
    <p:extLst>
      <p:ext uri="{BB962C8B-B14F-4D97-AF65-F5344CB8AC3E}">
        <p14:creationId xmlns:p14="http://schemas.microsoft.com/office/powerpoint/2010/main" val="3223285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785333" cy="1499616"/>
          </a:xfrm>
        </p:spPr>
        <p:txBody>
          <a:bodyPr/>
          <a:lstStyle/>
          <a:p>
            <a:r>
              <a:rPr lang="en-US" dirty="0"/>
              <a:t>Part a</a:t>
            </a:r>
          </a:p>
        </p:txBody>
      </p:sp>
      <p:sp>
        <p:nvSpPr>
          <p:cNvPr id="3" name="Content Placeholder 2"/>
          <p:cNvSpPr>
            <a:spLocks noGrp="1"/>
          </p:cNvSpPr>
          <p:nvPr>
            <p:ph idx="1"/>
          </p:nvPr>
        </p:nvSpPr>
        <p:spPr>
          <a:xfrm>
            <a:off x="3197485" y="841513"/>
            <a:ext cx="8305402" cy="2325757"/>
          </a:xfrm>
          <a:ln>
            <a:solidFill>
              <a:schemeClr val="accent2">
                <a:lumMod val="75000"/>
              </a:schemeClr>
            </a:solidFill>
          </a:ln>
        </p:spPr>
        <p:txBody>
          <a:bodyPr>
            <a:normAutofit/>
          </a:bodyPr>
          <a:lstStyle/>
          <a:p>
            <a:pPr lvl="0"/>
            <a:r>
              <a:rPr lang="en-US" sz="2400" dirty="0"/>
              <a:t>(65 pts) </a:t>
            </a:r>
          </a:p>
          <a:p>
            <a:pPr lvl="0"/>
            <a:r>
              <a:rPr lang="en-US" sz="2400" dirty="0"/>
              <a:t>Write a program that asks the user to enter two whole numbers, and prints the sum, product, difference, quotient and remainder of the two numbers.  </a:t>
            </a:r>
          </a:p>
          <a:p>
            <a:pPr lvl="0"/>
            <a:r>
              <a:rPr lang="en-US" sz="2400" dirty="0"/>
              <a:t>Your program is on-time.</a:t>
            </a:r>
          </a:p>
        </p:txBody>
      </p:sp>
      <p:sp>
        <p:nvSpPr>
          <p:cNvPr id="4" name="TextBox 3"/>
          <p:cNvSpPr txBox="1"/>
          <p:nvPr/>
        </p:nvSpPr>
        <p:spPr>
          <a:xfrm>
            <a:off x="1311964" y="3921230"/>
            <a:ext cx="3034749" cy="2308324"/>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2 whole numbers.</a:t>
            </a:r>
          </a:p>
          <a:p>
            <a:r>
              <a:rPr lang="en-US" dirty="0"/>
              <a:t>     &gt; 100</a:t>
            </a:r>
          </a:p>
          <a:p>
            <a:r>
              <a:rPr lang="en-US" dirty="0"/>
              <a:t>     &gt;  25</a:t>
            </a:r>
          </a:p>
          <a:p>
            <a:r>
              <a:rPr lang="en-US" dirty="0"/>
              <a:t>100 + 25 = 125</a:t>
            </a:r>
          </a:p>
          <a:p>
            <a:r>
              <a:rPr lang="en-US" dirty="0"/>
              <a:t>100 – 25 = 75</a:t>
            </a:r>
          </a:p>
          <a:p>
            <a:r>
              <a:rPr lang="en-US" dirty="0"/>
              <a:t>100 * 25 = 2500</a:t>
            </a:r>
          </a:p>
          <a:p>
            <a:r>
              <a:rPr lang="en-US" dirty="0"/>
              <a:t>100/25 = 4 R 0</a:t>
            </a:r>
          </a:p>
          <a:p>
            <a:endParaRPr lang="en-US" dirty="0"/>
          </a:p>
        </p:txBody>
      </p:sp>
      <p:sp>
        <p:nvSpPr>
          <p:cNvPr id="5" name="TextBox 4"/>
          <p:cNvSpPr txBox="1"/>
          <p:nvPr/>
        </p:nvSpPr>
        <p:spPr>
          <a:xfrm>
            <a:off x="755373" y="3267941"/>
            <a:ext cx="3286539" cy="584775"/>
          </a:xfrm>
          <a:prstGeom prst="rect">
            <a:avLst/>
          </a:prstGeom>
          <a:noFill/>
        </p:spPr>
        <p:txBody>
          <a:bodyPr wrap="square" rtlCol="0">
            <a:spAutoFit/>
          </a:bodyPr>
          <a:lstStyle/>
          <a:p>
            <a:r>
              <a:rPr lang="en-US" sz="3200" dirty="0"/>
              <a:t>SAMPLE OUTPUTS</a:t>
            </a:r>
          </a:p>
        </p:txBody>
      </p:sp>
      <p:sp>
        <p:nvSpPr>
          <p:cNvPr id="6" name="TextBox 5"/>
          <p:cNvSpPr txBox="1"/>
          <p:nvPr/>
        </p:nvSpPr>
        <p:spPr>
          <a:xfrm>
            <a:off x="4658138" y="3921230"/>
            <a:ext cx="3034749" cy="2585323"/>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2 whole numbers.</a:t>
            </a:r>
          </a:p>
          <a:p>
            <a:r>
              <a:rPr lang="en-US" dirty="0"/>
              <a:t>First: 100</a:t>
            </a:r>
          </a:p>
          <a:p>
            <a:r>
              <a:rPr lang="en-US" dirty="0"/>
              <a:t>Second:  25</a:t>
            </a:r>
          </a:p>
          <a:p>
            <a:r>
              <a:rPr lang="en-US" dirty="0"/>
              <a:t>Sum = 125</a:t>
            </a:r>
          </a:p>
          <a:p>
            <a:r>
              <a:rPr lang="en-US" dirty="0"/>
              <a:t>Difference = 75</a:t>
            </a:r>
          </a:p>
          <a:p>
            <a:r>
              <a:rPr lang="en-US" dirty="0"/>
              <a:t>Product = 2500</a:t>
            </a:r>
          </a:p>
          <a:p>
            <a:r>
              <a:rPr lang="en-US" dirty="0"/>
              <a:t>Quotient = 4 </a:t>
            </a:r>
          </a:p>
          <a:p>
            <a:r>
              <a:rPr lang="en-US" dirty="0"/>
              <a:t>Remainder = 0</a:t>
            </a:r>
          </a:p>
          <a:p>
            <a:endParaRPr lang="en-US" dirty="0"/>
          </a:p>
        </p:txBody>
      </p:sp>
      <p:sp>
        <p:nvSpPr>
          <p:cNvPr id="7" name="TextBox 6"/>
          <p:cNvSpPr txBox="1"/>
          <p:nvPr/>
        </p:nvSpPr>
        <p:spPr>
          <a:xfrm>
            <a:off x="8236224" y="3921230"/>
            <a:ext cx="3034749" cy="2585323"/>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2 whole numbers.</a:t>
            </a:r>
          </a:p>
          <a:p>
            <a:r>
              <a:rPr lang="en-US" dirty="0"/>
              <a:t>     1: 100</a:t>
            </a:r>
          </a:p>
          <a:p>
            <a:r>
              <a:rPr lang="en-US" dirty="0"/>
              <a:t>     2:  25</a:t>
            </a:r>
          </a:p>
          <a:p>
            <a:r>
              <a:rPr lang="en-US" dirty="0"/>
              <a:t>Sum: 100 + 25 = 125</a:t>
            </a:r>
          </a:p>
          <a:p>
            <a:r>
              <a:rPr lang="en-US" dirty="0"/>
              <a:t>Difference: 100 – 25 = 75</a:t>
            </a:r>
          </a:p>
          <a:p>
            <a:r>
              <a:rPr lang="en-US" dirty="0"/>
              <a:t>Product: 100 * 25 = 2500</a:t>
            </a:r>
          </a:p>
          <a:p>
            <a:r>
              <a:rPr lang="en-US" dirty="0"/>
              <a:t>Quotient: 100/25 = 4 </a:t>
            </a:r>
          </a:p>
          <a:p>
            <a:r>
              <a:rPr lang="en-US" dirty="0"/>
              <a:t>Remainder: 100%25 = 0</a:t>
            </a:r>
          </a:p>
          <a:p>
            <a:endParaRPr lang="en-US" dirty="0"/>
          </a:p>
        </p:txBody>
      </p:sp>
    </p:spTree>
    <p:extLst>
      <p:ext uri="{BB962C8B-B14F-4D97-AF65-F5344CB8AC3E}">
        <p14:creationId xmlns:p14="http://schemas.microsoft.com/office/powerpoint/2010/main" val="259767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679315" cy="1499616"/>
          </a:xfrm>
        </p:spPr>
        <p:txBody>
          <a:bodyPr/>
          <a:lstStyle/>
          <a:p>
            <a:r>
              <a:rPr lang="en-US" dirty="0"/>
              <a:t>Part b</a:t>
            </a:r>
          </a:p>
        </p:txBody>
      </p:sp>
      <p:sp>
        <p:nvSpPr>
          <p:cNvPr id="3" name="Content Placeholder 2"/>
          <p:cNvSpPr>
            <a:spLocks noGrp="1"/>
          </p:cNvSpPr>
          <p:nvPr>
            <p:ph idx="1"/>
          </p:nvPr>
        </p:nvSpPr>
        <p:spPr>
          <a:xfrm>
            <a:off x="2866181" y="585216"/>
            <a:ext cx="8596950" cy="1928191"/>
          </a:xfrm>
        </p:spPr>
        <p:txBody>
          <a:bodyPr>
            <a:normAutofit fontScale="77500" lnSpcReduction="20000"/>
          </a:bodyPr>
          <a:lstStyle/>
          <a:p>
            <a:pPr lvl="0"/>
            <a:r>
              <a:rPr lang="en-US" sz="2400" dirty="0"/>
              <a:t>(75 pts) </a:t>
            </a:r>
          </a:p>
          <a:p>
            <a:pPr lvl="0"/>
            <a:r>
              <a:rPr lang="en-US" sz="3500" dirty="0"/>
              <a:t>Part A and write a program that gets three different whole numbers from the user, then prints the sum, the average, the product of these numbers.  </a:t>
            </a:r>
          </a:p>
          <a:p>
            <a:pPr lvl="0"/>
            <a:r>
              <a:rPr lang="en-US" sz="3500" dirty="0"/>
              <a:t>Your  program is on-time.</a:t>
            </a:r>
          </a:p>
          <a:p>
            <a:endParaRPr lang="en-US" dirty="0"/>
          </a:p>
        </p:txBody>
      </p:sp>
      <p:sp>
        <p:nvSpPr>
          <p:cNvPr id="4" name="TextBox 3"/>
          <p:cNvSpPr txBox="1"/>
          <p:nvPr/>
        </p:nvSpPr>
        <p:spPr>
          <a:xfrm>
            <a:off x="689112" y="3069159"/>
            <a:ext cx="3286539" cy="584775"/>
          </a:xfrm>
          <a:prstGeom prst="rect">
            <a:avLst/>
          </a:prstGeom>
          <a:noFill/>
        </p:spPr>
        <p:txBody>
          <a:bodyPr wrap="square" rtlCol="0">
            <a:spAutoFit/>
          </a:bodyPr>
          <a:lstStyle/>
          <a:p>
            <a:r>
              <a:rPr lang="en-US" sz="3200" dirty="0"/>
              <a:t>SAMPLE OUTPUTS</a:t>
            </a:r>
          </a:p>
        </p:txBody>
      </p:sp>
      <p:sp>
        <p:nvSpPr>
          <p:cNvPr id="5" name="TextBox 4"/>
          <p:cNvSpPr txBox="1"/>
          <p:nvPr/>
        </p:nvSpPr>
        <p:spPr>
          <a:xfrm>
            <a:off x="815006" y="3815213"/>
            <a:ext cx="3034749" cy="2031325"/>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3 whole numbers.</a:t>
            </a:r>
          </a:p>
          <a:p>
            <a:r>
              <a:rPr lang="en-US" dirty="0"/>
              <a:t>     &gt; 100</a:t>
            </a:r>
          </a:p>
          <a:p>
            <a:r>
              <a:rPr lang="en-US" dirty="0"/>
              <a:t>     &gt;  25</a:t>
            </a:r>
          </a:p>
          <a:p>
            <a:r>
              <a:rPr lang="en-US" dirty="0"/>
              <a:t>     &gt;  110</a:t>
            </a:r>
          </a:p>
          <a:p>
            <a:r>
              <a:rPr lang="en-US" dirty="0"/>
              <a:t>100 + 25 + 110 = 235</a:t>
            </a:r>
          </a:p>
          <a:p>
            <a:r>
              <a:rPr lang="en-US" dirty="0"/>
              <a:t>100 * 25 * 110 = 275000</a:t>
            </a:r>
          </a:p>
          <a:p>
            <a:r>
              <a:rPr lang="en-US" dirty="0"/>
              <a:t>(100+25+110)/3 = 78 R 1</a:t>
            </a:r>
          </a:p>
        </p:txBody>
      </p:sp>
      <p:sp>
        <p:nvSpPr>
          <p:cNvPr id="6" name="TextBox 5"/>
          <p:cNvSpPr txBox="1"/>
          <p:nvPr/>
        </p:nvSpPr>
        <p:spPr>
          <a:xfrm>
            <a:off x="5128588" y="2761381"/>
            <a:ext cx="5830960" cy="1200329"/>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3 whole numbers.    100  110  25</a:t>
            </a:r>
          </a:p>
          <a:p>
            <a:r>
              <a:rPr lang="en-US" dirty="0"/>
              <a:t>100 + 25 + 110 = 235</a:t>
            </a:r>
          </a:p>
          <a:p>
            <a:r>
              <a:rPr lang="en-US" dirty="0"/>
              <a:t>100 * 25 * 110 = 275000</a:t>
            </a:r>
          </a:p>
          <a:p>
            <a:r>
              <a:rPr lang="en-US" dirty="0"/>
              <a:t>(100+110+25)/3 = 78 R 1</a:t>
            </a:r>
          </a:p>
        </p:txBody>
      </p:sp>
      <p:sp>
        <p:nvSpPr>
          <p:cNvPr id="7" name="TextBox 6"/>
          <p:cNvSpPr txBox="1"/>
          <p:nvPr/>
        </p:nvSpPr>
        <p:spPr>
          <a:xfrm>
            <a:off x="5128588" y="4345016"/>
            <a:ext cx="5830960" cy="1200329"/>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dirty="0"/>
              <a:t>Please enter 3 whole numbers.    100  110  25</a:t>
            </a:r>
          </a:p>
          <a:p>
            <a:r>
              <a:rPr lang="en-US" dirty="0"/>
              <a:t>The sum of 100, 110, and 25 is 235</a:t>
            </a:r>
          </a:p>
          <a:p>
            <a:r>
              <a:rPr lang="en-US" dirty="0"/>
              <a:t>The product of100, 110, and 25 is 275000</a:t>
            </a:r>
          </a:p>
          <a:p>
            <a:r>
              <a:rPr lang="en-US" dirty="0"/>
              <a:t>The average of 100, 110, and 25 is 78 Remainder 1</a:t>
            </a:r>
          </a:p>
        </p:txBody>
      </p:sp>
    </p:spTree>
    <p:extLst>
      <p:ext uri="{BB962C8B-B14F-4D97-AF65-F5344CB8AC3E}">
        <p14:creationId xmlns:p14="http://schemas.microsoft.com/office/powerpoint/2010/main" val="281621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a:xfrm>
            <a:off x="1361050" y="2084832"/>
            <a:ext cx="10131425" cy="4196316"/>
          </a:xfrm>
        </p:spPr>
        <p:txBody>
          <a:bodyPr>
            <a:noAutofit/>
          </a:bodyPr>
          <a:lstStyle/>
          <a:p>
            <a:pPr marL="742950" indent="-742950">
              <a:buFont typeface="+mj-lt"/>
              <a:buAutoNum type="arabicPeriod"/>
            </a:pPr>
            <a:r>
              <a:rPr lang="en-US" sz="4000" dirty="0"/>
              <a:t>Any number, single character, or character string</a:t>
            </a:r>
          </a:p>
          <a:p>
            <a:pPr marL="742950" indent="-742950">
              <a:buFont typeface="+mj-lt"/>
              <a:buAutoNum type="arabicPeriod"/>
            </a:pPr>
            <a:r>
              <a:rPr lang="en-US" sz="4000" dirty="0"/>
              <a:t>Constant expressions – expressions consisting entirely of constant values</a:t>
            </a:r>
          </a:p>
          <a:p>
            <a:pPr marL="742950" indent="-742950">
              <a:buFont typeface="+mj-lt"/>
              <a:buAutoNum type="arabicPeriod"/>
            </a:pPr>
            <a:r>
              <a:rPr lang="en-US" sz="4000" dirty="0"/>
              <a:t>Expressions containing variables are not considered constant expressions</a:t>
            </a:r>
          </a:p>
        </p:txBody>
      </p:sp>
    </p:spTree>
    <p:extLst>
      <p:ext uri="{BB962C8B-B14F-4D97-AF65-F5344CB8AC3E}">
        <p14:creationId xmlns:p14="http://schemas.microsoft.com/office/powerpoint/2010/main" val="297374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666063" cy="1499616"/>
          </a:xfrm>
        </p:spPr>
        <p:txBody>
          <a:bodyPr/>
          <a:lstStyle/>
          <a:p>
            <a:r>
              <a:rPr lang="en-US" dirty="0"/>
              <a:t>Part c</a:t>
            </a:r>
          </a:p>
        </p:txBody>
      </p:sp>
      <p:sp>
        <p:nvSpPr>
          <p:cNvPr id="3" name="Content Placeholder 2"/>
          <p:cNvSpPr>
            <a:spLocks noGrp="1"/>
          </p:cNvSpPr>
          <p:nvPr>
            <p:ph idx="1"/>
          </p:nvPr>
        </p:nvSpPr>
        <p:spPr>
          <a:xfrm>
            <a:off x="2839676" y="585216"/>
            <a:ext cx="8636707" cy="2767584"/>
          </a:xfrm>
        </p:spPr>
        <p:txBody>
          <a:bodyPr>
            <a:normAutofit lnSpcReduction="10000"/>
          </a:bodyPr>
          <a:lstStyle/>
          <a:p>
            <a:pPr lvl="0"/>
            <a:r>
              <a:rPr lang="en-US" sz="2400" dirty="0"/>
              <a:t>(85 pts) </a:t>
            </a:r>
          </a:p>
          <a:p>
            <a:pPr lvl="0"/>
            <a:r>
              <a:rPr lang="en-US" sz="2400" dirty="0"/>
              <a:t>Part A &amp; B and write a program that reads in the radius of a circle and prints the circle's diameter, circumference and area.  Use the constant value 3.14159 for Pi.  All calculations should occur </a:t>
            </a:r>
            <a:r>
              <a:rPr lang="en-US" sz="2400" b="1" dirty="0"/>
              <a:t>outside</a:t>
            </a:r>
            <a:r>
              <a:rPr lang="en-US" sz="2400" dirty="0"/>
              <a:t> the </a:t>
            </a:r>
            <a:r>
              <a:rPr lang="en-US" sz="2400" dirty="0" err="1"/>
              <a:t>printf</a:t>
            </a:r>
            <a:r>
              <a:rPr lang="en-US" sz="2400" dirty="0"/>
              <a:t> statement(s) and use the formatted conversion %.2f for float variables.  </a:t>
            </a:r>
          </a:p>
          <a:p>
            <a:pPr lvl="0"/>
            <a:r>
              <a:rPr lang="en-US" sz="2400" dirty="0"/>
              <a:t>Your program is on-time.</a:t>
            </a:r>
          </a:p>
          <a:p>
            <a:endParaRPr lang="en-US" dirty="0"/>
          </a:p>
        </p:txBody>
      </p:sp>
      <p:sp>
        <p:nvSpPr>
          <p:cNvPr id="4" name="TextBox 3"/>
          <p:cNvSpPr txBox="1"/>
          <p:nvPr/>
        </p:nvSpPr>
        <p:spPr>
          <a:xfrm>
            <a:off x="689112" y="3069159"/>
            <a:ext cx="3286539" cy="584775"/>
          </a:xfrm>
          <a:prstGeom prst="rect">
            <a:avLst/>
          </a:prstGeom>
          <a:noFill/>
        </p:spPr>
        <p:txBody>
          <a:bodyPr wrap="square" rtlCol="0">
            <a:spAutoFit/>
          </a:bodyPr>
          <a:lstStyle/>
          <a:p>
            <a:r>
              <a:rPr lang="en-US" sz="3200" dirty="0"/>
              <a:t>SAMPLE OUTPUTS</a:t>
            </a:r>
          </a:p>
        </p:txBody>
      </p:sp>
      <p:sp>
        <p:nvSpPr>
          <p:cNvPr id="5" name="TextBox 4"/>
          <p:cNvSpPr txBox="1"/>
          <p:nvPr/>
        </p:nvSpPr>
        <p:spPr>
          <a:xfrm>
            <a:off x="2166728" y="3815212"/>
            <a:ext cx="3624472" cy="1569660"/>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sz="2400" dirty="0"/>
              <a:t>Please the radius: 3</a:t>
            </a:r>
          </a:p>
          <a:p>
            <a:r>
              <a:rPr lang="en-US" sz="2400" dirty="0"/>
              <a:t>Diameter: 6.00</a:t>
            </a:r>
          </a:p>
          <a:p>
            <a:r>
              <a:rPr lang="en-US" sz="2400" dirty="0"/>
              <a:t>Circumference: 18.85</a:t>
            </a:r>
          </a:p>
          <a:p>
            <a:r>
              <a:rPr lang="en-US" sz="2400" dirty="0"/>
              <a:t>Area: 28.27</a:t>
            </a:r>
          </a:p>
        </p:txBody>
      </p:sp>
      <p:sp>
        <p:nvSpPr>
          <p:cNvPr id="7" name="TextBox 6"/>
          <p:cNvSpPr txBox="1"/>
          <p:nvPr/>
        </p:nvSpPr>
        <p:spPr>
          <a:xfrm>
            <a:off x="7036901" y="3815212"/>
            <a:ext cx="3776873" cy="1569660"/>
          </a:xfrm>
          <a:prstGeom prst="rect">
            <a:avLst/>
          </a:prstGeom>
          <a:solidFill>
            <a:schemeClr val="accent2">
              <a:lumMod val="40000"/>
              <a:lumOff val="60000"/>
            </a:schemeClr>
          </a:solidFill>
          <a:ln>
            <a:solidFill>
              <a:schemeClr val="accent2">
                <a:lumMod val="75000"/>
              </a:schemeClr>
            </a:solidFill>
          </a:ln>
        </p:spPr>
        <p:txBody>
          <a:bodyPr wrap="square" rtlCol="0">
            <a:spAutoFit/>
          </a:bodyPr>
          <a:lstStyle/>
          <a:p>
            <a:r>
              <a:rPr lang="en-US" sz="2400" dirty="0"/>
              <a:t>Please the radius: 6.5</a:t>
            </a:r>
          </a:p>
          <a:p>
            <a:r>
              <a:rPr lang="en-US" sz="2400" dirty="0"/>
              <a:t>The diameter is 13.00</a:t>
            </a:r>
          </a:p>
          <a:p>
            <a:r>
              <a:rPr lang="en-US" sz="2400" dirty="0"/>
              <a:t>The circumference is 40.84</a:t>
            </a:r>
          </a:p>
          <a:p>
            <a:r>
              <a:rPr lang="en-US" sz="2400" dirty="0"/>
              <a:t>The area is 132.73</a:t>
            </a:r>
          </a:p>
        </p:txBody>
      </p:sp>
    </p:spTree>
    <p:extLst>
      <p:ext uri="{BB962C8B-B14F-4D97-AF65-F5344CB8AC3E}">
        <p14:creationId xmlns:p14="http://schemas.microsoft.com/office/powerpoint/2010/main" val="53278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599802" cy="1499616"/>
          </a:xfrm>
        </p:spPr>
        <p:txBody>
          <a:bodyPr/>
          <a:lstStyle/>
          <a:p>
            <a:r>
              <a:rPr lang="en-US" dirty="0"/>
              <a:t>Part d</a:t>
            </a:r>
          </a:p>
        </p:txBody>
      </p:sp>
      <p:sp>
        <p:nvSpPr>
          <p:cNvPr id="3" name="Content Placeholder 2"/>
          <p:cNvSpPr>
            <a:spLocks noGrp="1"/>
          </p:cNvSpPr>
          <p:nvPr>
            <p:ph idx="1"/>
          </p:nvPr>
        </p:nvSpPr>
        <p:spPr>
          <a:xfrm>
            <a:off x="3313044" y="585216"/>
            <a:ext cx="7722705" cy="1773671"/>
          </a:xfrm>
        </p:spPr>
        <p:txBody>
          <a:bodyPr>
            <a:normAutofit lnSpcReduction="10000"/>
          </a:bodyPr>
          <a:lstStyle/>
          <a:p>
            <a:pPr marL="0" lvl="0" indent="0">
              <a:buNone/>
            </a:pPr>
            <a:r>
              <a:rPr lang="en-US" dirty="0"/>
              <a:t>(95 pts) </a:t>
            </a:r>
          </a:p>
          <a:p>
            <a:pPr marL="0" lvl="0" indent="0">
              <a:buNone/>
            </a:pPr>
            <a:r>
              <a:rPr lang="en-US" dirty="0"/>
              <a:t>Part A, B, &amp; C and write a program that calculates the student average based on the following where the user enters 3 values, the program adds the values up and then displays the student average  dividing the sum by 10. </a:t>
            </a:r>
            <a:r>
              <a:rPr lang="en-US" sz="1800" dirty="0"/>
              <a:t> </a:t>
            </a:r>
            <a:r>
              <a:rPr lang="en-US" dirty="0"/>
              <a:t>Your program is on-time.</a:t>
            </a:r>
          </a:p>
        </p:txBody>
      </p:sp>
      <p:sp>
        <p:nvSpPr>
          <p:cNvPr id="4" name="TextBox 3"/>
          <p:cNvSpPr txBox="1"/>
          <p:nvPr/>
        </p:nvSpPr>
        <p:spPr>
          <a:xfrm>
            <a:off x="583095" y="2478156"/>
            <a:ext cx="3286539" cy="584775"/>
          </a:xfrm>
          <a:prstGeom prst="rect">
            <a:avLst/>
          </a:prstGeom>
          <a:noFill/>
        </p:spPr>
        <p:txBody>
          <a:bodyPr wrap="square" rtlCol="0">
            <a:spAutoFit/>
          </a:bodyPr>
          <a:lstStyle/>
          <a:p>
            <a:r>
              <a:rPr lang="en-US" sz="3200" dirty="0"/>
              <a:t>SAMPLE OUTPUTS</a:t>
            </a:r>
          </a:p>
        </p:txBody>
      </p:sp>
      <p:sp>
        <p:nvSpPr>
          <p:cNvPr id="5" name="TextBox 4"/>
          <p:cNvSpPr txBox="1"/>
          <p:nvPr/>
        </p:nvSpPr>
        <p:spPr>
          <a:xfrm>
            <a:off x="6202017" y="2502945"/>
            <a:ext cx="3511826" cy="1200329"/>
          </a:xfrm>
          <a:prstGeom prst="rect">
            <a:avLst/>
          </a:prstGeom>
          <a:solidFill>
            <a:schemeClr val="accent2">
              <a:lumMod val="40000"/>
              <a:lumOff val="60000"/>
            </a:schemeClr>
          </a:solidFill>
          <a:ln>
            <a:solidFill>
              <a:schemeClr val="accent2">
                <a:lumMod val="60000"/>
                <a:lumOff val="40000"/>
              </a:schemeClr>
            </a:solidFill>
          </a:ln>
        </p:spPr>
        <p:txBody>
          <a:bodyPr wrap="square" rtlCol="0">
            <a:spAutoFit/>
          </a:bodyPr>
          <a:lstStyle/>
          <a:p>
            <a:r>
              <a:rPr lang="en-US" dirty="0"/>
              <a:t>Enter homework grade:  550</a:t>
            </a:r>
          </a:p>
          <a:p>
            <a:r>
              <a:rPr lang="en-US" dirty="0"/>
              <a:t>Enter midterm exam grade:  100</a:t>
            </a:r>
          </a:p>
          <a:p>
            <a:r>
              <a:rPr lang="en-US" dirty="0"/>
              <a:t>Enter final exam grade:  95</a:t>
            </a:r>
          </a:p>
          <a:p>
            <a:r>
              <a:rPr lang="en-US" dirty="0"/>
              <a:t>Student Grade: 745 / 10 = 74.5</a:t>
            </a:r>
          </a:p>
        </p:txBody>
      </p:sp>
      <p:sp>
        <p:nvSpPr>
          <p:cNvPr id="7" name="TextBox 6"/>
          <p:cNvSpPr txBox="1"/>
          <p:nvPr/>
        </p:nvSpPr>
        <p:spPr>
          <a:xfrm>
            <a:off x="583095" y="3337833"/>
            <a:ext cx="4558748" cy="1200329"/>
          </a:xfrm>
          <a:prstGeom prst="rect">
            <a:avLst/>
          </a:prstGeom>
          <a:solidFill>
            <a:schemeClr val="accent2">
              <a:lumMod val="40000"/>
              <a:lumOff val="60000"/>
            </a:schemeClr>
          </a:solidFill>
          <a:ln>
            <a:solidFill>
              <a:schemeClr val="accent2">
                <a:lumMod val="60000"/>
                <a:lumOff val="40000"/>
              </a:schemeClr>
            </a:solidFill>
          </a:ln>
        </p:spPr>
        <p:txBody>
          <a:bodyPr wrap="square" rtlCol="0">
            <a:spAutoFit/>
          </a:bodyPr>
          <a:lstStyle/>
          <a:p>
            <a:r>
              <a:rPr lang="en-US" dirty="0"/>
              <a:t>Enter homework grade (700 max):  550</a:t>
            </a:r>
          </a:p>
          <a:p>
            <a:r>
              <a:rPr lang="en-US" dirty="0"/>
              <a:t>Enter midterm exam grade (150 max):  100</a:t>
            </a:r>
          </a:p>
          <a:p>
            <a:r>
              <a:rPr lang="en-US" dirty="0"/>
              <a:t>Enter final exam grade (150 max):  95</a:t>
            </a:r>
          </a:p>
          <a:p>
            <a:r>
              <a:rPr lang="en-US" dirty="0"/>
              <a:t>Student Grade: 745 / 10 = 74.5</a:t>
            </a:r>
          </a:p>
        </p:txBody>
      </p:sp>
      <p:sp>
        <p:nvSpPr>
          <p:cNvPr id="8" name="TextBox 7"/>
          <p:cNvSpPr txBox="1"/>
          <p:nvPr/>
        </p:nvSpPr>
        <p:spPr>
          <a:xfrm>
            <a:off x="583095" y="4916943"/>
            <a:ext cx="4114800" cy="1477328"/>
          </a:xfrm>
          <a:prstGeom prst="rect">
            <a:avLst/>
          </a:prstGeom>
          <a:solidFill>
            <a:schemeClr val="accent2">
              <a:lumMod val="40000"/>
              <a:lumOff val="60000"/>
            </a:schemeClr>
          </a:solidFill>
          <a:ln>
            <a:solidFill>
              <a:schemeClr val="accent2">
                <a:lumMod val="60000"/>
                <a:lumOff val="40000"/>
              </a:schemeClr>
            </a:solidFill>
          </a:ln>
        </p:spPr>
        <p:txBody>
          <a:bodyPr wrap="square" rtlCol="0">
            <a:spAutoFit/>
          </a:bodyPr>
          <a:lstStyle/>
          <a:p>
            <a:r>
              <a:rPr lang="en-US" dirty="0"/>
              <a:t>Enter grades:</a:t>
            </a:r>
          </a:p>
          <a:p>
            <a:r>
              <a:rPr lang="en-US" dirty="0"/>
              <a:t>    Homework grade (700 max):  695</a:t>
            </a:r>
          </a:p>
          <a:p>
            <a:r>
              <a:rPr lang="en-US" dirty="0"/>
              <a:t>    Midterm grade (150 max):  130</a:t>
            </a:r>
          </a:p>
          <a:p>
            <a:r>
              <a:rPr lang="en-US" dirty="0"/>
              <a:t>    Final grade (150 max):  125</a:t>
            </a:r>
          </a:p>
          <a:p>
            <a:r>
              <a:rPr lang="en-US" dirty="0"/>
              <a:t>Student Grade:  95</a:t>
            </a:r>
          </a:p>
        </p:txBody>
      </p:sp>
      <p:sp>
        <p:nvSpPr>
          <p:cNvPr id="9" name="TextBox 8"/>
          <p:cNvSpPr txBox="1"/>
          <p:nvPr/>
        </p:nvSpPr>
        <p:spPr>
          <a:xfrm>
            <a:off x="6202017" y="4165413"/>
            <a:ext cx="4114800" cy="1754326"/>
          </a:xfrm>
          <a:prstGeom prst="rect">
            <a:avLst/>
          </a:prstGeom>
          <a:solidFill>
            <a:schemeClr val="accent2">
              <a:lumMod val="40000"/>
              <a:lumOff val="60000"/>
            </a:schemeClr>
          </a:solidFill>
          <a:ln>
            <a:solidFill>
              <a:schemeClr val="accent2">
                <a:lumMod val="60000"/>
                <a:lumOff val="40000"/>
              </a:schemeClr>
            </a:solidFill>
          </a:ln>
        </p:spPr>
        <p:txBody>
          <a:bodyPr wrap="square" rtlCol="0">
            <a:spAutoFit/>
          </a:bodyPr>
          <a:lstStyle/>
          <a:p>
            <a:r>
              <a:rPr lang="en-US" dirty="0"/>
              <a:t>Student Grades</a:t>
            </a:r>
          </a:p>
          <a:p>
            <a:r>
              <a:rPr lang="en-US" dirty="0"/>
              <a:t>Enter grades:</a:t>
            </a:r>
          </a:p>
          <a:p>
            <a:r>
              <a:rPr lang="en-US" dirty="0"/>
              <a:t>    Homework (700 max):  605</a:t>
            </a:r>
          </a:p>
          <a:p>
            <a:r>
              <a:rPr lang="en-US" dirty="0"/>
              <a:t>    Midterm (150 max):  85</a:t>
            </a:r>
          </a:p>
          <a:p>
            <a:r>
              <a:rPr lang="en-US" dirty="0"/>
              <a:t>    Final (150 max):  105</a:t>
            </a:r>
          </a:p>
          <a:p>
            <a:r>
              <a:rPr lang="en-US" dirty="0"/>
              <a:t>Student Grade:  79.5</a:t>
            </a:r>
          </a:p>
        </p:txBody>
      </p:sp>
    </p:spTree>
    <p:extLst>
      <p:ext uri="{BB962C8B-B14F-4D97-AF65-F5344CB8AC3E}">
        <p14:creationId xmlns:p14="http://schemas.microsoft.com/office/powerpoint/2010/main" val="6581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472223"/>
          </a:xfrm>
        </p:spPr>
        <p:txBody>
          <a:bodyPr/>
          <a:lstStyle/>
          <a:p>
            <a:pPr algn="ctr"/>
            <a:r>
              <a:rPr lang="en-US" dirty="0"/>
              <a:t>Questions?</a:t>
            </a:r>
            <a:br>
              <a:rPr lang="en-US" dirty="0"/>
            </a:br>
            <a:br>
              <a:rPr lang="en-US" dirty="0"/>
            </a:br>
            <a:r>
              <a:rPr lang="en-US" dirty="0"/>
              <a:t>Comments?</a:t>
            </a:r>
            <a:br>
              <a:rPr lang="en-US" dirty="0"/>
            </a:br>
            <a:br>
              <a:rPr lang="en-US" dirty="0"/>
            </a:br>
            <a:r>
              <a:rPr lang="en-US" dirty="0"/>
              <a:t>Concerns?</a:t>
            </a:r>
          </a:p>
        </p:txBody>
      </p:sp>
      <p:pic>
        <p:nvPicPr>
          <p:cNvPr id="3" name="Picture 2"/>
          <p:cNvPicPr>
            <a:picLocks noChangeAspect="1"/>
          </p:cNvPicPr>
          <p:nvPr/>
        </p:nvPicPr>
        <p:blipFill>
          <a:blip r:embed="rId2"/>
          <a:stretch>
            <a:fillRect/>
          </a:stretch>
        </p:blipFill>
        <p:spPr>
          <a:xfrm>
            <a:off x="8673340" y="609600"/>
            <a:ext cx="1895475" cy="2409825"/>
          </a:xfrm>
          <a:prstGeom prst="rect">
            <a:avLst/>
          </a:prstGeom>
        </p:spPr>
      </p:pic>
      <p:pic>
        <p:nvPicPr>
          <p:cNvPr id="4" name="Picture 3"/>
          <p:cNvPicPr>
            <a:picLocks noChangeAspect="1"/>
          </p:cNvPicPr>
          <p:nvPr/>
        </p:nvPicPr>
        <p:blipFill>
          <a:blip r:embed="rId3"/>
          <a:stretch>
            <a:fillRect/>
          </a:stretch>
        </p:blipFill>
        <p:spPr>
          <a:xfrm>
            <a:off x="8464502" y="3478233"/>
            <a:ext cx="2352724" cy="2352724"/>
          </a:xfrm>
          <a:prstGeom prst="rect">
            <a:avLst/>
          </a:prstGeom>
        </p:spPr>
      </p:pic>
      <p:pic>
        <p:nvPicPr>
          <p:cNvPr id="5" name="Picture 4"/>
          <p:cNvPicPr>
            <a:picLocks noChangeAspect="1"/>
          </p:cNvPicPr>
          <p:nvPr/>
        </p:nvPicPr>
        <p:blipFill>
          <a:blip r:embed="rId4"/>
          <a:stretch>
            <a:fillRect/>
          </a:stretch>
        </p:blipFill>
        <p:spPr>
          <a:xfrm>
            <a:off x="1464883" y="1045472"/>
            <a:ext cx="2143125" cy="2143125"/>
          </a:xfrm>
          <a:prstGeom prst="rect">
            <a:avLst/>
          </a:prstGeom>
        </p:spPr>
      </p:pic>
      <p:pic>
        <p:nvPicPr>
          <p:cNvPr id="6" name="Picture 5"/>
          <p:cNvPicPr>
            <a:picLocks noChangeAspect="1"/>
          </p:cNvPicPr>
          <p:nvPr/>
        </p:nvPicPr>
        <p:blipFill>
          <a:blip r:embed="rId5"/>
          <a:stretch>
            <a:fillRect/>
          </a:stretch>
        </p:blipFill>
        <p:spPr>
          <a:xfrm>
            <a:off x="1247567" y="4098234"/>
            <a:ext cx="2143125" cy="2133600"/>
          </a:xfrm>
          <a:prstGeom prst="rect">
            <a:avLst/>
          </a:prstGeom>
        </p:spPr>
      </p:pic>
    </p:spTree>
    <p:extLst>
      <p:ext uri="{BB962C8B-B14F-4D97-AF65-F5344CB8AC3E}">
        <p14:creationId xmlns:p14="http://schemas.microsoft.com/office/powerpoint/2010/main" val="1521766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a:t>
            </a:r>
          </a:p>
        </p:txBody>
      </p:sp>
      <p:sp>
        <p:nvSpPr>
          <p:cNvPr id="3" name="Content Placeholder 2"/>
          <p:cNvSpPr>
            <a:spLocks noGrp="1"/>
          </p:cNvSpPr>
          <p:nvPr>
            <p:ph idx="1"/>
          </p:nvPr>
        </p:nvSpPr>
        <p:spPr/>
        <p:txBody>
          <a:bodyPr/>
          <a:lstStyle/>
          <a:p>
            <a:r>
              <a:rPr lang="en-US" dirty="0">
                <a:hlinkClick r:id="rId2"/>
              </a:rPr>
              <a:t>https://youtu.be/SBQwQRwkg6U</a:t>
            </a:r>
            <a:endParaRPr lang="en-US" dirty="0"/>
          </a:p>
          <a:p>
            <a:r>
              <a:rPr lang="en-US" dirty="0">
                <a:hlinkClick r:id="rId3"/>
              </a:rPr>
              <a:t>https://youtu.be/cC90Uv1kVHM</a:t>
            </a:r>
            <a:endParaRPr lang="en-US" dirty="0"/>
          </a:p>
          <a:p>
            <a:endParaRPr lang="en-US" dirty="0"/>
          </a:p>
        </p:txBody>
      </p:sp>
    </p:spTree>
    <p:extLst>
      <p:ext uri="{BB962C8B-B14F-4D97-AF65-F5344CB8AC3E}">
        <p14:creationId xmlns:p14="http://schemas.microsoft.com/office/powerpoint/2010/main" val="41441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4864394" cy="1456267"/>
          </a:xfrm>
        </p:spPr>
        <p:txBody>
          <a:bodyPr/>
          <a:lstStyle/>
          <a:p>
            <a:r>
              <a:rPr lang="en-US" dirty="0"/>
              <a:t>Declaring constants</a:t>
            </a:r>
          </a:p>
        </p:txBody>
      </p:sp>
      <p:sp>
        <p:nvSpPr>
          <p:cNvPr id="3" name="Content Placeholder 2"/>
          <p:cNvSpPr>
            <a:spLocks noGrp="1"/>
          </p:cNvSpPr>
          <p:nvPr>
            <p:ph idx="1"/>
          </p:nvPr>
        </p:nvSpPr>
        <p:spPr>
          <a:xfrm>
            <a:off x="685801" y="2142067"/>
            <a:ext cx="5602457" cy="3649133"/>
          </a:xfrm>
        </p:spPr>
        <p:txBody>
          <a:bodyPr>
            <a:normAutofit/>
          </a:bodyPr>
          <a:lstStyle/>
          <a:p>
            <a:r>
              <a:rPr lang="en-US" sz="3600" dirty="0"/>
              <a:t>Option 1:</a:t>
            </a:r>
          </a:p>
          <a:p>
            <a:pPr marL="0" indent="0">
              <a:buNone/>
            </a:pPr>
            <a:r>
              <a:rPr lang="en-US" sz="3600" dirty="0"/>
              <a:t>	#define  Pi  3.14159</a:t>
            </a:r>
          </a:p>
          <a:p>
            <a:r>
              <a:rPr lang="en-US" sz="3600" dirty="0"/>
              <a:t>Option 2:</a:t>
            </a:r>
          </a:p>
          <a:p>
            <a:pPr marL="0" indent="0">
              <a:buNone/>
            </a:pPr>
            <a:r>
              <a:rPr lang="en-US" sz="3600" dirty="0"/>
              <a:t>        </a:t>
            </a:r>
            <a:r>
              <a:rPr lang="en-US" sz="3600" dirty="0" err="1"/>
              <a:t>const</a:t>
            </a:r>
            <a:r>
              <a:rPr lang="en-US" sz="3600" dirty="0"/>
              <a:t> </a:t>
            </a:r>
            <a:r>
              <a:rPr lang="en-US" sz="3600" dirty="0" err="1"/>
              <a:t>int</a:t>
            </a:r>
            <a:r>
              <a:rPr lang="en-US" sz="3600" dirty="0"/>
              <a:t> Pi = 3.14159;</a:t>
            </a:r>
          </a:p>
        </p:txBody>
      </p:sp>
      <p:sp>
        <p:nvSpPr>
          <p:cNvPr id="4" name="TextBox 3"/>
          <p:cNvSpPr txBox="1"/>
          <p:nvPr/>
        </p:nvSpPr>
        <p:spPr>
          <a:xfrm>
            <a:off x="6826103" y="609600"/>
            <a:ext cx="5082362" cy="6001643"/>
          </a:xfrm>
          <a:prstGeom prst="rect">
            <a:avLst/>
          </a:prstGeom>
          <a:noFill/>
        </p:spPr>
        <p:txBody>
          <a:bodyPr wrap="square" rtlCol="0">
            <a:spAutoFit/>
          </a:bodyPr>
          <a:lstStyle/>
          <a:p>
            <a:pPr marL="457200" indent="-457200">
              <a:buFont typeface="Arial" panose="020B0604020202020204" pitchFamily="34" charset="0"/>
              <a:buChar char="•"/>
            </a:pPr>
            <a:r>
              <a:rPr lang="en-US" sz="3200" b="1" dirty="0"/>
              <a:t>Constants</a:t>
            </a:r>
            <a:r>
              <a:rPr lang="en-US" sz="3200" dirty="0"/>
              <a:t> refer to fixed values that the </a:t>
            </a:r>
            <a:r>
              <a:rPr lang="en-US" sz="3200" b="1" dirty="0"/>
              <a:t>program</a:t>
            </a:r>
            <a:r>
              <a:rPr lang="en-US" sz="3200" dirty="0"/>
              <a:t> may not alter during its execution. These fixed values are also called literals. </a:t>
            </a:r>
          </a:p>
          <a:p>
            <a:pPr marL="457200" indent="-457200">
              <a:buFont typeface="Arial" panose="020B0604020202020204" pitchFamily="34" charset="0"/>
              <a:buChar char="•"/>
            </a:pPr>
            <a:r>
              <a:rPr lang="en-US" sz="3200" b="1" dirty="0"/>
              <a:t>Constants</a:t>
            </a:r>
            <a:r>
              <a:rPr lang="en-US" sz="3200" dirty="0"/>
              <a:t> can be of any of the basic data types like an integer </a:t>
            </a:r>
            <a:r>
              <a:rPr lang="en-US" sz="3200" b="1" dirty="0"/>
              <a:t>constant</a:t>
            </a:r>
            <a:r>
              <a:rPr lang="en-US" sz="3200" dirty="0"/>
              <a:t>, a floating </a:t>
            </a:r>
            <a:r>
              <a:rPr lang="en-US" sz="3200" b="1" dirty="0"/>
              <a:t>constant</a:t>
            </a:r>
            <a:r>
              <a:rPr lang="en-US" sz="3200" dirty="0"/>
              <a:t>, a character </a:t>
            </a:r>
            <a:r>
              <a:rPr lang="en-US" sz="3200" b="1" dirty="0"/>
              <a:t>constant</a:t>
            </a:r>
            <a:r>
              <a:rPr lang="en-US" sz="3200" dirty="0"/>
              <a:t>, or a string literal.</a:t>
            </a:r>
          </a:p>
        </p:txBody>
      </p:sp>
    </p:spTree>
    <p:extLst>
      <p:ext uri="{BB962C8B-B14F-4D97-AF65-F5344CB8AC3E}">
        <p14:creationId xmlns:p14="http://schemas.microsoft.com/office/powerpoint/2010/main" val="7386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1673063" y="2084832"/>
            <a:ext cx="9071137" cy="4175051"/>
          </a:xfrm>
        </p:spPr>
        <p:txBody>
          <a:bodyPr>
            <a:normAutofit/>
          </a:bodyPr>
          <a:lstStyle/>
          <a:p>
            <a:pPr>
              <a:buFont typeface="Arial" panose="020B0604020202020204" pitchFamily="34" charset="0"/>
              <a:buChar char="•"/>
            </a:pPr>
            <a:r>
              <a:rPr lang="en-US" sz="3600" dirty="0"/>
              <a:t> A storage location in memory paired with an associated symbolic name</a:t>
            </a:r>
          </a:p>
          <a:p>
            <a:pPr>
              <a:buFont typeface="Arial" panose="020B0604020202020204" pitchFamily="34" charset="0"/>
              <a:buChar char="•"/>
            </a:pPr>
            <a:r>
              <a:rPr lang="en-US" sz="3600" dirty="0"/>
              <a:t> Contain information known as </a:t>
            </a:r>
            <a:r>
              <a:rPr lang="en-US" sz="3600" b="1" dirty="0"/>
              <a:t>values</a:t>
            </a:r>
          </a:p>
          <a:p>
            <a:pPr>
              <a:buFont typeface="Arial" panose="020B0604020202020204" pitchFamily="34" charset="0"/>
              <a:buChar char="•"/>
            </a:pPr>
            <a:r>
              <a:rPr lang="en-US" sz="3600" dirty="0"/>
              <a:t> The value may change during the execution of the program</a:t>
            </a:r>
          </a:p>
        </p:txBody>
      </p:sp>
    </p:spTree>
    <p:extLst>
      <p:ext uri="{BB962C8B-B14F-4D97-AF65-F5344CB8AC3E}">
        <p14:creationId xmlns:p14="http://schemas.microsoft.com/office/powerpoint/2010/main" val="373204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140841" cy="1456267"/>
          </a:xfrm>
        </p:spPr>
        <p:txBody>
          <a:bodyPr/>
          <a:lstStyle/>
          <a:p>
            <a:r>
              <a:rPr lang="en-US" dirty="0"/>
              <a:t>Declaring variables</a:t>
            </a:r>
          </a:p>
        </p:txBody>
      </p:sp>
      <p:sp>
        <p:nvSpPr>
          <p:cNvPr id="4" name="TextBox 3"/>
          <p:cNvSpPr txBox="1"/>
          <p:nvPr/>
        </p:nvSpPr>
        <p:spPr>
          <a:xfrm>
            <a:off x="1364566" y="2058779"/>
            <a:ext cx="9850124" cy="1077218"/>
          </a:xfrm>
          <a:prstGeom prst="rect">
            <a:avLst/>
          </a:prstGeom>
          <a:noFill/>
        </p:spPr>
        <p:txBody>
          <a:bodyPr wrap="square" rtlCol="0">
            <a:spAutoFit/>
          </a:bodyPr>
          <a:lstStyle/>
          <a:p>
            <a:r>
              <a:rPr lang="en-US" sz="3200" dirty="0"/>
              <a:t>When declaring variables, you must include the type and name of the variable</a:t>
            </a:r>
          </a:p>
        </p:txBody>
      </p:sp>
      <p:sp>
        <p:nvSpPr>
          <p:cNvPr id="3" name="TextBox 2"/>
          <p:cNvSpPr txBox="1"/>
          <p:nvPr/>
        </p:nvSpPr>
        <p:spPr>
          <a:xfrm>
            <a:off x="1364566" y="3727938"/>
            <a:ext cx="9861452" cy="984885"/>
          </a:xfrm>
          <a:prstGeom prst="rect">
            <a:avLst/>
          </a:prstGeom>
          <a:noFill/>
        </p:spPr>
        <p:txBody>
          <a:bodyPr wrap="square" rtlCol="0">
            <a:spAutoFit/>
          </a:bodyPr>
          <a:lstStyle/>
          <a:p>
            <a:r>
              <a:rPr lang="en-US" dirty="0"/>
              <a:t>         </a:t>
            </a:r>
            <a:r>
              <a:rPr lang="en-US" sz="4000" u="sng" dirty="0"/>
              <a:t>TYPE OF VARIABLE</a:t>
            </a:r>
            <a:r>
              <a:rPr lang="en-US" sz="4000" dirty="0"/>
              <a:t>      </a:t>
            </a:r>
            <a:r>
              <a:rPr lang="en-US" sz="4000" u="sng" dirty="0"/>
              <a:t>NAME OF VARIABLE </a:t>
            </a:r>
            <a:r>
              <a:rPr lang="en-US" sz="4000" dirty="0"/>
              <a:t>;</a:t>
            </a:r>
          </a:p>
          <a:p>
            <a:r>
              <a:rPr lang="en-US" dirty="0"/>
              <a:t>      </a:t>
            </a:r>
          </a:p>
        </p:txBody>
      </p:sp>
    </p:spTree>
    <p:extLst>
      <p:ext uri="{BB962C8B-B14F-4D97-AF65-F5344CB8AC3E}">
        <p14:creationId xmlns:p14="http://schemas.microsoft.com/office/powerpoint/2010/main" val="390223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Variable/data types</a:t>
            </a:r>
          </a:p>
        </p:txBody>
      </p:sp>
      <p:sp>
        <p:nvSpPr>
          <p:cNvPr id="3" name="Content Placeholder 2"/>
          <p:cNvSpPr>
            <a:spLocks noGrp="1"/>
          </p:cNvSpPr>
          <p:nvPr>
            <p:ph idx="1"/>
          </p:nvPr>
        </p:nvSpPr>
        <p:spPr>
          <a:xfrm>
            <a:off x="1547446" y="2208627"/>
            <a:ext cx="9269780" cy="3582573"/>
          </a:xfrm>
        </p:spPr>
        <p:txBody>
          <a:bodyPr>
            <a:normAutofit/>
          </a:bodyPr>
          <a:lstStyle/>
          <a:p>
            <a:r>
              <a:rPr lang="en-US" sz="4000" dirty="0"/>
              <a:t>Integers </a:t>
            </a:r>
          </a:p>
          <a:p>
            <a:r>
              <a:rPr lang="en-US" sz="4000" dirty="0"/>
              <a:t>Decimals - floating point numbers </a:t>
            </a:r>
          </a:p>
          <a:p>
            <a:r>
              <a:rPr lang="en-US" sz="4000" dirty="0"/>
              <a:t>Letters - characters </a:t>
            </a:r>
          </a:p>
          <a:p>
            <a:pPr marL="0" indent="0">
              <a:buNone/>
            </a:pPr>
            <a:r>
              <a:rPr lang="en-US" sz="4000" dirty="0"/>
              <a:t> Boolean</a:t>
            </a:r>
          </a:p>
          <a:p>
            <a:pPr marL="0" indent="0">
              <a:buNone/>
            </a:pPr>
            <a:endParaRPr lang="en-US" dirty="0"/>
          </a:p>
        </p:txBody>
      </p:sp>
    </p:spTree>
    <p:extLst>
      <p:ext uri="{BB962C8B-B14F-4D97-AF65-F5344CB8AC3E}">
        <p14:creationId xmlns:p14="http://schemas.microsoft.com/office/powerpoint/2010/main" val="286096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192" y="527878"/>
            <a:ext cx="5212815" cy="1456267"/>
          </a:xfrm>
        </p:spPr>
        <p:txBody>
          <a:bodyPr/>
          <a:lstStyle/>
          <a:p>
            <a:r>
              <a:rPr lang="en-US" dirty="0"/>
              <a:t>Integer variables</a:t>
            </a:r>
          </a:p>
        </p:txBody>
      </p:sp>
      <p:sp>
        <p:nvSpPr>
          <p:cNvPr id="3" name="Content Placeholder 2"/>
          <p:cNvSpPr>
            <a:spLocks noGrp="1"/>
          </p:cNvSpPr>
          <p:nvPr>
            <p:ph idx="1"/>
          </p:nvPr>
        </p:nvSpPr>
        <p:spPr>
          <a:xfrm>
            <a:off x="1051192" y="1764460"/>
            <a:ext cx="8123273" cy="1977546"/>
          </a:xfrm>
          <a:solidFill>
            <a:schemeClr val="accent1">
              <a:lumMod val="20000"/>
              <a:lumOff val="80000"/>
            </a:schemeClr>
          </a:solidFill>
        </p:spPr>
        <p:txBody>
          <a:bodyPr>
            <a:noAutofit/>
          </a:bodyPr>
          <a:lstStyle/>
          <a:p>
            <a:r>
              <a:rPr lang="en-US" sz="2400" dirty="0"/>
              <a:t>Declared using </a:t>
            </a:r>
            <a:r>
              <a:rPr lang="en-US" sz="2400" b="1" i="1" dirty="0" err="1"/>
              <a:t>int</a:t>
            </a:r>
            <a:endParaRPr lang="en-US" sz="2400" b="1" i="1" dirty="0"/>
          </a:p>
          <a:p>
            <a:pPr lvl="1"/>
            <a:r>
              <a:rPr lang="en-US" sz="2200" dirty="0"/>
              <a:t>Positive and negative whole numbers commonly used for counting</a:t>
            </a:r>
          </a:p>
          <a:p>
            <a:pPr lvl="1"/>
            <a:r>
              <a:rPr lang="en-US" sz="2400" dirty="0"/>
              <a:t>Spaces and commas are not permitted between the digits</a:t>
            </a:r>
          </a:p>
          <a:p>
            <a:pPr marL="0" indent="0">
              <a:buNone/>
            </a:pPr>
            <a:r>
              <a:rPr lang="en-US" sz="2400" dirty="0"/>
              <a:t>		12,000 is entered as 12000</a:t>
            </a:r>
          </a:p>
        </p:txBody>
      </p:sp>
      <p:sp>
        <p:nvSpPr>
          <p:cNvPr id="4" name="TextBox 3"/>
          <p:cNvSpPr txBox="1"/>
          <p:nvPr/>
        </p:nvSpPr>
        <p:spPr>
          <a:xfrm>
            <a:off x="3207434" y="4024480"/>
            <a:ext cx="7976382" cy="1908215"/>
          </a:xfrm>
          <a:prstGeom prst="rect">
            <a:avLst/>
          </a:prstGeom>
          <a:solidFill>
            <a:srgbClr val="FFFF00">
              <a:alpha val="50196"/>
            </a:srgbClr>
          </a:solidFill>
        </p:spPr>
        <p:txBody>
          <a:bodyPr wrap="square" rtlCol="0">
            <a:spAutoFit/>
          </a:bodyPr>
          <a:lstStyle/>
          <a:p>
            <a:r>
              <a:rPr lang="en-US" sz="2400" dirty="0"/>
              <a:t>Formats</a:t>
            </a:r>
          </a:p>
          <a:p>
            <a:pPr lvl="1"/>
            <a:r>
              <a:rPr lang="en-US" sz="2200" dirty="0"/>
              <a:t>decimal – base 10 numbers</a:t>
            </a:r>
          </a:p>
          <a:p>
            <a:pPr lvl="1"/>
            <a:r>
              <a:rPr lang="en-US" sz="2400" dirty="0"/>
              <a:t>octal – base 8 numbers – the first digit of the integer is 0</a:t>
            </a:r>
          </a:p>
          <a:p>
            <a:pPr lvl="1"/>
            <a:r>
              <a:rPr lang="en-US" sz="2400" dirty="0"/>
              <a:t>hexadecimal – base 16 numbers – the first digit is 0 followed by x</a:t>
            </a:r>
          </a:p>
        </p:txBody>
      </p:sp>
    </p:spTree>
    <p:extLst>
      <p:ext uri="{BB962C8B-B14F-4D97-AF65-F5344CB8AC3E}">
        <p14:creationId xmlns:p14="http://schemas.microsoft.com/office/powerpoint/2010/main" val="821229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4033</TotalTime>
  <Words>2836</Words>
  <Application>Microsoft Office PowerPoint</Application>
  <PresentationFormat>Widescreen</PresentationFormat>
  <Paragraphs>471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Tw Cen MT</vt:lpstr>
      <vt:lpstr>Tw Cen MT Condensed</vt:lpstr>
      <vt:lpstr>Wingdings</vt:lpstr>
      <vt:lpstr>Wingdings 3</vt:lpstr>
      <vt:lpstr>Integral</vt:lpstr>
      <vt:lpstr>Chapter 3</vt:lpstr>
      <vt:lpstr>objectives</vt:lpstr>
      <vt:lpstr>Understanding Constants and Data Types </vt:lpstr>
      <vt:lpstr>constants</vt:lpstr>
      <vt:lpstr>Declaring constants</vt:lpstr>
      <vt:lpstr>variables</vt:lpstr>
      <vt:lpstr>Declaring variables</vt:lpstr>
      <vt:lpstr>Variable/data types</vt:lpstr>
      <vt:lpstr>Integer variables</vt:lpstr>
      <vt:lpstr>Float variables</vt:lpstr>
      <vt:lpstr>Double variables</vt:lpstr>
      <vt:lpstr>Single characters</vt:lpstr>
      <vt:lpstr>Boolean variables</vt:lpstr>
      <vt:lpstr>Storage Sizes and Ranges</vt:lpstr>
      <vt:lpstr>Displaying values</vt:lpstr>
      <vt:lpstr>Example code  3.1</vt:lpstr>
      <vt:lpstr>Working with variables</vt:lpstr>
      <vt:lpstr>Declaring variables examples</vt:lpstr>
      <vt:lpstr>Let’s do some math!</vt:lpstr>
      <vt:lpstr>Working with arithmetic expressions</vt:lpstr>
      <vt:lpstr>documentation</vt:lpstr>
      <vt:lpstr>Basic program structure</vt:lpstr>
      <vt:lpstr>Illustrating various arithmetic operators</vt:lpstr>
      <vt:lpstr>Illustrating various arithmetic operators</vt:lpstr>
      <vt:lpstr>A word about division</vt:lpstr>
      <vt:lpstr>Basic conversions in c</vt:lpstr>
      <vt:lpstr>Scanf_s statement</vt:lpstr>
      <vt:lpstr>Calculations guided practice</vt:lpstr>
      <vt:lpstr>code</vt:lpstr>
      <vt:lpstr>PowerPoint Presentation</vt:lpstr>
      <vt:lpstr>Calculations guided practice</vt:lpstr>
      <vt:lpstr>code</vt:lpstr>
      <vt:lpstr>PowerPoint Presentation</vt:lpstr>
      <vt:lpstr>Calculations guided practice</vt:lpstr>
      <vt:lpstr>Calculations guided practice</vt:lpstr>
      <vt:lpstr>Type casting</vt:lpstr>
      <vt:lpstr>Ch 3 Graded Homework</vt:lpstr>
      <vt:lpstr>Part a</vt:lpstr>
      <vt:lpstr>Part b</vt:lpstr>
      <vt:lpstr>Part c</vt:lpstr>
      <vt:lpstr>Part d</vt:lpstr>
      <vt:lpstr>Questions?  Comments?  Concerns?</vt:lpstr>
      <vt:lpstr>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Nancy Kiernan Bell</dc:creator>
  <cp:lastModifiedBy>Nancy Kiernan Bell</cp:lastModifiedBy>
  <cp:revision>113</cp:revision>
  <dcterms:created xsi:type="dcterms:W3CDTF">2016-09-10T20:59:42Z</dcterms:created>
  <dcterms:modified xsi:type="dcterms:W3CDTF">2018-09-18T00:46:25Z</dcterms:modified>
</cp:coreProperties>
</file>