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82" r:id="rId3"/>
    <p:sldId id="258" r:id="rId4"/>
    <p:sldId id="259" r:id="rId5"/>
    <p:sldId id="260" r:id="rId6"/>
    <p:sldId id="292" r:id="rId7"/>
    <p:sldId id="261" r:id="rId8"/>
    <p:sldId id="262" r:id="rId9"/>
    <p:sldId id="263" r:id="rId10"/>
    <p:sldId id="265" r:id="rId11"/>
    <p:sldId id="293" r:id="rId12"/>
    <p:sldId id="257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5" r:id="rId21"/>
    <p:sldId id="272" r:id="rId22"/>
    <p:sldId id="273" r:id="rId23"/>
    <p:sldId id="274" r:id="rId24"/>
    <p:sldId id="276" r:id="rId25"/>
    <p:sldId id="277" r:id="rId26"/>
    <p:sldId id="279" r:id="rId27"/>
    <p:sldId id="286" r:id="rId28"/>
    <p:sldId id="289" r:id="rId29"/>
    <p:sldId id="287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5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4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5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0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7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6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9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4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1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5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SOnpOBvyhD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llL1h3ZZdI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17-tKQXrx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2RfUgCzZR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2"/>
            <a:ext cx="9753599" cy="387493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INFO.2110</a:t>
            </a:r>
            <a:br>
              <a:rPr lang="en-US" dirty="0"/>
            </a:br>
            <a:r>
              <a:rPr lang="en-US" dirty="0"/>
              <a:t>Week #3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2665043" cy="1478570"/>
          </a:xfrm>
        </p:spPr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092" y="598548"/>
            <a:ext cx="7449694" cy="6126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// Program to calculate the absolute value of an integer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 number;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printf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Type</a:t>
            </a:r>
            <a:r>
              <a:rPr lang="en-US" sz="2400" dirty="0">
                <a:solidFill>
                  <a:srgbClr val="FF0000"/>
                </a:solidFill>
              </a:rPr>
              <a:t> in your number: "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scanf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"%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  <a:r>
              <a:rPr lang="en-US" sz="2400" dirty="0"/>
              <a:t>, &amp;number);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 number &lt; 0 )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{   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number = -number;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printf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"The absolute value is %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\n"</a:t>
            </a:r>
            <a:r>
              <a:rPr lang="en-US" sz="2400" dirty="0"/>
              <a:t>, number);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267354"/>
            <a:ext cx="309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in your number: -100</a:t>
            </a:r>
          </a:p>
          <a:p>
            <a:r>
              <a:rPr lang="en-US" dirty="0"/>
              <a:t>The absolute value is 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338622"/>
            <a:ext cx="327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in your number: 2000</a:t>
            </a:r>
          </a:p>
          <a:p>
            <a:r>
              <a:rPr lang="en-US" dirty="0"/>
              <a:t>The absolute value is 2000</a:t>
            </a:r>
          </a:p>
        </p:txBody>
      </p:sp>
    </p:spTree>
    <p:extLst>
      <p:ext uri="{BB962C8B-B14F-4D97-AF65-F5344CB8AC3E}">
        <p14:creationId xmlns:p14="http://schemas.microsoft.com/office/powerpoint/2010/main" val="352947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– 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561"/>
            <a:ext cx="6132443" cy="4802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Video - </a:t>
            </a:r>
            <a:r>
              <a:rPr lang="en-US" dirty="0">
                <a:hlinkClick r:id="rId2"/>
              </a:rPr>
              <a:t>https://youtu.be/SOnpOBvyhDM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643" y="895212"/>
            <a:ext cx="5143059" cy="5657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054" y="2305878"/>
            <a:ext cx="4124946" cy="402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1305"/>
          </a:xfrm>
        </p:spPr>
        <p:txBody>
          <a:bodyPr/>
          <a:lstStyle/>
          <a:p>
            <a:r>
              <a:rPr lang="en-US" dirty="0"/>
              <a:t>The “if - else” statement</a:t>
            </a:r>
          </a:p>
        </p:txBody>
      </p:sp>
      <p:pic>
        <p:nvPicPr>
          <p:cNvPr id="1026" name="Picture 2" descr="https://tse1.mm.bing.net/th?id=OIP.M102fcc680f330af90ea98e5edd9cda07o0&amp;pid=15.1&amp;P=0&amp;w=300&amp;h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22" y="1509823"/>
            <a:ext cx="4054918" cy="49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6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4859"/>
          </a:xfrm>
        </p:spPr>
        <p:txBody>
          <a:bodyPr>
            <a:normAutofit fontScale="90000"/>
          </a:bodyPr>
          <a:lstStyle/>
          <a:p>
            <a:r>
              <a:rPr lang="en-US" dirty="0"/>
              <a:t>“if – else”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46333"/>
            <a:ext cx="9905998" cy="1288596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Allows the programmer to dictate the action to be taken when the condition is TRUE as well as when the condition is FALSE.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01503" y="2725605"/>
            <a:ext cx="691120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 TRUE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/* Execute these statements if TRUE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 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     </a:t>
            </a:r>
            <a:r>
              <a:rPr lang="en-US" altLang="en-US" sz="2400" dirty="0">
                <a:solidFill>
                  <a:srgbClr val="00B050"/>
                </a:solidFill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/* Execute these statements if FALSE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03" y="1337830"/>
            <a:ext cx="5694801" cy="5129231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/>
              <a:t>number_to_test</a:t>
            </a:r>
            <a:r>
              <a:rPr lang="en-US" dirty="0"/>
              <a:t>, remainder;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 err="1"/>
              <a:t>printf</a:t>
            </a:r>
            <a:r>
              <a:rPr lang="en-US" sz="2400" dirty="0"/>
              <a:t> ("</a:t>
            </a:r>
            <a:r>
              <a:rPr lang="en-US" sz="2400" dirty="0">
                <a:solidFill>
                  <a:srgbClr val="FF0000"/>
                </a:solidFill>
              </a:rPr>
              <a:t>Enter your number to be tested.: "</a:t>
            </a:r>
            <a:r>
              <a:rPr lang="en-US" sz="2400" dirty="0"/>
              <a:t>);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scanf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"%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, &amp;</a:t>
            </a:r>
            <a:r>
              <a:rPr lang="en-US" dirty="0" err="1"/>
              <a:t>number_to_test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remainder = </a:t>
            </a:r>
            <a:r>
              <a:rPr lang="en-US" dirty="0" err="1"/>
              <a:t>number_to_test</a:t>
            </a:r>
            <a:r>
              <a:rPr lang="en-US" dirty="0"/>
              <a:t> % 2;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 remainder == 0 )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"The number is even.\n"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 remainder != 0 )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"The number is odd.\n"</a:t>
            </a:r>
            <a:r>
              <a:rPr lang="en-US" dirty="0"/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2504" y="1337190"/>
            <a:ext cx="5936974" cy="4154984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r>
              <a:rPr lang="en-US" sz="2400" dirty="0" err="1"/>
              <a:t>int</a:t>
            </a:r>
            <a:r>
              <a:rPr lang="en-US" sz="2400" dirty="0"/>
              <a:t>  </a:t>
            </a:r>
            <a:r>
              <a:rPr lang="en-US" sz="2400" dirty="0" err="1"/>
              <a:t>number_to_test</a:t>
            </a:r>
            <a:r>
              <a:rPr lang="en-US" sz="2400" dirty="0"/>
              <a:t>, remainder;</a:t>
            </a:r>
          </a:p>
          <a:p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dirty="0" err="1"/>
              <a:t>printf</a:t>
            </a:r>
            <a:r>
              <a:rPr lang="en-US" sz="2400" dirty="0"/>
              <a:t> ("</a:t>
            </a:r>
            <a:r>
              <a:rPr lang="en-US" sz="2400" dirty="0">
                <a:solidFill>
                  <a:srgbClr val="FF0000"/>
                </a:solidFill>
              </a:rPr>
              <a:t>Enter your number to be tested.: "</a:t>
            </a:r>
            <a:r>
              <a:rPr lang="en-US" sz="2400" dirty="0"/>
              <a:t>);</a:t>
            </a:r>
            <a:endParaRPr lang="en-US" sz="2200" dirty="0"/>
          </a:p>
          <a:p>
            <a:r>
              <a:rPr lang="en-US" sz="2400" dirty="0"/>
              <a:t>     </a:t>
            </a:r>
            <a:r>
              <a:rPr lang="en-US" sz="2400" dirty="0" err="1"/>
              <a:t>scanf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"%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  <a:r>
              <a:rPr lang="en-US" sz="2400" dirty="0"/>
              <a:t>, &amp;</a:t>
            </a:r>
            <a:r>
              <a:rPr lang="en-US" sz="2400" dirty="0" err="1"/>
              <a:t>number_to_test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/>
              <a:t>     remainder = </a:t>
            </a:r>
            <a:r>
              <a:rPr lang="en-US" sz="2400" dirty="0" err="1"/>
              <a:t>number_to_test</a:t>
            </a:r>
            <a:r>
              <a:rPr lang="en-US" sz="2400" dirty="0"/>
              <a:t> % 2;</a:t>
            </a:r>
          </a:p>
          <a:p>
            <a:endParaRPr lang="en-US" sz="2400" dirty="0"/>
          </a:p>
          <a:p>
            <a:r>
              <a:rPr lang="en-US" sz="2400" dirty="0"/>
              <a:t>     if ( remainder == 0 )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printf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"The number is even.\n"</a:t>
            </a:r>
            <a:r>
              <a:rPr lang="en-US" sz="2400" dirty="0"/>
              <a:t>);</a:t>
            </a:r>
          </a:p>
          <a:p>
            <a:r>
              <a:rPr lang="en-US" sz="2400" dirty="0"/>
              <a:t>     else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printf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"The number is odd.\n"</a:t>
            </a:r>
            <a:r>
              <a:rPr lang="en-US" sz="2400" dirty="0"/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3670" y="530087"/>
            <a:ext cx="454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Using “if” statement only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5235" y="530087"/>
            <a:ext cx="5052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Using “if - else” statement</a:t>
            </a:r>
          </a:p>
        </p:txBody>
      </p:sp>
    </p:spTree>
    <p:extLst>
      <p:ext uri="{BB962C8B-B14F-4D97-AF65-F5344CB8AC3E}">
        <p14:creationId xmlns:p14="http://schemas.microsoft.com/office/powerpoint/2010/main" val="347758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19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Compound relational tests </a:t>
            </a:r>
            <a:br>
              <a:rPr lang="en-US" dirty="0"/>
            </a:br>
            <a:r>
              <a:rPr lang="en-US" dirty="0"/>
              <a:t>with 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83026"/>
            <a:ext cx="9905999" cy="4108175"/>
          </a:xfrm>
        </p:spPr>
        <p:txBody>
          <a:bodyPr/>
          <a:lstStyle/>
          <a:p>
            <a:r>
              <a:rPr lang="en-US" dirty="0"/>
              <a:t>Boolean operators allow you to create more complex conditional statements. </a:t>
            </a:r>
          </a:p>
          <a:p>
            <a:r>
              <a:rPr lang="en-US" dirty="0"/>
              <a:t>              AND Operator - &amp;&amp;		OR Operator - ||</a:t>
            </a:r>
          </a:p>
          <a:p>
            <a:pPr marL="914400" lvl="2" indent="0">
              <a:buNone/>
            </a:pPr>
            <a:r>
              <a:rPr lang="en-US" dirty="0"/>
              <a:t>      </a:t>
            </a:r>
            <a:r>
              <a:rPr lang="en-US" sz="2800" u="sng" dirty="0"/>
              <a:t>p</a:t>
            </a:r>
            <a:r>
              <a:rPr lang="en-US" sz="2800" dirty="0"/>
              <a:t>     </a:t>
            </a:r>
            <a:r>
              <a:rPr lang="en-US" sz="2800" u="sng" dirty="0"/>
              <a:t>q</a:t>
            </a:r>
            <a:r>
              <a:rPr lang="en-US" sz="2800" dirty="0"/>
              <a:t>             </a:t>
            </a:r>
            <a:r>
              <a:rPr lang="en-US" sz="2800" u="sng" dirty="0"/>
              <a:t>p &amp;&amp;q</a:t>
            </a:r>
            <a:r>
              <a:rPr lang="en-US" sz="2800" dirty="0"/>
              <a:t>                         	       </a:t>
            </a:r>
            <a:r>
              <a:rPr lang="en-US" sz="2800" u="sng" dirty="0"/>
              <a:t>p||q</a:t>
            </a:r>
          </a:p>
          <a:p>
            <a:pPr marL="914400" lvl="2" indent="0">
              <a:buNone/>
            </a:pPr>
            <a:r>
              <a:rPr lang="en-US" sz="2800" dirty="0"/>
              <a:t>    T      </a:t>
            </a:r>
            <a:r>
              <a:rPr lang="en-US" sz="2800" dirty="0" err="1"/>
              <a:t>T</a:t>
            </a:r>
            <a:r>
              <a:rPr lang="en-US" sz="2800" dirty="0"/>
              <a:t>                 </a:t>
            </a:r>
            <a:r>
              <a:rPr lang="en-US" sz="2800" dirty="0" err="1"/>
              <a:t>T</a:t>
            </a:r>
            <a:r>
              <a:rPr lang="en-US" sz="2800" dirty="0"/>
              <a:t>                                            </a:t>
            </a:r>
            <a:r>
              <a:rPr lang="en-US" sz="2800" dirty="0" err="1"/>
              <a:t>T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    T      F                 </a:t>
            </a:r>
            <a:r>
              <a:rPr lang="en-US" sz="2800" dirty="0" err="1"/>
              <a:t>F</a:t>
            </a:r>
            <a:r>
              <a:rPr lang="en-US" sz="2800" dirty="0"/>
              <a:t>                                            T</a:t>
            </a:r>
          </a:p>
          <a:p>
            <a:pPr marL="914400" lvl="2" indent="0">
              <a:buNone/>
            </a:pPr>
            <a:r>
              <a:rPr lang="en-US" sz="2800" dirty="0"/>
              <a:t>    F      T                 F                                            T</a:t>
            </a:r>
          </a:p>
          <a:p>
            <a:pPr marL="914400" lvl="2" indent="0">
              <a:buNone/>
            </a:pPr>
            <a:r>
              <a:rPr lang="en-US" sz="2800" dirty="0"/>
              <a:t>    F      </a:t>
            </a:r>
            <a:r>
              <a:rPr lang="en-US" sz="2800" dirty="0" err="1"/>
              <a:t>F</a:t>
            </a:r>
            <a:r>
              <a:rPr lang="en-US" sz="2800" dirty="0"/>
              <a:t>                 </a:t>
            </a:r>
            <a:r>
              <a:rPr lang="en-US" sz="2800" dirty="0" err="1"/>
              <a:t>F</a:t>
            </a:r>
            <a:r>
              <a:rPr lang="en-US" sz="2800" dirty="0"/>
              <a:t>                                            </a:t>
            </a:r>
            <a:r>
              <a:rPr lang="en-US" sz="2800" dirty="0" err="1"/>
              <a:t>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34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94665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13183"/>
            <a:ext cx="9905999" cy="4678018"/>
          </a:xfrm>
        </p:spPr>
        <p:txBody>
          <a:bodyPr/>
          <a:lstStyle/>
          <a:p>
            <a:r>
              <a:rPr lang="en-US" dirty="0"/>
              <a:t>Test if a grade is between 70 and 79</a:t>
            </a:r>
          </a:p>
          <a:p>
            <a:pPr marL="457200" lvl="1" indent="0">
              <a:buNone/>
            </a:pPr>
            <a:r>
              <a:rPr lang="en-US" dirty="0"/>
              <a:t>if  ( grade &gt;= 70  &amp;&amp;  grade &lt;= 79 )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++grades_70_to_79;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Test if the index is less than 0 or greater than 99	</a:t>
            </a:r>
          </a:p>
          <a:p>
            <a:pPr marL="457200" lvl="1" indent="0">
              <a:buNone/>
            </a:pPr>
            <a:r>
              <a:rPr lang="en-US" dirty="0"/>
              <a:t>if  ( index &lt; 0  ||  index &gt; 99 )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 ("Error - index out of range\n");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42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9221"/>
          </a:xfrm>
        </p:spPr>
        <p:txBody>
          <a:bodyPr/>
          <a:lstStyle/>
          <a:p>
            <a:r>
              <a:rPr lang="en-US" dirty="0"/>
              <a:t>Leap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3843"/>
            <a:ext cx="9905999" cy="3697358"/>
          </a:xfrm>
        </p:spPr>
        <p:txBody>
          <a:bodyPr/>
          <a:lstStyle/>
          <a:p>
            <a:r>
              <a:rPr lang="en-US" dirty="0"/>
              <a:t>if ( (rem_4 == 0  &amp;&amp;  rem_100 != 0) ||  rem_400 == 0 )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printf</a:t>
            </a:r>
            <a:r>
              <a:rPr lang="en-US" dirty="0"/>
              <a:t> ("It's a leap year.\n");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79305"/>
            <a:ext cx="9905998" cy="560925"/>
          </a:xfrm>
        </p:spPr>
        <p:txBody>
          <a:bodyPr>
            <a:normAutofit fontScale="90000"/>
          </a:bodyPr>
          <a:lstStyle/>
          <a:p>
            <a:r>
              <a:rPr lang="en-US" dirty="0"/>
              <a:t>Leap year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79442"/>
            <a:ext cx="9905999" cy="54068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/>
              <a:t>year, rem_4, rem_100, rem_400;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 ("Enter the year to be tested: ");</a:t>
            </a:r>
            <a:r>
              <a:rPr lang="en-US" dirty="0">
                <a:solidFill>
                  <a:srgbClr val="00B050"/>
                </a:solidFill>
              </a:rPr>
              <a:t> 		//user enters year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 ("%</a:t>
            </a:r>
            <a:r>
              <a:rPr lang="en-US" dirty="0" err="1"/>
              <a:t>i</a:t>
            </a:r>
            <a:r>
              <a:rPr lang="en-US" dirty="0"/>
              <a:t>", &amp;year);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rem_4 = year % 4; 		</a:t>
            </a:r>
            <a:r>
              <a:rPr lang="en-US" dirty="0">
                <a:solidFill>
                  <a:srgbClr val="00B050"/>
                </a:solidFill>
              </a:rPr>
              <a:t>//calculations</a:t>
            </a:r>
          </a:p>
          <a:p>
            <a:pPr marL="0" indent="0">
              <a:buNone/>
            </a:pPr>
            <a:r>
              <a:rPr lang="en-US" dirty="0"/>
              <a:t>    rem_100 = year % 100;</a:t>
            </a:r>
          </a:p>
          <a:p>
            <a:pPr marL="0" indent="0">
              <a:buNone/>
            </a:pPr>
            <a:r>
              <a:rPr lang="en-US" dirty="0"/>
              <a:t>    rem_400 = year % 400;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if</a:t>
            </a:r>
            <a:r>
              <a:rPr lang="en-US" dirty="0"/>
              <a:t> ( (rem_4 == 0  &amp;&amp;  rem_100 != 0)  ||  rem_400 == 0 ) 	</a:t>
            </a:r>
            <a:r>
              <a:rPr lang="en-US" dirty="0">
                <a:solidFill>
                  <a:srgbClr val="00B050"/>
                </a:solidFill>
              </a:rPr>
              <a:t>//print results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“%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!  It's a leap year.\n“</a:t>
            </a:r>
            <a:r>
              <a:rPr lang="en-US" dirty="0"/>
              <a:t>, year);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“%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is not a leap year.\n“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year);</a:t>
            </a:r>
          </a:p>
        </p:txBody>
      </p:sp>
    </p:spTree>
    <p:extLst>
      <p:ext uri="{BB962C8B-B14F-4D97-AF65-F5344CB8AC3E}">
        <p14:creationId xmlns:p14="http://schemas.microsoft.com/office/powerpoint/2010/main" val="24301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4178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“if”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92696"/>
            <a:ext cx="9905999" cy="2376473"/>
          </a:xfrm>
        </p:spPr>
        <p:txBody>
          <a:bodyPr>
            <a:normAutofit/>
          </a:bodyPr>
          <a:lstStyle/>
          <a:p>
            <a:r>
              <a:rPr lang="en-US" dirty="0"/>
              <a:t>Nested – one inside of the other</a:t>
            </a:r>
          </a:p>
          <a:p>
            <a:r>
              <a:rPr lang="en-US" dirty="0"/>
              <a:t>Nested “if” statements:  allows you to have good control over what code gets executed (and NOT executed) in certain scenarios.</a:t>
            </a:r>
          </a:p>
          <a:p>
            <a:r>
              <a:rPr lang="en-US" dirty="0"/>
              <a:t>used when multiple responses are possible and the outcome for each response is different.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1411" y="3878565"/>
            <a:ext cx="1396536" cy="1846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 (x &lt;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 panose="020B0604020202020204" pitchFamily="34" charset="-128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sign = -1;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 (x == 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 panose="020B0604020202020204" pitchFamily="34" charset="-128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sign =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 (x &gt; 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 panose="020B0604020202020204" pitchFamily="34" charset="-128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sign = 1;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65190" y="3770842"/>
            <a:ext cx="245772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 (x &lt; 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 panose="020B0604020202020204" pitchFamily="34" charset="-128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sign = -1;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 panose="020B0604020202020204" pitchFamily="34" charset="-128"/>
              </a:rPr>
              <a:t>else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 (x == 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 panose="020B0604020202020204" pitchFamily="34" charset="-128"/>
              </a:rPr>
              <a:t>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sign =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 panose="020B0604020202020204" pitchFamily="34" charset="-128"/>
              </a:rPr>
              <a:t>        else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 (x &gt; 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 panose="020B0604020202020204" pitchFamily="34" charset="-128"/>
              </a:rPr>
              <a:t> 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sign = 1;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0157" y="3569169"/>
            <a:ext cx="189506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</a:rPr>
              <a:t>if (x &lt; 0)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</a:rPr>
              <a:t>   sign = -1;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</a:rPr>
              <a:t>else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</a:rPr>
              <a:t>    if (x == 0)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</a:rPr>
              <a:t>         sign = 0;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</a:rPr>
              <a:t>     else if (x &gt; 0)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</a:rPr>
              <a:t>          sign = 1;</a:t>
            </a:r>
            <a:r>
              <a:rPr lang="en-US" altLang="en-US" sz="2400" dirty="0"/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6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#5  Making Decisions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if statement</a:t>
            </a:r>
          </a:p>
          <a:p>
            <a:r>
              <a:rPr lang="en-US" dirty="0"/>
              <a:t>The if-else statement</a:t>
            </a:r>
          </a:p>
          <a:p>
            <a:r>
              <a:rPr lang="en-US" dirty="0"/>
              <a:t>The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3746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ested if statements kQo6RA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53" y="836198"/>
            <a:ext cx="6563278" cy="568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81431" y="538777"/>
            <a:ext cx="4891021" cy="41549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if(number &gt; 0)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if(number % 3 == 0)</a:t>
            </a:r>
          </a:p>
          <a:p>
            <a:r>
              <a:rPr lang="en-US" sz="2400" dirty="0"/>
              <a:t>        {</a:t>
            </a:r>
          </a:p>
          <a:p>
            <a:r>
              <a:rPr lang="en-US" sz="2400" dirty="0"/>
              <a:t>  </a:t>
            </a:r>
            <a:r>
              <a:rPr lang="en-US" sz="2000" dirty="0"/>
              <a:t>            </a:t>
            </a:r>
            <a:r>
              <a:rPr lang="en-US" sz="2000" dirty="0" err="1"/>
              <a:t>printf</a:t>
            </a:r>
            <a:r>
              <a:rPr lang="en-US" sz="2000" dirty="0"/>
              <a:t>(“Positive and divisible by 3\n”);</a:t>
            </a:r>
          </a:p>
          <a:p>
            <a:r>
              <a:rPr lang="en-US" sz="2400" dirty="0"/>
              <a:t>         }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else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printf</a:t>
            </a:r>
            <a:r>
              <a:rPr lang="en-US" sz="2400" dirty="0"/>
              <a:t>(“Zero or negative\n”);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0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90330"/>
            <a:ext cx="9905999" cy="53008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char  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 ("Enter a single character:\n");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scanf</a:t>
            </a:r>
            <a:r>
              <a:rPr lang="en-US" dirty="0"/>
              <a:t> ("%c", &amp;c);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if ( (c &gt;= 'a'  &amp;&amp;  c &lt;= 'z') || (c &gt;= 'A'  &amp;&amp;  c &lt;= 'Z') 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 ("It's an alphabetic character.\n");</a:t>
            </a:r>
          </a:p>
          <a:p>
            <a:pPr marL="0" indent="0">
              <a:buNone/>
            </a:pPr>
            <a:r>
              <a:rPr lang="en-US" dirty="0"/>
              <a:t>     else if  ( c &gt;= '0'  &amp;&amp;  c &lt;= '9' 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 ("It's a digit.\n");</a:t>
            </a:r>
          </a:p>
          <a:p>
            <a:pPr marL="0" indent="0">
              <a:buNone/>
            </a:pPr>
            <a:r>
              <a:rPr lang="en-US" dirty="0"/>
              <a:t>     else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 ("It's a special character.\n");</a:t>
            </a:r>
          </a:p>
        </p:txBody>
      </p:sp>
    </p:spTree>
    <p:extLst>
      <p:ext uri="{BB962C8B-B14F-4D97-AF65-F5344CB8AC3E}">
        <p14:creationId xmlns:p14="http://schemas.microsoft.com/office/powerpoint/2010/main" val="21074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033669"/>
            <a:ext cx="6149008" cy="5355312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float</a:t>
            </a:r>
            <a:r>
              <a:rPr lang="en-US" dirty="0"/>
              <a:t>  value1, value2;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char</a:t>
            </a:r>
            <a:r>
              <a:rPr lang="en-US" dirty="0"/>
              <a:t>   operator;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"Type in your expression.\n"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scanf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"%f %c %f"</a:t>
            </a:r>
            <a:r>
              <a:rPr lang="en-US" dirty="0"/>
              <a:t>, &amp;value1, &amp;operator, &amp;value2);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 operator == '+' 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"%.2f\n"</a:t>
            </a:r>
            <a:r>
              <a:rPr lang="en-US" dirty="0"/>
              <a:t>, value1 + value2);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else if </a:t>
            </a:r>
            <a:r>
              <a:rPr lang="en-US" dirty="0"/>
              <a:t>( operator == '-' 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"%.2f\n"</a:t>
            </a:r>
            <a:r>
              <a:rPr lang="en-US" dirty="0"/>
              <a:t>, value1 - value2);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else if </a:t>
            </a:r>
            <a:r>
              <a:rPr lang="en-US" dirty="0"/>
              <a:t>( operator == '*' 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"%.2f\n"</a:t>
            </a:r>
            <a:r>
              <a:rPr lang="en-US" dirty="0"/>
              <a:t>, value1 * value2);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else if </a:t>
            </a:r>
            <a:r>
              <a:rPr lang="en-US" dirty="0"/>
              <a:t>( operator == '/' 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"%.2f\n"</a:t>
            </a:r>
            <a:r>
              <a:rPr lang="en-US" dirty="0"/>
              <a:t>, value1 / value2)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6088" y="1033669"/>
            <a:ext cx="5208104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float</a:t>
            </a:r>
            <a:r>
              <a:rPr lang="en-US" dirty="0"/>
              <a:t>  value1, value2;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 char   </a:t>
            </a:r>
            <a:r>
              <a:rPr lang="en-US" dirty="0"/>
              <a:t>operator;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"Type in your expression.\n"</a:t>
            </a:r>
            <a:r>
              <a:rPr lang="en-US" dirty="0"/>
              <a:t>);</a:t>
            </a:r>
          </a:p>
          <a:p>
            <a:r>
              <a:rPr lang="en-US" dirty="0"/>
              <a:t>     </a:t>
            </a:r>
            <a:r>
              <a:rPr lang="en-US" dirty="0" err="1"/>
              <a:t>scanf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"%f %c %f"</a:t>
            </a:r>
            <a:r>
              <a:rPr lang="en-US" dirty="0"/>
              <a:t>, &amp;value1, &amp;operator, &amp;value2);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/>
              <a:t>( operator == '+' )</a:t>
            </a:r>
          </a:p>
          <a:p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"%.2f\n"</a:t>
            </a:r>
            <a:r>
              <a:rPr lang="en-US" dirty="0"/>
              <a:t>, value1 + value2);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else if </a:t>
            </a:r>
            <a:r>
              <a:rPr lang="en-US" dirty="0"/>
              <a:t>( operator == '-' )</a:t>
            </a:r>
          </a:p>
          <a:p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"%.2f\n"</a:t>
            </a:r>
            <a:r>
              <a:rPr lang="en-US" dirty="0"/>
              <a:t>, value1 - value2);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else if </a:t>
            </a:r>
            <a:r>
              <a:rPr lang="en-US" dirty="0"/>
              <a:t>( operator == '*' )</a:t>
            </a:r>
          </a:p>
          <a:p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"%.2f\n"</a:t>
            </a:r>
            <a:r>
              <a:rPr lang="en-US" dirty="0"/>
              <a:t>, value1 * value2);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else if </a:t>
            </a:r>
            <a:r>
              <a:rPr lang="en-US" dirty="0"/>
              <a:t>( operator == '/' )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if </a:t>
            </a:r>
            <a:r>
              <a:rPr lang="en-US" dirty="0"/>
              <a:t>( value2 == 0 )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"Division by zero.\n"</a:t>
            </a:r>
            <a:r>
              <a:rPr lang="en-US" dirty="0"/>
              <a:t>);</a:t>
            </a:r>
          </a:p>
          <a:p>
            <a:r>
              <a:rPr lang="en-US" dirty="0"/>
              <a:t>             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"%.2f\n"</a:t>
            </a:r>
            <a:r>
              <a:rPr lang="en-US" dirty="0"/>
              <a:t>, value1 / value2);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</a:p>
          <a:p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"Unknown operator.\n"</a:t>
            </a:r>
            <a:r>
              <a:rPr lang="en-US" dirty="0"/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0904" y="318052"/>
            <a:ext cx="4916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Math with issues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7635" y="318052"/>
            <a:ext cx="491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Math with issues addressed</a:t>
            </a:r>
          </a:p>
        </p:txBody>
      </p:sp>
    </p:spTree>
    <p:extLst>
      <p:ext uri="{BB962C8B-B14F-4D97-AF65-F5344CB8AC3E}">
        <p14:creationId xmlns:p14="http://schemas.microsoft.com/office/powerpoint/2010/main" val="90833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7186"/>
          </a:xfrm>
        </p:spPr>
        <p:txBody>
          <a:bodyPr>
            <a:normAutofit fontScale="90000"/>
          </a:bodyPr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764465"/>
            <a:ext cx="9905999" cy="3026736"/>
          </a:xfrm>
        </p:spPr>
        <p:txBody>
          <a:bodyPr/>
          <a:lstStyle/>
          <a:p>
            <a:r>
              <a:rPr lang="en-US" dirty="0"/>
              <a:t>a type of selection control mechanism used to allow the value of a variable or expression to change the control flow of program execution via a multiway branch.</a:t>
            </a:r>
          </a:p>
          <a:p>
            <a:r>
              <a:rPr lang="en-US" dirty="0"/>
              <a:t>The main reasons for using a switch</a:t>
            </a:r>
          </a:p>
          <a:p>
            <a:pPr lvl="1"/>
            <a:r>
              <a:rPr lang="en-US" dirty="0"/>
              <a:t> improving clarity, by reducing otherwise repetitive coding, </a:t>
            </a:r>
          </a:p>
          <a:p>
            <a:pPr lvl="1"/>
            <a:r>
              <a:rPr lang="en-US" dirty="0"/>
              <a:t>offering the potential for faster execution through easier compiler optimization in many cases.</a:t>
            </a:r>
          </a:p>
        </p:txBody>
      </p:sp>
    </p:spTree>
    <p:extLst>
      <p:ext uri="{BB962C8B-B14F-4D97-AF65-F5344CB8AC3E}">
        <p14:creationId xmlns:p14="http://schemas.microsoft.com/office/powerpoint/2010/main" val="38712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https://tse2.mm.bing.net/th?id=OIP.M9e5cdcbcf7afde8122c427617caf4debo0&amp;pid=15.1&amp;P=0&amp;w=300&amp;h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568" y="245166"/>
            <a:ext cx="4536284" cy="610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73078" y="245166"/>
            <a:ext cx="45322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Syntax: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switch</a:t>
            </a:r>
            <a:r>
              <a:rPr lang="en-US" sz="2400" dirty="0"/>
              <a:t>(variable)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>
                <a:solidFill>
                  <a:srgbClr val="0070C0"/>
                </a:solidFill>
              </a:rPr>
              <a:t>case</a:t>
            </a:r>
            <a:r>
              <a:rPr lang="en-US" sz="2400" dirty="0"/>
              <a:t> 1:  </a:t>
            </a:r>
          </a:p>
          <a:p>
            <a:r>
              <a:rPr lang="en-US" sz="2400" dirty="0"/>
              <a:t>           program statements</a:t>
            </a:r>
          </a:p>
          <a:p>
            <a:r>
              <a:rPr lang="en-US" sz="2400" dirty="0"/>
              <a:t>           </a:t>
            </a:r>
            <a:r>
              <a:rPr lang="en-US" sz="2400" dirty="0">
                <a:solidFill>
                  <a:srgbClr val="0070C0"/>
                </a:solidFill>
              </a:rPr>
              <a:t>break</a:t>
            </a:r>
            <a:r>
              <a:rPr lang="en-US" sz="2400" dirty="0"/>
              <a:t>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case</a:t>
            </a:r>
            <a:r>
              <a:rPr lang="en-US" sz="2400" dirty="0"/>
              <a:t> 2:</a:t>
            </a:r>
          </a:p>
          <a:p>
            <a:r>
              <a:rPr lang="en-US" sz="2400" dirty="0"/>
              <a:t>            program statements;</a:t>
            </a:r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rgbClr val="0070C0"/>
                </a:solidFill>
              </a:rPr>
              <a:t>break</a:t>
            </a:r>
            <a:r>
              <a:rPr lang="en-US" sz="2400" dirty="0"/>
              <a:t>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case</a:t>
            </a:r>
            <a:r>
              <a:rPr lang="en-US" sz="2400" dirty="0"/>
              <a:t> 3:</a:t>
            </a:r>
          </a:p>
          <a:p>
            <a:r>
              <a:rPr lang="en-US" sz="2400" dirty="0"/>
              <a:t>            program statements;</a:t>
            </a:r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rgbClr val="0070C0"/>
                </a:solidFill>
              </a:rPr>
              <a:t>break</a:t>
            </a:r>
            <a:r>
              <a:rPr lang="en-US" sz="2400" dirty="0"/>
              <a:t>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default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program statements;</a:t>
            </a:r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rgbClr val="0070C0"/>
                </a:solidFill>
              </a:rPr>
              <a:t>break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548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152940" y="331304"/>
            <a:ext cx="10310190" cy="6069495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float</a:t>
            </a:r>
            <a:r>
              <a:rPr lang="en-US" sz="1800" dirty="0"/>
              <a:t>  value1, value2;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0070C0"/>
                </a:solidFill>
              </a:rPr>
              <a:t> char   </a:t>
            </a:r>
            <a:r>
              <a:rPr lang="en-US" sz="1800" dirty="0"/>
              <a:t>operator;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 ("Type in your expression.\n");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scanf</a:t>
            </a:r>
            <a:r>
              <a:rPr lang="en-US" sz="1800" dirty="0"/>
              <a:t> ("%f %c %f", &amp;value1, &amp;operator, &amp;value2);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switch (operator)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rgbClr val="0070C0"/>
                </a:solidFill>
              </a:rPr>
              <a:t>case</a:t>
            </a:r>
            <a:r>
              <a:rPr lang="en-US" sz="1800" dirty="0"/>
              <a:t> '+':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         </a:t>
            </a:r>
            <a:r>
              <a:rPr lang="en-US" sz="1800" dirty="0" err="1"/>
              <a:t>printf</a:t>
            </a:r>
            <a:r>
              <a:rPr lang="en-US" sz="1800" dirty="0"/>
              <a:t> ("%.2f\n", value1 + value2);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rgbClr val="0070C0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rgbClr val="0070C0"/>
                </a:solidFill>
              </a:rPr>
              <a:t>case</a:t>
            </a:r>
            <a:r>
              <a:rPr lang="en-US" sz="1800" dirty="0"/>
              <a:t> '-':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          </a:t>
            </a:r>
            <a:r>
              <a:rPr lang="en-US" sz="1800" dirty="0" err="1"/>
              <a:t>printf</a:t>
            </a:r>
            <a:r>
              <a:rPr lang="en-US" sz="1800" dirty="0"/>
              <a:t> ("%.2f\n", value1 - value2);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</a:t>
            </a:r>
            <a:r>
              <a:rPr lang="en-US" sz="1800" dirty="0">
                <a:solidFill>
                  <a:srgbClr val="0070C0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</a:t>
            </a:r>
            <a:r>
              <a:rPr lang="en-US" sz="1800" dirty="0">
                <a:solidFill>
                  <a:srgbClr val="0070C0"/>
                </a:solidFill>
              </a:rPr>
              <a:t>case</a:t>
            </a:r>
            <a:r>
              <a:rPr lang="en-US" sz="1800" dirty="0"/>
              <a:t> '*':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           </a:t>
            </a:r>
            <a:r>
              <a:rPr lang="en-US" sz="1800" dirty="0" err="1"/>
              <a:t>printf</a:t>
            </a:r>
            <a:r>
              <a:rPr lang="en-US" sz="1800" dirty="0"/>
              <a:t> ("%.2f\n", value1 * value2);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</a:t>
            </a:r>
            <a:r>
              <a:rPr lang="en-US" sz="1800" dirty="0">
                <a:solidFill>
                  <a:srgbClr val="0070C0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</a:t>
            </a:r>
            <a:r>
              <a:rPr lang="en-US" sz="1800" dirty="0">
                <a:solidFill>
                  <a:srgbClr val="0070C0"/>
                </a:solidFill>
              </a:rPr>
              <a:t>case</a:t>
            </a:r>
            <a:r>
              <a:rPr lang="en-US" sz="1800" dirty="0"/>
              <a:t> '/':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           </a:t>
            </a:r>
            <a:r>
              <a:rPr lang="en-US" sz="1800" dirty="0">
                <a:solidFill>
                  <a:srgbClr val="0070C0"/>
                </a:solidFill>
              </a:rPr>
              <a:t>if</a:t>
            </a:r>
            <a:r>
              <a:rPr lang="en-US" sz="1800" dirty="0"/>
              <a:t> ( value2 == 0 )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                </a:t>
            </a:r>
            <a:r>
              <a:rPr lang="en-US" sz="1800" dirty="0" err="1"/>
              <a:t>printf</a:t>
            </a:r>
            <a:r>
              <a:rPr lang="en-US" sz="1800" dirty="0"/>
              <a:t> ("Division by zero.\n");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          </a:t>
            </a:r>
            <a:r>
              <a:rPr lang="en-US" sz="1800" dirty="0">
                <a:solidFill>
                  <a:srgbClr val="0070C0"/>
                </a:solidFill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                </a:t>
            </a:r>
            <a:r>
              <a:rPr lang="en-US" sz="1800" dirty="0" err="1"/>
              <a:t>printf</a:t>
            </a:r>
            <a:r>
              <a:rPr lang="en-US" sz="1800" dirty="0"/>
              <a:t> ("%.2f\n", value1 / value2);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rgbClr val="0070C0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rgbClr val="0070C0"/>
                </a:solidFill>
              </a:rPr>
              <a:t>default: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printf</a:t>
            </a:r>
            <a:r>
              <a:rPr lang="en-US" sz="1800" dirty="0"/>
              <a:t> ("Unknown operator.\n");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rgbClr val="0070C0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259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694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1412" y="1285461"/>
            <a:ext cx="5829231" cy="1842052"/>
          </a:xfrm>
        </p:spPr>
        <p:txBody>
          <a:bodyPr>
            <a:normAutofit/>
          </a:bodyPr>
          <a:lstStyle/>
          <a:p>
            <a:r>
              <a:rPr lang="en-US" dirty="0"/>
              <a:t>Switch statements are used to redirect menu options</a:t>
            </a:r>
          </a:p>
          <a:p>
            <a:pPr lvl="1"/>
            <a:r>
              <a:rPr lang="en-US" dirty="0"/>
              <a:t>ATM, Computer Restaurant Ordering, Phone Systems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5482" y="3794456"/>
            <a:ext cx="331131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Menu</a:t>
            </a:r>
          </a:p>
          <a:p>
            <a:r>
              <a:rPr lang="en-US" sz="2400" dirty="0"/>
              <a:t>  1 – addition</a:t>
            </a:r>
          </a:p>
          <a:p>
            <a:r>
              <a:rPr lang="en-US" sz="2400" dirty="0"/>
              <a:t>  2 – subtraction</a:t>
            </a:r>
          </a:p>
          <a:p>
            <a:r>
              <a:rPr lang="en-US" sz="2400" dirty="0"/>
              <a:t>  3 – multiplication</a:t>
            </a:r>
          </a:p>
          <a:p>
            <a:r>
              <a:rPr lang="en-US" sz="2400" dirty="0"/>
              <a:t>  4 – division</a:t>
            </a:r>
          </a:p>
          <a:p>
            <a:r>
              <a:rPr lang="en-US" sz="2400" dirty="0"/>
              <a:t>  5 – quit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63408" y="618518"/>
            <a:ext cx="4426227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switch(choice)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case 1:      </a:t>
            </a:r>
          </a:p>
          <a:p>
            <a:r>
              <a:rPr lang="en-US" sz="2000" dirty="0"/>
              <a:t>             </a:t>
            </a:r>
            <a:r>
              <a:rPr lang="en-US" sz="2000" dirty="0" err="1"/>
              <a:t>printf</a:t>
            </a:r>
            <a:r>
              <a:rPr lang="en-US" sz="2000" dirty="0"/>
              <a:t>(“Addition\n”);</a:t>
            </a:r>
          </a:p>
          <a:p>
            <a:r>
              <a:rPr lang="en-US" sz="2000" dirty="0"/>
              <a:t>             break;</a:t>
            </a:r>
          </a:p>
          <a:p>
            <a:r>
              <a:rPr lang="en-US" sz="2000" dirty="0"/>
              <a:t>   case 2:</a:t>
            </a:r>
          </a:p>
          <a:p>
            <a:r>
              <a:rPr lang="en-US" sz="2000" dirty="0"/>
              <a:t>              </a:t>
            </a:r>
            <a:r>
              <a:rPr lang="en-US" sz="2000" dirty="0" err="1"/>
              <a:t>printf</a:t>
            </a:r>
            <a:r>
              <a:rPr lang="en-US" sz="2000" dirty="0"/>
              <a:t>(“Subtraction\n”);</a:t>
            </a:r>
          </a:p>
          <a:p>
            <a:r>
              <a:rPr lang="en-US" sz="2000" dirty="0"/>
              <a:t>              break;</a:t>
            </a:r>
          </a:p>
          <a:p>
            <a:r>
              <a:rPr lang="en-US" sz="2000" dirty="0"/>
              <a:t>    case 3: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printf</a:t>
            </a:r>
            <a:r>
              <a:rPr lang="en-US" sz="2000" dirty="0"/>
              <a:t>(“Multiplication\n”);</a:t>
            </a:r>
          </a:p>
          <a:p>
            <a:r>
              <a:rPr lang="en-US" sz="2000" dirty="0"/>
              <a:t>                break;</a:t>
            </a:r>
          </a:p>
          <a:p>
            <a:r>
              <a:rPr lang="en-US" sz="2000" dirty="0"/>
              <a:t>    case 4: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printf</a:t>
            </a:r>
            <a:r>
              <a:rPr lang="en-US" sz="2000" dirty="0"/>
              <a:t>(“Division\n”);</a:t>
            </a:r>
          </a:p>
          <a:p>
            <a:r>
              <a:rPr lang="en-US" sz="2000" dirty="0"/>
              <a:t>                break;</a:t>
            </a:r>
          </a:p>
          <a:p>
            <a:r>
              <a:rPr lang="en-US" sz="2000" dirty="0"/>
              <a:t>    default: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printf</a:t>
            </a:r>
            <a:r>
              <a:rPr lang="en-US" sz="2000" dirty="0"/>
              <a:t>(“End of program\n”);</a:t>
            </a:r>
          </a:p>
          <a:p>
            <a:r>
              <a:rPr lang="en-US" sz="2000" dirty="0"/>
              <a:t>                break;</a:t>
            </a:r>
          </a:p>
          <a:p>
            <a:r>
              <a:rPr lang="en-US" sz="20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8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023"/>
          </a:xfrm>
        </p:spPr>
        <p:txBody>
          <a:bodyPr>
            <a:normAutofit fontScale="90000"/>
          </a:bodyPr>
          <a:lstStyle/>
          <a:p>
            <a:r>
              <a:rPr lang="en-US" dirty="0"/>
              <a:t>Guided Practice: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7135"/>
            <a:ext cx="10515600" cy="5129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program to check for following of a number entered by the user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Divisible by 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Divisible by 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Between 1 and 50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Between 51 and 100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Positive, negative or zero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Even or Odd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is less than 1000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Is greater than 500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9328" y="464035"/>
            <a:ext cx="10515600" cy="1046714"/>
          </a:xfrm>
        </p:spPr>
        <p:txBody>
          <a:bodyPr>
            <a:normAutofit/>
          </a:bodyPr>
          <a:lstStyle/>
          <a:p>
            <a:r>
              <a:rPr lang="en-US" dirty="0"/>
              <a:t>Graded Homework #2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2397" y="4439859"/>
            <a:ext cx="1042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Video:  </a:t>
            </a:r>
            <a:r>
              <a:rPr lang="en-US" dirty="0">
                <a:hlinkClick r:id="rId2"/>
              </a:rPr>
              <a:t>https://youtu.be/dllL1h3ZZdI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328" y="1913475"/>
            <a:ext cx="98499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Write a “Pick-a-Path” story similar to the one presented in the video using “if”, “if-else”, or “switch” statements</a:t>
            </a:r>
          </a:p>
        </p:txBody>
      </p:sp>
    </p:spTree>
    <p:extLst>
      <p:ext uri="{BB962C8B-B14F-4D97-AF65-F5344CB8AC3E}">
        <p14:creationId xmlns:p14="http://schemas.microsoft.com/office/powerpoint/2010/main" val="11876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574" y="2222518"/>
            <a:ext cx="10131425" cy="560439"/>
          </a:xfrm>
        </p:spPr>
        <p:txBody>
          <a:bodyPr>
            <a:noAutofit/>
          </a:bodyPr>
          <a:lstStyle/>
          <a:p>
            <a:r>
              <a:rPr lang="en-US" sz="3600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75" y="3295732"/>
            <a:ext cx="10131425" cy="1435294"/>
          </a:xfrm>
        </p:spPr>
        <p:txBody>
          <a:bodyPr anchor="t">
            <a:normAutofit/>
          </a:bodyPr>
          <a:lstStyle/>
          <a:p>
            <a:r>
              <a:rPr lang="en-US" dirty="0"/>
              <a:t>Reading:  Chapter 4 – “for loops” only</a:t>
            </a:r>
          </a:p>
          <a:p>
            <a:pPr lvl="1"/>
            <a:r>
              <a:rPr lang="en-US" dirty="0"/>
              <a:t>Video:  </a:t>
            </a:r>
            <a:r>
              <a:rPr lang="en-US" dirty="0">
                <a:hlinkClick r:id="rId2"/>
              </a:rPr>
              <a:t>https://youtu.be/Y17-tKQXrxs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“if” statement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91" y="1451167"/>
            <a:ext cx="6135756" cy="5022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6435" y="2266122"/>
            <a:ext cx="401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Video</a:t>
            </a:r>
          </a:p>
          <a:p>
            <a:r>
              <a:rPr lang="en-US" dirty="0">
                <a:hlinkClick r:id="rId3"/>
              </a:rPr>
              <a:t>https://youtu.be/K2RfUgCzZR8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568" y="442451"/>
            <a:ext cx="5710611" cy="319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72696" y="4041058"/>
            <a:ext cx="6858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  <a:latin typeface="Algerian" panose="04020705040A02060702" pitchFamily="82" charset="0"/>
              </a:rPr>
              <a:t>QUESTIONS?????</a:t>
            </a:r>
          </a:p>
        </p:txBody>
      </p:sp>
    </p:spTree>
    <p:extLst>
      <p:ext uri="{BB962C8B-B14F-4D97-AF65-F5344CB8AC3E}">
        <p14:creationId xmlns:p14="http://schemas.microsoft.com/office/powerpoint/2010/main" val="34660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6245"/>
          </a:xfrm>
        </p:spPr>
        <p:txBody>
          <a:bodyPr/>
          <a:lstStyle/>
          <a:p>
            <a:r>
              <a:rPr lang="en-US" dirty="0"/>
              <a:t>The “if”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73619"/>
            <a:ext cx="9905999" cy="4217582"/>
          </a:xfrm>
        </p:spPr>
        <p:txBody>
          <a:bodyPr/>
          <a:lstStyle/>
          <a:p>
            <a:r>
              <a:rPr lang="en-US" dirty="0"/>
              <a:t>The “</a:t>
            </a:r>
            <a:r>
              <a:rPr lang="en-US" b="1" dirty="0"/>
              <a:t>if”</a:t>
            </a:r>
            <a:r>
              <a:rPr lang="en-US" dirty="0"/>
              <a:t> statement controls conditional branching, allowing the programmer to control the flow of the program. </a:t>
            </a:r>
          </a:p>
          <a:p>
            <a:r>
              <a:rPr lang="en-US" dirty="0"/>
              <a:t>The “if” statement asks a question that can be answered True or False, or Yes or No.   </a:t>
            </a:r>
          </a:p>
          <a:p>
            <a:r>
              <a:rPr lang="en-US" dirty="0"/>
              <a:t>The body of an “</a:t>
            </a:r>
            <a:r>
              <a:rPr lang="en-US" b="1" dirty="0"/>
              <a:t>if”</a:t>
            </a:r>
            <a:r>
              <a:rPr lang="en-US" dirty="0"/>
              <a:t> statement is executed if the value of the expression is True.</a:t>
            </a:r>
          </a:p>
          <a:p>
            <a:r>
              <a:rPr lang="en-US" dirty="0"/>
              <a:t>The ”if” statement is used to stipulate execution of a program statement (or statements if enclosed in braces) based upon specified conditions. </a:t>
            </a:r>
          </a:p>
        </p:txBody>
      </p:sp>
    </p:spTree>
    <p:extLst>
      <p:ext uri="{BB962C8B-B14F-4D97-AF65-F5344CB8AC3E}">
        <p14:creationId xmlns:p14="http://schemas.microsoft.com/office/powerpoint/2010/main" val="37154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2570"/>
          </a:xfrm>
        </p:spPr>
        <p:txBody>
          <a:bodyPr/>
          <a:lstStyle/>
          <a:p>
            <a:r>
              <a:rPr lang="en-US" dirty="0"/>
              <a:t>A word about true and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721935"/>
            <a:ext cx="9905999" cy="3069266"/>
          </a:xfrm>
        </p:spPr>
        <p:txBody>
          <a:bodyPr/>
          <a:lstStyle/>
          <a:p>
            <a:r>
              <a:rPr lang="en-US" dirty="0"/>
              <a:t>A TRUE statement is one that evaluates to a non-zero number.</a:t>
            </a:r>
          </a:p>
          <a:p>
            <a:r>
              <a:rPr lang="en-US" dirty="0"/>
              <a:t>A FALSE statement is one that evaluates to zero.</a:t>
            </a:r>
          </a:p>
          <a:p>
            <a:r>
              <a:rPr lang="en-US" dirty="0"/>
              <a:t>When a conditional statement is used, the condition will evaluate to 1 if the expression is TRUE and will evaluate to 0 if the expression is FALSE.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140" y="2449106"/>
            <a:ext cx="258548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976" y="595423"/>
            <a:ext cx="6462823" cy="5581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if(7)</a:t>
            </a:r>
          </a:p>
          <a:p>
            <a:pPr marL="0" indent="0">
              <a:buNone/>
            </a:pPr>
            <a:r>
              <a:rPr lang="en-US" sz="3600" dirty="0"/>
              <a:t>{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err="1"/>
              <a:t>printf</a:t>
            </a:r>
            <a:r>
              <a:rPr lang="en-US" sz="3600" dirty="0"/>
              <a:t>(“true\n”);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if(0)</a:t>
            </a:r>
          </a:p>
          <a:p>
            <a:pPr marL="0" indent="0">
              <a:buNone/>
            </a:pPr>
            <a:r>
              <a:rPr lang="en-US" sz="3600" dirty="0"/>
              <a:t>{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err="1"/>
              <a:t>printf</a:t>
            </a:r>
            <a:r>
              <a:rPr lang="en-US" sz="3600" dirty="0"/>
              <a:t>(“false\n”);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83033" y="3040912"/>
            <a:ext cx="3570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</a:t>
            </a:r>
          </a:p>
          <a:p>
            <a:r>
              <a:rPr lang="en-US" sz="2400" dirty="0"/>
              <a:t>   there is no semi-colon at the end of the first part of the statement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897218" y="1179443"/>
            <a:ext cx="1885815" cy="2646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791201" y="3825742"/>
            <a:ext cx="1991832" cy="176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3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2449"/>
          </a:xfrm>
        </p:spPr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20760"/>
              </p:ext>
            </p:extLst>
          </p:nvPr>
        </p:nvGraphicFramePr>
        <p:xfrm>
          <a:off x="1141413" y="1859351"/>
          <a:ext cx="9751875" cy="469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625">
                  <a:extLst>
                    <a:ext uri="{9D8B030D-6E8A-4147-A177-3AD203B41FA5}">
                      <a16:colId xmlns:a16="http://schemas.microsoft.com/office/drawing/2014/main" val="37270988"/>
                    </a:ext>
                  </a:extLst>
                </a:gridCol>
                <a:gridCol w="3250625">
                  <a:extLst>
                    <a:ext uri="{9D8B030D-6E8A-4147-A177-3AD203B41FA5}">
                      <a16:colId xmlns:a16="http://schemas.microsoft.com/office/drawing/2014/main" val="2096747372"/>
                    </a:ext>
                  </a:extLst>
                </a:gridCol>
                <a:gridCol w="3250625">
                  <a:extLst>
                    <a:ext uri="{9D8B030D-6E8A-4147-A177-3AD203B41FA5}">
                      <a16:colId xmlns:a16="http://schemas.microsoft.com/office/drawing/2014/main" val="1009958597"/>
                    </a:ext>
                  </a:extLst>
                </a:gridCol>
              </a:tblGrid>
              <a:tr h="644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66931"/>
                  </a:ext>
                </a:extLst>
              </a:tr>
              <a:tr h="644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num</a:t>
                      </a:r>
                      <a:r>
                        <a:rPr lang="en-US" sz="2400" dirty="0"/>
                        <a:t> ==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519"/>
                  </a:ext>
                </a:extLst>
              </a:tr>
              <a:tr h="644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response !=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6096"/>
                  </a:ext>
                </a:extLst>
              </a:tr>
              <a:tr h="644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num</a:t>
                      </a:r>
                      <a:r>
                        <a:rPr lang="en-US" sz="2400" dirty="0"/>
                        <a:t> &lt;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29210"/>
                  </a:ext>
                </a:extLst>
              </a:tr>
              <a:tr h="644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num</a:t>
                      </a:r>
                      <a:r>
                        <a:rPr lang="en-US" sz="2400" dirty="0"/>
                        <a:t> &lt;=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914749"/>
                  </a:ext>
                </a:extLst>
              </a:tr>
              <a:tr h="644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num</a:t>
                      </a:r>
                      <a:r>
                        <a:rPr lang="en-US" sz="2400" dirty="0"/>
                        <a:t> &gt;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6617"/>
                  </a:ext>
                </a:extLst>
              </a:tr>
              <a:tr h="644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num</a:t>
                      </a:r>
                      <a:r>
                        <a:rPr lang="en-US" sz="2400" dirty="0"/>
                        <a:t> &gt;=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522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9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2449"/>
          </a:xfrm>
        </p:spPr>
        <p:txBody>
          <a:bodyPr/>
          <a:lstStyle/>
          <a:p>
            <a:pPr algn="ctr"/>
            <a:r>
              <a:rPr lang="en-US" b="1" dirty="0"/>
              <a:t>“if”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96633"/>
            <a:ext cx="9905999" cy="3494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200" dirty="0">
                <a:solidFill>
                  <a:srgbClr val="0070C0"/>
                </a:solidFill>
              </a:rPr>
              <a:t>if</a:t>
            </a:r>
            <a:r>
              <a:rPr lang="en-US" sz="5200" dirty="0"/>
              <a:t>(test condition)</a:t>
            </a:r>
          </a:p>
          <a:p>
            <a:pPr marL="0" indent="0">
              <a:buNone/>
            </a:pPr>
            <a:r>
              <a:rPr lang="en-US" sz="5200" dirty="0"/>
              <a:t>{</a:t>
            </a:r>
          </a:p>
          <a:p>
            <a:pPr marL="0" indent="0">
              <a:buNone/>
            </a:pPr>
            <a:r>
              <a:rPr lang="en-US" sz="5200" dirty="0"/>
              <a:t>	program statements;</a:t>
            </a:r>
          </a:p>
          <a:p>
            <a:pPr marL="0" indent="0">
              <a:buNone/>
            </a:pPr>
            <a:r>
              <a:rPr lang="en-US" sz="5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67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2324458" cy="67865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1813" y="1854976"/>
            <a:ext cx="516038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 ( statement is TRUE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 panose="020B0604020202020204" pitchFamily="34" charset="-128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 panose="020B0604020202020204" pitchFamily="34" charset="-128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Execute these lines of 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811159" y="618518"/>
            <a:ext cx="323838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 ( 5 &lt; 10 )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 “TRUE \n" );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7594" y="3459396"/>
            <a:ext cx="5902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 = 5;</a:t>
            </a:r>
          </a:p>
          <a:p>
            <a:r>
              <a:rPr lang="en-US" sz="2400" dirty="0"/>
              <a:t>LIMIT = 1;</a:t>
            </a:r>
          </a:p>
          <a:p>
            <a:r>
              <a:rPr lang="en-US" sz="2400" dirty="0"/>
              <a:t>if ( count &gt; LIMIT 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printf</a:t>
            </a:r>
            <a:r>
              <a:rPr lang="en-US" sz="2400" dirty="0"/>
              <a:t> ("Count limit exceeded\n");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09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</TotalTime>
  <Words>1668</Words>
  <Application>Microsoft Office PowerPoint</Application>
  <PresentationFormat>Widescreen</PresentationFormat>
  <Paragraphs>334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Algerian</vt:lpstr>
      <vt:lpstr>Arial</vt:lpstr>
      <vt:lpstr>Arial Unicode MS</vt:lpstr>
      <vt:lpstr>Calibri</vt:lpstr>
      <vt:lpstr>Calibri Light</vt:lpstr>
      <vt:lpstr>Office Theme</vt:lpstr>
      <vt:lpstr>INFO.2110 Week #3   </vt:lpstr>
      <vt:lpstr>Ch #5  Making Decisions</vt:lpstr>
      <vt:lpstr>The “if” statement</vt:lpstr>
      <vt:lpstr>The “if” statement</vt:lpstr>
      <vt:lpstr>A word about true and false</vt:lpstr>
      <vt:lpstr>Sample Code</vt:lpstr>
      <vt:lpstr>Relational operators</vt:lpstr>
      <vt:lpstr>“if” statement syntax</vt:lpstr>
      <vt:lpstr>Examples</vt:lpstr>
      <vt:lpstr>Sample code</vt:lpstr>
      <vt:lpstr>if – else statements</vt:lpstr>
      <vt:lpstr>The “if - else” statement</vt:lpstr>
      <vt:lpstr>“if – else” statement</vt:lpstr>
      <vt:lpstr>PowerPoint Presentation</vt:lpstr>
      <vt:lpstr>Compound relational tests  with Boolean operators</vt:lpstr>
      <vt:lpstr>Sample code</vt:lpstr>
      <vt:lpstr>Leap year</vt:lpstr>
      <vt:lpstr>Leap year code</vt:lpstr>
      <vt:lpstr>Nested “if” statements</vt:lpstr>
      <vt:lpstr>PowerPoint Presentation</vt:lpstr>
      <vt:lpstr>PowerPoint Presentation</vt:lpstr>
      <vt:lpstr>PowerPoint Presentation</vt:lpstr>
      <vt:lpstr>Switch statement</vt:lpstr>
      <vt:lpstr>PowerPoint Presentation</vt:lpstr>
      <vt:lpstr>PowerPoint Presentation</vt:lpstr>
      <vt:lpstr>Sample code</vt:lpstr>
      <vt:lpstr>Guided Practice:</vt:lpstr>
      <vt:lpstr>Graded Homework #2</vt:lpstr>
      <vt:lpstr>Homework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#5  Making Decisions</dc:title>
  <dc:creator>Nancy Kiernan Bell</dc:creator>
  <cp:lastModifiedBy>KiernanBell, Nancy R</cp:lastModifiedBy>
  <cp:revision>62</cp:revision>
  <dcterms:created xsi:type="dcterms:W3CDTF">2016-09-19T20:30:21Z</dcterms:created>
  <dcterms:modified xsi:type="dcterms:W3CDTF">2018-02-07T02:19:34Z</dcterms:modified>
</cp:coreProperties>
</file>