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3" r:id="rId37"/>
    <p:sldId id="294" r:id="rId38"/>
    <p:sldId id="295" r:id="rId39"/>
    <p:sldId id="296" r:id="rId40"/>
    <p:sldId id="29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3911" autoAdjust="0"/>
  </p:normalViewPr>
  <p:slideViewPr>
    <p:cSldViewPr snapToGrid="0">
      <p:cViewPr varScale="1">
        <p:scale>
          <a:sx n="37" d="100"/>
          <a:sy n="37" d="100"/>
        </p:scale>
        <p:origin x="11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youtu.be/FtZ1YgSFqs0" TargetMode="External"/><Relationship Id="rId3" Type="http://schemas.openxmlformats.org/officeDocument/2006/relationships/hyperlink" Target="https://youtu.be/oX2FpFYXE38" TargetMode="External"/><Relationship Id="rId7" Type="http://schemas.openxmlformats.org/officeDocument/2006/relationships/hyperlink" Target="https://youtu.be/PXwWoL0IG5A" TargetMode="External"/><Relationship Id="rId2" Type="http://schemas.openxmlformats.org/officeDocument/2006/relationships/hyperlink" Target="https://youtu.be/oSpmApiUsHw" TargetMode="External"/><Relationship Id="rId1" Type="http://schemas.openxmlformats.org/officeDocument/2006/relationships/slideLayout" Target="../slideLayouts/slideLayout2.xml"/><Relationship Id="rId6" Type="http://schemas.openxmlformats.org/officeDocument/2006/relationships/hyperlink" Target="https://youtu.be/hSHFjPvqFjw" TargetMode="External"/><Relationship Id="rId5" Type="http://schemas.openxmlformats.org/officeDocument/2006/relationships/hyperlink" Target="https://youtu.be/k1ur8rX-DQQ" TargetMode="External"/><Relationship Id="rId10" Type="http://schemas.openxmlformats.org/officeDocument/2006/relationships/hyperlink" Target="https://youtu.be/DZ0ZXipUx-A" TargetMode="External"/><Relationship Id="rId4" Type="http://schemas.openxmlformats.org/officeDocument/2006/relationships/hyperlink" Target="https://youtu.be/To7WA4ijQQ0" TargetMode="External"/><Relationship Id="rId9" Type="http://schemas.openxmlformats.org/officeDocument/2006/relationships/hyperlink" Target="https://youtu.be/KgVzRmUPsdo"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youtu.be/nXvy5900m3M" TargetMode="External"/><Relationship Id="rId3" Type="http://schemas.openxmlformats.org/officeDocument/2006/relationships/hyperlink" Target="https://youtu.be/nNSn1uVNyiU" TargetMode="External"/><Relationship Id="rId7" Type="http://schemas.openxmlformats.org/officeDocument/2006/relationships/hyperlink" Target="https://youtu.be/Y17-tKQXrxs" TargetMode="External"/><Relationship Id="rId2" Type="http://schemas.openxmlformats.org/officeDocument/2006/relationships/hyperlink" Target="https://youtu.be/qZRP5hKGHrs" TargetMode="External"/><Relationship Id="rId1" Type="http://schemas.openxmlformats.org/officeDocument/2006/relationships/slideLayout" Target="../slideLayouts/slideLayout2.xml"/><Relationship Id="rId6" Type="http://schemas.openxmlformats.org/officeDocument/2006/relationships/hyperlink" Target="https://youtu.be/eU6no0EEJM0" TargetMode="External"/><Relationship Id="rId5" Type="http://schemas.openxmlformats.org/officeDocument/2006/relationships/hyperlink" Target="https://youtu.be/7pAXm7WEA2I" TargetMode="External"/><Relationship Id="rId4" Type="http://schemas.openxmlformats.org/officeDocument/2006/relationships/hyperlink" Target="https://youtu.be/FPjLbPu5BsQ" TargetMode="External"/><Relationship Id="rId9" Type="http://schemas.openxmlformats.org/officeDocument/2006/relationships/hyperlink" Target="https://youtu.be/6uIc4PtB9B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Intro to C Programming – Part 1</a:t>
            </a:r>
          </a:p>
        </p:txBody>
      </p:sp>
      <p:sp>
        <p:nvSpPr>
          <p:cNvPr id="3" name="Subtitle 2"/>
          <p:cNvSpPr>
            <a:spLocks noGrp="1"/>
          </p:cNvSpPr>
          <p:nvPr>
            <p:ph type="subTitle" idx="1"/>
          </p:nvPr>
        </p:nvSpPr>
        <p:spPr/>
        <p:txBody>
          <a:bodyPr>
            <a:normAutofit/>
          </a:bodyPr>
          <a:lstStyle/>
          <a:p>
            <a:pPr algn="ctr"/>
            <a:endParaRPr lang="en-US" sz="3200" dirty="0"/>
          </a:p>
          <a:p>
            <a:pPr algn="ctr"/>
            <a:r>
              <a:rPr lang="en-US" sz="3200" dirty="0"/>
              <a:t>Midterm Exam review</a:t>
            </a:r>
          </a:p>
        </p:txBody>
      </p:sp>
    </p:spTree>
    <p:extLst>
      <p:ext uri="{BB962C8B-B14F-4D97-AF65-F5344CB8AC3E}">
        <p14:creationId xmlns:p14="http://schemas.microsoft.com/office/powerpoint/2010/main" val="276581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7362"/>
          </a:xfrm>
        </p:spPr>
        <p:txBody>
          <a:bodyPr/>
          <a:lstStyle/>
          <a:p>
            <a:r>
              <a:rPr lang="en-US" dirty="0"/>
              <a:t>vocabulary</a:t>
            </a:r>
          </a:p>
        </p:txBody>
      </p:sp>
      <p:sp>
        <p:nvSpPr>
          <p:cNvPr id="3" name="Content Placeholder 2"/>
          <p:cNvSpPr>
            <a:spLocks noGrp="1"/>
          </p:cNvSpPr>
          <p:nvPr>
            <p:ph idx="1"/>
          </p:nvPr>
        </p:nvSpPr>
        <p:spPr>
          <a:xfrm>
            <a:off x="1141412" y="1325881"/>
            <a:ext cx="2234833" cy="617220"/>
          </a:xfrm>
        </p:spPr>
        <p:txBody>
          <a:bodyPr>
            <a:noAutofit/>
          </a:bodyPr>
          <a:lstStyle/>
          <a:p>
            <a:pPr marL="0" indent="0">
              <a:buNone/>
            </a:pPr>
            <a:r>
              <a:rPr lang="en-US" sz="3200" dirty="0"/>
              <a:t>HARDWARE</a:t>
            </a:r>
          </a:p>
        </p:txBody>
      </p:sp>
      <p:sp>
        <p:nvSpPr>
          <p:cNvPr id="4" name="TextBox 3"/>
          <p:cNvSpPr txBox="1"/>
          <p:nvPr/>
        </p:nvSpPr>
        <p:spPr>
          <a:xfrm>
            <a:off x="3840480" y="1325880"/>
            <a:ext cx="6972300" cy="3970318"/>
          </a:xfrm>
          <a:prstGeom prst="rect">
            <a:avLst/>
          </a:prstGeom>
          <a:noFill/>
        </p:spPr>
        <p:txBody>
          <a:bodyPr wrap="square" rtlCol="0">
            <a:spAutoFit/>
          </a:bodyPr>
          <a:lstStyle/>
          <a:p>
            <a:r>
              <a:rPr lang="en-US" sz="2800" dirty="0"/>
              <a:t>Computer hardware (or simply hardware in computing contexts) is the collection of physical elements that constitutes a computer system. Computer hardware is the physical parts or components of a computer, such as the monitor, mouse, keyboard, computer data storage, hard disk drive (HDD), graphic cards, sound cards, memory (RAM), motherboard, and so on, all of which are tangible physical objects</a:t>
            </a:r>
          </a:p>
        </p:txBody>
      </p:sp>
    </p:spTree>
    <p:extLst>
      <p:ext uri="{BB962C8B-B14F-4D97-AF65-F5344CB8AC3E}">
        <p14:creationId xmlns:p14="http://schemas.microsoft.com/office/powerpoint/2010/main" val="113283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7362"/>
          </a:xfrm>
        </p:spPr>
        <p:txBody>
          <a:bodyPr/>
          <a:lstStyle/>
          <a:p>
            <a:r>
              <a:rPr lang="en-US" dirty="0"/>
              <a:t>vocabulary</a:t>
            </a:r>
          </a:p>
        </p:txBody>
      </p:sp>
      <p:sp>
        <p:nvSpPr>
          <p:cNvPr id="3" name="Content Placeholder 2"/>
          <p:cNvSpPr>
            <a:spLocks noGrp="1"/>
          </p:cNvSpPr>
          <p:nvPr>
            <p:ph idx="1"/>
          </p:nvPr>
        </p:nvSpPr>
        <p:spPr>
          <a:xfrm>
            <a:off x="1141413" y="1325881"/>
            <a:ext cx="2036128" cy="617220"/>
          </a:xfrm>
        </p:spPr>
        <p:txBody>
          <a:bodyPr>
            <a:noAutofit/>
          </a:bodyPr>
          <a:lstStyle/>
          <a:p>
            <a:pPr marL="0" indent="0">
              <a:buNone/>
            </a:pPr>
            <a:r>
              <a:rPr lang="en-US" sz="3200" dirty="0"/>
              <a:t>Software</a:t>
            </a:r>
          </a:p>
        </p:txBody>
      </p:sp>
      <p:sp>
        <p:nvSpPr>
          <p:cNvPr id="4" name="TextBox 3"/>
          <p:cNvSpPr txBox="1"/>
          <p:nvPr/>
        </p:nvSpPr>
        <p:spPr>
          <a:xfrm>
            <a:off x="2894806" y="1325880"/>
            <a:ext cx="8435340" cy="4247317"/>
          </a:xfrm>
          <a:prstGeom prst="rect">
            <a:avLst/>
          </a:prstGeom>
          <a:noFill/>
        </p:spPr>
        <p:txBody>
          <a:bodyPr wrap="square" rtlCol="0">
            <a:spAutoFit/>
          </a:bodyPr>
          <a:lstStyle/>
          <a:p>
            <a:r>
              <a:rPr lang="en-US" sz="2800" b="1" dirty="0"/>
              <a:t>Computer software</a:t>
            </a:r>
            <a:r>
              <a:rPr lang="en-US" sz="2800" dirty="0"/>
              <a:t>, or simply </a:t>
            </a:r>
            <a:r>
              <a:rPr lang="en-US" sz="2800" b="1" dirty="0"/>
              <a:t>software</a:t>
            </a:r>
            <a:r>
              <a:rPr lang="en-US" sz="2800" dirty="0"/>
              <a:t>, is that part of a computer system that consists of encoded information or computer instructions, in contrast to the physical hardware from which the system is built.</a:t>
            </a:r>
          </a:p>
          <a:p>
            <a:r>
              <a:rPr lang="en-US" sz="2800" dirty="0"/>
              <a:t>Computer software includes computer programs, libraries and related non-executable data, such as online documentation or digital media. Computer hardware and software require each other and neither can be realistically used on its own.</a:t>
            </a:r>
          </a:p>
          <a:p>
            <a:endParaRPr lang="en-US" dirty="0"/>
          </a:p>
        </p:txBody>
      </p:sp>
    </p:spTree>
    <p:extLst>
      <p:ext uri="{BB962C8B-B14F-4D97-AF65-F5344CB8AC3E}">
        <p14:creationId xmlns:p14="http://schemas.microsoft.com/office/powerpoint/2010/main" val="363247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5942"/>
          </a:xfrm>
        </p:spPr>
        <p:txBody>
          <a:bodyPr/>
          <a:lstStyle/>
          <a:p>
            <a:r>
              <a:rPr lang="en-US" dirty="0"/>
              <a:t>vocabulary</a:t>
            </a:r>
          </a:p>
        </p:txBody>
      </p:sp>
      <p:sp>
        <p:nvSpPr>
          <p:cNvPr id="3" name="Content Placeholder 2"/>
          <p:cNvSpPr>
            <a:spLocks noGrp="1"/>
          </p:cNvSpPr>
          <p:nvPr>
            <p:ph idx="1"/>
          </p:nvPr>
        </p:nvSpPr>
        <p:spPr>
          <a:xfrm>
            <a:off x="1141413" y="1394460"/>
            <a:ext cx="2653348" cy="1371599"/>
          </a:xfrm>
        </p:spPr>
        <p:txBody>
          <a:bodyPr>
            <a:noAutofit/>
          </a:bodyPr>
          <a:lstStyle/>
          <a:p>
            <a:pPr marL="0" indent="0">
              <a:buNone/>
            </a:pPr>
            <a:r>
              <a:rPr lang="en-US" sz="3200" dirty="0"/>
              <a:t>Operating System</a:t>
            </a:r>
          </a:p>
        </p:txBody>
      </p:sp>
      <p:sp>
        <p:nvSpPr>
          <p:cNvPr id="6" name="TextBox 5"/>
          <p:cNvSpPr txBox="1"/>
          <p:nvPr/>
        </p:nvSpPr>
        <p:spPr>
          <a:xfrm>
            <a:off x="3774122" y="1394460"/>
            <a:ext cx="7518718" cy="3385542"/>
          </a:xfrm>
          <a:prstGeom prst="rect">
            <a:avLst/>
          </a:prstGeom>
          <a:noFill/>
        </p:spPr>
        <p:txBody>
          <a:bodyPr wrap="square" rtlCol="0">
            <a:spAutoFit/>
          </a:bodyPr>
          <a:lstStyle/>
          <a:p>
            <a:r>
              <a:rPr lang="en-US" sz="2800" dirty="0"/>
              <a:t>An operating system (OS) is system software that manages computer hardware and software resources and provides common services for computer programs. The operating system is a component of the system software in a computer system. Application programs usually require an operating system to function.</a:t>
            </a:r>
          </a:p>
          <a:p>
            <a:endParaRPr lang="en-US" dirty="0"/>
          </a:p>
        </p:txBody>
      </p:sp>
    </p:spTree>
    <p:extLst>
      <p:ext uri="{BB962C8B-B14F-4D97-AF65-F5344CB8AC3E}">
        <p14:creationId xmlns:p14="http://schemas.microsoft.com/office/powerpoint/2010/main" val="68647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946"/>
            <a:ext cx="9905998" cy="661642"/>
          </a:xfrm>
        </p:spPr>
        <p:txBody>
          <a:bodyPr/>
          <a:lstStyle/>
          <a:p>
            <a:r>
              <a:rPr lang="en-US" dirty="0"/>
              <a:t>vocabulary</a:t>
            </a:r>
          </a:p>
        </p:txBody>
      </p:sp>
      <p:sp>
        <p:nvSpPr>
          <p:cNvPr id="3" name="Content Placeholder 2"/>
          <p:cNvSpPr>
            <a:spLocks noGrp="1"/>
          </p:cNvSpPr>
          <p:nvPr>
            <p:ph idx="1"/>
          </p:nvPr>
        </p:nvSpPr>
        <p:spPr>
          <a:xfrm>
            <a:off x="3291840" y="3470770"/>
            <a:ext cx="8686800" cy="2819806"/>
          </a:xfrm>
        </p:spPr>
        <p:txBody>
          <a:bodyPr>
            <a:noAutofit/>
          </a:bodyPr>
          <a:lstStyle/>
          <a:p>
            <a:pPr marL="0" indent="0">
              <a:buNone/>
            </a:pPr>
            <a:r>
              <a:rPr lang="en-US" sz="2800" dirty="0"/>
              <a:t>An </a:t>
            </a:r>
            <a:r>
              <a:rPr lang="en-US" sz="2800" b="1" dirty="0"/>
              <a:t>output device</a:t>
            </a:r>
            <a:r>
              <a:rPr lang="en-US" sz="2800" dirty="0"/>
              <a:t> is any piece of computer hardware item which utilizes whatever data and commands from your computer to perform a task. The results of data processing carried out by an information processing system which converts the electronically generated information into human-readable form.</a:t>
            </a:r>
          </a:p>
        </p:txBody>
      </p:sp>
      <p:sp>
        <p:nvSpPr>
          <p:cNvPr id="4" name="TextBox 3"/>
          <p:cNvSpPr txBox="1"/>
          <p:nvPr/>
        </p:nvSpPr>
        <p:spPr>
          <a:xfrm>
            <a:off x="1141413" y="1278106"/>
            <a:ext cx="2834640" cy="523220"/>
          </a:xfrm>
          <a:prstGeom prst="rect">
            <a:avLst/>
          </a:prstGeom>
          <a:noFill/>
        </p:spPr>
        <p:txBody>
          <a:bodyPr wrap="square" rtlCol="0">
            <a:spAutoFit/>
          </a:bodyPr>
          <a:lstStyle/>
          <a:p>
            <a:r>
              <a:rPr lang="en-US" sz="2800" dirty="0"/>
              <a:t>Input Devices</a:t>
            </a:r>
          </a:p>
        </p:txBody>
      </p:sp>
      <p:sp>
        <p:nvSpPr>
          <p:cNvPr id="5" name="TextBox 4"/>
          <p:cNvSpPr txBox="1"/>
          <p:nvPr/>
        </p:nvSpPr>
        <p:spPr>
          <a:xfrm>
            <a:off x="3589018" y="793114"/>
            <a:ext cx="7886701" cy="2677656"/>
          </a:xfrm>
          <a:prstGeom prst="rect">
            <a:avLst/>
          </a:prstGeom>
          <a:noFill/>
        </p:spPr>
        <p:txBody>
          <a:bodyPr wrap="square" rtlCol="0">
            <a:spAutoFit/>
          </a:bodyPr>
          <a:lstStyle/>
          <a:p>
            <a:r>
              <a:rPr lang="en-US" sz="2800" dirty="0"/>
              <a:t>In computing, an input device is a peripheral (piece of computer hardware equipment) used to provide data and control signals to an information processing system such as a computer or information appliance. Examples of input devices include keyboards, mouse, scanners, digital cameras and joysticks.</a:t>
            </a:r>
          </a:p>
        </p:txBody>
      </p:sp>
      <p:sp>
        <p:nvSpPr>
          <p:cNvPr id="6" name="TextBox 5"/>
          <p:cNvSpPr txBox="1"/>
          <p:nvPr/>
        </p:nvSpPr>
        <p:spPr>
          <a:xfrm>
            <a:off x="1071245" y="3808612"/>
            <a:ext cx="2517773" cy="523220"/>
          </a:xfrm>
          <a:prstGeom prst="rect">
            <a:avLst/>
          </a:prstGeom>
          <a:noFill/>
        </p:spPr>
        <p:txBody>
          <a:bodyPr wrap="square" rtlCol="0">
            <a:spAutoFit/>
          </a:bodyPr>
          <a:lstStyle/>
          <a:p>
            <a:r>
              <a:rPr lang="en-US" sz="2800" dirty="0"/>
              <a:t>Output Devices</a:t>
            </a:r>
          </a:p>
        </p:txBody>
      </p:sp>
    </p:spTree>
    <p:extLst>
      <p:ext uri="{BB962C8B-B14F-4D97-AF65-F5344CB8AC3E}">
        <p14:creationId xmlns:p14="http://schemas.microsoft.com/office/powerpoint/2010/main" val="425010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3064827" cy="3907762"/>
          </a:xfrm>
        </p:spPr>
        <p:txBody>
          <a:bodyPr>
            <a:noAutofit/>
          </a:bodyPr>
          <a:lstStyle/>
          <a:p>
            <a:r>
              <a:rPr lang="en-US" sz="4400" dirty="0"/>
              <a:t>Compiling program steps</a:t>
            </a:r>
          </a:p>
        </p:txBody>
      </p:sp>
      <p:pic>
        <p:nvPicPr>
          <p:cNvPr id="4" name="Picture 3"/>
          <p:cNvPicPr>
            <a:picLocks noChangeAspect="1"/>
          </p:cNvPicPr>
          <p:nvPr/>
        </p:nvPicPr>
        <p:blipFill>
          <a:blip r:embed="rId2"/>
          <a:stretch>
            <a:fillRect/>
          </a:stretch>
        </p:blipFill>
        <p:spPr>
          <a:xfrm>
            <a:off x="5126672" y="0"/>
            <a:ext cx="5302256" cy="6571038"/>
          </a:xfrm>
          <a:prstGeom prst="rect">
            <a:avLst/>
          </a:prstGeom>
        </p:spPr>
      </p:pic>
    </p:spTree>
    <p:extLst>
      <p:ext uri="{BB962C8B-B14F-4D97-AF65-F5344CB8AC3E}">
        <p14:creationId xmlns:p14="http://schemas.microsoft.com/office/powerpoint/2010/main" val="53624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4502"/>
          </a:xfrm>
        </p:spPr>
        <p:txBody>
          <a:bodyPr/>
          <a:lstStyle/>
          <a:p>
            <a:r>
              <a:rPr lang="en-US" dirty="0"/>
              <a:t>Basic Data types</a:t>
            </a:r>
          </a:p>
        </p:txBody>
      </p:sp>
      <p:sp>
        <p:nvSpPr>
          <p:cNvPr id="3" name="Content Placeholder 2"/>
          <p:cNvSpPr>
            <a:spLocks noGrp="1"/>
          </p:cNvSpPr>
          <p:nvPr>
            <p:ph idx="1"/>
          </p:nvPr>
        </p:nvSpPr>
        <p:spPr>
          <a:xfrm>
            <a:off x="1141412" y="1303020"/>
            <a:ext cx="9905999" cy="4488181"/>
          </a:xfrm>
        </p:spPr>
        <p:txBody>
          <a:bodyPr>
            <a:normAutofit/>
          </a:bodyPr>
          <a:lstStyle/>
          <a:p>
            <a:r>
              <a:rPr lang="en-US" sz="2800" dirty="0"/>
              <a:t>Constants – values and variables that are identified and can not  </a:t>
            </a:r>
          </a:p>
          <a:p>
            <a:pPr marL="0" indent="0">
              <a:buNone/>
            </a:pPr>
            <a:r>
              <a:rPr lang="en-US" sz="2800" dirty="0"/>
              <a:t>                    be changed</a:t>
            </a:r>
          </a:p>
          <a:p>
            <a:r>
              <a:rPr lang="en-US" sz="2800" dirty="0"/>
              <a:t>Variables</a:t>
            </a:r>
          </a:p>
          <a:p>
            <a:pPr lvl="1"/>
            <a:r>
              <a:rPr lang="en-US" sz="2400" dirty="0"/>
              <a:t>Integer – Positive and negative whole numbers</a:t>
            </a:r>
          </a:p>
          <a:p>
            <a:pPr lvl="1"/>
            <a:r>
              <a:rPr lang="en-US" sz="2400" dirty="0"/>
              <a:t>Float/Double – Positive and negative decimal numbers</a:t>
            </a:r>
          </a:p>
          <a:p>
            <a:pPr lvl="1"/>
            <a:r>
              <a:rPr lang="en-US" sz="2400" dirty="0"/>
              <a:t>Character – single letter</a:t>
            </a:r>
          </a:p>
          <a:p>
            <a:pPr lvl="1"/>
            <a:r>
              <a:rPr lang="en-US" sz="2400" dirty="0"/>
              <a:t>Boolean – A variable that holds only 0 or 1 and evaluates to True or False</a:t>
            </a:r>
          </a:p>
        </p:txBody>
      </p:sp>
    </p:spTree>
    <p:extLst>
      <p:ext uri="{BB962C8B-B14F-4D97-AF65-F5344CB8AC3E}">
        <p14:creationId xmlns:p14="http://schemas.microsoft.com/office/powerpoint/2010/main" val="3780314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44522"/>
          </a:xfrm>
        </p:spPr>
        <p:txBody>
          <a:bodyPr/>
          <a:lstStyle/>
          <a:p>
            <a:r>
              <a:rPr lang="en-US" dirty="0"/>
              <a:t>Displaying variables</a:t>
            </a:r>
          </a:p>
        </p:txBody>
      </p:sp>
      <p:sp>
        <p:nvSpPr>
          <p:cNvPr id="3" name="Content Placeholder 2"/>
          <p:cNvSpPr>
            <a:spLocks noGrp="1"/>
          </p:cNvSpPr>
          <p:nvPr>
            <p:ph idx="1"/>
          </p:nvPr>
        </p:nvSpPr>
        <p:spPr>
          <a:xfrm>
            <a:off x="1141413" y="1623061"/>
            <a:ext cx="2699068" cy="822959"/>
          </a:xfrm>
        </p:spPr>
        <p:txBody>
          <a:bodyPr>
            <a:normAutofit/>
          </a:bodyPr>
          <a:lstStyle/>
          <a:p>
            <a:pPr marL="0" indent="0">
              <a:buNone/>
            </a:pPr>
            <a:r>
              <a:rPr lang="en-US" sz="3200" dirty="0"/>
              <a:t>Integers - %</a:t>
            </a:r>
            <a:r>
              <a:rPr lang="en-US" sz="3200" dirty="0" err="1"/>
              <a:t>i</a:t>
            </a:r>
            <a:endParaRPr lang="en-US" sz="3200" dirty="0"/>
          </a:p>
        </p:txBody>
      </p:sp>
      <p:sp>
        <p:nvSpPr>
          <p:cNvPr id="4" name="TextBox 3"/>
          <p:cNvSpPr txBox="1"/>
          <p:nvPr/>
        </p:nvSpPr>
        <p:spPr>
          <a:xfrm>
            <a:off x="1141413" y="2606041"/>
            <a:ext cx="8275319" cy="1569660"/>
          </a:xfrm>
          <a:prstGeom prst="rect">
            <a:avLst/>
          </a:prstGeom>
          <a:noFill/>
        </p:spPr>
        <p:txBody>
          <a:bodyPr wrap="square" rtlCol="0">
            <a:spAutoFit/>
          </a:bodyPr>
          <a:lstStyle/>
          <a:p>
            <a:r>
              <a:rPr lang="en-US" sz="3200" dirty="0"/>
              <a:t>Float/Double - %f  displays 8 places</a:t>
            </a:r>
          </a:p>
          <a:p>
            <a:r>
              <a:rPr lang="en-US" sz="3200" dirty="0"/>
              <a:t>                    - %g  displays significant digits</a:t>
            </a:r>
          </a:p>
          <a:p>
            <a:r>
              <a:rPr lang="en-US" sz="3200" dirty="0"/>
              <a:t>                    - %e   display in scientific notation</a:t>
            </a:r>
          </a:p>
        </p:txBody>
      </p:sp>
    </p:spTree>
    <p:extLst>
      <p:ext uri="{BB962C8B-B14F-4D97-AF65-F5344CB8AC3E}">
        <p14:creationId xmlns:p14="http://schemas.microsoft.com/office/powerpoint/2010/main" val="252211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98802"/>
          </a:xfrm>
        </p:spPr>
        <p:txBody>
          <a:bodyPr/>
          <a:lstStyle/>
          <a:p>
            <a:r>
              <a:rPr lang="en-US" dirty="0"/>
              <a:t>Math operations</a:t>
            </a:r>
          </a:p>
        </p:txBody>
      </p:sp>
      <p:sp>
        <p:nvSpPr>
          <p:cNvPr id="3" name="Content Placeholder 2"/>
          <p:cNvSpPr>
            <a:spLocks noGrp="1"/>
          </p:cNvSpPr>
          <p:nvPr>
            <p:ph idx="1"/>
          </p:nvPr>
        </p:nvSpPr>
        <p:spPr>
          <a:xfrm>
            <a:off x="1141412" y="1417320"/>
            <a:ext cx="9905999" cy="4937760"/>
          </a:xfrm>
        </p:spPr>
        <p:txBody>
          <a:bodyPr>
            <a:normAutofit lnSpcReduction="10000"/>
          </a:bodyPr>
          <a:lstStyle/>
          <a:p>
            <a:pPr marL="0" indent="0">
              <a:buNone/>
            </a:pPr>
            <a:r>
              <a:rPr lang="en-US" dirty="0"/>
              <a:t>Addition:  +</a:t>
            </a:r>
          </a:p>
          <a:p>
            <a:pPr marL="0" indent="0">
              <a:buNone/>
            </a:pPr>
            <a:r>
              <a:rPr lang="en-US" dirty="0"/>
              <a:t>Subtraction: - </a:t>
            </a:r>
          </a:p>
          <a:p>
            <a:pPr marL="0" indent="0">
              <a:buNone/>
            </a:pPr>
            <a:r>
              <a:rPr lang="en-US" dirty="0"/>
              <a:t>Multiplication:  *</a:t>
            </a:r>
          </a:p>
          <a:p>
            <a:pPr marL="0" indent="0">
              <a:buNone/>
            </a:pPr>
            <a:r>
              <a:rPr lang="en-US" dirty="0"/>
              <a:t>Division: / </a:t>
            </a:r>
          </a:p>
          <a:p>
            <a:pPr marL="0" indent="0">
              <a:buNone/>
            </a:pPr>
            <a:r>
              <a:rPr lang="en-US" dirty="0"/>
              <a:t>	 Integers divided by Integers give Integer answers</a:t>
            </a:r>
          </a:p>
          <a:p>
            <a:pPr marL="0" indent="0">
              <a:buNone/>
            </a:pPr>
            <a:r>
              <a:rPr lang="en-US" dirty="0"/>
              <a:t>	Integers divided by floats/doubles give float answers</a:t>
            </a:r>
          </a:p>
          <a:p>
            <a:pPr marL="0" indent="0">
              <a:buNone/>
            </a:pPr>
            <a:r>
              <a:rPr lang="en-US" dirty="0"/>
              <a:t>	Floats/doubles divided by integers give float answers</a:t>
            </a:r>
          </a:p>
          <a:p>
            <a:pPr marL="0" indent="0">
              <a:buNone/>
            </a:pPr>
            <a:r>
              <a:rPr lang="en-US" dirty="0"/>
              <a:t>Modulus:  %  (only for integers)</a:t>
            </a:r>
          </a:p>
          <a:p>
            <a:pPr marL="0" indent="0">
              <a:buNone/>
            </a:pPr>
            <a:r>
              <a:rPr lang="en-US" dirty="0"/>
              <a:t>Type Casting:  a temporary type change for a calculation</a:t>
            </a:r>
          </a:p>
          <a:p>
            <a:pPr marL="0" indent="0">
              <a:buNone/>
            </a:pPr>
            <a:endParaRPr lang="en-US" dirty="0"/>
          </a:p>
        </p:txBody>
      </p:sp>
    </p:spTree>
    <p:extLst>
      <p:ext uri="{BB962C8B-B14F-4D97-AF65-F5344CB8AC3E}">
        <p14:creationId xmlns:p14="http://schemas.microsoft.com/office/powerpoint/2010/main" val="655076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algebraic expressions</a:t>
            </a:r>
          </a:p>
        </p:txBody>
      </p:sp>
      <p:sp>
        <p:nvSpPr>
          <p:cNvPr id="3" name="Content Placeholder 2"/>
          <p:cNvSpPr>
            <a:spLocks noGrp="1"/>
          </p:cNvSpPr>
          <p:nvPr>
            <p:ph idx="1"/>
          </p:nvPr>
        </p:nvSpPr>
        <p:spPr>
          <a:xfrm>
            <a:off x="1141413" y="3281243"/>
            <a:ext cx="3247708" cy="924997"/>
          </a:xfrm>
        </p:spPr>
        <p:txBody>
          <a:bodyPr>
            <a:normAutofit lnSpcReduction="10000"/>
          </a:bodyPr>
          <a:lstStyle/>
          <a:p>
            <a:pPr marL="0" indent="0">
              <a:buNone/>
            </a:pPr>
            <a:r>
              <a:rPr lang="en-US" sz="4800" dirty="0"/>
              <a:t>4x</a:t>
            </a:r>
            <a:r>
              <a:rPr lang="en-US" sz="4800" baseline="30000" dirty="0"/>
              <a:t>2</a:t>
            </a:r>
            <a:r>
              <a:rPr lang="en-US" sz="4800" dirty="0"/>
              <a:t> +2x - 5</a:t>
            </a:r>
            <a:r>
              <a:rPr lang="en-US" sz="4800" baseline="30000" dirty="0"/>
              <a:t> </a:t>
            </a:r>
            <a:endParaRPr lang="en-US" sz="3600" dirty="0"/>
          </a:p>
        </p:txBody>
      </p:sp>
      <p:sp>
        <p:nvSpPr>
          <p:cNvPr id="4" name="TextBox 3"/>
          <p:cNvSpPr txBox="1"/>
          <p:nvPr/>
        </p:nvSpPr>
        <p:spPr>
          <a:xfrm>
            <a:off x="1141413" y="1802673"/>
            <a:ext cx="2176553" cy="923330"/>
          </a:xfrm>
          <a:prstGeom prst="rect">
            <a:avLst/>
          </a:prstGeom>
          <a:noFill/>
        </p:spPr>
        <p:txBody>
          <a:bodyPr wrap="square" rtlCol="0">
            <a:spAutoFit/>
          </a:bodyPr>
          <a:lstStyle/>
          <a:p>
            <a:r>
              <a:rPr lang="en-US" sz="5400"/>
              <a:t>3a</a:t>
            </a:r>
            <a:r>
              <a:rPr lang="en-US" sz="5400" baseline="30000"/>
              <a:t>2</a:t>
            </a:r>
            <a:r>
              <a:rPr lang="en-US" sz="5400"/>
              <a:t>b</a:t>
            </a:r>
            <a:r>
              <a:rPr lang="en-US" sz="5400" baseline="30000"/>
              <a:t>3</a:t>
            </a:r>
            <a:endParaRPr lang="en-US" sz="5400" dirty="0"/>
          </a:p>
        </p:txBody>
      </p:sp>
      <p:sp>
        <p:nvSpPr>
          <p:cNvPr id="5" name="TextBox 4"/>
          <p:cNvSpPr txBox="1"/>
          <p:nvPr/>
        </p:nvSpPr>
        <p:spPr>
          <a:xfrm>
            <a:off x="4389120" y="1848839"/>
            <a:ext cx="4911634" cy="830997"/>
          </a:xfrm>
          <a:prstGeom prst="rect">
            <a:avLst/>
          </a:prstGeom>
          <a:noFill/>
        </p:spPr>
        <p:txBody>
          <a:bodyPr wrap="square" rtlCol="0">
            <a:spAutoFit/>
          </a:bodyPr>
          <a:lstStyle/>
          <a:p>
            <a:r>
              <a:rPr lang="en-US" sz="4800" dirty="0"/>
              <a:t>3*a*a*b*b*b</a:t>
            </a:r>
          </a:p>
        </p:txBody>
      </p:sp>
      <p:sp>
        <p:nvSpPr>
          <p:cNvPr id="6" name="TextBox 5"/>
          <p:cNvSpPr txBox="1"/>
          <p:nvPr/>
        </p:nvSpPr>
        <p:spPr>
          <a:xfrm>
            <a:off x="5068389" y="3327409"/>
            <a:ext cx="4519748" cy="830997"/>
          </a:xfrm>
          <a:prstGeom prst="rect">
            <a:avLst/>
          </a:prstGeom>
          <a:noFill/>
        </p:spPr>
        <p:txBody>
          <a:bodyPr wrap="square" rtlCol="0">
            <a:spAutoFit/>
          </a:bodyPr>
          <a:lstStyle/>
          <a:p>
            <a:r>
              <a:rPr lang="en-US" sz="4800" baseline="30000" dirty="0"/>
              <a:t> </a:t>
            </a:r>
            <a:r>
              <a:rPr lang="en-US" sz="4800" dirty="0"/>
              <a:t>4*x*x+2*x-5</a:t>
            </a:r>
          </a:p>
        </p:txBody>
      </p:sp>
    </p:spTree>
    <p:extLst>
      <p:ext uri="{BB962C8B-B14F-4D97-AF65-F5344CB8AC3E}">
        <p14:creationId xmlns:p14="http://schemas.microsoft.com/office/powerpoint/2010/main" val="210338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a:t>Write an if statement to determine if the grade is passing or failing</a:t>
            </a:r>
            <a:br>
              <a:rPr lang="en-US" dirty="0"/>
            </a:br>
            <a:endParaRPr lang="en-US" dirty="0"/>
          </a:p>
        </p:txBody>
      </p:sp>
      <p:sp>
        <p:nvSpPr>
          <p:cNvPr id="3" name="Content Placeholder 2"/>
          <p:cNvSpPr>
            <a:spLocks noGrp="1"/>
          </p:cNvSpPr>
          <p:nvPr>
            <p:ph idx="1"/>
          </p:nvPr>
        </p:nvSpPr>
        <p:spPr>
          <a:xfrm>
            <a:off x="1141413" y="1669774"/>
            <a:ext cx="2980014" cy="4121427"/>
          </a:xfrm>
        </p:spPr>
        <p:txBody>
          <a:bodyPr/>
          <a:lstStyle/>
          <a:p>
            <a:pPr marL="0" indent="0">
              <a:lnSpc>
                <a:spcPct val="100000"/>
              </a:lnSpc>
              <a:buNone/>
            </a:pPr>
            <a:r>
              <a:rPr lang="en-US" dirty="0"/>
              <a:t>if(grade &gt;= 60)</a:t>
            </a:r>
          </a:p>
          <a:p>
            <a:pPr marL="0" indent="0">
              <a:lnSpc>
                <a:spcPct val="100000"/>
              </a:lnSpc>
              <a:buNone/>
            </a:pPr>
            <a:r>
              <a:rPr lang="en-US" dirty="0"/>
              <a:t>{</a:t>
            </a:r>
          </a:p>
          <a:p>
            <a:pPr marL="0" indent="0">
              <a:lnSpc>
                <a:spcPct val="100000"/>
              </a:lnSpc>
              <a:buNone/>
            </a:pPr>
            <a:r>
              <a:rPr lang="en-US" dirty="0"/>
              <a:t>	++passing;</a:t>
            </a:r>
          </a:p>
          <a:p>
            <a:pPr marL="0" indent="0">
              <a:lnSpc>
                <a:spcPct val="100000"/>
              </a:lnSpc>
              <a:buNone/>
            </a:pPr>
            <a:r>
              <a:rPr lang="en-US" dirty="0"/>
              <a:t>}</a:t>
            </a:r>
          </a:p>
          <a:p>
            <a:pPr marL="0" indent="0">
              <a:lnSpc>
                <a:spcPct val="100000"/>
              </a:lnSpc>
              <a:buNone/>
            </a:pPr>
            <a:r>
              <a:rPr lang="en-US" dirty="0"/>
              <a:t>else</a:t>
            </a:r>
          </a:p>
          <a:p>
            <a:pPr marL="0" indent="0">
              <a:lnSpc>
                <a:spcPct val="100000"/>
              </a:lnSpc>
              <a:buNone/>
            </a:pPr>
            <a:r>
              <a:rPr lang="en-US" dirty="0"/>
              <a:t>{</a:t>
            </a:r>
          </a:p>
          <a:p>
            <a:pPr marL="0" indent="0">
              <a:lnSpc>
                <a:spcPct val="100000"/>
              </a:lnSpc>
              <a:buNone/>
            </a:pPr>
            <a:r>
              <a:rPr lang="en-US" dirty="0"/>
              <a:t>	++failing;</a:t>
            </a:r>
          </a:p>
          <a:p>
            <a:pPr marL="0" indent="0">
              <a:lnSpc>
                <a:spcPct val="100000"/>
              </a:lnSpc>
              <a:buNone/>
            </a:pPr>
            <a:r>
              <a:rPr lang="en-US" dirty="0"/>
              <a:t>}</a:t>
            </a:r>
          </a:p>
        </p:txBody>
      </p:sp>
      <p:sp>
        <p:nvSpPr>
          <p:cNvPr id="4" name="Content Placeholder 2"/>
          <p:cNvSpPr txBox="1">
            <a:spLocks/>
          </p:cNvSpPr>
          <p:nvPr/>
        </p:nvSpPr>
        <p:spPr>
          <a:xfrm>
            <a:off x="6342891" y="1669773"/>
            <a:ext cx="2980014" cy="41214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dirty="0"/>
              <a:t>if(grade &lt; 60)</a:t>
            </a:r>
          </a:p>
          <a:p>
            <a:pPr marL="0" indent="0">
              <a:lnSpc>
                <a:spcPct val="100000"/>
              </a:lnSpc>
              <a:buFont typeface="Arial" panose="020B0604020202020204" pitchFamily="34" charset="0"/>
              <a:buNone/>
            </a:pPr>
            <a:r>
              <a:rPr lang="en-US" dirty="0"/>
              <a:t>{</a:t>
            </a:r>
          </a:p>
          <a:p>
            <a:pPr marL="0" indent="0">
              <a:lnSpc>
                <a:spcPct val="100000"/>
              </a:lnSpc>
              <a:buNone/>
            </a:pPr>
            <a:r>
              <a:rPr lang="en-US" dirty="0"/>
              <a:t>	++failing;</a:t>
            </a:r>
          </a:p>
          <a:p>
            <a:pPr marL="0" indent="0">
              <a:lnSpc>
                <a:spcPct val="100000"/>
              </a:lnSpc>
              <a:buFont typeface="Arial" panose="020B0604020202020204" pitchFamily="34" charset="0"/>
              <a:buNone/>
            </a:pPr>
            <a:r>
              <a:rPr lang="en-US" dirty="0"/>
              <a:t>}</a:t>
            </a:r>
          </a:p>
          <a:p>
            <a:pPr marL="0" indent="0">
              <a:lnSpc>
                <a:spcPct val="100000"/>
              </a:lnSpc>
              <a:buFont typeface="Arial" panose="020B0604020202020204" pitchFamily="34" charset="0"/>
              <a:buNone/>
            </a:pPr>
            <a:r>
              <a:rPr lang="en-US" dirty="0"/>
              <a:t>else</a:t>
            </a:r>
          </a:p>
          <a:p>
            <a:pPr marL="0" indent="0">
              <a:lnSpc>
                <a:spcPct val="100000"/>
              </a:lnSpc>
              <a:buNone/>
            </a:pPr>
            <a:r>
              <a:rPr lang="en-US" dirty="0"/>
              <a:t>{</a:t>
            </a:r>
          </a:p>
          <a:p>
            <a:pPr marL="0" indent="0">
              <a:lnSpc>
                <a:spcPct val="100000"/>
              </a:lnSpc>
              <a:buNone/>
            </a:pPr>
            <a:r>
              <a:rPr lang="en-US" dirty="0"/>
              <a:t>	++passing;</a:t>
            </a:r>
          </a:p>
          <a:p>
            <a:pPr marL="0" indent="0">
              <a:lnSpc>
                <a:spcPct val="100000"/>
              </a:lnSpc>
              <a:buFont typeface="Arial" panose="020B0604020202020204" pitchFamily="34" charset="0"/>
              <a:buNone/>
            </a:pPr>
            <a:endParaRPr lang="en-US" dirty="0"/>
          </a:p>
          <a:p>
            <a:pPr marL="0" indent="0">
              <a:lnSpc>
                <a:spcPct val="100000"/>
              </a:lnSpc>
              <a:buFont typeface="Arial" panose="020B0604020202020204" pitchFamily="34" charset="0"/>
              <a:buNone/>
            </a:pPr>
            <a:r>
              <a:rPr lang="en-US" dirty="0"/>
              <a:t>}</a:t>
            </a:r>
          </a:p>
        </p:txBody>
      </p:sp>
    </p:spTree>
    <p:extLst>
      <p:ext uri="{BB962C8B-B14F-4D97-AF65-F5344CB8AC3E}">
        <p14:creationId xmlns:p14="http://schemas.microsoft.com/office/powerpoint/2010/main" val="393065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anim calcmode="lin" valueType="num">
                                      <p:cBhvr>
                                        <p:cTn id="64" dur="1000" fill="hold"/>
                                        <p:tgtEl>
                                          <p:spTgt spid="4"/>
                                        </p:tgtEl>
                                        <p:attrNameLst>
                                          <p:attrName>ppt_x</p:attrName>
                                        </p:attrNameLst>
                                      </p:cBhvr>
                                      <p:tavLst>
                                        <p:tav tm="0">
                                          <p:val>
                                            <p:strVal val="#ppt_x"/>
                                          </p:val>
                                        </p:tav>
                                        <p:tav tm="100000">
                                          <p:val>
                                            <p:strVal val="#ppt_x"/>
                                          </p:val>
                                        </p:tav>
                                      </p:tavLst>
                                    </p:anim>
                                    <p:anim calcmode="lin" valueType="num">
                                      <p:cBhvr>
                                        <p:cTn id="6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exam</a:t>
            </a:r>
          </a:p>
        </p:txBody>
      </p:sp>
      <p:sp>
        <p:nvSpPr>
          <p:cNvPr id="3" name="Content Placeholder 2"/>
          <p:cNvSpPr>
            <a:spLocks noGrp="1"/>
          </p:cNvSpPr>
          <p:nvPr>
            <p:ph idx="1"/>
          </p:nvPr>
        </p:nvSpPr>
        <p:spPr>
          <a:xfrm>
            <a:off x="1141411" y="2249487"/>
            <a:ext cx="5285515" cy="3996568"/>
          </a:xfrm>
        </p:spPr>
        <p:txBody>
          <a:bodyPr>
            <a:normAutofit/>
          </a:bodyPr>
          <a:lstStyle/>
          <a:p>
            <a:r>
              <a:rPr lang="en-US" dirty="0"/>
              <a:t>Tuesday, October 23, 2018</a:t>
            </a:r>
          </a:p>
          <a:p>
            <a:r>
              <a:rPr lang="en-US" dirty="0"/>
              <a:t>7:00 PM</a:t>
            </a:r>
          </a:p>
          <a:p>
            <a:r>
              <a:rPr lang="en-US" dirty="0"/>
              <a:t>Bring the following</a:t>
            </a:r>
          </a:p>
          <a:p>
            <a:pPr lvl="1"/>
            <a:r>
              <a:rPr lang="en-US" dirty="0"/>
              <a:t>Pen or pencil</a:t>
            </a:r>
          </a:p>
          <a:p>
            <a:pPr lvl="1"/>
            <a:r>
              <a:rPr lang="en-US" dirty="0"/>
              <a:t>1 page reference sheet</a:t>
            </a:r>
          </a:p>
          <a:p>
            <a:r>
              <a:rPr lang="en-US" dirty="0"/>
              <a:t>Format</a:t>
            </a:r>
          </a:p>
          <a:p>
            <a:pPr lvl="1"/>
            <a:r>
              <a:rPr lang="en-US" dirty="0"/>
              <a:t>50 multiple choice questions (100 pts)</a:t>
            </a:r>
          </a:p>
          <a:p>
            <a:pPr lvl="1"/>
            <a:r>
              <a:rPr lang="en-US" dirty="0"/>
              <a:t>10 free response questions (50 points)</a:t>
            </a:r>
          </a:p>
        </p:txBody>
      </p:sp>
      <p:sp>
        <p:nvSpPr>
          <p:cNvPr id="4" name="TextBox 3"/>
          <p:cNvSpPr txBox="1"/>
          <p:nvPr/>
        </p:nvSpPr>
        <p:spPr>
          <a:xfrm>
            <a:off x="6792686" y="2156370"/>
            <a:ext cx="4959866" cy="3108543"/>
          </a:xfrm>
          <a:prstGeom prst="rect">
            <a:avLst/>
          </a:prstGeom>
          <a:noFill/>
        </p:spPr>
        <p:txBody>
          <a:bodyPr wrap="square" rtlCol="0">
            <a:spAutoFit/>
          </a:bodyPr>
          <a:lstStyle/>
          <a:p>
            <a:r>
              <a:rPr lang="en-US" sz="2800" dirty="0"/>
              <a:t>Topics:</a:t>
            </a:r>
          </a:p>
          <a:p>
            <a:r>
              <a:rPr lang="en-US" sz="2800" dirty="0"/>
              <a:t>	variables</a:t>
            </a:r>
          </a:p>
          <a:p>
            <a:r>
              <a:rPr lang="en-US" sz="2800" dirty="0"/>
              <a:t>	</a:t>
            </a:r>
            <a:r>
              <a:rPr lang="en-US" sz="2800" dirty="0" err="1"/>
              <a:t>printf</a:t>
            </a:r>
            <a:r>
              <a:rPr lang="en-US" sz="2800" dirty="0"/>
              <a:t> statements</a:t>
            </a:r>
          </a:p>
          <a:p>
            <a:r>
              <a:rPr lang="en-US" sz="2800" dirty="0"/>
              <a:t>	</a:t>
            </a:r>
            <a:r>
              <a:rPr lang="en-US" sz="2800" dirty="0" err="1"/>
              <a:t>scanf</a:t>
            </a:r>
            <a:r>
              <a:rPr lang="en-US" sz="2800" dirty="0"/>
              <a:t> statements</a:t>
            </a:r>
          </a:p>
          <a:p>
            <a:r>
              <a:rPr lang="en-US" sz="2800" dirty="0"/>
              <a:t>	calculations</a:t>
            </a:r>
          </a:p>
          <a:p>
            <a:r>
              <a:rPr lang="en-US" sz="2800" dirty="0"/>
              <a:t>	if, if-else, switch statements</a:t>
            </a:r>
          </a:p>
          <a:p>
            <a:r>
              <a:rPr lang="en-US" sz="2800" dirty="0"/>
              <a:t>	for, while, do-while loops</a:t>
            </a:r>
          </a:p>
        </p:txBody>
      </p:sp>
    </p:spTree>
    <p:extLst>
      <p:ext uri="{BB962C8B-B14F-4D97-AF65-F5344CB8AC3E}">
        <p14:creationId xmlns:p14="http://schemas.microsoft.com/office/powerpoint/2010/main" val="25604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2124682"/>
          </a:xfrm>
        </p:spPr>
        <p:txBody>
          <a:bodyPr>
            <a:normAutofit fontScale="90000"/>
          </a:bodyPr>
          <a:lstStyle/>
          <a:p>
            <a:pPr lvl="0"/>
            <a:r>
              <a:rPr lang="en-US" dirty="0"/>
              <a:t>Write a program to generate and display a table of n and n</a:t>
            </a:r>
            <a:r>
              <a:rPr lang="en-US" baseline="30000" dirty="0"/>
              <a:t>2</a:t>
            </a:r>
            <a:r>
              <a:rPr lang="en-US" dirty="0"/>
              <a:t>, for integer values of n ranging from 1 to 10.    Be certain to print appropriate column headings</a:t>
            </a:r>
            <a:br>
              <a:rPr lang="en-US" dirty="0"/>
            </a:br>
            <a:endParaRPr lang="en-US" dirty="0"/>
          </a:p>
        </p:txBody>
      </p:sp>
      <p:sp>
        <p:nvSpPr>
          <p:cNvPr id="3" name="Content Placeholder 2"/>
          <p:cNvSpPr>
            <a:spLocks noGrp="1"/>
          </p:cNvSpPr>
          <p:nvPr>
            <p:ph idx="1"/>
          </p:nvPr>
        </p:nvSpPr>
        <p:spPr>
          <a:xfrm>
            <a:off x="1141412" y="2531165"/>
            <a:ext cx="9905999" cy="3260036"/>
          </a:xfrm>
        </p:spPr>
        <p:txBody>
          <a:bodyPr/>
          <a:lstStyle/>
          <a:p>
            <a:pPr marL="0" indent="0">
              <a:buNone/>
            </a:pPr>
            <a:r>
              <a:rPr lang="en-US" dirty="0" err="1"/>
              <a:t>printf</a:t>
            </a:r>
            <a:r>
              <a:rPr lang="en-US" dirty="0"/>
              <a:t>(“  N         N^2\n”);		//column headings</a:t>
            </a:r>
          </a:p>
          <a:p>
            <a:pPr marL="0" indent="0">
              <a:buNone/>
            </a:pPr>
            <a:r>
              <a:rPr lang="en-US" dirty="0"/>
              <a:t>for(n=1; n&lt;=10; ++n)		//generate the table contents</a:t>
            </a:r>
          </a:p>
          <a:p>
            <a:pPr marL="0" indent="0">
              <a:buNone/>
            </a:pPr>
            <a:r>
              <a:rPr lang="en-US" dirty="0"/>
              <a:t>{</a:t>
            </a:r>
          </a:p>
          <a:p>
            <a:pPr marL="0" indent="0">
              <a:buNone/>
            </a:pPr>
            <a:r>
              <a:rPr lang="en-US" dirty="0"/>
              <a:t>	</a:t>
            </a:r>
            <a:r>
              <a:rPr lang="en-US" dirty="0" err="1"/>
              <a:t>printf</a:t>
            </a:r>
            <a:r>
              <a:rPr lang="en-US" dirty="0"/>
              <a:t>(“%3i %5i\n”, n, n*n);</a:t>
            </a:r>
          </a:p>
          <a:p>
            <a:pPr marL="0" indent="0">
              <a:buNone/>
            </a:pPr>
            <a:r>
              <a:rPr lang="en-US" dirty="0"/>
              <a:t>}</a:t>
            </a:r>
          </a:p>
        </p:txBody>
      </p:sp>
    </p:spTree>
    <p:extLst>
      <p:ext uri="{BB962C8B-B14F-4D97-AF65-F5344CB8AC3E}">
        <p14:creationId xmlns:p14="http://schemas.microsoft.com/office/powerpoint/2010/main" val="330069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122" y="618517"/>
            <a:ext cx="2822713" cy="4616091"/>
          </a:xfrm>
        </p:spPr>
        <p:txBody>
          <a:bodyPr>
            <a:normAutofit/>
          </a:bodyPr>
          <a:lstStyle/>
          <a:p>
            <a:pPr lvl="0"/>
            <a:r>
              <a:rPr lang="en-US" dirty="0"/>
              <a:t>What will the following print?</a:t>
            </a:r>
            <a:br>
              <a:rPr lang="en-US" dirty="0"/>
            </a:br>
            <a:endParaRPr lang="en-US" dirty="0"/>
          </a:p>
        </p:txBody>
      </p:sp>
      <p:sp>
        <p:nvSpPr>
          <p:cNvPr id="3" name="Content Placeholder 2"/>
          <p:cNvSpPr>
            <a:spLocks noGrp="1"/>
          </p:cNvSpPr>
          <p:nvPr>
            <p:ph idx="1"/>
          </p:nvPr>
        </p:nvSpPr>
        <p:spPr>
          <a:xfrm>
            <a:off x="3750366" y="618518"/>
            <a:ext cx="2849217" cy="6007569"/>
          </a:xfrm>
        </p:spPr>
        <p:txBody>
          <a:bodyPr>
            <a:normAutofit fontScale="40000" lnSpcReduction="20000"/>
          </a:bodyPr>
          <a:lstStyle/>
          <a:p>
            <a:pPr marL="0" indent="0">
              <a:spcBef>
                <a:spcPts val="0"/>
              </a:spcBef>
              <a:buNone/>
            </a:pPr>
            <a:r>
              <a:rPr lang="en-US" sz="5500" dirty="0" err="1"/>
              <a:t>int</a:t>
            </a:r>
            <a:r>
              <a:rPr lang="en-US" sz="5500" dirty="0"/>
              <a:t> x = 5;</a:t>
            </a:r>
          </a:p>
          <a:p>
            <a:pPr marL="0" indent="0">
              <a:spcBef>
                <a:spcPts val="0"/>
              </a:spcBef>
              <a:buNone/>
            </a:pPr>
            <a:r>
              <a:rPr lang="en-US" sz="5500" dirty="0"/>
              <a:t> </a:t>
            </a:r>
          </a:p>
          <a:p>
            <a:pPr marL="0" indent="0">
              <a:spcBef>
                <a:spcPts val="0"/>
              </a:spcBef>
              <a:buNone/>
            </a:pPr>
            <a:r>
              <a:rPr lang="en-US" sz="5500" dirty="0"/>
              <a:t>    if (x &gt; 3) </a:t>
            </a:r>
          </a:p>
          <a:p>
            <a:pPr marL="0" indent="0">
              <a:spcBef>
                <a:spcPts val="0"/>
              </a:spcBef>
              <a:buNone/>
            </a:pPr>
            <a:r>
              <a:rPr lang="en-US" sz="5500" dirty="0"/>
              <a:t>    {</a:t>
            </a:r>
          </a:p>
          <a:p>
            <a:pPr marL="0" indent="0">
              <a:spcBef>
                <a:spcPts val="0"/>
              </a:spcBef>
              <a:buNone/>
            </a:pPr>
            <a:r>
              <a:rPr lang="en-US" sz="5500" dirty="0"/>
              <a:t>        if (x &gt; 4) </a:t>
            </a:r>
          </a:p>
          <a:p>
            <a:pPr marL="0" indent="0">
              <a:spcBef>
                <a:spcPts val="0"/>
              </a:spcBef>
              <a:buNone/>
            </a:pPr>
            <a:r>
              <a:rPr lang="en-US" sz="5500" dirty="0"/>
              <a:t>           </a:t>
            </a:r>
            <a:r>
              <a:rPr lang="en-US" sz="5500" dirty="0" err="1"/>
              <a:t>printf</a:t>
            </a:r>
            <a:r>
              <a:rPr lang="en-US" sz="5500" dirty="0"/>
              <a:t> ("D");</a:t>
            </a:r>
          </a:p>
          <a:p>
            <a:pPr marL="0" indent="0">
              <a:spcBef>
                <a:spcPts val="0"/>
              </a:spcBef>
              <a:buNone/>
            </a:pPr>
            <a:r>
              <a:rPr lang="en-US" sz="5500" dirty="0"/>
              <a:t>       else </a:t>
            </a:r>
          </a:p>
          <a:p>
            <a:pPr marL="0" indent="0">
              <a:spcBef>
                <a:spcPts val="0"/>
              </a:spcBef>
              <a:buNone/>
            </a:pPr>
            <a:r>
              <a:rPr lang="en-US" sz="5500" dirty="0"/>
              <a:t>            </a:t>
            </a:r>
            <a:r>
              <a:rPr lang="en-US" sz="5500" dirty="0" err="1"/>
              <a:t>printf</a:t>
            </a:r>
            <a:r>
              <a:rPr lang="en-US" sz="5500" dirty="0"/>
              <a:t> ("E");</a:t>
            </a:r>
          </a:p>
          <a:p>
            <a:pPr marL="0" indent="0">
              <a:spcBef>
                <a:spcPts val="0"/>
              </a:spcBef>
              <a:buNone/>
            </a:pPr>
            <a:r>
              <a:rPr lang="en-US" sz="5500" dirty="0"/>
              <a:t>    } </a:t>
            </a:r>
          </a:p>
          <a:p>
            <a:pPr marL="0" indent="0">
              <a:spcBef>
                <a:spcPts val="0"/>
              </a:spcBef>
              <a:buNone/>
            </a:pPr>
            <a:r>
              <a:rPr lang="en-US" sz="5500" dirty="0"/>
              <a:t>    else </a:t>
            </a:r>
          </a:p>
          <a:p>
            <a:pPr marL="0" indent="0">
              <a:spcBef>
                <a:spcPts val="0"/>
              </a:spcBef>
              <a:buNone/>
            </a:pPr>
            <a:r>
              <a:rPr lang="en-US" sz="5500" dirty="0"/>
              <a:t>    {</a:t>
            </a:r>
          </a:p>
          <a:p>
            <a:pPr marL="0" indent="0">
              <a:spcBef>
                <a:spcPts val="0"/>
              </a:spcBef>
              <a:buNone/>
            </a:pPr>
            <a:r>
              <a:rPr lang="en-US" sz="5500" dirty="0"/>
              <a:t>        if (x != 0) </a:t>
            </a:r>
          </a:p>
          <a:p>
            <a:pPr marL="0" indent="0">
              <a:spcBef>
                <a:spcPts val="0"/>
              </a:spcBef>
              <a:buNone/>
            </a:pPr>
            <a:r>
              <a:rPr lang="en-US" sz="5500" dirty="0"/>
              <a:t>            </a:t>
            </a:r>
            <a:r>
              <a:rPr lang="en-US" sz="5500" dirty="0" err="1"/>
              <a:t>printf</a:t>
            </a:r>
            <a:r>
              <a:rPr lang="en-US" sz="5500" dirty="0"/>
              <a:t> ("A");</a:t>
            </a:r>
          </a:p>
          <a:p>
            <a:pPr marL="0" indent="0">
              <a:spcBef>
                <a:spcPts val="0"/>
              </a:spcBef>
              <a:buNone/>
            </a:pPr>
            <a:r>
              <a:rPr lang="en-US" sz="5500" dirty="0"/>
              <a:t>    }</a:t>
            </a:r>
          </a:p>
          <a:p>
            <a:pPr marL="0" indent="0">
              <a:spcBef>
                <a:spcPts val="0"/>
              </a:spcBef>
              <a:buNone/>
            </a:pPr>
            <a:r>
              <a:rPr lang="en-US" sz="5500" dirty="0"/>
              <a:t>    </a:t>
            </a:r>
            <a:r>
              <a:rPr lang="en-US" sz="5500" dirty="0" err="1"/>
              <a:t>printf</a:t>
            </a:r>
            <a:r>
              <a:rPr lang="en-US" sz="5500" dirty="0"/>
              <a:t> ("B");</a:t>
            </a:r>
          </a:p>
          <a:p>
            <a:pPr marL="0" indent="0">
              <a:buNone/>
            </a:pPr>
            <a:endParaRPr lang="en-US" dirty="0"/>
          </a:p>
        </p:txBody>
      </p:sp>
      <p:sp>
        <p:nvSpPr>
          <p:cNvPr id="4" name="Title 1"/>
          <p:cNvSpPr txBox="1">
            <a:spLocks/>
          </p:cNvSpPr>
          <p:nvPr/>
        </p:nvSpPr>
        <p:spPr>
          <a:xfrm>
            <a:off x="7520609" y="850430"/>
            <a:ext cx="2822713" cy="46160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Answer:  </a:t>
            </a:r>
            <a:r>
              <a:rPr lang="en-US" dirty="0" err="1"/>
              <a:t>db</a:t>
            </a:r>
            <a:br>
              <a:rPr lang="en-US" dirty="0"/>
            </a:br>
            <a:endParaRPr lang="en-US" dirty="0"/>
          </a:p>
        </p:txBody>
      </p:sp>
    </p:spTree>
    <p:extLst>
      <p:ext uri="{BB962C8B-B14F-4D97-AF65-F5344CB8AC3E}">
        <p14:creationId xmlns:p14="http://schemas.microsoft.com/office/powerpoint/2010/main" val="414797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54" y="823234"/>
            <a:ext cx="3152291" cy="5741339"/>
          </a:xfrm>
        </p:spPr>
        <p:txBody>
          <a:bodyPr>
            <a:normAutofit/>
          </a:bodyPr>
          <a:lstStyle/>
          <a:p>
            <a:pPr lvl="0"/>
            <a:r>
              <a:rPr lang="en-US" dirty="0"/>
              <a:t>What output might you expect from the following program?</a:t>
            </a:r>
            <a:br>
              <a:rPr lang="en-US" dirty="0"/>
            </a:br>
            <a:endParaRPr lang="en-US" dirty="0"/>
          </a:p>
        </p:txBody>
      </p:sp>
      <p:sp>
        <p:nvSpPr>
          <p:cNvPr id="3" name="Content Placeholder 2"/>
          <p:cNvSpPr>
            <a:spLocks noGrp="1"/>
          </p:cNvSpPr>
          <p:nvPr>
            <p:ph idx="1"/>
          </p:nvPr>
        </p:nvSpPr>
        <p:spPr>
          <a:xfrm>
            <a:off x="3923776" y="409433"/>
            <a:ext cx="4933622" cy="6155140"/>
          </a:xfrm>
        </p:spPr>
        <p:txBody>
          <a:bodyPr>
            <a:normAutofit fontScale="92500"/>
          </a:bodyPr>
          <a:lstStyle/>
          <a:p>
            <a:pPr marL="0" indent="0">
              <a:buNone/>
            </a:pPr>
            <a:r>
              <a:rPr lang="en-US" dirty="0"/>
              <a:t>#include &lt;</a:t>
            </a:r>
            <a:r>
              <a:rPr lang="en-US" dirty="0" err="1"/>
              <a:t>stdio.h</a:t>
            </a:r>
            <a:r>
              <a:rPr lang="en-US" dirty="0"/>
              <a:t>&gt;</a:t>
            </a:r>
          </a:p>
          <a:p>
            <a:pPr marL="0" indent="0">
              <a:buNone/>
            </a:pPr>
            <a:r>
              <a:rPr lang="en-US" dirty="0"/>
              <a:t> </a:t>
            </a:r>
          </a:p>
          <a:p>
            <a:pPr marL="0" indent="0">
              <a:buNone/>
            </a:pPr>
            <a:r>
              <a:rPr lang="en-US" dirty="0" err="1"/>
              <a:t>int</a:t>
            </a:r>
            <a:r>
              <a:rPr lang="en-US" dirty="0"/>
              <a:t> main (void)</a:t>
            </a:r>
          </a:p>
          <a:p>
            <a:pPr marL="0" indent="0">
              <a:buNone/>
            </a:pPr>
            <a:r>
              <a:rPr lang="en-US" dirty="0"/>
              <a:t>{</a:t>
            </a:r>
          </a:p>
          <a:p>
            <a:pPr marL="0" indent="0">
              <a:buNone/>
            </a:pPr>
            <a:r>
              <a:rPr lang="en-US" dirty="0"/>
              <a:t>      </a:t>
            </a:r>
            <a:r>
              <a:rPr lang="en-US" dirty="0" err="1"/>
              <a:t>int</a:t>
            </a:r>
            <a:r>
              <a:rPr lang="en-US" dirty="0"/>
              <a:t> answer, result;</a:t>
            </a:r>
          </a:p>
          <a:p>
            <a:pPr marL="0" indent="0">
              <a:buNone/>
            </a:pPr>
            <a:r>
              <a:rPr lang="en-US" dirty="0"/>
              <a:t>      answer = 100;</a:t>
            </a:r>
          </a:p>
          <a:p>
            <a:pPr marL="0" indent="0">
              <a:buNone/>
            </a:pPr>
            <a:r>
              <a:rPr lang="en-US" dirty="0"/>
              <a:t>      result = answer - 10;</a:t>
            </a:r>
          </a:p>
          <a:p>
            <a:pPr marL="0" indent="0">
              <a:buNone/>
            </a:pPr>
            <a:r>
              <a:rPr lang="en-US" dirty="0"/>
              <a:t>      </a:t>
            </a:r>
            <a:r>
              <a:rPr lang="en-US" dirty="0" err="1"/>
              <a:t>printf</a:t>
            </a:r>
            <a:r>
              <a:rPr lang="en-US" dirty="0"/>
              <a:t> ("The result is %</a:t>
            </a:r>
            <a:r>
              <a:rPr lang="en-US" dirty="0" err="1"/>
              <a:t>i</a:t>
            </a:r>
            <a:r>
              <a:rPr lang="en-US" dirty="0"/>
              <a:t>\n", result + 5);</a:t>
            </a:r>
          </a:p>
          <a:p>
            <a:pPr marL="0" indent="0">
              <a:buNone/>
            </a:pPr>
            <a:r>
              <a:rPr lang="en-US" dirty="0"/>
              <a:t> </a:t>
            </a:r>
          </a:p>
          <a:p>
            <a:pPr marL="0" indent="0">
              <a:buNone/>
            </a:pPr>
            <a:r>
              <a:rPr lang="en-US" dirty="0"/>
              <a:t>      return 0;</a:t>
            </a:r>
          </a:p>
          <a:p>
            <a:pPr marL="0" indent="0">
              <a:buNone/>
            </a:pPr>
            <a:r>
              <a:rPr lang="en-US" dirty="0"/>
              <a:t>}</a:t>
            </a:r>
          </a:p>
          <a:p>
            <a:endParaRPr lang="en-US" dirty="0"/>
          </a:p>
        </p:txBody>
      </p:sp>
      <p:sp>
        <p:nvSpPr>
          <p:cNvPr id="4" name="TextBox 3"/>
          <p:cNvSpPr txBox="1"/>
          <p:nvPr/>
        </p:nvSpPr>
        <p:spPr>
          <a:xfrm>
            <a:off x="8352430" y="973359"/>
            <a:ext cx="2784143" cy="584775"/>
          </a:xfrm>
          <a:prstGeom prst="rect">
            <a:avLst/>
          </a:prstGeom>
          <a:noFill/>
        </p:spPr>
        <p:txBody>
          <a:bodyPr wrap="square" rtlCol="0">
            <a:spAutoFit/>
          </a:bodyPr>
          <a:lstStyle/>
          <a:p>
            <a:r>
              <a:rPr lang="en-US" sz="3200" dirty="0"/>
              <a:t>The result is 95 </a:t>
            </a:r>
          </a:p>
        </p:txBody>
      </p:sp>
    </p:spTree>
    <p:extLst>
      <p:ext uri="{BB962C8B-B14F-4D97-AF65-F5344CB8AC3E}">
        <p14:creationId xmlns:p14="http://schemas.microsoft.com/office/powerpoint/2010/main" val="39066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592013"/>
            <a:ext cx="3284813" cy="5729273"/>
          </a:xfrm>
        </p:spPr>
        <p:txBody>
          <a:bodyPr>
            <a:normAutofit/>
          </a:bodyPr>
          <a:lstStyle/>
          <a:p>
            <a:r>
              <a:rPr lang="en-US" dirty="0"/>
              <a:t>Identify the syntactic errors in the following program. </a:t>
            </a:r>
          </a:p>
        </p:txBody>
      </p:sp>
      <p:sp>
        <p:nvSpPr>
          <p:cNvPr id="3" name="Content Placeholder 2"/>
          <p:cNvSpPr>
            <a:spLocks noGrp="1"/>
          </p:cNvSpPr>
          <p:nvPr>
            <p:ph idx="1"/>
          </p:nvPr>
        </p:nvSpPr>
        <p:spPr>
          <a:xfrm>
            <a:off x="3765342" y="621216"/>
            <a:ext cx="4941336" cy="5700070"/>
          </a:xfrm>
        </p:spPr>
        <p:txBody>
          <a:bodyPr>
            <a:normAutofit/>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 (Void)</a:t>
            </a:r>
          </a:p>
          <a:p>
            <a:pPr marL="0" indent="0">
              <a:buNone/>
            </a:pPr>
            <a:r>
              <a:rPr lang="en-US" dirty="0"/>
              <a:t>(</a:t>
            </a:r>
          </a:p>
          <a:p>
            <a:pPr marL="0" indent="0">
              <a:buNone/>
            </a:pPr>
            <a:r>
              <a:rPr lang="en-US" dirty="0"/>
              <a:t>        INT  sum;</a:t>
            </a:r>
          </a:p>
          <a:p>
            <a:pPr marL="0" indent="0">
              <a:buNone/>
            </a:pPr>
            <a:r>
              <a:rPr lang="en-US" dirty="0"/>
              <a:t>        /* COMPUTE RESULT</a:t>
            </a:r>
          </a:p>
          <a:p>
            <a:pPr marL="0" indent="0">
              <a:buNone/>
            </a:pPr>
            <a:r>
              <a:rPr lang="en-US" dirty="0"/>
              <a:t>        sum = 25 + 37 - 19</a:t>
            </a:r>
          </a:p>
          <a:p>
            <a:pPr marL="0" indent="0">
              <a:buNone/>
            </a:pPr>
            <a:r>
              <a:rPr lang="en-US" dirty="0"/>
              <a:t>        /* DISPLAY RESULTS //</a:t>
            </a:r>
          </a:p>
          <a:p>
            <a:pPr marL="0" indent="0">
              <a:buNone/>
            </a:pPr>
            <a:r>
              <a:rPr lang="en-US" dirty="0"/>
              <a:t>        </a:t>
            </a:r>
            <a:r>
              <a:rPr lang="en-US" dirty="0" err="1"/>
              <a:t>printf</a:t>
            </a:r>
            <a:r>
              <a:rPr lang="en-US" dirty="0"/>
              <a:t> ("The answer is %</a:t>
            </a:r>
            <a:r>
              <a:rPr lang="en-US" dirty="0" err="1"/>
              <a:t>i</a:t>
            </a:r>
            <a:r>
              <a:rPr lang="en-US" dirty="0"/>
              <a:t>\n" sum);</a:t>
            </a:r>
          </a:p>
          <a:p>
            <a:pPr marL="0" indent="0">
              <a:buNone/>
            </a:pPr>
            <a:r>
              <a:rPr lang="en-US" dirty="0"/>
              <a:t>        return 0;</a:t>
            </a:r>
          </a:p>
          <a:p>
            <a:pPr marL="0" indent="0">
              <a:buNone/>
            </a:pPr>
            <a:r>
              <a:rPr lang="en-US" dirty="0"/>
              <a:t>}</a:t>
            </a:r>
          </a:p>
          <a:p>
            <a:pPr marL="0" indent="0">
              <a:buNone/>
            </a:pPr>
            <a:endParaRPr lang="en-US" dirty="0"/>
          </a:p>
        </p:txBody>
      </p:sp>
      <p:sp>
        <p:nvSpPr>
          <p:cNvPr id="4" name="Left Arrow 3"/>
          <p:cNvSpPr/>
          <p:nvPr/>
        </p:nvSpPr>
        <p:spPr>
          <a:xfrm>
            <a:off x="5751443" y="1139687"/>
            <a:ext cx="2676939" cy="7421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 be a small v</a:t>
            </a:r>
          </a:p>
        </p:txBody>
      </p:sp>
      <p:sp>
        <p:nvSpPr>
          <p:cNvPr id="5" name="Left Arrow 4"/>
          <p:cNvSpPr/>
          <p:nvPr/>
        </p:nvSpPr>
        <p:spPr>
          <a:xfrm>
            <a:off x="5751443" y="2246244"/>
            <a:ext cx="2676939" cy="7421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 be a small </a:t>
            </a:r>
            <a:r>
              <a:rPr lang="en-US" dirty="0" err="1"/>
              <a:t>int</a:t>
            </a:r>
            <a:endParaRPr lang="en-US" dirty="0"/>
          </a:p>
        </p:txBody>
      </p:sp>
      <p:sp>
        <p:nvSpPr>
          <p:cNvPr id="6" name="Left Arrow 5"/>
          <p:cNvSpPr/>
          <p:nvPr/>
        </p:nvSpPr>
        <p:spPr>
          <a:xfrm>
            <a:off x="7368208" y="2806147"/>
            <a:ext cx="3167270" cy="7421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Close the comment with */</a:t>
            </a:r>
          </a:p>
        </p:txBody>
      </p:sp>
      <p:sp>
        <p:nvSpPr>
          <p:cNvPr id="7" name="Left Arrow 6"/>
          <p:cNvSpPr/>
          <p:nvPr/>
        </p:nvSpPr>
        <p:spPr>
          <a:xfrm>
            <a:off x="7089912" y="3366051"/>
            <a:ext cx="2676939" cy="7006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Missing semi-colon</a:t>
            </a:r>
          </a:p>
        </p:txBody>
      </p:sp>
      <p:sp>
        <p:nvSpPr>
          <p:cNvPr id="8" name="Left Arrow 7"/>
          <p:cNvSpPr/>
          <p:nvPr/>
        </p:nvSpPr>
        <p:spPr>
          <a:xfrm>
            <a:off x="7507357" y="3912704"/>
            <a:ext cx="3167270" cy="7421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Close the comment with */</a:t>
            </a:r>
          </a:p>
        </p:txBody>
      </p:sp>
      <p:sp>
        <p:nvSpPr>
          <p:cNvPr id="9" name="Left Arrow 8"/>
          <p:cNvSpPr/>
          <p:nvPr/>
        </p:nvSpPr>
        <p:spPr>
          <a:xfrm>
            <a:off x="8706678" y="4528909"/>
            <a:ext cx="3167270" cy="7421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Missing comma</a:t>
            </a:r>
          </a:p>
        </p:txBody>
      </p:sp>
      <p:sp>
        <p:nvSpPr>
          <p:cNvPr id="10" name="Left Arrow 9"/>
          <p:cNvSpPr/>
          <p:nvPr/>
        </p:nvSpPr>
        <p:spPr>
          <a:xfrm>
            <a:off x="4167808" y="1686341"/>
            <a:ext cx="3167270" cy="7421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Replace with {</a:t>
            </a:r>
          </a:p>
        </p:txBody>
      </p:sp>
    </p:spTree>
    <p:extLst>
      <p:ext uri="{BB962C8B-B14F-4D97-AF65-F5344CB8AC3E}">
        <p14:creationId xmlns:p14="http://schemas.microsoft.com/office/powerpoint/2010/main" val="191145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00682"/>
          </a:xfrm>
        </p:spPr>
        <p:txBody>
          <a:bodyPr/>
          <a:lstStyle/>
          <a:p>
            <a:pPr lvl="0"/>
            <a:r>
              <a:rPr lang="en-US" dirty="0"/>
              <a:t>Describe the output to the following code</a:t>
            </a:r>
          </a:p>
        </p:txBody>
      </p:sp>
      <p:sp>
        <p:nvSpPr>
          <p:cNvPr id="3" name="Content Placeholder 2"/>
          <p:cNvSpPr>
            <a:spLocks noGrp="1"/>
          </p:cNvSpPr>
          <p:nvPr>
            <p:ph idx="1"/>
          </p:nvPr>
        </p:nvSpPr>
        <p:spPr>
          <a:xfrm>
            <a:off x="1141413" y="1683026"/>
            <a:ext cx="3695631" cy="2305878"/>
          </a:xfrm>
        </p:spPr>
        <p:txBody>
          <a:bodyPr/>
          <a:lstStyle/>
          <a:p>
            <a:pPr marL="0" indent="0">
              <a:buNone/>
            </a:pPr>
            <a:r>
              <a:rPr lang="en-US" dirty="0"/>
              <a:t>for(x=1; x&lt;100; x=x+7)</a:t>
            </a:r>
          </a:p>
          <a:p>
            <a:pPr marL="0" indent="0">
              <a:buNone/>
            </a:pPr>
            <a:r>
              <a:rPr lang="en-US" dirty="0"/>
              <a:t>{</a:t>
            </a:r>
          </a:p>
          <a:p>
            <a:pPr marL="0" indent="0">
              <a:buNone/>
            </a:pPr>
            <a:r>
              <a:rPr lang="en-US" dirty="0"/>
              <a:t>      </a:t>
            </a:r>
            <a:r>
              <a:rPr lang="en-US" dirty="0" err="1"/>
              <a:t>printf</a:t>
            </a:r>
            <a:r>
              <a:rPr lang="en-US" dirty="0"/>
              <a:t>(“%5i”, x);</a:t>
            </a:r>
          </a:p>
          <a:p>
            <a:pPr marL="0" indent="0">
              <a:buNone/>
            </a:pPr>
            <a:r>
              <a:rPr lang="en-US" dirty="0"/>
              <a:t>}</a:t>
            </a:r>
          </a:p>
          <a:p>
            <a:endParaRPr lang="en-US" dirty="0"/>
          </a:p>
        </p:txBody>
      </p:sp>
      <p:sp>
        <p:nvSpPr>
          <p:cNvPr id="4" name="TextBox 3"/>
          <p:cNvSpPr txBox="1"/>
          <p:nvPr/>
        </p:nvSpPr>
        <p:spPr>
          <a:xfrm>
            <a:off x="1391478" y="4306957"/>
            <a:ext cx="9655933" cy="461665"/>
          </a:xfrm>
          <a:prstGeom prst="rect">
            <a:avLst/>
          </a:prstGeom>
          <a:noFill/>
          <a:ln>
            <a:solidFill>
              <a:schemeClr val="tx1"/>
            </a:solidFill>
          </a:ln>
        </p:spPr>
        <p:txBody>
          <a:bodyPr wrap="square" rtlCol="0">
            <a:spAutoFit/>
          </a:bodyPr>
          <a:lstStyle/>
          <a:p>
            <a:r>
              <a:rPr lang="en-US" sz="2400" dirty="0"/>
              <a:t>    1    8   15   22    29    36    43   50   57   64   71   78   85   93   </a:t>
            </a:r>
          </a:p>
        </p:txBody>
      </p:sp>
    </p:spTree>
    <p:extLst>
      <p:ext uri="{BB962C8B-B14F-4D97-AF65-F5344CB8AC3E}">
        <p14:creationId xmlns:p14="http://schemas.microsoft.com/office/powerpoint/2010/main" val="429419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316299"/>
          </a:xfrm>
        </p:spPr>
        <p:txBody>
          <a:bodyPr>
            <a:normAutofit/>
          </a:bodyPr>
          <a:lstStyle/>
          <a:p>
            <a:pPr lvl="0"/>
            <a:r>
              <a:rPr lang="en-US" dirty="0"/>
              <a:t>What output would you expect from the following program?</a:t>
            </a:r>
          </a:p>
        </p:txBody>
      </p:sp>
      <p:sp>
        <p:nvSpPr>
          <p:cNvPr id="3" name="Content Placeholder 2"/>
          <p:cNvSpPr>
            <a:spLocks noGrp="1"/>
          </p:cNvSpPr>
          <p:nvPr>
            <p:ph idx="1"/>
          </p:nvPr>
        </p:nvSpPr>
        <p:spPr>
          <a:xfrm>
            <a:off x="1141413" y="1934818"/>
            <a:ext cx="2966762" cy="4757530"/>
          </a:xfrm>
        </p:spPr>
        <p:txBody>
          <a:bodyPr>
            <a:normAutofit fontScale="55000" lnSpcReduction="20000"/>
          </a:bodyPr>
          <a:lstStyle/>
          <a:p>
            <a:pPr marL="0" indent="0">
              <a:buNone/>
            </a:pPr>
            <a:r>
              <a:rPr lang="en-US" sz="3500" dirty="0"/>
              <a:t>#include &lt;</a:t>
            </a:r>
            <a:r>
              <a:rPr lang="en-US" sz="3500" dirty="0" err="1"/>
              <a:t>stdio.h</a:t>
            </a:r>
            <a:r>
              <a:rPr lang="en-US" sz="3500" dirty="0"/>
              <a:t>&gt;</a:t>
            </a:r>
          </a:p>
          <a:p>
            <a:pPr marL="0" indent="0">
              <a:buNone/>
            </a:pPr>
            <a:r>
              <a:rPr lang="en-US" sz="3500" dirty="0" err="1"/>
              <a:t>int</a:t>
            </a:r>
            <a:r>
              <a:rPr lang="en-US" sz="3500" dirty="0"/>
              <a:t> main (void)</a:t>
            </a:r>
          </a:p>
          <a:p>
            <a:pPr marL="0" indent="0">
              <a:buNone/>
            </a:pPr>
            <a:r>
              <a:rPr lang="en-US" sz="3500" dirty="0"/>
              <a:t>{</a:t>
            </a:r>
          </a:p>
          <a:p>
            <a:pPr marL="0" indent="0">
              <a:buNone/>
            </a:pPr>
            <a:r>
              <a:rPr lang="en-US" sz="3500" dirty="0"/>
              <a:t>    </a:t>
            </a:r>
            <a:r>
              <a:rPr lang="en-US" sz="3500" dirty="0" err="1"/>
              <a:t>printf</a:t>
            </a:r>
            <a:r>
              <a:rPr lang="en-US" sz="3500" dirty="0"/>
              <a:t> ("Testing...");</a:t>
            </a:r>
          </a:p>
          <a:p>
            <a:pPr marL="0" indent="0">
              <a:buNone/>
            </a:pPr>
            <a:r>
              <a:rPr lang="en-US" sz="3500" dirty="0"/>
              <a:t>    </a:t>
            </a:r>
            <a:r>
              <a:rPr lang="en-US" sz="3500" dirty="0" err="1"/>
              <a:t>printf</a:t>
            </a:r>
            <a:r>
              <a:rPr lang="en-US" sz="3500" dirty="0"/>
              <a:t> ("....1");</a:t>
            </a:r>
          </a:p>
          <a:p>
            <a:pPr marL="0" indent="0">
              <a:buNone/>
            </a:pPr>
            <a:r>
              <a:rPr lang="en-US" sz="3500" dirty="0"/>
              <a:t>    </a:t>
            </a:r>
            <a:r>
              <a:rPr lang="en-US" sz="3500" dirty="0" err="1"/>
              <a:t>printf</a:t>
            </a:r>
            <a:r>
              <a:rPr lang="en-US" sz="3500" dirty="0"/>
              <a:t> ("...2");</a:t>
            </a:r>
          </a:p>
          <a:p>
            <a:pPr marL="0" indent="0">
              <a:buNone/>
            </a:pPr>
            <a:r>
              <a:rPr lang="en-US" sz="3500" dirty="0"/>
              <a:t>    </a:t>
            </a:r>
            <a:r>
              <a:rPr lang="en-US" sz="3500" dirty="0" err="1"/>
              <a:t>printf</a:t>
            </a:r>
            <a:r>
              <a:rPr lang="en-US" sz="3500" dirty="0"/>
              <a:t> ("..3");</a:t>
            </a:r>
          </a:p>
          <a:p>
            <a:pPr marL="0" indent="0">
              <a:buNone/>
            </a:pPr>
            <a:r>
              <a:rPr lang="en-US" sz="3500" dirty="0"/>
              <a:t>    </a:t>
            </a:r>
            <a:r>
              <a:rPr lang="en-US" sz="3500" dirty="0" err="1"/>
              <a:t>printf</a:t>
            </a:r>
            <a:r>
              <a:rPr lang="en-US" sz="3500" dirty="0"/>
              <a:t> ("\n");</a:t>
            </a:r>
          </a:p>
          <a:p>
            <a:pPr marL="0" indent="0">
              <a:buNone/>
            </a:pPr>
            <a:r>
              <a:rPr lang="en-US" sz="3500" dirty="0"/>
              <a:t> </a:t>
            </a:r>
          </a:p>
          <a:p>
            <a:pPr marL="0" indent="0">
              <a:buNone/>
            </a:pPr>
            <a:r>
              <a:rPr lang="en-US" sz="3500" dirty="0"/>
              <a:t>    return 0;</a:t>
            </a:r>
          </a:p>
          <a:p>
            <a:pPr marL="0" indent="0">
              <a:buNone/>
            </a:pPr>
            <a:r>
              <a:rPr lang="en-US" sz="3500" dirty="0"/>
              <a:t>}</a:t>
            </a:r>
          </a:p>
          <a:p>
            <a:pPr marL="0" indent="0">
              <a:buNone/>
            </a:pPr>
            <a:endParaRPr lang="en-US" dirty="0"/>
          </a:p>
        </p:txBody>
      </p:sp>
      <p:sp>
        <p:nvSpPr>
          <p:cNvPr id="4" name="TextBox 3"/>
          <p:cNvSpPr txBox="1"/>
          <p:nvPr/>
        </p:nvSpPr>
        <p:spPr>
          <a:xfrm>
            <a:off x="5221358" y="2226365"/>
            <a:ext cx="5062330" cy="1077218"/>
          </a:xfrm>
          <a:prstGeom prst="rect">
            <a:avLst/>
          </a:prstGeom>
          <a:noFill/>
        </p:spPr>
        <p:txBody>
          <a:bodyPr wrap="square" rtlCol="0">
            <a:spAutoFit/>
          </a:bodyPr>
          <a:lstStyle/>
          <a:p>
            <a:r>
              <a:rPr lang="en-US" sz="3200" dirty="0"/>
              <a:t>Testing…….1…2..3</a:t>
            </a:r>
          </a:p>
          <a:p>
            <a:r>
              <a:rPr lang="en-US" sz="3200" dirty="0"/>
              <a:t>Press any key to continue…</a:t>
            </a:r>
          </a:p>
        </p:txBody>
      </p:sp>
    </p:spTree>
    <p:extLst>
      <p:ext uri="{BB962C8B-B14F-4D97-AF65-F5344CB8AC3E}">
        <p14:creationId xmlns:p14="http://schemas.microsoft.com/office/powerpoint/2010/main" val="179861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13934"/>
          </a:xfrm>
        </p:spPr>
        <p:txBody>
          <a:bodyPr>
            <a:normAutofit/>
          </a:bodyPr>
          <a:lstStyle/>
          <a:p>
            <a:pPr lvl="0"/>
            <a:r>
              <a:rPr lang="en-US" dirty="0"/>
              <a:t>Write the code to print the following table</a:t>
            </a:r>
          </a:p>
        </p:txBody>
      </p:sp>
      <p:sp>
        <p:nvSpPr>
          <p:cNvPr id="3" name="Content Placeholder 2"/>
          <p:cNvSpPr>
            <a:spLocks noGrp="1"/>
          </p:cNvSpPr>
          <p:nvPr>
            <p:ph idx="1"/>
          </p:nvPr>
        </p:nvSpPr>
        <p:spPr>
          <a:xfrm>
            <a:off x="1141412" y="1325216"/>
            <a:ext cx="2900501" cy="5221357"/>
          </a:xfrm>
        </p:spPr>
        <p:txBody>
          <a:bodyPr>
            <a:normAutofit fontScale="62500" lnSpcReduction="20000"/>
          </a:bodyPr>
          <a:lstStyle/>
          <a:p>
            <a:pPr marL="0" indent="0">
              <a:buNone/>
            </a:pPr>
            <a:r>
              <a:rPr lang="en-US" dirty="0"/>
              <a:t>TABLE OF TRIANGULAR NUMBERS</a:t>
            </a:r>
          </a:p>
          <a:p>
            <a:pPr marL="0" indent="0">
              <a:buNone/>
            </a:pPr>
            <a:r>
              <a:rPr lang="en-US" dirty="0"/>
              <a:t> </a:t>
            </a:r>
          </a:p>
          <a:p>
            <a:pPr marL="0" indent="0">
              <a:buNone/>
            </a:pPr>
            <a:r>
              <a:rPr lang="en-US" dirty="0"/>
              <a:t> n    Sum from 1 to n</a:t>
            </a:r>
          </a:p>
          <a:p>
            <a:pPr marL="0" indent="0">
              <a:buNone/>
            </a:pPr>
            <a:r>
              <a:rPr lang="en-US" dirty="0"/>
              <a:t>---   ---------------</a:t>
            </a:r>
          </a:p>
          <a:p>
            <a:pPr marL="0" indent="0">
              <a:buNone/>
            </a:pPr>
            <a:r>
              <a:rPr lang="en-US" dirty="0"/>
              <a:t> 1             1</a:t>
            </a:r>
          </a:p>
          <a:p>
            <a:pPr marL="0" indent="0">
              <a:buNone/>
            </a:pPr>
            <a:r>
              <a:rPr lang="en-US" dirty="0"/>
              <a:t> 2             3</a:t>
            </a:r>
          </a:p>
          <a:p>
            <a:pPr marL="0" indent="0">
              <a:buNone/>
            </a:pPr>
            <a:r>
              <a:rPr lang="en-US" dirty="0"/>
              <a:t> 3             6</a:t>
            </a:r>
          </a:p>
          <a:p>
            <a:pPr marL="0" indent="0">
              <a:buNone/>
            </a:pPr>
            <a:r>
              <a:rPr lang="en-US" dirty="0"/>
              <a:t> 4             10</a:t>
            </a:r>
          </a:p>
          <a:p>
            <a:pPr marL="0" indent="0">
              <a:buNone/>
            </a:pPr>
            <a:r>
              <a:rPr lang="en-US" dirty="0"/>
              <a:t> 5             15</a:t>
            </a:r>
          </a:p>
          <a:p>
            <a:pPr marL="0" indent="0">
              <a:buNone/>
            </a:pPr>
            <a:r>
              <a:rPr lang="en-US" dirty="0"/>
              <a:t> 6             21</a:t>
            </a:r>
          </a:p>
          <a:p>
            <a:pPr marL="0" indent="0">
              <a:buNone/>
            </a:pPr>
            <a:r>
              <a:rPr lang="en-US" dirty="0"/>
              <a:t> 7             28</a:t>
            </a:r>
          </a:p>
          <a:p>
            <a:pPr marL="0" indent="0">
              <a:buNone/>
            </a:pPr>
            <a:r>
              <a:rPr lang="en-US" dirty="0"/>
              <a:t> 8             36</a:t>
            </a:r>
          </a:p>
          <a:p>
            <a:pPr marL="0" indent="0">
              <a:buNone/>
            </a:pPr>
            <a:r>
              <a:rPr lang="en-US" dirty="0"/>
              <a:t> 9             45</a:t>
            </a:r>
          </a:p>
          <a:p>
            <a:pPr marL="0" indent="0">
              <a:buNone/>
            </a:pPr>
            <a:r>
              <a:rPr lang="en-US" dirty="0"/>
              <a:t> 10             55</a:t>
            </a:r>
          </a:p>
          <a:p>
            <a:pPr marL="0" indent="0">
              <a:buNone/>
            </a:pPr>
            <a:endParaRPr lang="en-US" dirty="0"/>
          </a:p>
        </p:txBody>
      </p:sp>
      <p:sp>
        <p:nvSpPr>
          <p:cNvPr id="4" name="TextBox 3"/>
          <p:cNvSpPr txBox="1"/>
          <p:nvPr/>
        </p:nvSpPr>
        <p:spPr>
          <a:xfrm>
            <a:off x="4598504" y="1232452"/>
            <a:ext cx="5817704" cy="4985980"/>
          </a:xfrm>
          <a:prstGeom prst="rect">
            <a:avLst/>
          </a:prstGeom>
          <a:noFill/>
        </p:spPr>
        <p:txBody>
          <a:bodyPr wrap="square" rtlCol="0">
            <a:spAutoFit/>
          </a:bodyPr>
          <a:lstStyle/>
          <a:p>
            <a:r>
              <a:rPr lang="en-US" sz="2000" dirty="0"/>
              <a:t>#include&lt;</a:t>
            </a:r>
            <a:r>
              <a:rPr lang="en-US" sz="2000" dirty="0" err="1"/>
              <a:t>stdio.h</a:t>
            </a:r>
            <a:r>
              <a:rPr lang="en-US" sz="2000" dirty="0"/>
              <a:t>&gt;</a:t>
            </a:r>
          </a:p>
          <a:p>
            <a:r>
              <a:rPr lang="en-US" sz="2000" dirty="0" err="1"/>
              <a:t>int</a:t>
            </a:r>
            <a:r>
              <a:rPr lang="en-US" sz="2000" dirty="0"/>
              <a:t> main(void)</a:t>
            </a:r>
          </a:p>
          <a:p>
            <a:r>
              <a:rPr lang="en-US" sz="2000" dirty="0"/>
              <a:t>{</a:t>
            </a:r>
          </a:p>
          <a:p>
            <a:r>
              <a:rPr lang="en-US" sz="2000" dirty="0"/>
              <a:t>      </a:t>
            </a:r>
            <a:r>
              <a:rPr lang="en-US" sz="2000" dirty="0" err="1"/>
              <a:t>int</a:t>
            </a:r>
            <a:r>
              <a:rPr lang="en-US" sz="2000" dirty="0"/>
              <a:t> n, sum = 0;</a:t>
            </a:r>
          </a:p>
          <a:p>
            <a:r>
              <a:rPr lang="en-US" sz="2000" dirty="0"/>
              <a:t>      </a:t>
            </a:r>
            <a:r>
              <a:rPr lang="en-US" sz="2000" dirty="0" err="1"/>
              <a:t>printf</a:t>
            </a:r>
            <a:r>
              <a:rPr lang="en-US" sz="2000" dirty="0"/>
              <a:t>(“TABLE OF TRIANGULAR NUMBERS\n\n\n”);</a:t>
            </a:r>
          </a:p>
          <a:p>
            <a:r>
              <a:rPr lang="en-US" sz="2000" dirty="0"/>
              <a:t>      </a:t>
            </a:r>
            <a:r>
              <a:rPr lang="en-US" sz="2000" dirty="0" err="1"/>
              <a:t>printf</a:t>
            </a:r>
            <a:r>
              <a:rPr lang="en-US" sz="2000" dirty="0"/>
              <a:t>(“n  Sum from 1 to n\n”);</a:t>
            </a:r>
          </a:p>
          <a:p>
            <a:r>
              <a:rPr lang="en-US" sz="2000" dirty="0"/>
              <a:t>      </a:t>
            </a:r>
            <a:r>
              <a:rPr lang="en-US" sz="2000" dirty="0" err="1"/>
              <a:t>printf</a:t>
            </a:r>
            <a:r>
              <a:rPr lang="en-US" sz="2000" dirty="0"/>
              <a:t>(“---  ---------------\n”);</a:t>
            </a:r>
          </a:p>
          <a:p>
            <a:endParaRPr lang="en-US" sz="2000" dirty="0"/>
          </a:p>
          <a:p>
            <a:r>
              <a:rPr lang="en-US" sz="2000" dirty="0"/>
              <a:t>      for(n=1; n&lt;=10; ++n)</a:t>
            </a:r>
          </a:p>
          <a:p>
            <a:r>
              <a:rPr lang="en-US" sz="2000" dirty="0"/>
              <a:t>      {</a:t>
            </a:r>
          </a:p>
          <a:p>
            <a:r>
              <a:rPr lang="en-US" sz="2000" dirty="0"/>
              <a:t>             sum = sum + n;</a:t>
            </a:r>
          </a:p>
          <a:p>
            <a:r>
              <a:rPr lang="en-US" sz="2000" dirty="0"/>
              <a:t>            </a:t>
            </a:r>
            <a:r>
              <a:rPr lang="en-US" sz="2000" dirty="0" err="1"/>
              <a:t>printf</a:t>
            </a:r>
            <a:r>
              <a:rPr lang="en-US" sz="2000" dirty="0"/>
              <a:t>(“%</a:t>
            </a:r>
            <a:r>
              <a:rPr lang="en-US" sz="2000" dirty="0" err="1"/>
              <a:t>i</a:t>
            </a:r>
            <a:r>
              <a:rPr lang="en-US" sz="2000" dirty="0"/>
              <a:t>          %</a:t>
            </a:r>
            <a:r>
              <a:rPr lang="en-US" sz="2000" dirty="0" err="1"/>
              <a:t>i</a:t>
            </a:r>
            <a:r>
              <a:rPr lang="en-US" sz="2000" dirty="0"/>
              <a:t>\n”, n, sum);</a:t>
            </a:r>
          </a:p>
          <a:p>
            <a:r>
              <a:rPr lang="en-US" sz="2000" dirty="0"/>
              <a:t>       }</a:t>
            </a:r>
          </a:p>
          <a:p>
            <a:r>
              <a:rPr lang="en-US" sz="2000" dirty="0"/>
              <a:t>         return 0;</a:t>
            </a:r>
          </a:p>
          <a:p>
            <a:r>
              <a:rPr lang="en-US" sz="2000" dirty="0"/>
              <a:t>}</a:t>
            </a:r>
          </a:p>
          <a:p>
            <a:endParaRPr lang="en-US" dirty="0"/>
          </a:p>
        </p:txBody>
      </p:sp>
    </p:spTree>
    <p:extLst>
      <p:ext uri="{BB962C8B-B14F-4D97-AF65-F5344CB8AC3E}">
        <p14:creationId xmlns:p14="http://schemas.microsoft.com/office/powerpoint/2010/main" val="253198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06897"/>
          </a:xfrm>
        </p:spPr>
        <p:txBody>
          <a:bodyPr>
            <a:noAutofit/>
          </a:bodyPr>
          <a:lstStyle/>
          <a:p>
            <a:pPr lvl="0" algn="ctr"/>
            <a:r>
              <a:rPr lang="en-US" sz="4000" dirty="0"/>
              <a:t>Writing code</a:t>
            </a:r>
          </a:p>
        </p:txBody>
      </p:sp>
      <p:sp>
        <p:nvSpPr>
          <p:cNvPr id="3" name="Content Placeholder 2"/>
          <p:cNvSpPr>
            <a:spLocks noGrp="1"/>
          </p:cNvSpPr>
          <p:nvPr>
            <p:ph idx="1"/>
          </p:nvPr>
        </p:nvSpPr>
        <p:spPr>
          <a:xfrm>
            <a:off x="6262053" y="2221233"/>
            <a:ext cx="3726010" cy="535916"/>
          </a:xfrm>
        </p:spPr>
        <p:txBody>
          <a:bodyPr/>
          <a:lstStyle/>
          <a:p>
            <a:pPr marL="0" indent="0">
              <a:buNone/>
            </a:pPr>
            <a:r>
              <a:rPr lang="en-US" dirty="0"/>
              <a:t>for(n=0; n&lt;=100; n=n+2)</a:t>
            </a:r>
          </a:p>
        </p:txBody>
      </p:sp>
      <p:sp>
        <p:nvSpPr>
          <p:cNvPr id="4" name="TextBox 3"/>
          <p:cNvSpPr txBox="1"/>
          <p:nvPr/>
        </p:nvSpPr>
        <p:spPr>
          <a:xfrm>
            <a:off x="1141413" y="2115517"/>
            <a:ext cx="4654476" cy="1107996"/>
          </a:xfrm>
          <a:prstGeom prst="rect">
            <a:avLst/>
          </a:prstGeom>
          <a:noFill/>
        </p:spPr>
        <p:txBody>
          <a:bodyPr wrap="square" rtlCol="0">
            <a:spAutoFit/>
          </a:bodyPr>
          <a:lstStyle/>
          <a:p>
            <a:pPr lvl="0"/>
            <a:r>
              <a:rPr lang="en-US" sz="2400" dirty="0"/>
              <a:t>Write a for loop to generate the even numbers from 1 to 100</a:t>
            </a:r>
          </a:p>
          <a:p>
            <a:endParaRPr lang="en-US" dirty="0"/>
          </a:p>
        </p:txBody>
      </p:sp>
      <p:sp>
        <p:nvSpPr>
          <p:cNvPr id="5" name="TextBox 4"/>
          <p:cNvSpPr txBox="1"/>
          <p:nvPr/>
        </p:nvSpPr>
        <p:spPr>
          <a:xfrm>
            <a:off x="1141413" y="3371670"/>
            <a:ext cx="4121834" cy="1107996"/>
          </a:xfrm>
          <a:prstGeom prst="rect">
            <a:avLst/>
          </a:prstGeom>
          <a:noFill/>
        </p:spPr>
        <p:txBody>
          <a:bodyPr wrap="square" rtlCol="0">
            <a:spAutoFit/>
          </a:bodyPr>
          <a:lstStyle/>
          <a:p>
            <a:pPr lvl="0"/>
            <a:r>
              <a:rPr lang="en-US" sz="2400" dirty="0"/>
              <a:t>Write a for loop to generate the multiples of 3 from 1 to 100</a:t>
            </a:r>
          </a:p>
          <a:p>
            <a:endParaRPr lang="en-US" dirty="0"/>
          </a:p>
        </p:txBody>
      </p:sp>
      <p:sp>
        <p:nvSpPr>
          <p:cNvPr id="6" name="TextBox 5"/>
          <p:cNvSpPr txBox="1"/>
          <p:nvPr/>
        </p:nvSpPr>
        <p:spPr>
          <a:xfrm>
            <a:off x="6360527" y="3306573"/>
            <a:ext cx="3981157" cy="461665"/>
          </a:xfrm>
          <a:prstGeom prst="rect">
            <a:avLst/>
          </a:prstGeom>
          <a:noFill/>
        </p:spPr>
        <p:txBody>
          <a:bodyPr wrap="square" rtlCol="0">
            <a:spAutoFit/>
          </a:bodyPr>
          <a:lstStyle/>
          <a:p>
            <a:r>
              <a:rPr lang="en-US" sz="2400" dirty="0"/>
              <a:t>for(n=0;  n&lt;=100;  n=n+3)</a:t>
            </a:r>
          </a:p>
        </p:txBody>
      </p:sp>
      <p:sp>
        <p:nvSpPr>
          <p:cNvPr id="7" name="TextBox 6"/>
          <p:cNvSpPr txBox="1"/>
          <p:nvPr/>
        </p:nvSpPr>
        <p:spPr>
          <a:xfrm>
            <a:off x="1141413" y="4585620"/>
            <a:ext cx="4654476" cy="1107996"/>
          </a:xfrm>
          <a:prstGeom prst="rect">
            <a:avLst/>
          </a:prstGeom>
          <a:noFill/>
        </p:spPr>
        <p:txBody>
          <a:bodyPr wrap="square" rtlCol="0">
            <a:spAutoFit/>
          </a:bodyPr>
          <a:lstStyle/>
          <a:p>
            <a:pPr lvl="0"/>
            <a:r>
              <a:rPr lang="en-US" sz="2400" dirty="0"/>
              <a:t>Write a for loop to generate the odd numbers from 100 to 1</a:t>
            </a:r>
          </a:p>
          <a:p>
            <a:endParaRPr lang="en-US" dirty="0"/>
          </a:p>
        </p:txBody>
      </p:sp>
      <p:sp>
        <p:nvSpPr>
          <p:cNvPr id="8" name="Content Placeholder 2"/>
          <p:cNvSpPr txBox="1">
            <a:spLocks/>
          </p:cNvSpPr>
          <p:nvPr/>
        </p:nvSpPr>
        <p:spPr>
          <a:xfrm>
            <a:off x="6360527" y="4585620"/>
            <a:ext cx="3726010" cy="535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for(n=100;  n&gt;=1; n=n+2)</a:t>
            </a:r>
          </a:p>
        </p:txBody>
      </p:sp>
    </p:spTree>
    <p:extLst>
      <p:ext uri="{BB962C8B-B14F-4D97-AF65-F5344CB8AC3E}">
        <p14:creationId xmlns:p14="http://schemas.microsoft.com/office/powerpoint/2010/main" val="19343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05371"/>
          </a:xfrm>
        </p:spPr>
        <p:txBody>
          <a:bodyPr/>
          <a:lstStyle/>
          <a:p>
            <a:r>
              <a:rPr lang="en-US" dirty="0"/>
              <a:t>Reading code</a:t>
            </a:r>
          </a:p>
        </p:txBody>
      </p:sp>
      <p:sp>
        <p:nvSpPr>
          <p:cNvPr id="3" name="Content Placeholder 2"/>
          <p:cNvSpPr>
            <a:spLocks noGrp="1"/>
          </p:cNvSpPr>
          <p:nvPr>
            <p:ph idx="1"/>
          </p:nvPr>
        </p:nvSpPr>
        <p:spPr>
          <a:xfrm>
            <a:off x="1141412" y="1378634"/>
            <a:ext cx="5934637" cy="4468838"/>
          </a:xfrm>
        </p:spPr>
        <p:txBody>
          <a:bodyPr>
            <a:normAutofit lnSpcReduction="10000"/>
          </a:bodyPr>
          <a:lstStyle/>
          <a:p>
            <a:pPr marL="0" indent="0">
              <a:buNone/>
            </a:pPr>
            <a:r>
              <a:rPr lang="en-US" dirty="0"/>
              <a:t>What is the value of </a:t>
            </a:r>
            <a:r>
              <a:rPr lang="en-US" i="1" dirty="0" err="1"/>
              <a:t>num</a:t>
            </a:r>
            <a:r>
              <a:rPr lang="en-US" i="1" dirty="0"/>
              <a:t> </a:t>
            </a:r>
            <a:r>
              <a:rPr lang="en-US" dirty="0"/>
              <a:t>after the switch?</a:t>
            </a:r>
          </a:p>
          <a:p>
            <a:pPr marL="0" indent="0">
              <a:buNone/>
            </a:pPr>
            <a:r>
              <a:rPr lang="en-US" b="1" dirty="0"/>
              <a:t>       </a:t>
            </a:r>
            <a:r>
              <a:rPr lang="en-US" b="1" dirty="0" err="1"/>
              <a:t>int</a:t>
            </a:r>
            <a:r>
              <a:rPr lang="en-US" b="1" dirty="0"/>
              <a:t> value = 1; </a:t>
            </a:r>
            <a:br>
              <a:rPr lang="en-US" b="1" dirty="0"/>
            </a:br>
            <a:r>
              <a:rPr lang="en-US" b="1" dirty="0"/>
              <a:t>       </a:t>
            </a:r>
            <a:r>
              <a:rPr lang="en-US" b="1" dirty="0" err="1"/>
              <a:t>int</a:t>
            </a:r>
            <a:r>
              <a:rPr lang="en-US" b="1" dirty="0"/>
              <a:t> </a:t>
            </a:r>
            <a:r>
              <a:rPr lang="en-US" b="1" dirty="0" err="1"/>
              <a:t>num</a:t>
            </a:r>
            <a:r>
              <a:rPr lang="en-US" b="1" dirty="0"/>
              <a:t> = 100; </a:t>
            </a:r>
            <a:br>
              <a:rPr lang="en-US" b="1" dirty="0"/>
            </a:br>
            <a:r>
              <a:rPr lang="en-US" b="1" dirty="0"/>
              <a:t>       switch(value) </a:t>
            </a:r>
            <a:br>
              <a:rPr lang="en-US" b="1" dirty="0"/>
            </a:br>
            <a:r>
              <a:rPr lang="en-US" b="1" dirty="0"/>
              <a:t>      { </a:t>
            </a:r>
            <a:br>
              <a:rPr lang="en-US" b="1" dirty="0"/>
            </a:br>
            <a:r>
              <a:rPr lang="en-US" b="1" dirty="0"/>
              <a:t>	      case 1: </a:t>
            </a:r>
            <a:r>
              <a:rPr lang="en-US" b="1" dirty="0" err="1"/>
              <a:t>num</a:t>
            </a:r>
            <a:r>
              <a:rPr lang="en-US" b="1" dirty="0"/>
              <a:t> ++; break;</a:t>
            </a:r>
            <a:br>
              <a:rPr lang="en-US" b="1" dirty="0"/>
            </a:br>
            <a:r>
              <a:rPr lang="en-US" b="1" dirty="0"/>
              <a:t>	      case 2: </a:t>
            </a:r>
            <a:r>
              <a:rPr lang="en-US" b="1" dirty="0" err="1"/>
              <a:t>num</a:t>
            </a:r>
            <a:r>
              <a:rPr lang="en-US" b="1" dirty="0"/>
              <a:t> = </a:t>
            </a:r>
            <a:r>
              <a:rPr lang="en-US" b="1" dirty="0" err="1"/>
              <a:t>num</a:t>
            </a:r>
            <a:r>
              <a:rPr lang="en-US" b="1" dirty="0"/>
              <a:t> + 2;</a:t>
            </a:r>
            <a:br>
              <a:rPr lang="en-US" b="1" dirty="0"/>
            </a:br>
            <a:r>
              <a:rPr lang="en-US" b="1" dirty="0"/>
              <a:t>	      case 3: </a:t>
            </a:r>
            <a:r>
              <a:rPr lang="en-US" b="1" dirty="0" err="1"/>
              <a:t>num</a:t>
            </a:r>
            <a:r>
              <a:rPr lang="en-US" b="1" dirty="0"/>
              <a:t> = </a:t>
            </a:r>
            <a:r>
              <a:rPr lang="en-US" b="1" dirty="0" err="1"/>
              <a:t>num</a:t>
            </a:r>
            <a:r>
              <a:rPr lang="en-US" b="1" dirty="0"/>
              <a:t> + 3; break;</a:t>
            </a:r>
            <a:br>
              <a:rPr lang="en-US" b="1" dirty="0"/>
            </a:br>
            <a:r>
              <a:rPr lang="en-US" b="1" dirty="0"/>
              <a:t>	      case 4: </a:t>
            </a:r>
            <a:r>
              <a:rPr lang="en-US" b="1" dirty="0" err="1"/>
              <a:t>num</a:t>
            </a:r>
            <a:r>
              <a:rPr lang="en-US" b="1" dirty="0"/>
              <a:t> = </a:t>
            </a:r>
            <a:r>
              <a:rPr lang="en-US" b="1" dirty="0" err="1"/>
              <a:t>num</a:t>
            </a:r>
            <a:r>
              <a:rPr lang="en-US" b="1" dirty="0"/>
              <a:t> + 4;</a:t>
            </a:r>
            <a:br>
              <a:rPr lang="en-US" b="1" dirty="0"/>
            </a:br>
            <a:r>
              <a:rPr lang="en-US" b="1" dirty="0"/>
              <a:t>       }</a:t>
            </a:r>
            <a:endParaRPr lang="en-US" dirty="0"/>
          </a:p>
        </p:txBody>
      </p:sp>
      <p:sp>
        <p:nvSpPr>
          <p:cNvPr id="4" name="TextBox 3"/>
          <p:cNvSpPr txBox="1"/>
          <p:nvPr/>
        </p:nvSpPr>
        <p:spPr>
          <a:xfrm>
            <a:off x="7343335" y="1547446"/>
            <a:ext cx="1786597" cy="523220"/>
          </a:xfrm>
          <a:prstGeom prst="rect">
            <a:avLst/>
          </a:prstGeom>
          <a:noFill/>
          <a:ln>
            <a:solidFill>
              <a:schemeClr val="tx1"/>
            </a:solidFill>
          </a:ln>
        </p:spPr>
        <p:txBody>
          <a:bodyPr wrap="square" rtlCol="0">
            <a:spAutoFit/>
          </a:bodyPr>
          <a:lstStyle/>
          <a:p>
            <a:r>
              <a:rPr lang="en-US" sz="2800" dirty="0" err="1"/>
              <a:t>num</a:t>
            </a:r>
            <a:r>
              <a:rPr lang="en-US" sz="2800" dirty="0"/>
              <a:t> = 101</a:t>
            </a:r>
          </a:p>
        </p:txBody>
      </p:sp>
    </p:spTree>
    <p:extLst>
      <p:ext uri="{BB962C8B-B14F-4D97-AF65-F5344CB8AC3E}">
        <p14:creationId xmlns:p14="http://schemas.microsoft.com/office/powerpoint/2010/main" val="307231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05371"/>
          </a:xfrm>
        </p:spPr>
        <p:txBody>
          <a:bodyPr/>
          <a:lstStyle/>
          <a:p>
            <a:r>
              <a:rPr lang="en-US" dirty="0"/>
              <a:t>Reading code</a:t>
            </a:r>
          </a:p>
        </p:txBody>
      </p:sp>
      <p:sp>
        <p:nvSpPr>
          <p:cNvPr id="3" name="Content Placeholder 2"/>
          <p:cNvSpPr>
            <a:spLocks noGrp="1"/>
          </p:cNvSpPr>
          <p:nvPr>
            <p:ph idx="1"/>
          </p:nvPr>
        </p:nvSpPr>
        <p:spPr>
          <a:xfrm>
            <a:off x="1141412" y="1378634"/>
            <a:ext cx="5934637" cy="4468838"/>
          </a:xfrm>
        </p:spPr>
        <p:txBody>
          <a:bodyPr>
            <a:normAutofit lnSpcReduction="10000"/>
          </a:bodyPr>
          <a:lstStyle/>
          <a:p>
            <a:pPr marL="0" indent="0">
              <a:buNone/>
            </a:pPr>
            <a:r>
              <a:rPr lang="en-US" dirty="0"/>
              <a:t>What is the value of </a:t>
            </a:r>
            <a:r>
              <a:rPr lang="en-US" dirty="0" err="1"/>
              <a:t>num</a:t>
            </a:r>
            <a:r>
              <a:rPr lang="en-US" dirty="0"/>
              <a:t> after the switch?</a:t>
            </a:r>
          </a:p>
          <a:p>
            <a:pPr marL="0" indent="0">
              <a:buNone/>
            </a:pPr>
            <a:r>
              <a:rPr lang="en-US" b="1" dirty="0"/>
              <a:t>       </a:t>
            </a:r>
            <a:r>
              <a:rPr lang="en-US" b="1" dirty="0" err="1"/>
              <a:t>int</a:t>
            </a:r>
            <a:r>
              <a:rPr lang="en-US" b="1" dirty="0"/>
              <a:t> value = 1; </a:t>
            </a:r>
            <a:br>
              <a:rPr lang="en-US" b="1" dirty="0"/>
            </a:br>
            <a:r>
              <a:rPr lang="en-US" b="1" dirty="0"/>
              <a:t>       </a:t>
            </a:r>
            <a:r>
              <a:rPr lang="en-US" b="1" dirty="0" err="1"/>
              <a:t>int</a:t>
            </a:r>
            <a:r>
              <a:rPr lang="en-US" b="1" dirty="0"/>
              <a:t> </a:t>
            </a:r>
            <a:r>
              <a:rPr lang="en-US" b="1" dirty="0" err="1"/>
              <a:t>num</a:t>
            </a:r>
            <a:r>
              <a:rPr lang="en-US" b="1" dirty="0"/>
              <a:t> = 100; </a:t>
            </a:r>
            <a:br>
              <a:rPr lang="en-US" b="1" dirty="0"/>
            </a:br>
            <a:r>
              <a:rPr lang="en-US" b="1" dirty="0"/>
              <a:t>       switch(value) </a:t>
            </a:r>
            <a:br>
              <a:rPr lang="en-US" b="1" dirty="0"/>
            </a:br>
            <a:r>
              <a:rPr lang="en-US" b="1" dirty="0"/>
              <a:t>      { </a:t>
            </a:r>
            <a:br>
              <a:rPr lang="en-US" b="1" dirty="0"/>
            </a:br>
            <a:r>
              <a:rPr lang="en-US" b="1" dirty="0"/>
              <a:t>	      case 1: </a:t>
            </a:r>
            <a:r>
              <a:rPr lang="en-US" b="1" dirty="0" err="1"/>
              <a:t>num</a:t>
            </a:r>
            <a:r>
              <a:rPr lang="en-US" b="1" dirty="0"/>
              <a:t> ++; </a:t>
            </a:r>
            <a:br>
              <a:rPr lang="en-US" b="1" dirty="0"/>
            </a:br>
            <a:r>
              <a:rPr lang="en-US" b="1" dirty="0"/>
              <a:t>	      case 2: </a:t>
            </a:r>
            <a:r>
              <a:rPr lang="en-US" b="1" dirty="0" err="1"/>
              <a:t>num</a:t>
            </a:r>
            <a:r>
              <a:rPr lang="en-US" b="1" dirty="0"/>
              <a:t> = </a:t>
            </a:r>
            <a:r>
              <a:rPr lang="en-US" b="1" dirty="0" err="1"/>
              <a:t>num</a:t>
            </a:r>
            <a:r>
              <a:rPr lang="en-US" b="1" dirty="0"/>
              <a:t> + 2;</a:t>
            </a:r>
            <a:br>
              <a:rPr lang="en-US" b="1" dirty="0"/>
            </a:br>
            <a:r>
              <a:rPr lang="en-US" b="1" dirty="0"/>
              <a:t>	      case 3: </a:t>
            </a:r>
            <a:r>
              <a:rPr lang="en-US" b="1" dirty="0" err="1"/>
              <a:t>num</a:t>
            </a:r>
            <a:r>
              <a:rPr lang="en-US" b="1" dirty="0"/>
              <a:t> = </a:t>
            </a:r>
            <a:r>
              <a:rPr lang="en-US" b="1" dirty="0" err="1"/>
              <a:t>num</a:t>
            </a:r>
            <a:r>
              <a:rPr lang="en-US" b="1" dirty="0"/>
              <a:t> + 3; break;</a:t>
            </a:r>
            <a:br>
              <a:rPr lang="en-US" b="1" dirty="0"/>
            </a:br>
            <a:r>
              <a:rPr lang="en-US" b="1" dirty="0"/>
              <a:t>	      case 4: </a:t>
            </a:r>
            <a:r>
              <a:rPr lang="en-US" b="1" dirty="0" err="1"/>
              <a:t>num</a:t>
            </a:r>
            <a:r>
              <a:rPr lang="en-US" b="1" dirty="0"/>
              <a:t> = </a:t>
            </a:r>
            <a:r>
              <a:rPr lang="en-US" b="1" dirty="0" err="1"/>
              <a:t>num</a:t>
            </a:r>
            <a:r>
              <a:rPr lang="en-US" b="1" dirty="0"/>
              <a:t> + 4;</a:t>
            </a:r>
            <a:br>
              <a:rPr lang="en-US" b="1" dirty="0"/>
            </a:br>
            <a:r>
              <a:rPr lang="en-US" b="1" dirty="0"/>
              <a:t>       }</a:t>
            </a:r>
            <a:endParaRPr lang="en-US" dirty="0"/>
          </a:p>
        </p:txBody>
      </p:sp>
      <p:sp>
        <p:nvSpPr>
          <p:cNvPr id="4" name="TextBox 3"/>
          <p:cNvSpPr txBox="1"/>
          <p:nvPr/>
        </p:nvSpPr>
        <p:spPr>
          <a:xfrm>
            <a:off x="7343335" y="1547446"/>
            <a:ext cx="1786597" cy="523220"/>
          </a:xfrm>
          <a:prstGeom prst="rect">
            <a:avLst/>
          </a:prstGeom>
          <a:noFill/>
          <a:ln>
            <a:solidFill>
              <a:schemeClr val="tx1"/>
            </a:solidFill>
          </a:ln>
        </p:spPr>
        <p:txBody>
          <a:bodyPr wrap="square" rtlCol="0">
            <a:spAutoFit/>
          </a:bodyPr>
          <a:lstStyle/>
          <a:p>
            <a:r>
              <a:rPr lang="en-US" sz="2800" dirty="0" err="1"/>
              <a:t>num</a:t>
            </a:r>
            <a:r>
              <a:rPr lang="en-US" sz="2800" dirty="0"/>
              <a:t> = 106</a:t>
            </a:r>
          </a:p>
        </p:txBody>
      </p:sp>
    </p:spTree>
    <p:extLst>
      <p:ext uri="{BB962C8B-B14F-4D97-AF65-F5344CB8AC3E}">
        <p14:creationId xmlns:p14="http://schemas.microsoft.com/office/powerpoint/2010/main" val="263970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a:t>What color are the following components in the Visual Studio C++ compiler?</a:t>
            </a:r>
          </a:p>
        </p:txBody>
      </p:sp>
      <p:sp>
        <p:nvSpPr>
          <p:cNvPr id="3" name="Content Placeholder 2"/>
          <p:cNvSpPr>
            <a:spLocks noGrp="1"/>
          </p:cNvSpPr>
          <p:nvPr>
            <p:ph idx="1"/>
          </p:nvPr>
        </p:nvSpPr>
        <p:spPr>
          <a:xfrm>
            <a:off x="1141413" y="2249487"/>
            <a:ext cx="5344448" cy="2088597"/>
          </a:xfrm>
        </p:spPr>
        <p:txBody>
          <a:bodyPr>
            <a:normAutofit/>
          </a:bodyPr>
          <a:lstStyle/>
          <a:p>
            <a:r>
              <a:rPr lang="en-US" sz="2800" dirty="0"/>
              <a:t>Comments</a:t>
            </a:r>
          </a:p>
          <a:p>
            <a:r>
              <a:rPr lang="en-US" sz="2800" dirty="0"/>
              <a:t>Reserve Words</a:t>
            </a:r>
          </a:p>
          <a:p>
            <a:r>
              <a:rPr lang="en-US" sz="2800" dirty="0"/>
              <a:t>Contents of the print statement</a:t>
            </a:r>
          </a:p>
          <a:p>
            <a:pPr marL="0" indent="0">
              <a:buNone/>
            </a:pPr>
            <a:endParaRPr lang="en-US" dirty="0"/>
          </a:p>
        </p:txBody>
      </p:sp>
      <p:sp>
        <p:nvSpPr>
          <p:cNvPr id="4" name="TextBox 3"/>
          <p:cNvSpPr txBox="1"/>
          <p:nvPr/>
        </p:nvSpPr>
        <p:spPr>
          <a:xfrm>
            <a:off x="3260744" y="2249487"/>
            <a:ext cx="1658678" cy="584775"/>
          </a:xfrm>
          <a:prstGeom prst="rect">
            <a:avLst/>
          </a:prstGeom>
          <a:noFill/>
        </p:spPr>
        <p:txBody>
          <a:bodyPr wrap="square" rtlCol="0">
            <a:spAutoFit/>
          </a:bodyPr>
          <a:lstStyle/>
          <a:p>
            <a:r>
              <a:rPr lang="en-US" sz="3200" dirty="0"/>
              <a:t>Green</a:t>
            </a:r>
          </a:p>
        </p:txBody>
      </p:sp>
      <p:sp>
        <p:nvSpPr>
          <p:cNvPr id="5" name="TextBox 4"/>
          <p:cNvSpPr txBox="1"/>
          <p:nvPr/>
        </p:nvSpPr>
        <p:spPr>
          <a:xfrm>
            <a:off x="4043964" y="2834262"/>
            <a:ext cx="1658678" cy="584775"/>
          </a:xfrm>
          <a:prstGeom prst="rect">
            <a:avLst/>
          </a:prstGeom>
          <a:noFill/>
        </p:spPr>
        <p:txBody>
          <a:bodyPr wrap="square" rtlCol="0">
            <a:spAutoFit/>
          </a:bodyPr>
          <a:lstStyle/>
          <a:p>
            <a:r>
              <a:rPr lang="en-US" sz="3200" dirty="0"/>
              <a:t>Blue</a:t>
            </a:r>
          </a:p>
        </p:txBody>
      </p:sp>
      <p:sp>
        <p:nvSpPr>
          <p:cNvPr id="6" name="TextBox 5"/>
          <p:cNvSpPr txBox="1"/>
          <p:nvPr/>
        </p:nvSpPr>
        <p:spPr>
          <a:xfrm>
            <a:off x="6094412" y="3599129"/>
            <a:ext cx="1658678" cy="584775"/>
          </a:xfrm>
          <a:prstGeom prst="rect">
            <a:avLst/>
          </a:prstGeom>
          <a:noFill/>
        </p:spPr>
        <p:txBody>
          <a:bodyPr wrap="square" rtlCol="0">
            <a:spAutoFit/>
          </a:bodyPr>
          <a:lstStyle/>
          <a:p>
            <a:r>
              <a:rPr lang="en-US" sz="3200" dirty="0"/>
              <a:t>Red</a:t>
            </a:r>
          </a:p>
        </p:txBody>
      </p:sp>
    </p:spTree>
    <p:extLst>
      <p:ext uri="{BB962C8B-B14F-4D97-AF65-F5344CB8AC3E}">
        <p14:creationId xmlns:p14="http://schemas.microsoft.com/office/powerpoint/2010/main" val="38965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0893"/>
            <a:ext cx="9905998" cy="816387"/>
          </a:xfrm>
        </p:spPr>
        <p:txBody>
          <a:bodyPr/>
          <a:lstStyle/>
          <a:p>
            <a:r>
              <a:rPr lang="en-US" dirty="0"/>
              <a:t>Reading code</a:t>
            </a:r>
          </a:p>
        </p:txBody>
      </p:sp>
      <p:sp>
        <p:nvSpPr>
          <p:cNvPr id="3" name="Content Placeholder 2"/>
          <p:cNvSpPr>
            <a:spLocks noGrp="1"/>
          </p:cNvSpPr>
          <p:nvPr>
            <p:ph idx="1"/>
          </p:nvPr>
        </p:nvSpPr>
        <p:spPr>
          <a:xfrm>
            <a:off x="1141413" y="1097280"/>
            <a:ext cx="5247249" cy="5683808"/>
          </a:xfrm>
        </p:spPr>
        <p:txBody>
          <a:bodyPr>
            <a:normAutofit fontScale="85000" lnSpcReduction="20000"/>
          </a:bodyPr>
          <a:lstStyle/>
          <a:p>
            <a:pPr marL="0" indent="0">
              <a:buNone/>
            </a:pPr>
            <a:r>
              <a:rPr lang="en-US" dirty="0"/>
              <a:t> </a:t>
            </a:r>
            <a:r>
              <a:rPr lang="en-US" sz="3300" dirty="0" err="1"/>
              <a:t>int</a:t>
            </a:r>
            <a:r>
              <a:rPr lang="en-US" sz="3300" dirty="0"/>
              <a:t> main (void)</a:t>
            </a:r>
            <a:br>
              <a:rPr lang="en-US" sz="3300" dirty="0"/>
            </a:br>
            <a:r>
              <a:rPr lang="en-US" sz="3300" dirty="0"/>
              <a:t> {</a:t>
            </a:r>
            <a:br>
              <a:rPr lang="en-US" sz="3300" dirty="0"/>
            </a:br>
            <a:r>
              <a:rPr lang="en-US" sz="3300" dirty="0"/>
              <a:t>        </a:t>
            </a:r>
            <a:r>
              <a:rPr lang="en-US" sz="3300" dirty="0" err="1"/>
              <a:t>int</a:t>
            </a:r>
            <a:r>
              <a:rPr lang="en-US" sz="3300" dirty="0"/>
              <a:t>  count = 1;</a:t>
            </a:r>
            <a:br>
              <a:rPr lang="en-US" sz="3300" dirty="0"/>
            </a:br>
            <a:r>
              <a:rPr lang="en-US" sz="3300" dirty="0"/>
              <a:t> </a:t>
            </a:r>
            <a:br>
              <a:rPr lang="en-US" sz="3300" dirty="0"/>
            </a:br>
            <a:r>
              <a:rPr lang="en-US" sz="3300" dirty="0"/>
              <a:t>        while ( count &lt;= 5 )</a:t>
            </a:r>
          </a:p>
          <a:p>
            <a:pPr marL="0" indent="0">
              <a:buNone/>
            </a:pPr>
            <a:r>
              <a:rPr lang="en-US" sz="3300" dirty="0"/>
              <a:t>       {</a:t>
            </a:r>
            <a:br>
              <a:rPr lang="en-US" sz="3300" dirty="0"/>
            </a:br>
            <a:r>
              <a:rPr lang="en-US" sz="3300" dirty="0"/>
              <a:t>            </a:t>
            </a:r>
            <a:r>
              <a:rPr lang="en-US" sz="3300" dirty="0" err="1"/>
              <a:t>printf</a:t>
            </a:r>
            <a:r>
              <a:rPr lang="en-US" sz="3300" dirty="0"/>
              <a:t> ("%</a:t>
            </a:r>
            <a:r>
              <a:rPr lang="en-US" sz="3300" dirty="0" err="1"/>
              <a:t>i</a:t>
            </a:r>
            <a:r>
              <a:rPr lang="en-US" sz="3300" dirty="0"/>
              <a:t>\n", count);            </a:t>
            </a:r>
          </a:p>
          <a:p>
            <a:pPr marL="0" indent="0">
              <a:buNone/>
            </a:pPr>
            <a:r>
              <a:rPr lang="en-US" sz="3300" dirty="0"/>
              <a:t>            ++count;</a:t>
            </a:r>
            <a:br>
              <a:rPr lang="en-US" sz="3300" dirty="0"/>
            </a:br>
            <a:r>
              <a:rPr lang="en-US" sz="3300" dirty="0"/>
              <a:t>       }</a:t>
            </a:r>
            <a:br>
              <a:rPr lang="en-US" sz="3300" dirty="0"/>
            </a:br>
            <a:r>
              <a:rPr lang="en-US" sz="3300" dirty="0"/>
              <a:t> </a:t>
            </a:r>
            <a:br>
              <a:rPr lang="en-US" sz="3300" dirty="0"/>
            </a:br>
            <a:r>
              <a:rPr lang="en-US" sz="3300" dirty="0"/>
              <a:t>     return 0;</a:t>
            </a:r>
            <a:br>
              <a:rPr lang="en-US" sz="3300" dirty="0"/>
            </a:br>
            <a:r>
              <a:rPr lang="en-US" sz="3300" dirty="0"/>
              <a:t> }</a:t>
            </a:r>
          </a:p>
        </p:txBody>
      </p:sp>
      <p:sp>
        <p:nvSpPr>
          <p:cNvPr id="4" name="TextBox 3"/>
          <p:cNvSpPr txBox="1"/>
          <p:nvPr/>
        </p:nvSpPr>
        <p:spPr>
          <a:xfrm>
            <a:off x="7272996" y="1097280"/>
            <a:ext cx="801859" cy="3170099"/>
          </a:xfrm>
          <a:prstGeom prst="rect">
            <a:avLst/>
          </a:prstGeom>
          <a:noFill/>
        </p:spPr>
        <p:txBody>
          <a:bodyPr wrap="square" rtlCol="0">
            <a:spAutoFit/>
          </a:bodyPr>
          <a:lstStyle/>
          <a:p>
            <a:r>
              <a:rPr lang="en-US" sz="4000" dirty="0"/>
              <a:t>1</a:t>
            </a:r>
          </a:p>
          <a:p>
            <a:r>
              <a:rPr lang="en-US" sz="4000" dirty="0"/>
              <a:t>2</a:t>
            </a:r>
          </a:p>
          <a:p>
            <a:r>
              <a:rPr lang="en-US" sz="4000" dirty="0"/>
              <a:t>3</a:t>
            </a:r>
          </a:p>
          <a:p>
            <a:r>
              <a:rPr lang="en-US" sz="4000" dirty="0"/>
              <a:t>4</a:t>
            </a:r>
          </a:p>
          <a:p>
            <a:r>
              <a:rPr lang="en-US" sz="4000" dirty="0"/>
              <a:t>5</a:t>
            </a:r>
          </a:p>
        </p:txBody>
      </p:sp>
    </p:spTree>
    <p:extLst>
      <p:ext uri="{BB962C8B-B14F-4D97-AF65-F5344CB8AC3E}">
        <p14:creationId xmlns:p14="http://schemas.microsoft.com/office/powerpoint/2010/main" val="3740230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0893"/>
            <a:ext cx="9905998" cy="816387"/>
          </a:xfrm>
        </p:spPr>
        <p:txBody>
          <a:bodyPr/>
          <a:lstStyle/>
          <a:p>
            <a:r>
              <a:rPr lang="en-US" dirty="0"/>
              <a:t>Reading code</a:t>
            </a:r>
          </a:p>
        </p:txBody>
      </p:sp>
      <p:sp>
        <p:nvSpPr>
          <p:cNvPr id="3" name="Content Placeholder 2"/>
          <p:cNvSpPr>
            <a:spLocks noGrp="1"/>
          </p:cNvSpPr>
          <p:nvPr>
            <p:ph idx="1"/>
          </p:nvPr>
        </p:nvSpPr>
        <p:spPr>
          <a:xfrm>
            <a:off x="1141413" y="1097280"/>
            <a:ext cx="5247249" cy="5683808"/>
          </a:xfrm>
        </p:spPr>
        <p:txBody>
          <a:bodyPr>
            <a:normAutofit fontScale="77500" lnSpcReduction="20000"/>
          </a:bodyPr>
          <a:lstStyle/>
          <a:p>
            <a:pPr marL="0" indent="0">
              <a:buNone/>
            </a:pPr>
            <a:r>
              <a:rPr lang="en-US" dirty="0"/>
              <a:t> </a:t>
            </a:r>
            <a:r>
              <a:rPr lang="en-US" sz="3300" dirty="0" err="1"/>
              <a:t>int</a:t>
            </a:r>
            <a:r>
              <a:rPr lang="en-US" sz="3300" dirty="0"/>
              <a:t> main (void)</a:t>
            </a:r>
            <a:br>
              <a:rPr lang="en-US" sz="3300" dirty="0"/>
            </a:br>
            <a:r>
              <a:rPr lang="en-US" sz="3300" dirty="0"/>
              <a:t> {</a:t>
            </a:r>
            <a:br>
              <a:rPr lang="en-US" sz="3300" dirty="0"/>
            </a:br>
            <a:r>
              <a:rPr lang="en-US" sz="3300" dirty="0"/>
              <a:t>        </a:t>
            </a:r>
            <a:r>
              <a:rPr lang="en-US" sz="3300" dirty="0" err="1"/>
              <a:t>int</a:t>
            </a:r>
            <a:r>
              <a:rPr lang="en-US" sz="3300" dirty="0"/>
              <a:t>  count = 1;</a:t>
            </a:r>
            <a:br>
              <a:rPr lang="en-US" sz="3300" dirty="0"/>
            </a:br>
            <a:r>
              <a:rPr lang="en-US" sz="3300" dirty="0"/>
              <a:t> </a:t>
            </a:r>
            <a:br>
              <a:rPr lang="en-US" sz="3300" dirty="0"/>
            </a:br>
            <a:r>
              <a:rPr lang="en-US" sz="3300" dirty="0"/>
              <a:t>        while ( count &lt;= 5 )</a:t>
            </a:r>
          </a:p>
          <a:p>
            <a:pPr marL="0" indent="0">
              <a:buNone/>
            </a:pPr>
            <a:r>
              <a:rPr lang="en-US" sz="3300" dirty="0"/>
              <a:t>       {</a:t>
            </a:r>
          </a:p>
          <a:p>
            <a:pPr marL="0" indent="0">
              <a:buNone/>
            </a:pPr>
            <a:r>
              <a:rPr lang="en-US" sz="3300" dirty="0"/>
              <a:t>	  ++count;</a:t>
            </a:r>
            <a:br>
              <a:rPr lang="en-US" sz="3300" dirty="0"/>
            </a:br>
            <a:r>
              <a:rPr lang="en-US" sz="3300" dirty="0"/>
              <a:t>            </a:t>
            </a:r>
            <a:r>
              <a:rPr lang="en-US" sz="3300" dirty="0" err="1"/>
              <a:t>printf</a:t>
            </a:r>
            <a:r>
              <a:rPr lang="en-US" sz="3300" dirty="0"/>
              <a:t> ("%</a:t>
            </a:r>
            <a:r>
              <a:rPr lang="en-US" sz="3300" dirty="0" err="1"/>
              <a:t>i</a:t>
            </a:r>
            <a:r>
              <a:rPr lang="en-US" sz="3300" dirty="0"/>
              <a:t>\n", count);            </a:t>
            </a:r>
          </a:p>
          <a:p>
            <a:pPr marL="0" indent="0">
              <a:buNone/>
            </a:pPr>
            <a:r>
              <a:rPr lang="en-US" sz="3300" dirty="0"/>
              <a:t>            </a:t>
            </a:r>
            <a:br>
              <a:rPr lang="en-US" sz="3300" dirty="0"/>
            </a:br>
            <a:r>
              <a:rPr lang="en-US" sz="3300" dirty="0"/>
              <a:t>       }</a:t>
            </a:r>
            <a:br>
              <a:rPr lang="en-US" sz="3300" dirty="0"/>
            </a:br>
            <a:r>
              <a:rPr lang="en-US" sz="3300" dirty="0"/>
              <a:t> </a:t>
            </a:r>
            <a:br>
              <a:rPr lang="en-US" sz="3300" dirty="0"/>
            </a:br>
            <a:r>
              <a:rPr lang="en-US" sz="3300" dirty="0"/>
              <a:t>     return 0;</a:t>
            </a:r>
            <a:br>
              <a:rPr lang="en-US" sz="3300" dirty="0"/>
            </a:br>
            <a:r>
              <a:rPr lang="en-US" sz="3300" dirty="0"/>
              <a:t> }</a:t>
            </a:r>
          </a:p>
        </p:txBody>
      </p:sp>
      <p:sp>
        <p:nvSpPr>
          <p:cNvPr id="4" name="TextBox 3"/>
          <p:cNvSpPr txBox="1"/>
          <p:nvPr/>
        </p:nvSpPr>
        <p:spPr>
          <a:xfrm>
            <a:off x="7272996" y="1097280"/>
            <a:ext cx="801859" cy="3170099"/>
          </a:xfrm>
          <a:prstGeom prst="rect">
            <a:avLst/>
          </a:prstGeom>
          <a:noFill/>
        </p:spPr>
        <p:txBody>
          <a:bodyPr wrap="square" rtlCol="0">
            <a:spAutoFit/>
          </a:bodyPr>
          <a:lstStyle/>
          <a:p>
            <a:r>
              <a:rPr lang="en-US" sz="4000" dirty="0"/>
              <a:t>2</a:t>
            </a:r>
          </a:p>
          <a:p>
            <a:r>
              <a:rPr lang="en-US" sz="4000" dirty="0"/>
              <a:t>3</a:t>
            </a:r>
          </a:p>
          <a:p>
            <a:r>
              <a:rPr lang="en-US" sz="4000" dirty="0"/>
              <a:t>4</a:t>
            </a:r>
          </a:p>
          <a:p>
            <a:r>
              <a:rPr lang="en-US" sz="4000" dirty="0"/>
              <a:t>5</a:t>
            </a:r>
          </a:p>
          <a:p>
            <a:r>
              <a:rPr lang="en-US" sz="4000" dirty="0"/>
              <a:t>6</a:t>
            </a:r>
          </a:p>
        </p:txBody>
      </p:sp>
    </p:spTree>
    <p:extLst>
      <p:ext uri="{BB962C8B-B14F-4D97-AF65-F5344CB8AC3E}">
        <p14:creationId xmlns:p14="http://schemas.microsoft.com/office/powerpoint/2010/main" val="2856471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06897"/>
          </a:xfrm>
        </p:spPr>
        <p:txBody>
          <a:bodyPr>
            <a:normAutofit fontScale="90000"/>
          </a:bodyPr>
          <a:lstStyle/>
          <a:p>
            <a:r>
              <a:rPr lang="en-US" dirty="0"/>
              <a:t>Reading code</a:t>
            </a:r>
          </a:p>
        </p:txBody>
      </p:sp>
      <p:sp>
        <p:nvSpPr>
          <p:cNvPr id="3" name="Content Placeholder 2"/>
          <p:cNvSpPr>
            <a:spLocks noGrp="1"/>
          </p:cNvSpPr>
          <p:nvPr>
            <p:ph idx="1"/>
          </p:nvPr>
        </p:nvSpPr>
        <p:spPr>
          <a:xfrm>
            <a:off x="1141413" y="1223889"/>
            <a:ext cx="4330920" cy="4567312"/>
          </a:xfrm>
        </p:spPr>
        <p:txBody>
          <a:bodyPr>
            <a:normAutofit/>
          </a:bodyPr>
          <a:lstStyle/>
          <a:p>
            <a:pPr marL="0" indent="0">
              <a:buNone/>
            </a:pPr>
            <a:r>
              <a:rPr lang="en-US" dirty="0"/>
              <a:t>      </a:t>
            </a:r>
            <a:r>
              <a:rPr lang="en-US" dirty="0" err="1"/>
              <a:t>int</a:t>
            </a:r>
            <a:r>
              <a:rPr lang="en-US" dirty="0"/>
              <a:t>  number = 359, digit; </a:t>
            </a:r>
            <a:br>
              <a:rPr lang="en-US" dirty="0"/>
            </a:br>
            <a:r>
              <a:rPr lang="en-US" dirty="0"/>
              <a:t>      do</a:t>
            </a:r>
          </a:p>
          <a:p>
            <a:pPr marL="0" indent="0">
              <a:buNone/>
            </a:pPr>
            <a:r>
              <a:rPr lang="en-US" dirty="0"/>
              <a:t>     {</a:t>
            </a:r>
            <a:br>
              <a:rPr lang="en-US" dirty="0"/>
            </a:br>
            <a:r>
              <a:rPr lang="en-US" dirty="0"/>
              <a:t>          digit = number % 10;</a:t>
            </a:r>
            <a:br>
              <a:rPr lang="en-US" dirty="0"/>
            </a:br>
            <a:r>
              <a:rPr lang="en-US" dirty="0"/>
              <a:t>          </a:t>
            </a:r>
            <a:r>
              <a:rPr lang="en-US" dirty="0" err="1"/>
              <a:t>printf</a:t>
            </a:r>
            <a:r>
              <a:rPr lang="en-US" dirty="0"/>
              <a:t> ("%</a:t>
            </a:r>
            <a:r>
              <a:rPr lang="en-US" dirty="0" err="1"/>
              <a:t>i</a:t>
            </a:r>
            <a:r>
              <a:rPr lang="en-US" dirty="0"/>
              <a:t>", digit);</a:t>
            </a:r>
            <a:br>
              <a:rPr lang="en-US" dirty="0"/>
            </a:br>
            <a:r>
              <a:rPr lang="en-US" dirty="0"/>
              <a:t>          number = number / 10;</a:t>
            </a:r>
            <a:br>
              <a:rPr lang="en-US" dirty="0"/>
            </a:br>
            <a:r>
              <a:rPr lang="en-US" dirty="0"/>
              <a:t>      }while ( number != 0 );</a:t>
            </a:r>
          </a:p>
        </p:txBody>
      </p:sp>
      <p:sp>
        <p:nvSpPr>
          <p:cNvPr id="4" name="TextBox 3"/>
          <p:cNvSpPr txBox="1"/>
          <p:nvPr/>
        </p:nvSpPr>
        <p:spPr>
          <a:xfrm>
            <a:off x="6288259" y="1364566"/>
            <a:ext cx="1280160" cy="830997"/>
          </a:xfrm>
          <a:prstGeom prst="rect">
            <a:avLst/>
          </a:prstGeom>
          <a:noFill/>
        </p:spPr>
        <p:txBody>
          <a:bodyPr wrap="square" rtlCol="0">
            <a:spAutoFit/>
          </a:bodyPr>
          <a:lstStyle/>
          <a:p>
            <a:r>
              <a:rPr lang="en-US" sz="4800" dirty="0"/>
              <a:t>953</a:t>
            </a:r>
          </a:p>
        </p:txBody>
      </p:sp>
    </p:spTree>
    <p:extLst>
      <p:ext uri="{BB962C8B-B14F-4D97-AF65-F5344CB8AC3E}">
        <p14:creationId xmlns:p14="http://schemas.microsoft.com/office/powerpoint/2010/main" val="235554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3507"/>
          </a:xfrm>
        </p:spPr>
        <p:txBody>
          <a:bodyPr/>
          <a:lstStyle/>
          <a:p>
            <a:r>
              <a:rPr lang="en-US" dirty="0"/>
              <a:t>Reading code</a:t>
            </a:r>
          </a:p>
        </p:txBody>
      </p:sp>
      <p:sp>
        <p:nvSpPr>
          <p:cNvPr id="3" name="Content Placeholder 2"/>
          <p:cNvSpPr>
            <a:spLocks noGrp="1"/>
          </p:cNvSpPr>
          <p:nvPr>
            <p:ph idx="1"/>
          </p:nvPr>
        </p:nvSpPr>
        <p:spPr>
          <a:xfrm>
            <a:off x="1141413" y="1252025"/>
            <a:ext cx="5174982" cy="4539176"/>
          </a:xfrm>
        </p:spPr>
        <p:txBody>
          <a:bodyPr>
            <a:normAutofit/>
          </a:bodyPr>
          <a:lstStyle/>
          <a:p>
            <a:pPr marL="0" lvl="0" indent="0">
              <a:buNone/>
            </a:pPr>
            <a:r>
              <a:rPr lang="en-US" dirty="0"/>
              <a:t>Given the code</a:t>
            </a:r>
          </a:p>
          <a:p>
            <a:pPr marL="0" indent="0">
              <a:buNone/>
            </a:pPr>
            <a:r>
              <a:rPr lang="en-US" dirty="0"/>
              <a:t> </a:t>
            </a:r>
          </a:p>
          <a:p>
            <a:pPr marL="0" indent="0">
              <a:buNone/>
            </a:pPr>
            <a:r>
              <a:rPr lang="en-US" dirty="0"/>
              <a:t>while(0)</a:t>
            </a:r>
          </a:p>
          <a:p>
            <a:pPr marL="0" indent="0">
              <a:buNone/>
            </a:pPr>
            <a:r>
              <a:rPr lang="en-US" dirty="0"/>
              <a:t>{</a:t>
            </a:r>
          </a:p>
          <a:p>
            <a:pPr marL="0" indent="0">
              <a:buNone/>
            </a:pPr>
            <a:r>
              <a:rPr lang="en-US" dirty="0"/>
              <a:t>      </a:t>
            </a:r>
            <a:r>
              <a:rPr lang="en-US" dirty="0" err="1"/>
              <a:t>printf</a:t>
            </a:r>
            <a:r>
              <a:rPr lang="en-US" dirty="0"/>
              <a:t>("%</a:t>
            </a:r>
            <a:r>
              <a:rPr lang="en-US" dirty="0" err="1"/>
              <a:t>i</a:t>
            </a:r>
            <a:r>
              <a:rPr lang="en-US" dirty="0"/>
              <a:t>\n", 2);</a:t>
            </a:r>
          </a:p>
          <a:p>
            <a:pPr marL="0" indent="0">
              <a:buNone/>
            </a:pPr>
            <a:r>
              <a:rPr lang="en-US" dirty="0"/>
              <a:t>}</a:t>
            </a:r>
          </a:p>
          <a:p>
            <a:pPr marL="0" indent="0">
              <a:buNone/>
            </a:pPr>
            <a:r>
              <a:rPr lang="en-US" dirty="0"/>
              <a:t> </a:t>
            </a:r>
          </a:p>
          <a:p>
            <a:pPr marL="0" indent="0">
              <a:buNone/>
            </a:pPr>
            <a:r>
              <a:rPr lang="en-US" dirty="0"/>
              <a:t>The code will print ____ number of 2's.</a:t>
            </a:r>
          </a:p>
          <a:p>
            <a:pPr marL="0" indent="0">
              <a:buNone/>
            </a:pPr>
            <a:endParaRPr lang="en-US" dirty="0"/>
          </a:p>
        </p:txBody>
      </p:sp>
      <p:sp>
        <p:nvSpPr>
          <p:cNvPr id="4" name="TextBox 3"/>
          <p:cNvSpPr txBox="1"/>
          <p:nvPr/>
        </p:nvSpPr>
        <p:spPr>
          <a:xfrm>
            <a:off x="6485205" y="1041009"/>
            <a:ext cx="4811151" cy="1323439"/>
          </a:xfrm>
          <a:prstGeom prst="rect">
            <a:avLst/>
          </a:prstGeom>
          <a:noFill/>
          <a:ln>
            <a:solidFill>
              <a:schemeClr val="tx1"/>
            </a:solidFill>
          </a:ln>
        </p:spPr>
        <p:txBody>
          <a:bodyPr wrap="square" rtlCol="0">
            <a:spAutoFit/>
          </a:bodyPr>
          <a:lstStyle/>
          <a:p>
            <a:r>
              <a:rPr lang="en-US" sz="4000" dirty="0"/>
              <a:t>The code will print 0 number of 2’s.</a:t>
            </a:r>
          </a:p>
        </p:txBody>
      </p:sp>
    </p:spTree>
    <p:extLst>
      <p:ext uri="{BB962C8B-B14F-4D97-AF65-F5344CB8AC3E}">
        <p14:creationId xmlns:p14="http://schemas.microsoft.com/office/powerpoint/2010/main" val="385838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19439"/>
          </a:xfrm>
        </p:spPr>
        <p:txBody>
          <a:bodyPr/>
          <a:lstStyle/>
          <a:p>
            <a:r>
              <a:rPr lang="en-US" dirty="0"/>
              <a:t>Writing Code</a:t>
            </a:r>
          </a:p>
        </p:txBody>
      </p:sp>
      <p:sp>
        <p:nvSpPr>
          <p:cNvPr id="3" name="Content Placeholder 2"/>
          <p:cNvSpPr>
            <a:spLocks noGrp="1"/>
          </p:cNvSpPr>
          <p:nvPr>
            <p:ph idx="1"/>
          </p:nvPr>
        </p:nvSpPr>
        <p:spPr>
          <a:xfrm>
            <a:off x="1141412" y="1392703"/>
            <a:ext cx="10098674" cy="618978"/>
          </a:xfrm>
        </p:spPr>
        <p:txBody>
          <a:bodyPr/>
          <a:lstStyle/>
          <a:p>
            <a:pPr marL="0" indent="0">
              <a:buNone/>
            </a:pPr>
            <a:r>
              <a:rPr lang="en-US" dirty="0"/>
              <a:t>Write a do-while loop to verify the user integer input to be between 50 and 100</a:t>
            </a:r>
          </a:p>
        </p:txBody>
      </p:sp>
      <p:sp>
        <p:nvSpPr>
          <p:cNvPr id="4" name="Content Placeholder 2"/>
          <p:cNvSpPr txBox="1">
            <a:spLocks/>
          </p:cNvSpPr>
          <p:nvPr/>
        </p:nvSpPr>
        <p:spPr>
          <a:xfrm>
            <a:off x="1141412" y="2011680"/>
            <a:ext cx="10098674" cy="392488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do</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	</a:t>
            </a:r>
            <a:r>
              <a:rPr lang="en-US" dirty="0" err="1"/>
              <a:t>printf</a:t>
            </a:r>
            <a:r>
              <a:rPr lang="en-US" dirty="0"/>
              <a:t>(“Enter an integer between 50 and 100 inclusively: “);</a:t>
            </a:r>
          </a:p>
          <a:p>
            <a:pPr marL="0" indent="0">
              <a:buFont typeface="Arial" panose="020B0604020202020204" pitchFamily="34" charset="0"/>
              <a:buNone/>
            </a:pPr>
            <a:r>
              <a:rPr lang="en-US" dirty="0"/>
              <a:t>	</a:t>
            </a:r>
            <a:r>
              <a:rPr lang="en-US" dirty="0" err="1"/>
              <a:t>scanf</a:t>
            </a:r>
            <a:r>
              <a:rPr lang="en-US" dirty="0"/>
              <a:t>(“%</a:t>
            </a:r>
            <a:r>
              <a:rPr lang="en-US" dirty="0" err="1"/>
              <a:t>i</a:t>
            </a:r>
            <a:r>
              <a:rPr lang="en-US" dirty="0"/>
              <a:t>”, &amp;</a:t>
            </a:r>
            <a:r>
              <a:rPr lang="en-US" dirty="0" err="1"/>
              <a:t>num</a:t>
            </a:r>
            <a:r>
              <a:rPr lang="en-US" dirty="0"/>
              <a:t>);</a:t>
            </a:r>
          </a:p>
          <a:p>
            <a:pPr marL="0" indent="0">
              <a:buFont typeface="Arial" panose="020B0604020202020204" pitchFamily="34" charset="0"/>
              <a:buNone/>
            </a:pPr>
            <a:r>
              <a:rPr lang="en-US" dirty="0"/>
              <a:t>	if(</a:t>
            </a:r>
            <a:r>
              <a:rPr lang="en-US" dirty="0" err="1"/>
              <a:t>num</a:t>
            </a:r>
            <a:r>
              <a:rPr lang="en-US" dirty="0"/>
              <a:t> &lt; 50 || </a:t>
            </a:r>
            <a:r>
              <a:rPr lang="en-US" dirty="0" err="1"/>
              <a:t>num</a:t>
            </a:r>
            <a:r>
              <a:rPr lang="en-US" dirty="0"/>
              <a:t> &gt; 100)</a:t>
            </a:r>
          </a:p>
          <a:p>
            <a:pPr marL="0" indent="0">
              <a:buFont typeface="Arial" panose="020B0604020202020204" pitchFamily="34" charset="0"/>
              <a:buNone/>
            </a:pPr>
            <a:r>
              <a:rPr lang="en-US" dirty="0"/>
              <a:t>	    </a:t>
            </a:r>
            <a:r>
              <a:rPr lang="en-US" dirty="0" err="1"/>
              <a:t>printf</a:t>
            </a:r>
            <a:r>
              <a:rPr lang="en-US" dirty="0"/>
              <a:t>(“Invalid Entry.  Please try again\n”);</a:t>
            </a:r>
          </a:p>
          <a:p>
            <a:pPr marL="0" indent="0">
              <a:buNone/>
            </a:pPr>
            <a:r>
              <a:rPr lang="en-US" dirty="0"/>
              <a:t>}while(</a:t>
            </a:r>
            <a:r>
              <a:rPr lang="en-US" dirty="0" err="1"/>
              <a:t>num</a:t>
            </a:r>
            <a:r>
              <a:rPr lang="en-US" dirty="0"/>
              <a:t> &lt; 50 || </a:t>
            </a:r>
            <a:r>
              <a:rPr lang="en-US" dirty="0" err="1"/>
              <a:t>num</a:t>
            </a:r>
            <a:r>
              <a:rPr lang="en-US" dirty="0"/>
              <a:t> &gt; 100);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9377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3507"/>
          </a:xfrm>
        </p:spPr>
        <p:txBody>
          <a:bodyPr/>
          <a:lstStyle/>
          <a:p>
            <a:r>
              <a:rPr lang="en-US" dirty="0"/>
              <a:t>Writing Code</a:t>
            </a:r>
          </a:p>
        </p:txBody>
      </p:sp>
      <p:sp>
        <p:nvSpPr>
          <p:cNvPr id="3" name="Content Placeholder 2"/>
          <p:cNvSpPr>
            <a:spLocks noGrp="1"/>
          </p:cNvSpPr>
          <p:nvPr>
            <p:ph idx="1"/>
          </p:nvPr>
        </p:nvSpPr>
        <p:spPr>
          <a:xfrm>
            <a:off x="1014803" y="1433561"/>
            <a:ext cx="9905999" cy="760999"/>
          </a:xfrm>
        </p:spPr>
        <p:txBody>
          <a:bodyPr>
            <a:normAutofit fontScale="25000" lnSpcReduction="20000"/>
          </a:bodyPr>
          <a:lstStyle/>
          <a:p>
            <a:pPr marL="0" indent="0">
              <a:buNone/>
            </a:pPr>
            <a:endParaRPr lang="en-US" sz="4300" dirty="0"/>
          </a:p>
          <a:p>
            <a:pPr marL="0" indent="0">
              <a:buNone/>
            </a:pPr>
            <a:r>
              <a:rPr lang="en-US" sz="9600" dirty="0">
                <a:latin typeface="Arial" panose="020B0604020202020204" pitchFamily="34" charset="0"/>
                <a:cs typeface="Arial" panose="020B0604020202020204" pitchFamily="34" charset="0"/>
              </a:rPr>
              <a:t>Write the code to calculate the sum of the odd numbers from 1 to 100</a:t>
            </a:r>
            <a:r>
              <a:rPr lang="en-US" dirty="0"/>
              <a:t>	</a:t>
            </a:r>
          </a:p>
        </p:txBody>
      </p:sp>
      <p:sp>
        <p:nvSpPr>
          <p:cNvPr id="4" name="TextBox 3"/>
          <p:cNvSpPr txBox="1"/>
          <p:nvPr/>
        </p:nvSpPr>
        <p:spPr>
          <a:xfrm>
            <a:off x="1141413" y="2475913"/>
            <a:ext cx="6230057" cy="3539430"/>
          </a:xfrm>
          <a:prstGeom prst="rect">
            <a:avLst/>
          </a:prstGeom>
          <a:noFill/>
        </p:spPr>
        <p:txBody>
          <a:bodyPr wrap="square" rtlCol="0">
            <a:spAutoFit/>
          </a:bodyPr>
          <a:lstStyle/>
          <a:p>
            <a:r>
              <a:rPr lang="en-US" sz="2800" dirty="0"/>
              <a:t>sum = 0;	//reset sum = 0</a:t>
            </a:r>
          </a:p>
          <a:p>
            <a:r>
              <a:rPr lang="en-US" sz="2800" dirty="0"/>
              <a:t>	</a:t>
            </a:r>
          </a:p>
          <a:p>
            <a:r>
              <a:rPr lang="en-US" sz="2800" dirty="0"/>
              <a:t>	for(n = 1; n &lt;= 100; n=n+2)</a:t>
            </a:r>
          </a:p>
          <a:p>
            <a:r>
              <a:rPr lang="en-US" sz="2800" dirty="0"/>
              <a:t>	{</a:t>
            </a:r>
          </a:p>
          <a:p>
            <a:r>
              <a:rPr lang="en-US" sz="2800" dirty="0"/>
              <a:t>		sum = sum + n;</a:t>
            </a:r>
          </a:p>
          <a:p>
            <a:r>
              <a:rPr lang="en-US" sz="2800" dirty="0"/>
              <a:t>		</a:t>
            </a:r>
          </a:p>
          <a:p>
            <a:r>
              <a:rPr lang="en-US" sz="2800" dirty="0"/>
              <a:t>	}</a:t>
            </a:r>
          </a:p>
          <a:p>
            <a:r>
              <a:rPr lang="en-US" sz="2800" dirty="0"/>
              <a:t>	</a:t>
            </a:r>
            <a:r>
              <a:rPr lang="en-US" sz="2800" dirty="0" err="1"/>
              <a:t>printf</a:t>
            </a:r>
            <a:r>
              <a:rPr lang="en-US" sz="2800" dirty="0"/>
              <a:t>("\n\</a:t>
            </a:r>
            <a:r>
              <a:rPr lang="en-US" sz="2800" dirty="0" err="1"/>
              <a:t>nThe</a:t>
            </a:r>
            <a:r>
              <a:rPr lang="en-US" sz="2800" dirty="0"/>
              <a:t> sum is %</a:t>
            </a:r>
            <a:r>
              <a:rPr lang="en-US" sz="2800" dirty="0" err="1"/>
              <a:t>i</a:t>
            </a:r>
            <a:r>
              <a:rPr lang="en-US" sz="2800" dirty="0"/>
              <a:t>\n", sum);</a:t>
            </a:r>
          </a:p>
        </p:txBody>
      </p:sp>
    </p:spTree>
    <p:extLst>
      <p:ext uri="{BB962C8B-B14F-4D97-AF65-F5344CB8AC3E}">
        <p14:creationId xmlns:p14="http://schemas.microsoft.com/office/powerpoint/2010/main" val="159663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3845"/>
          </a:xfrm>
        </p:spPr>
        <p:txBody>
          <a:bodyPr/>
          <a:lstStyle/>
          <a:p>
            <a:r>
              <a:rPr lang="en-US" dirty="0"/>
              <a:t>Midterm </a:t>
            </a:r>
            <a:r>
              <a:rPr lang="en-US" dirty="0" err="1"/>
              <a:t>EXam</a:t>
            </a:r>
            <a:r>
              <a:rPr lang="en-US" dirty="0"/>
              <a:t> practice homework</a:t>
            </a:r>
          </a:p>
        </p:txBody>
      </p:sp>
      <p:sp>
        <p:nvSpPr>
          <p:cNvPr id="3" name="Content Placeholder 2"/>
          <p:cNvSpPr>
            <a:spLocks noGrp="1"/>
          </p:cNvSpPr>
          <p:nvPr>
            <p:ph idx="1"/>
          </p:nvPr>
        </p:nvSpPr>
        <p:spPr>
          <a:xfrm>
            <a:off x="1141412" y="1448972"/>
            <a:ext cx="9905999" cy="4342229"/>
          </a:xfrm>
        </p:spPr>
        <p:txBody>
          <a:bodyPr/>
          <a:lstStyle/>
          <a:p>
            <a:pPr marL="0" indent="0">
              <a:buNone/>
            </a:pPr>
            <a:r>
              <a:rPr lang="en-US" dirty="0"/>
              <a:t>Write a program to help young children learn their multiplication tables.  The program should give the student the option to play or quit.  To play, the program will require the student to enter the tables to practice.  The tables will display the equations 1 to 10 for that number.  The student will give the answer to the equation.  If the answer is correct, the program will proceed to the next equation.  If the answer is not correct, the student will be given a second chance to answer.  If the answer is correct, the program will proceed to the next equation.  If the answer is not correct, the program should display the equation with the correct solution. </a:t>
            </a:r>
          </a:p>
        </p:txBody>
      </p:sp>
    </p:spTree>
    <p:extLst>
      <p:ext uri="{BB962C8B-B14F-4D97-AF65-F5344CB8AC3E}">
        <p14:creationId xmlns:p14="http://schemas.microsoft.com/office/powerpoint/2010/main" val="1044333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22363"/>
            <a:ext cx="6117517" cy="4468838"/>
          </a:xfrm>
        </p:spPr>
        <p:txBody>
          <a:bodyPr>
            <a:normAutofit lnSpcReduction="10000"/>
          </a:bodyPr>
          <a:lstStyle/>
          <a:p>
            <a:pPr marL="0" indent="0">
              <a:buNone/>
            </a:pPr>
            <a:r>
              <a:rPr lang="en-US" dirty="0"/>
              <a:t>Sample Output</a:t>
            </a:r>
          </a:p>
          <a:p>
            <a:pPr marL="0" indent="0">
              <a:buNone/>
            </a:pPr>
            <a:r>
              <a:rPr lang="en-US" dirty="0"/>
              <a:t>Multiplication Tables Practice</a:t>
            </a:r>
          </a:p>
          <a:p>
            <a:pPr marL="0" indent="0">
              <a:buNone/>
            </a:pPr>
            <a:r>
              <a:rPr lang="en-US" dirty="0"/>
              <a:t>Menu</a:t>
            </a:r>
          </a:p>
          <a:p>
            <a:pPr marL="0" indent="0">
              <a:buNone/>
            </a:pPr>
            <a:r>
              <a:rPr lang="en-US" dirty="0"/>
              <a:t>1 – play</a:t>
            </a:r>
          </a:p>
          <a:p>
            <a:pPr marL="0" indent="0">
              <a:buNone/>
            </a:pPr>
            <a:r>
              <a:rPr lang="en-US" dirty="0"/>
              <a:t>2 – quit</a:t>
            </a:r>
          </a:p>
          <a:p>
            <a:pPr marL="0" indent="0">
              <a:buNone/>
            </a:pPr>
            <a:r>
              <a:rPr lang="en-US" dirty="0"/>
              <a:t>Please enter your choice: 1</a:t>
            </a:r>
          </a:p>
          <a:p>
            <a:pPr marL="0" indent="0">
              <a:buNone/>
            </a:pPr>
            <a:r>
              <a:rPr lang="en-US" dirty="0"/>
              <a:t>What times table would you like to practice?  5</a:t>
            </a:r>
          </a:p>
          <a:p>
            <a:pPr marL="0" indent="0">
              <a:buNone/>
            </a:pPr>
            <a:r>
              <a:rPr lang="en-US" dirty="0"/>
              <a:t>Ok.  Here we go!</a:t>
            </a:r>
          </a:p>
        </p:txBody>
      </p:sp>
      <p:sp>
        <p:nvSpPr>
          <p:cNvPr id="4" name="Title 1"/>
          <p:cNvSpPr>
            <a:spLocks noGrp="1"/>
          </p:cNvSpPr>
          <p:nvPr>
            <p:ph type="title"/>
          </p:nvPr>
        </p:nvSpPr>
        <p:spPr>
          <a:xfrm>
            <a:off x="1141413" y="618518"/>
            <a:ext cx="9905998" cy="703845"/>
          </a:xfrm>
        </p:spPr>
        <p:txBody>
          <a:bodyPr/>
          <a:lstStyle/>
          <a:p>
            <a:r>
              <a:rPr lang="en-US" dirty="0"/>
              <a:t>Midterm </a:t>
            </a:r>
            <a:r>
              <a:rPr lang="en-US" dirty="0" err="1"/>
              <a:t>EXam</a:t>
            </a:r>
            <a:r>
              <a:rPr lang="en-US" dirty="0"/>
              <a:t> practice homework</a:t>
            </a:r>
          </a:p>
        </p:txBody>
      </p:sp>
      <p:sp>
        <p:nvSpPr>
          <p:cNvPr id="6" name="TextBox 5"/>
          <p:cNvSpPr txBox="1"/>
          <p:nvPr/>
        </p:nvSpPr>
        <p:spPr>
          <a:xfrm>
            <a:off x="7652824" y="1225689"/>
            <a:ext cx="3938954" cy="5355312"/>
          </a:xfrm>
          <a:prstGeom prst="rect">
            <a:avLst/>
          </a:prstGeom>
          <a:noFill/>
        </p:spPr>
        <p:txBody>
          <a:bodyPr wrap="square" rtlCol="0">
            <a:spAutoFit/>
          </a:bodyPr>
          <a:lstStyle/>
          <a:p>
            <a:r>
              <a:rPr lang="en-US" dirty="0"/>
              <a:t>What is 1 * 5?  5</a:t>
            </a:r>
          </a:p>
          <a:p>
            <a:r>
              <a:rPr lang="en-US" dirty="0"/>
              <a:t>What is 2 * 5? 10</a:t>
            </a:r>
          </a:p>
          <a:p>
            <a:r>
              <a:rPr lang="en-US" dirty="0"/>
              <a:t>What is 3 * 5?  155</a:t>
            </a:r>
          </a:p>
          <a:p>
            <a:r>
              <a:rPr lang="en-US" dirty="0"/>
              <a:t>Incorrect  Try again.  15</a:t>
            </a:r>
          </a:p>
          <a:p>
            <a:r>
              <a:rPr lang="en-US" dirty="0"/>
              <a:t>What is 4 * 5? 20</a:t>
            </a:r>
          </a:p>
          <a:p>
            <a:r>
              <a:rPr lang="en-US" dirty="0"/>
              <a:t>What is 5 * 5? 25</a:t>
            </a:r>
          </a:p>
          <a:p>
            <a:r>
              <a:rPr lang="en-US" dirty="0"/>
              <a:t>What is 6 * 5? 30</a:t>
            </a:r>
          </a:p>
          <a:p>
            <a:r>
              <a:rPr lang="en-US" dirty="0"/>
              <a:t>What is 7 * 5? 35</a:t>
            </a:r>
          </a:p>
          <a:p>
            <a:r>
              <a:rPr lang="en-US" dirty="0"/>
              <a:t>What is 8 * 5? 40</a:t>
            </a:r>
          </a:p>
          <a:p>
            <a:r>
              <a:rPr lang="en-US" dirty="0"/>
              <a:t>What is 9 * 5? 44</a:t>
            </a:r>
          </a:p>
          <a:p>
            <a:r>
              <a:rPr lang="en-US" dirty="0"/>
              <a:t>Incorrect.  Try again.  444</a:t>
            </a:r>
          </a:p>
          <a:p>
            <a:r>
              <a:rPr lang="en-US" dirty="0"/>
              <a:t>Incorrect.  9 * 5 = 45</a:t>
            </a:r>
          </a:p>
          <a:p>
            <a:r>
              <a:rPr lang="en-US" dirty="0"/>
              <a:t>What is 10 * 5? 50</a:t>
            </a:r>
          </a:p>
          <a:p>
            <a:endParaRPr lang="en-US" dirty="0"/>
          </a:p>
          <a:p>
            <a:r>
              <a:rPr lang="en-US" dirty="0"/>
              <a:t>Menu</a:t>
            </a:r>
          </a:p>
          <a:p>
            <a:r>
              <a:rPr lang="en-US" dirty="0"/>
              <a:t>1 – play</a:t>
            </a:r>
          </a:p>
          <a:p>
            <a:r>
              <a:rPr lang="en-US" dirty="0"/>
              <a:t>2 – quit</a:t>
            </a:r>
          </a:p>
          <a:p>
            <a:r>
              <a:rPr lang="en-US" dirty="0"/>
              <a:t>Please enter your choice: 2</a:t>
            </a:r>
          </a:p>
          <a:p>
            <a:r>
              <a:rPr lang="en-US" dirty="0"/>
              <a:t>Have a great day!</a:t>
            </a:r>
          </a:p>
        </p:txBody>
      </p:sp>
    </p:spTree>
    <p:extLst>
      <p:ext uri="{BB962C8B-B14F-4D97-AF65-F5344CB8AC3E}">
        <p14:creationId xmlns:p14="http://schemas.microsoft.com/office/powerpoint/2010/main" val="367359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1642"/>
          </a:xfrm>
        </p:spPr>
        <p:txBody>
          <a:bodyPr/>
          <a:lstStyle/>
          <a:p>
            <a:r>
              <a:rPr lang="en-US" dirty="0"/>
              <a:t>videos</a:t>
            </a:r>
          </a:p>
        </p:txBody>
      </p:sp>
      <p:sp>
        <p:nvSpPr>
          <p:cNvPr id="3" name="Content Placeholder 2"/>
          <p:cNvSpPr>
            <a:spLocks noGrp="1"/>
          </p:cNvSpPr>
          <p:nvPr>
            <p:ph idx="1"/>
          </p:nvPr>
        </p:nvSpPr>
        <p:spPr>
          <a:xfrm>
            <a:off x="3223260" y="618518"/>
            <a:ext cx="8161020" cy="5805142"/>
          </a:xfrm>
        </p:spPr>
        <p:txBody>
          <a:bodyPr>
            <a:normAutofit/>
          </a:bodyPr>
          <a:lstStyle/>
          <a:p>
            <a:r>
              <a:rPr lang="en-US" sz="2800" dirty="0"/>
              <a:t>Printing  - </a:t>
            </a:r>
            <a:r>
              <a:rPr lang="en-US" sz="2800" dirty="0">
                <a:hlinkClick r:id="rId2"/>
              </a:rPr>
              <a:t>https://youtu.be/oSpmApiUsHw</a:t>
            </a:r>
            <a:endParaRPr lang="en-US" sz="2800" dirty="0"/>
          </a:p>
          <a:p>
            <a:r>
              <a:rPr lang="en-US" sz="2800" dirty="0"/>
              <a:t>Comments - </a:t>
            </a:r>
            <a:r>
              <a:rPr lang="en-US" sz="2800" dirty="0">
                <a:hlinkClick r:id="rId3"/>
              </a:rPr>
              <a:t>https://youtu.be/oX2FpFYXE38</a:t>
            </a:r>
            <a:endParaRPr lang="en-US" sz="2800" dirty="0"/>
          </a:p>
          <a:p>
            <a:r>
              <a:rPr lang="en-US" sz="2800" dirty="0"/>
              <a:t>Format printing - </a:t>
            </a:r>
            <a:r>
              <a:rPr lang="en-US" sz="2800" dirty="0">
                <a:hlinkClick r:id="rId4"/>
              </a:rPr>
              <a:t>https://youtu.be/To7WA4ijQQ0</a:t>
            </a:r>
            <a:endParaRPr lang="en-US" sz="2800" dirty="0"/>
          </a:p>
          <a:p>
            <a:r>
              <a:rPr lang="en-US" sz="2800" dirty="0"/>
              <a:t>Variables - </a:t>
            </a:r>
            <a:r>
              <a:rPr lang="en-US" sz="2800" dirty="0">
                <a:hlinkClick r:id="rId5"/>
              </a:rPr>
              <a:t>https://youtu.be/k1ur8rX-DQQ</a:t>
            </a:r>
            <a:endParaRPr lang="en-US" sz="2800" dirty="0"/>
          </a:p>
          <a:p>
            <a:r>
              <a:rPr lang="en-US" sz="2800" dirty="0" err="1"/>
              <a:t>Scanf</a:t>
            </a:r>
            <a:r>
              <a:rPr lang="en-US" sz="2800" dirty="0"/>
              <a:t> - </a:t>
            </a:r>
            <a:r>
              <a:rPr lang="en-US" sz="2800" dirty="0">
                <a:hlinkClick r:id="rId6"/>
              </a:rPr>
              <a:t>https://youtu.be/hSHFjPvqFjw</a:t>
            </a:r>
            <a:endParaRPr lang="en-US" sz="2800" dirty="0"/>
          </a:p>
          <a:p>
            <a:r>
              <a:rPr lang="en-US" sz="2800" dirty="0"/>
              <a:t>Making Decisions - </a:t>
            </a:r>
            <a:r>
              <a:rPr lang="en-US" sz="2800" dirty="0">
                <a:hlinkClick r:id="rId7"/>
              </a:rPr>
              <a:t>https://youtu.be/PXwWoL0IG5A</a:t>
            </a:r>
            <a:endParaRPr lang="en-US" sz="2800" dirty="0"/>
          </a:p>
          <a:p>
            <a:pPr lvl="1"/>
            <a:r>
              <a:rPr lang="en-US" sz="2400" dirty="0">
                <a:hlinkClick r:id="rId8"/>
              </a:rPr>
              <a:t>https://youtu.be/FtZ1YgSFqs0</a:t>
            </a:r>
            <a:endParaRPr lang="en-US" sz="2400" dirty="0"/>
          </a:p>
          <a:p>
            <a:pPr lvl="1"/>
            <a:r>
              <a:rPr lang="en-US" sz="2400" dirty="0">
                <a:hlinkClick r:id="rId9"/>
              </a:rPr>
              <a:t>https://youtu.be/KgVzRmUPsdo</a:t>
            </a:r>
            <a:endParaRPr lang="en-US" sz="2400" dirty="0"/>
          </a:p>
          <a:p>
            <a:pPr lvl="1"/>
            <a:r>
              <a:rPr lang="en-US" sz="2400" dirty="0">
                <a:hlinkClick r:id="rId10"/>
              </a:rPr>
              <a:t>https://youtu.be/DZ0ZXipUx-A</a:t>
            </a:r>
            <a:endParaRPr lang="en-US" sz="2400" dirty="0"/>
          </a:p>
          <a:p>
            <a:pPr marL="457200" lvl="1" indent="0">
              <a:buNone/>
            </a:pPr>
            <a:endParaRPr lang="en-US" dirty="0"/>
          </a:p>
        </p:txBody>
      </p:sp>
    </p:spTree>
    <p:extLst>
      <p:ext uri="{BB962C8B-B14F-4D97-AF65-F5344CB8AC3E}">
        <p14:creationId xmlns:p14="http://schemas.microsoft.com/office/powerpoint/2010/main" val="3805875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4502"/>
          </a:xfrm>
        </p:spPr>
        <p:txBody>
          <a:bodyPr/>
          <a:lstStyle/>
          <a:p>
            <a:r>
              <a:rPr lang="en-US" dirty="0"/>
              <a:t>video</a:t>
            </a:r>
          </a:p>
        </p:txBody>
      </p:sp>
      <p:sp>
        <p:nvSpPr>
          <p:cNvPr id="3" name="Content Placeholder 2"/>
          <p:cNvSpPr>
            <a:spLocks noGrp="1"/>
          </p:cNvSpPr>
          <p:nvPr>
            <p:ph idx="1"/>
          </p:nvPr>
        </p:nvSpPr>
        <p:spPr>
          <a:xfrm>
            <a:off x="1141412" y="1303020"/>
            <a:ext cx="9905999" cy="4846319"/>
          </a:xfrm>
        </p:spPr>
        <p:txBody>
          <a:bodyPr/>
          <a:lstStyle/>
          <a:p>
            <a:r>
              <a:rPr lang="en-US" dirty="0"/>
              <a:t>Switch statement - </a:t>
            </a:r>
            <a:r>
              <a:rPr lang="en-US" dirty="0">
                <a:hlinkClick r:id="rId2"/>
              </a:rPr>
              <a:t>https://youtu.be/qZRP5hKGHrs</a:t>
            </a:r>
            <a:endParaRPr lang="en-US" dirty="0"/>
          </a:p>
          <a:p>
            <a:r>
              <a:rPr lang="en-US" dirty="0"/>
              <a:t>Increment operator - </a:t>
            </a:r>
            <a:r>
              <a:rPr lang="en-US" dirty="0">
                <a:hlinkClick r:id="rId3"/>
              </a:rPr>
              <a:t>https://youtu.be/nNSn1uVNyiU</a:t>
            </a:r>
            <a:endParaRPr lang="en-US" dirty="0"/>
          </a:p>
          <a:p>
            <a:r>
              <a:rPr lang="en-US" dirty="0"/>
              <a:t>For loop - </a:t>
            </a:r>
            <a:r>
              <a:rPr lang="en-US" dirty="0">
                <a:hlinkClick r:id="rId4"/>
              </a:rPr>
              <a:t>https://youtu.be/FPjLbPu5BsQ</a:t>
            </a:r>
            <a:endParaRPr lang="en-US" dirty="0"/>
          </a:p>
          <a:p>
            <a:r>
              <a:rPr lang="en-US" dirty="0"/>
              <a:t>While loop - </a:t>
            </a:r>
            <a:r>
              <a:rPr lang="en-US" dirty="0">
                <a:hlinkClick r:id="rId5"/>
              </a:rPr>
              <a:t>https://youtu.be/7pAXm7WEA2I</a:t>
            </a:r>
            <a:endParaRPr lang="en-US" dirty="0"/>
          </a:p>
          <a:p>
            <a:r>
              <a:rPr lang="en-US" dirty="0"/>
              <a:t>Do-while loop - </a:t>
            </a:r>
            <a:r>
              <a:rPr lang="en-US" dirty="0">
                <a:hlinkClick r:id="rId6"/>
              </a:rPr>
              <a:t>https://youtu.be/eU6no0EEJM0</a:t>
            </a:r>
            <a:endParaRPr lang="en-US" dirty="0"/>
          </a:p>
          <a:p>
            <a:r>
              <a:rPr lang="en-US" dirty="0"/>
              <a:t>Creating a Table - </a:t>
            </a:r>
            <a:r>
              <a:rPr lang="en-US" dirty="0">
                <a:hlinkClick r:id="rId7"/>
              </a:rPr>
              <a:t>https://youtu.be/Y17-tKQXrxs</a:t>
            </a:r>
            <a:endParaRPr lang="en-US" dirty="0"/>
          </a:p>
          <a:p>
            <a:r>
              <a:rPr lang="en-US" dirty="0"/>
              <a:t>Review - </a:t>
            </a:r>
            <a:r>
              <a:rPr lang="en-US" dirty="0">
                <a:hlinkClick r:id="rId8"/>
              </a:rPr>
              <a:t>https://youtu.be/nXvy5900m3M</a:t>
            </a:r>
            <a:endParaRPr lang="en-US" dirty="0"/>
          </a:p>
          <a:p>
            <a:pPr marL="0" indent="0">
              <a:buNone/>
            </a:pPr>
            <a:r>
              <a:rPr lang="en-US" dirty="0"/>
              <a:t>	     </a:t>
            </a:r>
            <a:r>
              <a:rPr lang="en-US" dirty="0">
                <a:hlinkClick r:id="rId9"/>
              </a:rPr>
              <a:t>https://youtu.be/6uIc4PtB9BM</a:t>
            </a:r>
            <a:endParaRPr lang="en-US" dirty="0"/>
          </a:p>
          <a:p>
            <a:pPr marL="0" indent="0">
              <a:buNone/>
            </a:pPr>
            <a:endParaRPr lang="en-US" dirty="0"/>
          </a:p>
        </p:txBody>
      </p:sp>
    </p:spTree>
    <p:extLst>
      <p:ext uri="{BB962C8B-B14F-4D97-AF65-F5344CB8AC3E}">
        <p14:creationId xmlns:p14="http://schemas.microsoft.com/office/powerpoint/2010/main" val="58210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074" y="618518"/>
            <a:ext cx="10239337" cy="1478570"/>
          </a:xfrm>
        </p:spPr>
        <p:txBody>
          <a:bodyPr>
            <a:normAutofit fontScale="90000"/>
          </a:bodyPr>
          <a:lstStyle/>
          <a:p>
            <a:pPr lvl="0"/>
            <a:br>
              <a:rPr lang="en-US" dirty="0"/>
            </a:br>
            <a:r>
              <a:rPr lang="en-US" dirty="0"/>
              <a:t>what symbols are used when creating comments?</a:t>
            </a:r>
          </a:p>
        </p:txBody>
      </p:sp>
      <p:sp>
        <p:nvSpPr>
          <p:cNvPr id="3" name="Content Placeholder 2"/>
          <p:cNvSpPr>
            <a:spLocks noGrp="1"/>
          </p:cNvSpPr>
          <p:nvPr>
            <p:ph idx="1"/>
          </p:nvPr>
        </p:nvSpPr>
        <p:spPr/>
        <p:txBody>
          <a:bodyPr>
            <a:normAutofit/>
          </a:bodyPr>
          <a:lstStyle/>
          <a:p>
            <a:r>
              <a:rPr lang="en-US" sz="4000" dirty="0"/>
              <a:t>//Single line comments</a:t>
            </a:r>
          </a:p>
          <a:p>
            <a:endParaRPr lang="en-US" sz="4000" dirty="0"/>
          </a:p>
          <a:p>
            <a:r>
              <a:rPr lang="en-US" sz="4000" dirty="0"/>
              <a:t>/* multi-line comments */</a:t>
            </a:r>
          </a:p>
        </p:txBody>
      </p:sp>
    </p:spTree>
    <p:extLst>
      <p:ext uri="{BB962C8B-B14F-4D97-AF65-F5344CB8AC3E}">
        <p14:creationId xmlns:p14="http://schemas.microsoft.com/office/powerpoint/2010/main" val="339078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exam</a:t>
            </a:r>
          </a:p>
        </p:txBody>
      </p:sp>
      <p:sp>
        <p:nvSpPr>
          <p:cNvPr id="3" name="Content Placeholder 2"/>
          <p:cNvSpPr>
            <a:spLocks noGrp="1"/>
          </p:cNvSpPr>
          <p:nvPr>
            <p:ph idx="1"/>
          </p:nvPr>
        </p:nvSpPr>
        <p:spPr>
          <a:xfrm>
            <a:off x="1141413" y="2249487"/>
            <a:ext cx="4359056" cy="3541714"/>
          </a:xfrm>
        </p:spPr>
        <p:txBody>
          <a:bodyPr>
            <a:normAutofit fontScale="92500" lnSpcReduction="10000"/>
          </a:bodyPr>
          <a:lstStyle/>
          <a:p>
            <a:r>
              <a:rPr lang="en-US" dirty="0"/>
              <a:t>Tuesday, October 23, 2018</a:t>
            </a:r>
          </a:p>
          <a:p>
            <a:r>
              <a:rPr lang="en-US" dirty="0"/>
              <a:t>7:00 PM</a:t>
            </a:r>
          </a:p>
          <a:p>
            <a:r>
              <a:rPr lang="en-US" dirty="0"/>
              <a:t>Bring the following</a:t>
            </a:r>
          </a:p>
          <a:p>
            <a:pPr lvl="1"/>
            <a:r>
              <a:rPr lang="en-US" dirty="0"/>
              <a:t>Pen or pencil</a:t>
            </a:r>
          </a:p>
          <a:p>
            <a:pPr lvl="1"/>
            <a:r>
              <a:rPr lang="en-US" dirty="0"/>
              <a:t>1 page reference sheet</a:t>
            </a:r>
          </a:p>
          <a:p>
            <a:r>
              <a:rPr lang="en-US" dirty="0"/>
              <a:t>Format</a:t>
            </a:r>
          </a:p>
          <a:p>
            <a:pPr lvl="1"/>
            <a:r>
              <a:rPr lang="en-US" dirty="0"/>
              <a:t>50 multiple choice (100 pts)</a:t>
            </a:r>
          </a:p>
          <a:p>
            <a:pPr lvl="1"/>
            <a:r>
              <a:rPr lang="en-US" dirty="0"/>
              <a:t>10 free response (50 points)</a:t>
            </a:r>
          </a:p>
        </p:txBody>
      </p:sp>
      <p:sp>
        <p:nvSpPr>
          <p:cNvPr id="4" name="TextBox 3"/>
          <p:cNvSpPr txBox="1"/>
          <p:nvPr/>
        </p:nvSpPr>
        <p:spPr>
          <a:xfrm>
            <a:off x="5500469" y="2097088"/>
            <a:ext cx="5416060" cy="3108543"/>
          </a:xfrm>
          <a:prstGeom prst="rect">
            <a:avLst/>
          </a:prstGeom>
          <a:noFill/>
        </p:spPr>
        <p:txBody>
          <a:bodyPr wrap="square" rtlCol="0">
            <a:spAutoFit/>
          </a:bodyPr>
          <a:lstStyle/>
          <a:p>
            <a:r>
              <a:rPr lang="en-US" sz="2800" dirty="0"/>
              <a:t>Topics:</a:t>
            </a:r>
          </a:p>
          <a:p>
            <a:r>
              <a:rPr lang="en-US" sz="2800" dirty="0"/>
              <a:t>	variables</a:t>
            </a:r>
          </a:p>
          <a:p>
            <a:r>
              <a:rPr lang="en-US" sz="2800" dirty="0"/>
              <a:t>	</a:t>
            </a:r>
            <a:r>
              <a:rPr lang="en-US" sz="2800" dirty="0" err="1"/>
              <a:t>printf</a:t>
            </a:r>
            <a:r>
              <a:rPr lang="en-US" sz="2800" dirty="0"/>
              <a:t> statements</a:t>
            </a:r>
          </a:p>
          <a:p>
            <a:r>
              <a:rPr lang="en-US" sz="2800" dirty="0"/>
              <a:t>	</a:t>
            </a:r>
            <a:r>
              <a:rPr lang="en-US" sz="2800" dirty="0" err="1"/>
              <a:t>scanf</a:t>
            </a:r>
            <a:r>
              <a:rPr lang="en-US" sz="2800" dirty="0"/>
              <a:t> statements</a:t>
            </a:r>
          </a:p>
          <a:p>
            <a:r>
              <a:rPr lang="en-US" sz="2800" dirty="0"/>
              <a:t>	calculations</a:t>
            </a:r>
          </a:p>
          <a:p>
            <a:r>
              <a:rPr lang="en-US" sz="2800" dirty="0"/>
              <a:t>	if, if-else, switch statements</a:t>
            </a:r>
          </a:p>
          <a:p>
            <a:r>
              <a:rPr lang="en-US" sz="2800" dirty="0"/>
              <a:t>	for, while, do-while loops</a:t>
            </a:r>
          </a:p>
        </p:txBody>
      </p:sp>
    </p:spTree>
    <p:extLst>
      <p:ext uri="{BB962C8B-B14F-4D97-AF65-F5344CB8AC3E}">
        <p14:creationId xmlns:p14="http://schemas.microsoft.com/office/powerpoint/2010/main" val="200801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naming variables</a:t>
            </a:r>
          </a:p>
        </p:txBody>
      </p:sp>
      <p:sp>
        <p:nvSpPr>
          <p:cNvPr id="3" name="Content Placeholder 2"/>
          <p:cNvSpPr>
            <a:spLocks noGrp="1"/>
          </p:cNvSpPr>
          <p:nvPr>
            <p:ph idx="1"/>
          </p:nvPr>
        </p:nvSpPr>
        <p:spPr>
          <a:xfrm>
            <a:off x="1141410" y="4366883"/>
            <a:ext cx="6714092" cy="574158"/>
          </a:xfrm>
        </p:spPr>
        <p:txBody>
          <a:bodyPr>
            <a:noAutofit/>
          </a:bodyPr>
          <a:lstStyle/>
          <a:p>
            <a:pPr marL="0" indent="0">
              <a:buNone/>
            </a:pPr>
            <a:r>
              <a:rPr lang="en-US" sz="3200" dirty="0"/>
              <a:t>May not contain special characters</a:t>
            </a:r>
          </a:p>
        </p:txBody>
      </p:sp>
      <p:sp>
        <p:nvSpPr>
          <p:cNvPr id="5" name="TextBox 4"/>
          <p:cNvSpPr txBox="1"/>
          <p:nvPr/>
        </p:nvSpPr>
        <p:spPr>
          <a:xfrm>
            <a:off x="1141410" y="1951689"/>
            <a:ext cx="9186530" cy="861774"/>
          </a:xfrm>
          <a:prstGeom prst="rect">
            <a:avLst/>
          </a:prstGeom>
          <a:noFill/>
        </p:spPr>
        <p:txBody>
          <a:bodyPr wrap="square" rtlCol="0">
            <a:spAutoFit/>
          </a:bodyPr>
          <a:lstStyle/>
          <a:p>
            <a:r>
              <a:rPr lang="en-US" sz="3200" dirty="0"/>
              <a:t>Must begin with a letter or an under-score</a:t>
            </a:r>
          </a:p>
          <a:p>
            <a:endParaRPr lang="en-US" dirty="0"/>
          </a:p>
        </p:txBody>
      </p:sp>
      <p:sp>
        <p:nvSpPr>
          <p:cNvPr id="6" name="TextBox 5"/>
          <p:cNvSpPr txBox="1"/>
          <p:nvPr/>
        </p:nvSpPr>
        <p:spPr>
          <a:xfrm>
            <a:off x="1141410" y="2561758"/>
            <a:ext cx="9186531" cy="584775"/>
          </a:xfrm>
          <a:prstGeom prst="rect">
            <a:avLst/>
          </a:prstGeom>
          <a:noFill/>
        </p:spPr>
        <p:txBody>
          <a:bodyPr wrap="square" rtlCol="0">
            <a:spAutoFit/>
          </a:bodyPr>
          <a:lstStyle/>
          <a:p>
            <a:r>
              <a:rPr lang="en-US" sz="3200" dirty="0"/>
              <a:t>May contain numbers, under-score and letters only</a:t>
            </a:r>
          </a:p>
        </p:txBody>
      </p:sp>
      <p:sp>
        <p:nvSpPr>
          <p:cNvPr id="7" name="TextBox 6"/>
          <p:cNvSpPr txBox="1"/>
          <p:nvPr/>
        </p:nvSpPr>
        <p:spPr>
          <a:xfrm>
            <a:off x="1141410" y="3180399"/>
            <a:ext cx="6918069" cy="584775"/>
          </a:xfrm>
          <a:prstGeom prst="rect">
            <a:avLst/>
          </a:prstGeom>
          <a:noFill/>
        </p:spPr>
        <p:txBody>
          <a:bodyPr wrap="square" rtlCol="0">
            <a:spAutoFit/>
          </a:bodyPr>
          <a:lstStyle/>
          <a:p>
            <a:r>
              <a:rPr lang="en-US" sz="3200" dirty="0"/>
              <a:t>May not contain spaces</a:t>
            </a:r>
          </a:p>
        </p:txBody>
      </p:sp>
      <p:sp>
        <p:nvSpPr>
          <p:cNvPr id="8" name="TextBox 7"/>
          <p:cNvSpPr txBox="1"/>
          <p:nvPr/>
        </p:nvSpPr>
        <p:spPr>
          <a:xfrm>
            <a:off x="1141410" y="3832905"/>
            <a:ext cx="6379535" cy="584775"/>
          </a:xfrm>
          <a:prstGeom prst="rect">
            <a:avLst/>
          </a:prstGeom>
          <a:noFill/>
        </p:spPr>
        <p:txBody>
          <a:bodyPr wrap="square" rtlCol="0">
            <a:spAutoFit/>
          </a:bodyPr>
          <a:lstStyle/>
          <a:p>
            <a:r>
              <a:rPr lang="en-US" sz="3200" dirty="0"/>
              <a:t>Should be descriptive</a:t>
            </a:r>
          </a:p>
        </p:txBody>
      </p:sp>
      <p:sp>
        <p:nvSpPr>
          <p:cNvPr id="9" name="TextBox 8"/>
          <p:cNvSpPr txBox="1"/>
          <p:nvPr/>
        </p:nvSpPr>
        <p:spPr>
          <a:xfrm>
            <a:off x="1141410" y="5120223"/>
            <a:ext cx="4862533" cy="861774"/>
          </a:xfrm>
          <a:prstGeom prst="rect">
            <a:avLst/>
          </a:prstGeom>
          <a:noFill/>
        </p:spPr>
        <p:txBody>
          <a:bodyPr wrap="square" rtlCol="0">
            <a:spAutoFit/>
          </a:bodyPr>
          <a:lstStyle/>
          <a:p>
            <a:r>
              <a:rPr lang="en-US" sz="3200" dirty="0"/>
              <a:t>Case-sensitive</a:t>
            </a:r>
          </a:p>
          <a:p>
            <a:endParaRPr lang="en-US" dirty="0"/>
          </a:p>
        </p:txBody>
      </p:sp>
    </p:spTree>
    <p:extLst>
      <p:ext uri="{BB962C8B-B14F-4D97-AF65-F5344CB8AC3E}">
        <p14:creationId xmlns:p14="http://schemas.microsoft.com/office/powerpoint/2010/main" val="29514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494327" cy="1478570"/>
          </a:xfrm>
        </p:spPr>
        <p:txBody>
          <a:bodyPr>
            <a:normAutofit fontScale="90000"/>
          </a:bodyPr>
          <a:lstStyle/>
          <a:p>
            <a:pPr lvl="0" algn="ctr"/>
            <a:r>
              <a:rPr lang="en-US" sz="4400" dirty="0"/>
              <a:t>Which of the following are invalid variable names? Why?</a:t>
            </a:r>
            <a:br>
              <a:rPr lang="en-US" dirty="0"/>
            </a:br>
            <a:endParaRPr lang="en-US" dirty="0"/>
          </a:p>
        </p:txBody>
      </p:sp>
      <p:sp>
        <p:nvSpPr>
          <p:cNvPr id="3" name="Content Placeholder 2"/>
          <p:cNvSpPr>
            <a:spLocks noGrp="1"/>
          </p:cNvSpPr>
          <p:nvPr>
            <p:ph idx="1"/>
          </p:nvPr>
        </p:nvSpPr>
        <p:spPr>
          <a:xfrm>
            <a:off x="585151" y="1976756"/>
            <a:ext cx="6859588" cy="4355464"/>
          </a:xfrm>
          <a:ln>
            <a:solidFill>
              <a:schemeClr val="bg1"/>
            </a:solidFill>
          </a:ln>
        </p:spPr>
        <p:txBody>
          <a:bodyPr numCol="2">
            <a:noAutofit/>
          </a:bodyPr>
          <a:lstStyle/>
          <a:p>
            <a:pPr marL="0" indent="0" algn="ctr">
              <a:buNone/>
            </a:pPr>
            <a:r>
              <a:rPr lang="en-US" sz="3200" u="sng" dirty="0"/>
              <a:t>Valid</a:t>
            </a:r>
          </a:p>
          <a:p>
            <a:pPr marL="0" indent="0">
              <a:buNone/>
            </a:pPr>
            <a:r>
              <a:rPr lang="en-US" sz="3200" dirty="0" err="1"/>
              <a:t>Int</a:t>
            </a:r>
            <a:r>
              <a:rPr lang="en-US" sz="3200" dirty="0"/>
              <a:t> </a:t>
            </a:r>
          </a:p>
          <a:p>
            <a:pPr marL="0" indent="0">
              <a:buNone/>
            </a:pPr>
            <a:r>
              <a:rPr lang="en-US" sz="3200" dirty="0" err="1"/>
              <a:t>Calloc</a:t>
            </a:r>
            <a:endParaRPr lang="en-US" sz="3200" dirty="0"/>
          </a:p>
          <a:p>
            <a:pPr marL="0" indent="0">
              <a:buNone/>
            </a:pPr>
            <a:r>
              <a:rPr lang="en-US" sz="3200" dirty="0"/>
              <a:t>floating</a:t>
            </a:r>
          </a:p>
          <a:p>
            <a:pPr marL="0" indent="0">
              <a:buNone/>
            </a:pPr>
            <a:r>
              <a:rPr lang="en-US" sz="3200" dirty="0"/>
              <a:t>Reinitialize</a:t>
            </a:r>
          </a:p>
          <a:p>
            <a:pPr marL="0" indent="0">
              <a:buNone/>
            </a:pPr>
            <a:r>
              <a:rPr lang="en-US" sz="3200" dirty="0"/>
              <a:t>Xx</a:t>
            </a:r>
          </a:p>
          <a:p>
            <a:pPr marL="0" indent="0">
              <a:buNone/>
            </a:pPr>
            <a:endParaRPr lang="en-US" sz="3200" dirty="0"/>
          </a:p>
          <a:p>
            <a:pPr marL="0" indent="0">
              <a:buNone/>
            </a:pPr>
            <a:r>
              <a:rPr lang="en-US" sz="3200" dirty="0"/>
              <a:t>_1312</a:t>
            </a:r>
          </a:p>
          <a:p>
            <a:pPr marL="0" indent="0">
              <a:buNone/>
            </a:pPr>
            <a:r>
              <a:rPr lang="en-US" sz="3200" dirty="0"/>
              <a:t>_</a:t>
            </a:r>
          </a:p>
          <a:p>
            <a:pPr marL="0" indent="0">
              <a:buNone/>
            </a:pPr>
            <a:r>
              <a:rPr lang="en-US" sz="3200" dirty="0" err="1"/>
              <a:t>Alpha_beta_routine</a:t>
            </a:r>
            <a:endParaRPr lang="en-US" sz="3200" dirty="0"/>
          </a:p>
          <a:p>
            <a:pPr marL="0" indent="0">
              <a:buNone/>
            </a:pPr>
            <a:r>
              <a:rPr lang="en-US" sz="3200" dirty="0"/>
              <a:t>z</a:t>
            </a:r>
          </a:p>
        </p:txBody>
      </p:sp>
      <p:sp>
        <p:nvSpPr>
          <p:cNvPr id="4" name="TextBox 3"/>
          <p:cNvSpPr txBox="1"/>
          <p:nvPr/>
        </p:nvSpPr>
        <p:spPr>
          <a:xfrm>
            <a:off x="7673339" y="1987552"/>
            <a:ext cx="3962400" cy="4462760"/>
          </a:xfrm>
          <a:prstGeom prst="rect">
            <a:avLst/>
          </a:prstGeom>
          <a:noFill/>
          <a:ln>
            <a:solidFill>
              <a:schemeClr val="bg1"/>
            </a:solidFill>
          </a:ln>
        </p:spPr>
        <p:txBody>
          <a:bodyPr wrap="square" rtlCol="0">
            <a:spAutoFit/>
          </a:bodyPr>
          <a:lstStyle/>
          <a:p>
            <a:pPr algn="ctr"/>
            <a:r>
              <a:rPr lang="en-US" sz="3200" u="sng" dirty="0"/>
              <a:t>Invalid Variable names</a:t>
            </a:r>
          </a:p>
          <a:p>
            <a:endParaRPr lang="en-US" sz="2800" dirty="0"/>
          </a:p>
          <a:p>
            <a:r>
              <a:rPr lang="en-US" sz="2800" dirty="0"/>
              <a:t>char – reserve word</a:t>
            </a:r>
          </a:p>
          <a:p>
            <a:endParaRPr lang="en-US" sz="2800" dirty="0"/>
          </a:p>
          <a:p>
            <a:r>
              <a:rPr lang="en-US" sz="2800" dirty="0"/>
              <a:t>6_05 – begins w/number</a:t>
            </a:r>
          </a:p>
          <a:p>
            <a:endParaRPr lang="en-US" sz="2800" dirty="0"/>
          </a:p>
          <a:p>
            <a:r>
              <a:rPr lang="en-US" sz="2800" dirty="0"/>
              <a:t>A$ - contains a special character</a:t>
            </a:r>
          </a:p>
          <a:p>
            <a:endParaRPr lang="en-US" sz="2800" dirty="0"/>
          </a:p>
          <a:p>
            <a:endParaRPr lang="en-US" sz="2800" dirty="0"/>
          </a:p>
        </p:txBody>
      </p:sp>
    </p:spTree>
    <p:extLst>
      <p:ext uri="{BB962C8B-B14F-4D97-AF65-F5344CB8AC3E}">
        <p14:creationId xmlns:p14="http://schemas.microsoft.com/office/powerpoint/2010/main" val="46208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90218"/>
            <a:ext cx="9905998" cy="1478570"/>
          </a:xfrm>
        </p:spPr>
        <p:txBody>
          <a:bodyPr>
            <a:normAutofit fontScale="90000"/>
          </a:bodyPr>
          <a:lstStyle/>
          <a:p>
            <a:pPr lvl="0" algn="ctr"/>
            <a:r>
              <a:rPr lang="en-US" dirty="0"/>
              <a:t> </a:t>
            </a:r>
            <a:r>
              <a:rPr lang="en-US" sz="8000" dirty="0"/>
              <a:t>ALL</a:t>
            </a:r>
            <a:r>
              <a:rPr lang="en-US" dirty="0"/>
              <a:t> </a:t>
            </a:r>
            <a:r>
              <a:rPr lang="en-US" sz="8000" dirty="0"/>
              <a:t>variables MUST BE defined before they are used</a:t>
            </a:r>
            <a:br>
              <a:rPr lang="en-US" sz="8000" dirty="0"/>
            </a:br>
            <a:endParaRPr lang="en-US" dirty="0"/>
          </a:p>
        </p:txBody>
      </p:sp>
    </p:spTree>
    <p:extLst>
      <p:ext uri="{BB962C8B-B14F-4D97-AF65-F5344CB8AC3E}">
        <p14:creationId xmlns:p14="http://schemas.microsoft.com/office/powerpoint/2010/main" val="271453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1642"/>
          </a:xfrm>
        </p:spPr>
        <p:txBody>
          <a:bodyPr/>
          <a:lstStyle/>
          <a:p>
            <a:r>
              <a:rPr lang="en-US" dirty="0"/>
              <a:t>vocabulary</a:t>
            </a:r>
          </a:p>
        </p:txBody>
      </p:sp>
      <p:sp>
        <p:nvSpPr>
          <p:cNvPr id="3" name="Content Placeholder 2"/>
          <p:cNvSpPr>
            <a:spLocks noGrp="1"/>
          </p:cNvSpPr>
          <p:nvPr>
            <p:ph idx="1"/>
          </p:nvPr>
        </p:nvSpPr>
        <p:spPr>
          <a:xfrm>
            <a:off x="1141413" y="1280161"/>
            <a:ext cx="1784668" cy="617220"/>
          </a:xfrm>
        </p:spPr>
        <p:txBody>
          <a:bodyPr>
            <a:normAutofit/>
          </a:bodyPr>
          <a:lstStyle/>
          <a:p>
            <a:pPr marL="0" indent="0">
              <a:buNone/>
            </a:pPr>
            <a:r>
              <a:rPr lang="en-US" sz="2800" dirty="0"/>
              <a:t>Syntax</a:t>
            </a:r>
          </a:p>
        </p:txBody>
      </p:sp>
      <p:sp>
        <p:nvSpPr>
          <p:cNvPr id="6" name="TextBox 5"/>
          <p:cNvSpPr txBox="1"/>
          <p:nvPr/>
        </p:nvSpPr>
        <p:spPr>
          <a:xfrm>
            <a:off x="2468880" y="1303021"/>
            <a:ext cx="8343900" cy="2954655"/>
          </a:xfrm>
          <a:prstGeom prst="rect">
            <a:avLst/>
          </a:prstGeom>
          <a:noFill/>
        </p:spPr>
        <p:txBody>
          <a:bodyPr wrap="square" rtlCol="0">
            <a:spAutoFit/>
          </a:bodyPr>
          <a:lstStyle/>
          <a:p>
            <a:r>
              <a:rPr lang="en-US" sz="2400" dirty="0"/>
              <a:t>In computer science, the syntax of a computer language is the set of rules that defines the combinations of symbols that are considered to be a correctly structured document or fragment in that language. This applies both to programming languages, where the document represents source code, and markup languages, where the document represents data. The syntax of a language defines its surface form.</a:t>
            </a:r>
          </a:p>
          <a:p>
            <a:endParaRPr lang="en-US" dirty="0"/>
          </a:p>
        </p:txBody>
      </p:sp>
    </p:spTree>
    <p:extLst>
      <p:ext uri="{BB962C8B-B14F-4D97-AF65-F5344CB8AC3E}">
        <p14:creationId xmlns:p14="http://schemas.microsoft.com/office/powerpoint/2010/main" val="368069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0222"/>
          </a:xfrm>
        </p:spPr>
        <p:txBody>
          <a:bodyPr/>
          <a:lstStyle/>
          <a:p>
            <a:r>
              <a:rPr lang="en-US" dirty="0"/>
              <a:t>vocabulary</a:t>
            </a:r>
          </a:p>
        </p:txBody>
      </p:sp>
      <p:sp>
        <p:nvSpPr>
          <p:cNvPr id="3" name="Content Placeholder 2"/>
          <p:cNvSpPr>
            <a:spLocks noGrp="1"/>
          </p:cNvSpPr>
          <p:nvPr>
            <p:ph idx="1"/>
          </p:nvPr>
        </p:nvSpPr>
        <p:spPr>
          <a:xfrm>
            <a:off x="1141413" y="1508761"/>
            <a:ext cx="2036128" cy="685800"/>
          </a:xfrm>
        </p:spPr>
        <p:txBody>
          <a:bodyPr>
            <a:normAutofit/>
          </a:bodyPr>
          <a:lstStyle/>
          <a:p>
            <a:pPr marL="0" indent="0">
              <a:buNone/>
            </a:pPr>
            <a:r>
              <a:rPr lang="en-US" sz="3200" dirty="0"/>
              <a:t>Compiler</a:t>
            </a:r>
          </a:p>
        </p:txBody>
      </p:sp>
      <p:sp>
        <p:nvSpPr>
          <p:cNvPr id="4" name="TextBox 3"/>
          <p:cNvSpPr txBox="1"/>
          <p:nvPr/>
        </p:nvSpPr>
        <p:spPr>
          <a:xfrm>
            <a:off x="3703320" y="1508761"/>
            <a:ext cx="7344091" cy="3539430"/>
          </a:xfrm>
          <a:prstGeom prst="rect">
            <a:avLst/>
          </a:prstGeom>
          <a:noFill/>
        </p:spPr>
        <p:txBody>
          <a:bodyPr wrap="square" rtlCol="0">
            <a:spAutoFit/>
          </a:bodyPr>
          <a:lstStyle/>
          <a:p>
            <a:r>
              <a:rPr lang="en-US" sz="2800" dirty="0"/>
              <a:t>A compiler is a computer program (or a set of programs) that transforms source code written in a programming language (the source language) into another computer language (the target language), with the latter often having a binary form known as object code. The most common reason for converting source code is to create an executable program.</a:t>
            </a:r>
          </a:p>
        </p:txBody>
      </p:sp>
    </p:spTree>
    <p:extLst>
      <p:ext uri="{BB962C8B-B14F-4D97-AF65-F5344CB8AC3E}">
        <p14:creationId xmlns:p14="http://schemas.microsoft.com/office/powerpoint/2010/main" val="2389221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Circuit</Template>
  <TotalTime>478</TotalTime>
  <Words>1679</Words>
  <Application>Microsoft Office PowerPoint</Application>
  <PresentationFormat>Widescreen</PresentationFormat>
  <Paragraphs>362</Paragraphs>
  <Slides>40</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Tw Cen MT</vt:lpstr>
      <vt:lpstr>Circuit</vt:lpstr>
      <vt:lpstr>Intro to C Programming – Part 1</vt:lpstr>
      <vt:lpstr>Midterm exam</vt:lpstr>
      <vt:lpstr>What color are the following components in the Visual Studio C++ compiler?</vt:lpstr>
      <vt:lpstr> what symbols are used when creating comments?</vt:lpstr>
      <vt:lpstr>Rules for naming variables</vt:lpstr>
      <vt:lpstr>Which of the following are invalid variable names? Why? </vt:lpstr>
      <vt:lpstr> ALL variables MUST BE defined before they are used </vt:lpstr>
      <vt:lpstr>vocabulary</vt:lpstr>
      <vt:lpstr>vocabulary</vt:lpstr>
      <vt:lpstr>vocabulary</vt:lpstr>
      <vt:lpstr>vocabulary</vt:lpstr>
      <vt:lpstr>vocabulary</vt:lpstr>
      <vt:lpstr>vocabulary</vt:lpstr>
      <vt:lpstr>Compiling program steps</vt:lpstr>
      <vt:lpstr>Basic Data types</vt:lpstr>
      <vt:lpstr>Displaying variables</vt:lpstr>
      <vt:lpstr>Math operations</vt:lpstr>
      <vt:lpstr>Writing algebraic expressions</vt:lpstr>
      <vt:lpstr>Write an if statement to determine if the grade is passing or failing </vt:lpstr>
      <vt:lpstr>Write a program to generate and display a table of n and n2, for integer values of n ranging from 1 to 10.    Be certain to print appropriate column headings </vt:lpstr>
      <vt:lpstr>What will the following print? </vt:lpstr>
      <vt:lpstr>What output might you expect from the following program? </vt:lpstr>
      <vt:lpstr>Identify the syntactic errors in the following program. </vt:lpstr>
      <vt:lpstr>Describe the output to the following code</vt:lpstr>
      <vt:lpstr>What output would you expect from the following program?</vt:lpstr>
      <vt:lpstr>Write the code to print the following table</vt:lpstr>
      <vt:lpstr>Writing code</vt:lpstr>
      <vt:lpstr>Reading code</vt:lpstr>
      <vt:lpstr>Reading code</vt:lpstr>
      <vt:lpstr>Reading code</vt:lpstr>
      <vt:lpstr>Reading code</vt:lpstr>
      <vt:lpstr>Reading code</vt:lpstr>
      <vt:lpstr>Reading code</vt:lpstr>
      <vt:lpstr>Writing Code</vt:lpstr>
      <vt:lpstr>Writing Code</vt:lpstr>
      <vt:lpstr>Midterm EXam practice homework</vt:lpstr>
      <vt:lpstr>Midterm EXam practice homework</vt:lpstr>
      <vt:lpstr>videos</vt:lpstr>
      <vt:lpstr>video</vt:lpstr>
      <vt:lpstr>Midterm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 Programming – Part 1</dc:title>
  <dc:creator>Nancy Kiernan Bell</dc:creator>
  <cp:lastModifiedBy>Nancy Kiernan Bell</cp:lastModifiedBy>
  <cp:revision>42</cp:revision>
  <dcterms:created xsi:type="dcterms:W3CDTF">2016-10-16T22:30:33Z</dcterms:created>
  <dcterms:modified xsi:type="dcterms:W3CDTF">2018-10-14T23:58:32Z</dcterms:modified>
</cp:coreProperties>
</file>