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6" r:id="rId5"/>
    <p:sldId id="257" r:id="rId6"/>
    <p:sldId id="258" r:id="rId7"/>
    <p:sldId id="259" r:id="rId8"/>
    <p:sldId id="270" r:id="rId9"/>
    <p:sldId id="269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6408" autoAdjust="0"/>
  </p:normalViewPr>
  <p:slideViewPr>
    <p:cSldViewPr snapToGrid="0" showGuides="1">
      <p:cViewPr varScale="1">
        <p:scale>
          <a:sx n="90" d="100"/>
          <a:sy n="90" d="100"/>
        </p:scale>
        <p:origin x="576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44B6F9-3517-44D5-ACB9-83D0E20F76C9}" type="datetime1">
              <a:rPr lang="pt-BR" smtClean="0"/>
              <a:t>03/06/2024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E14CB-A5BF-417F-96C4-87CE8F9550A6}" type="datetime1">
              <a:rPr lang="pt-BR" smtClean="0"/>
              <a:pPr/>
              <a:t>03/06/2024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77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016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68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93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    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Mês</a:t>
            </a:r>
            <a:br>
              <a:rPr lang="pt-BR" noProof="0" dirty="0"/>
            </a:br>
            <a:r>
              <a:rPr lang="pt-BR" noProof="0" dirty="0"/>
              <a:t>20AA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6" name="Espaço Reservado para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Slogan</a:t>
            </a:r>
          </a:p>
        </p:txBody>
      </p:sp>
      <p:sp>
        <p:nvSpPr>
          <p:cNvPr id="40" name="Elemento 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Espaço Reservado para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August </a:t>
            </a:r>
            <a:r>
              <a:rPr lang="pt-BR" noProof="0" dirty="0" err="1"/>
              <a:t>Bergqvist</a:t>
            </a:r>
            <a:endParaRPr lang="pt-BR" noProof="0" dirty="0"/>
          </a:p>
        </p:txBody>
      </p: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678 555-0128</a:t>
            </a:r>
          </a:p>
        </p:txBody>
      </p:sp>
      <p:sp>
        <p:nvSpPr>
          <p:cNvPr id="22" name="Espaço Reservado para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BERGQVIST@EXAMPLE.COM</a:t>
            </a:r>
          </a:p>
        </p:txBody>
      </p:sp>
      <p:sp>
        <p:nvSpPr>
          <p:cNvPr id="3" name="Elemento 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880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    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0" name="Elemento 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ço Reservado para Imagem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lemento 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366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Conteúd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 02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lemento 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46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 02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1" name="Espaço Reservado para Texto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50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 dirty="0"/>
              <a:t>COMPARAÇÃO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1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lemento 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2</a:t>
            </a:r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GRÁFICO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30%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10%</a:t>
            </a:r>
          </a:p>
        </p:txBody>
      </p:sp>
      <p:sp>
        <p:nvSpPr>
          <p:cNvPr id="25" name="Espaço Reservado para Texto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25%</a:t>
            </a:r>
          </a:p>
        </p:txBody>
      </p:sp>
      <p:sp>
        <p:nvSpPr>
          <p:cNvPr id="29" name="Espaço Reservado para Texto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10%</a:t>
            </a:r>
          </a:p>
        </p:txBody>
      </p:sp>
      <p:sp>
        <p:nvSpPr>
          <p:cNvPr id="33" name="Espaço Reservado para Texto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20%</a:t>
            </a:r>
          </a:p>
        </p:txBody>
      </p:sp>
      <p:sp>
        <p:nvSpPr>
          <p:cNvPr id="36" name="Espaço Reservado para Texto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5%</a:t>
            </a:r>
          </a:p>
        </p:txBody>
      </p:sp>
      <p:sp>
        <p:nvSpPr>
          <p:cNvPr id="39" name="Espaço Reservado para Texto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19" name="Espaço Reservado para Gráfico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3" name="Elemento gráfico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996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3" name="Elemento 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Tabe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  <p:grpSp>
        <p:nvGrpSpPr>
          <p:cNvPr id="45" name="Elemento 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TABELA</a:t>
            </a:r>
          </a:p>
        </p:txBody>
      </p:sp>
      <p:sp>
        <p:nvSpPr>
          <p:cNvPr id="3" name="Elemento 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3330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Imagem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IMAGEM GRANDE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pic>
        <p:nvPicPr>
          <p:cNvPr id="22" name="Elemento 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o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Elemento 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8" name="Espaço Reservado para Mí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mídia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46" y="1624464"/>
            <a:ext cx="5231157" cy="1847735"/>
          </a:xfrm>
        </p:spPr>
        <p:txBody>
          <a:bodyPr rtlCol="0"/>
          <a:lstStyle/>
          <a:p>
            <a:pPr rtl="0"/>
            <a:r>
              <a:rPr lang="pt-BR" sz="5800" dirty="0"/>
              <a:t>GIT e GITHUB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346" y="3429000"/>
            <a:ext cx="4476857" cy="949829"/>
          </a:xfrm>
        </p:spPr>
        <p:txBody>
          <a:bodyPr rtlCol="0"/>
          <a:lstStyle/>
          <a:p>
            <a:pPr rtl="0"/>
            <a:r>
              <a:rPr lang="pt-BR" dirty="0"/>
              <a:t>Conceitos e Definições</a:t>
            </a:r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tretch>
            <a:fillRect/>
          </a:stretch>
        </p:blipFill>
        <p:spPr>
          <a:xfrm>
            <a:off x="4606076" y="966454"/>
            <a:ext cx="7585924" cy="4267082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1356649" y="0"/>
            <a:ext cx="4146698" cy="568841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307" y="993110"/>
            <a:ext cx="4758102" cy="782638"/>
          </a:xfrm>
        </p:spPr>
        <p:txBody>
          <a:bodyPr rtlCol="0">
            <a:noAutofit/>
          </a:bodyPr>
          <a:lstStyle/>
          <a:p>
            <a:pPr rtl="0"/>
            <a:r>
              <a:rPr lang="pt-BR" sz="5400" dirty="0"/>
              <a:t>GIT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05613" y="2295277"/>
            <a:ext cx="4548187" cy="2916952"/>
          </a:xfrm>
        </p:spPr>
        <p:txBody>
          <a:bodyPr rtlCol="0">
            <a:normAutofit/>
          </a:bodyPr>
          <a:lstStyle/>
          <a:p>
            <a:r>
              <a:rPr lang="pt-BR" sz="1800" dirty="0">
                <a:latin typeface="Lucida Sans" panose="020B0602030504020204" pitchFamily="34" charset="0"/>
              </a:rPr>
              <a:t>É um sistema de versionamento de arquivos</a:t>
            </a:r>
          </a:p>
          <a:p>
            <a:r>
              <a:rPr lang="pt-BR" sz="1800" dirty="0">
                <a:latin typeface="Lucida Sans" panose="020B0602030504020204" pitchFamily="34" charset="0"/>
              </a:rPr>
              <a:t>Permite ter controle de tudo que foi feito no código, podendo alterar, apagar </a:t>
            </a:r>
            <a:r>
              <a:rPr lang="pt-BR" sz="1800" dirty="0" err="1">
                <a:latin typeface="Lucida Sans" panose="020B0602030504020204" pitchFamily="34" charset="0"/>
              </a:rPr>
              <a:t>etc</a:t>
            </a:r>
            <a:endParaRPr lang="pt-BR" sz="1800" dirty="0">
              <a:latin typeface="Lucida Sans" panose="020B0602030504020204" pitchFamily="34" charset="0"/>
            </a:endParaRPr>
          </a:p>
          <a:p>
            <a:r>
              <a:rPr lang="pt-BR" sz="1800" dirty="0">
                <a:latin typeface="Lucida Sans" panose="020B0602030504020204" pitchFamily="34" charset="0"/>
              </a:rPr>
              <a:t>Duas pessoas da mesma equipe, podem alterar um arquivo ao mesmo tempo, sem nenhuma interferência.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965" y="1273300"/>
            <a:ext cx="4794372" cy="78263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GITHUB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057" y="2316721"/>
            <a:ext cx="4959480" cy="689525"/>
          </a:xfrm>
        </p:spPr>
        <p:txBody>
          <a:bodyPr rtlCol="0">
            <a:noAutofit/>
          </a:bodyPr>
          <a:lstStyle/>
          <a:p>
            <a:r>
              <a:rPr lang="pt-BR" sz="1800" dirty="0">
                <a:solidFill>
                  <a:schemeClr val="accent3"/>
                </a:solidFill>
                <a:latin typeface="Lucida Sans" panose="020B0602030504020204" pitchFamily="34" charset="0"/>
              </a:rPr>
              <a:t>É uma plataforma feita para guardar seus arquivos onde você usa o GIT.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824" y="3006246"/>
            <a:ext cx="4959480" cy="1708223"/>
          </a:xfrm>
        </p:spPr>
        <p:txBody>
          <a:bodyPr rtlCol="0">
            <a:noAutofit/>
          </a:bodyPr>
          <a:lstStyle/>
          <a:p>
            <a:r>
              <a:rPr lang="pt-BR" sz="1800" dirty="0">
                <a:latin typeface="Lucida Sans" panose="020B0602030504020204" pitchFamily="34" charset="0"/>
              </a:rPr>
              <a:t>Podemos compartilhar nossos projetos para que outros desenvolvedores possam conhecer e trabalhar nele.</a:t>
            </a:r>
          </a:p>
          <a:p>
            <a:r>
              <a:rPr lang="pt-BR" sz="1800" dirty="0">
                <a:latin typeface="Lucida Sans" panose="020B0602030504020204" pitchFamily="34" charset="0"/>
              </a:rPr>
              <a:t>Começa criando um novo repositório e colocando como público, se quiser que qualquer pessoa possa ver e usar.</a:t>
            </a:r>
          </a:p>
          <a:p>
            <a:r>
              <a:rPr lang="pt-BR" sz="1800" dirty="0">
                <a:latin typeface="Lucida Sans" panose="020B0602030504020204" pitchFamily="34" charset="0"/>
              </a:rPr>
              <a:t>Depois, clicando no “</a:t>
            </a:r>
            <a:r>
              <a:rPr lang="pt-BR" sz="1800" b="1" dirty="0" err="1">
                <a:latin typeface="Lucida Sans" panose="020B0602030504020204" pitchFamily="34" charset="0"/>
              </a:rPr>
              <a:t>Add</a:t>
            </a:r>
            <a:r>
              <a:rPr lang="pt-BR" sz="1800" b="1" dirty="0">
                <a:latin typeface="Lucida Sans" panose="020B0602030504020204" pitchFamily="34" charset="0"/>
              </a:rPr>
              <a:t> a README file</a:t>
            </a:r>
            <a:r>
              <a:rPr lang="pt-BR" sz="1800" dirty="0">
                <a:latin typeface="Lucida Sans" panose="020B0602030504020204" pitchFamily="34" charset="0"/>
              </a:rPr>
              <a:t>” você vai adicionar o arquivo original do projeto. Dessa forma, se começa no </a:t>
            </a:r>
            <a:r>
              <a:rPr lang="pt-BR" sz="1800" b="1" dirty="0">
                <a:latin typeface="Lucida Sans" panose="020B0602030504020204" pitchFamily="34" charset="0"/>
              </a:rPr>
              <a:t>GITHUB</a:t>
            </a:r>
          </a:p>
        </p:txBody>
      </p:sp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/>
          <a:stretch>
            <a:fillRect/>
          </a:stretch>
        </p:blipFill>
        <p:spPr>
          <a:xfrm>
            <a:off x="5771770" y="1867058"/>
            <a:ext cx="6431350" cy="2741321"/>
          </a:xfrm>
        </p:spPr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INFORMAÇÕES GITHUB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065" y="2484583"/>
            <a:ext cx="4365625" cy="36512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 err="1"/>
              <a:t>Branch</a:t>
            </a:r>
            <a:r>
              <a:rPr lang="pt-BR" dirty="0"/>
              <a:t>/Ramificações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12290" y="2917245"/>
            <a:ext cx="4365625" cy="2333625"/>
          </a:xfrm>
        </p:spPr>
        <p:txBody>
          <a:bodyPr rtlCol="0">
            <a:noAutofit/>
          </a:bodyPr>
          <a:lstStyle/>
          <a:p>
            <a:r>
              <a:rPr lang="pt-BR" sz="1500" dirty="0">
                <a:latin typeface="Lucida Sans" panose="020B0602030504020204" pitchFamily="34" charset="0"/>
              </a:rPr>
              <a:t>Possibilita ramificar o código original para fazer diferentes alterações.</a:t>
            </a:r>
          </a:p>
          <a:p>
            <a:r>
              <a:rPr lang="pt-BR" sz="1500" dirty="0">
                <a:latin typeface="Lucida Sans" panose="020B0602030504020204" pitchFamily="34" charset="0"/>
              </a:rPr>
              <a:t>Facilita para reconhecer versões diferentes do código original.</a:t>
            </a:r>
          </a:p>
          <a:p>
            <a:r>
              <a:rPr lang="pt-BR" sz="1500" dirty="0">
                <a:latin typeface="Lucida Sans" panose="020B0602030504020204" pitchFamily="34" charset="0"/>
              </a:rPr>
              <a:t>Muito importante para trabalhos em equipe, para saber quem fez tal mudança no código.</a:t>
            </a:r>
          </a:p>
          <a:p>
            <a:r>
              <a:rPr lang="pt-BR" sz="1500" dirty="0">
                <a:latin typeface="Lucida Sans" panose="020B0602030504020204" pitchFamily="34" charset="0"/>
              </a:rPr>
              <a:t>Também existe o termo </a:t>
            </a:r>
            <a:r>
              <a:rPr lang="pt-BR" sz="1500" b="1" dirty="0">
                <a:solidFill>
                  <a:schemeClr val="accent3"/>
                </a:solidFill>
                <a:latin typeface="Lucida Sans" panose="020B0602030504020204" pitchFamily="34" charset="0"/>
              </a:rPr>
              <a:t>MERGE</a:t>
            </a:r>
            <a:r>
              <a:rPr lang="pt-BR" sz="1500" dirty="0">
                <a:latin typeface="Lucida Sans" panose="020B0602030504020204" pitchFamily="34" charset="0"/>
              </a:rPr>
              <a:t>, que é uma junção de uma </a:t>
            </a:r>
            <a:r>
              <a:rPr lang="pt-BR" sz="1500" b="1" dirty="0">
                <a:latin typeface="Lucida Sans" panose="020B0602030504020204" pitchFamily="34" charset="0"/>
              </a:rPr>
              <a:t>BRANCH</a:t>
            </a:r>
            <a:r>
              <a:rPr lang="pt-BR" sz="1500" dirty="0">
                <a:latin typeface="Lucida Sans" panose="020B0602030504020204" pitchFamily="34" charset="0"/>
              </a:rPr>
              <a:t> nova e a </a:t>
            </a:r>
            <a:r>
              <a:rPr lang="pt-BR" sz="1500" b="1" dirty="0">
                <a:latin typeface="Lucida Sans" panose="020B0602030504020204" pitchFamily="34" charset="0"/>
              </a:rPr>
              <a:t>BRANCH</a:t>
            </a:r>
            <a:r>
              <a:rPr lang="pt-BR" sz="1500" dirty="0">
                <a:latin typeface="Lucida Sans" panose="020B0602030504020204" pitchFamily="34" charset="0"/>
              </a:rPr>
              <a:t> principal.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00" y="2484583"/>
            <a:ext cx="4365625" cy="36512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 err="1"/>
              <a:t>Commits</a:t>
            </a:r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4" y="2837557"/>
            <a:ext cx="5373466" cy="591444"/>
          </a:xfrm>
        </p:spPr>
        <p:txBody>
          <a:bodyPr rtlCol="0">
            <a:normAutofit/>
          </a:bodyPr>
          <a:lstStyle/>
          <a:p>
            <a:r>
              <a:rPr lang="pt-BR" sz="1500" dirty="0">
                <a:latin typeface="Lucida Sans" panose="020B0602030504020204" pitchFamily="34" charset="0"/>
              </a:rPr>
              <a:t>São como as alterações salvas do projeto são</a:t>
            </a:r>
          </a:p>
          <a:p>
            <a:pPr marL="0" indent="0">
              <a:buNone/>
            </a:pPr>
            <a:r>
              <a:rPr lang="pt-BR" sz="1500" dirty="0">
                <a:latin typeface="Lucida Sans" panose="020B0602030504020204" pitchFamily="34" charset="0"/>
              </a:rPr>
              <a:t>chamadas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994CF2-C454-4A2F-9B78-61E816C1DA0E}"/>
              </a:ext>
            </a:extLst>
          </p:cNvPr>
          <p:cNvSpPr txBox="1"/>
          <p:nvPr/>
        </p:nvSpPr>
        <p:spPr>
          <a:xfrm>
            <a:off x="6089650" y="3716991"/>
            <a:ext cx="436562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Remote</a:t>
            </a:r>
          </a:p>
          <a:p>
            <a:endParaRPr lang="pt-BR" sz="23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  <a:p>
            <a:endParaRPr lang="pt-BR" sz="23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FA2AC9-02CA-4BD0-A6F9-5DC2E7EF89CF}"/>
              </a:ext>
            </a:extLst>
          </p:cNvPr>
          <p:cNvSpPr txBox="1"/>
          <p:nvPr/>
        </p:nvSpPr>
        <p:spPr>
          <a:xfrm>
            <a:off x="5992055" y="4235207"/>
            <a:ext cx="4573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O 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remote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é uma plataforma utilizada para mover seu repositório para o servidor que você estiver usando. (</a:t>
            </a:r>
            <a:r>
              <a:rPr lang="pt-BR" sz="1500" b="1" dirty="0">
                <a:solidFill>
                  <a:schemeClr val="accent3"/>
                </a:solidFill>
                <a:latin typeface="Lucida Sans" panose="020B0602030504020204" pitchFamily="34" charset="0"/>
              </a:rPr>
              <a:t>Exemplo: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mover um arquivo do GIT para o GITHUB)</a:t>
            </a:r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pc="-110" dirty="0"/>
              <a:t>TERMOS GITHUB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595" y="2759221"/>
            <a:ext cx="4365625" cy="365125"/>
          </a:xfrm>
        </p:spPr>
        <p:txBody>
          <a:bodyPr rtlCol="0">
            <a:noAutofit/>
          </a:bodyPr>
          <a:lstStyle/>
          <a:p>
            <a:pPr rtl="0"/>
            <a:r>
              <a:rPr lang="pt-BR" sz="2400" dirty="0"/>
              <a:t>PUSH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t>5</a:t>
            </a:fld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83B62DE-839B-4B2A-9086-69AC36EA799C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25475" y="2759221"/>
            <a:ext cx="4365625" cy="365125"/>
          </a:xfrm>
        </p:spPr>
        <p:txBody>
          <a:bodyPr>
            <a:noAutofit/>
          </a:bodyPr>
          <a:lstStyle/>
          <a:p>
            <a:r>
              <a:rPr lang="pt-BR" sz="2400" dirty="0"/>
              <a:t>PULL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A43222-E16F-40E1-ACE1-0E5746931D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1850" y="3332077"/>
            <a:ext cx="4365625" cy="2333625"/>
          </a:xfrm>
        </p:spPr>
        <p:txBody>
          <a:bodyPr>
            <a:normAutofit/>
          </a:bodyPr>
          <a:lstStyle/>
          <a:p>
            <a:r>
              <a:rPr lang="pt-BR" sz="1500" dirty="0">
                <a:latin typeface="Lucida Sans" panose="020B0602030504020204" pitchFamily="34" charset="0"/>
              </a:rPr>
              <a:t>É o que precisa ser feito para que seu </a:t>
            </a:r>
            <a:r>
              <a:rPr lang="pt-BR" sz="1500" b="1" dirty="0">
                <a:latin typeface="Lucida Sans" panose="020B0602030504020204" pitchFamily="34" charset="0"/>
              </a:rPr>
              <a:t>COMMIT</a:t>
            </a:r>
            <a:r>
              <a:rPr lang="pt-BR" sz="1500" dirty="0">
                <a:latin typeface="Lucida Sans" panose="020B0602030504020204" pitchFamily="34" charset="0"/>
              </a:rPr>
              <a:t> vá direto para o </a:t>
            </a:r>
            <a:r>
              <a:rPr lang="pt-BR" sz="1500" b="1" dirty="0">
                <a:latin typeface="Lucida Sans" panose="020B0602030504020204" pitchFamily="34" charset="0"/>
              </a:rPr>
              <a:t>GITHUB.</a:t>
            </a:r>
          </a:p>
          <a:p>
            <a:r>
              <a:rPr lang="pt-BR" sz="1500" dirty="0">
                <a:latin typeface="Lucida Sans" panose="020B0602030504020204" pitchFamily="34" charset="0"/>
              </a:rPr>
              <a:t>Se isso não for feito, seu </a:t>
            </a:r>
            <a:r>
              <a:rPr lang="pt-BR" sz="1500" b="1" dirty="0">
                <a:latin typeface="Lucida Sans" panose="020B0602030504020204" pitchFamily="34" charset="0"/>
              </a:rPr>
              <a:t>COMMIT</a:t>
            </a:r>
            <a:r>
              <a:rPr lang="pt-BR" sz="1500" dirty="0">
                <a:latin typeface="Lucida Sans" panose="020B0602030504020204" pitchFamily="34" charset="0"/>
              </a:rPr>
              <a:t> só estará na sua própria máquina e não irá pro </a:t>
            </a:r>
            <a:r>
              <a:rPr lang="pt-BR" sz="1500" b="1" dirty="0">
                <a:latin typeface="Lucida Sans" panose="020B0602030504020204" pitchFamily="34" charset="0"/>
              </a:rPr>
              <a:t>GITHUB</a:t>
            </a:r>
            <a:r>
              <a:rPr lang="pt-BR" sz="1500" dirty="0">
                <a:latin typeface="Lucida Sans" panose="020B0602030504020204" pitchFamily="34" charset="0"/>
              </a:rPr>
              <a:t>, é um processo manual.</a:t>
            </a:r>
          </a:p>
          <a:p>
            <a:r>
              <a:rPr lang="pt-BR" sz="1500" dirty="0">
                <a:latin typeface="Lucida Sans" panose="020B0602030504020204" pitchFamily="34" charset="0"/>
              </a:rPr>
              <a:t>Para simplificar, é como se fosse um “empurrão”.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60E4F4E1-3C03-4616-AC36-446A7B93CC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4" y="3332078"/>
            <a:ext cx="4365625" cy="2333625"/>
          </a:xfrm>
        </p:spPr>
        <p:txBody>
          <a:bodyPr>
            <a:normAutofit/>
          </a:bodyPr>
          <a:lstStyle/>
          <a:p>
            <a:r>
              <a:rPr lang="pt-BR" sz="1500" dirty="0">
                <a:latin typeface="Lucida Sans" panose="020B0602030504020204" pitchFamily="34" charset="0"/>
              </a:rPr>
              <a:t>Você faz isso para pegar o repositório que está no GITHUB e trazer para sua máquina</a:t>
            </a:r>
          </a:p>
          <a:p>
            <a:r>
              <a:rPr lang="pt-BR" sz="1500" dirty="0">
                <a:latin typeface="Lucida Sans" panose="020B0602030504020204" pitchFamily="34" charset="0"/>
              </a:rPr>
              <a:t>Basicamente o contrário do PUSH</a:t>
            </a:r>
          </a:p>
          <a:p>
            <a:r>
              <a:rPr lang="pt-BR" sz="1500" dirty="0">
                <a:latin typeface="Lucida Sans" panose="020B0602030504020204" pitchFamily="34" charset="0"/>
              </a:rPr>
              <a:t>Exemplo: Quando um colega de equipe faz uma alteração no código, será necessário “puxar” para sua máquina, para conseguir utilizar.</a:t>
            </a:r>
          </a:p>
        </p:txBody>
      </p: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55" y="1637269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pt-BR" sz="6000" dirty="0"/>
              <a:t>OBRIGADO!</a:t>
            </a:r>
          </a:p>
        </p:txBody>
      </p:sp>
      <p:pic>
        <p:nvPicPr>
          <p:cNvPr id="16" name="Espaço Reservado para Imagem 15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tretch>
            <a:fillRect/>
          </a:stretch>
        </p:blipFill>
        <p:spPr>
          <a:xfrm>
            <a:off x="6368902" y="959812"/>
            <a:ext cx="5823098" cy="3814654"/>
          </a:xfrm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C1B628F-FDA6-42AC-8D55-2FAF71A11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7731" y="5898636"/>
            <a:ext cx="4367531" cy="365125"/>
          </a:xfrm>
        </p:spPr>
        <p:txBody>
          <a:bodyPr/>
          <a:lstStyle/>
          <a:p>
            <a:r>
              <a:rPr lang="pt-BR" dirty="0"/>
              <a:t>Feito por: Clara Costa – 2°C</a:t>
            </a:r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254_TF55923798.potx" id="{56A03F81-E06D-4EB3-8EF4-FC08448B1313}" vid="{8A394E34-A15C-4178-9DB7-37651BAC73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férias divertida</Template>
  <TotalTime>0</TotalTime>
  <Words>348</Words>
  <Application>Microsoft Office PowerPoint</Application>
  <PresentationFormat>Widescreen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Lucida Sans</vt:lpstr>
      <vt:lpstr>Tema do Office</vt:lpstr>
      <vt:lpstr>GIT e GITHUB</vt:lpstr>
      <vt:lpstr>GIT</vt:lpstr>
      <vt:lpstr>GITHUB</vt:lpstr>
      <vt:lpstr>INFORMAÇÕES GITHUB</vt:lpstr>
      <vt:lpstr>TERMOS GITHUB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2024-06-03T10:16:47Z</dcterms:created>
  <dcterms:modified xsi:type="dcterms:W3CDTF">2024-06-03T11:35:00Z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