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67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0"/>
          <a:stretch>
            <a:fillRect/>
          </a:stretch>
        </p:blipFill>
        <p:spPr>
          <a:xfrm>
            <a:off x="2491410" y="0"/>
            <a:ext cx="9700591" cy="6858000"/>
          </a:xfrm>
          <a:prstGeom prst="rect">
            <a:avLst/>
          </a:prstGeom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71609" y="3891098"/>
            <a:ext cx="6850081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71609" y="2056372"/>
            <a:ext cx="6859855" cy="1720077"/>
          </a:xfrm>
        </p:spPr>
        <p:txBody>
          <a:bodyPr>
            <a:normAutofit/>
          </a:bodyPr>
          <a:lstStyle>
            <a:lvl1pPr algn="ctr">
              <a:defRPr sz="4200">
                <a:solidFill>
                  <a:schemeClr val="accent1">
                    <a:lumMod val="75000"/>
                  </a:schemeClr>
                </a:solidFill>
                <a:effectLst>
                  <a:outerShdw blurRad="63500" dist="101600" dir="11400000" algn="tr" rotWithShape="0">
                    <a:prstClr val="black">
                      <a:alpha val="11000"/>
                    </a:prst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7691-8AD8-43AB-853C-2A2E61F995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64F10-D2C0-4CBA-8702-3615A4924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7691-8AD8-43AB-853C-2A2E61F995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64F10-D2C0-4CBA-8702-3615A4924EE2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6219" y="0"/>
            <a:ext cx="11739562" cy="65754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 marL="539750" indent="-179705"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720090">
              <a:defRPr sz="1800"/>
            </a:lvl3pPr>
            <a:lvl4pPr marL="899795">
              <a:defRPr sz="1800"/>
            </a:lvl4pPr>
            <a:lvl5pPr marL="1080135"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36800" y="450000"/>
            <a:ext cx="10576800" cy="69959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702800" y="1666800"/>
            <a:ext cx="9910800" cy="456480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7691-8AD8-43AB-853C-2A2E61F995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64F10-D2C0-4CBA-8702-3615A4924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5187950" y="2269864"/>
            <a:ext cx="6925161" cy="770200"/>
          </a:xfrm>
        </p:spPr>
        <p:txBody>
          <a:bodyPr anchor="ctr" anchorCtr="1">
            <a:normAutofit/>
          </a:bodyPr>
          <a:lstStyle>
            <a:lvl1pPr algn="ctr">
              <a:defRPr sz="3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5187949" y="3144043"/>
            <a:ext cx="6925161" cy="485775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cxnSp>
        <p:nvCxnSpPr>
          <p:cNvPr id="7" name="直接连接符 2"/>
          <p:cNvCxnSpPr>
            <a:cxnSpLocks noChangeShapeType="1"/>
          </p:cNvCxnSpPr>
          <p:nvPr/>
        </p:nvCxnSpPr>
        <p:spPr bwMode="auto">
          <a:xfrm>
            <a:off x="5194300" y="3040063"/>
            <a:ext cx="6997700" cy="0"/>
          </a:xfrm>
          <a:prstGeom prst="line">
            <a:avLst/>
          </a:prstGeom>
          <a:noFill/>
          <a:ln w="19050" cmpd="sng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文本占位符 22"/>
          <p:cNvSpPr>
            <a:spLocks noChangeArrowheads="1"/>
          </p:cNvSpPr>
          <p:nvPr/>
        </p:nvSpPr>
        <p:spPr bwMode="auto">
          <a:xfrm>
            <a:off x="3222625" y="1901825"/>
            <a:ext cx="765175" cy="766763"/>
          </a:xfrm>
          <a:prstGeom prst="ellipse">
            <a:avLst/>
          </a:prstGeom>
          <a:solidFill>
            <a:srgbClr val="FBBE77">
              <a:alpha val="85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 2" pitchFamily="18" charset="2"/>
              <a:buChar char=""/>
              <a:defRPr sz="2000">
                <a:solidFill>
                  <a:srgbClr val="A06A29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algn="just">
              <a:lnSpc>
                <a:spcPct val="130000"/>
              </a:lnSpc>
              <a:spcAft>
                <a:spcPts val="600"/>
              </a:spcAft>
              <a:buClr>
                <a:srgbClr val="FFDF6B"/>
              </a:buClr>
              <a:buFont typeface="幼圆" pitchFamily="49" charset="-122"/>
              <a:buChar char=" "/>
              <a:defRPr sz="1600">
                <a:solidFill>
                  <a:srgbClr val="626262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sz="1800">
                <a:solidFill>
                  <a:srgbClr val="864A04"/>
                </a:solidFill>
                <a:latin typeface="Baskerville Old Face" pitchFamily="18" charset="0"/>
                <a:ea typeface="黑体" panose="02010609060101010101" pitchFamily="49" charset="-122"/>
              </a:rPr>
              <a:t>Part</a:t>
            </a:r>
            <a:endParaRPr lang="zh-CN" altLang="en-US" sz="1800">
              <a:solidFill>
                <a:srgbClr val="864A04"/>
              </a:solidFill>
              <a:latin typeface="Baskerville Old Face" pitchFamily="18" charset="0"/>
              <a:ea typeface="黑体" panose="02010609060101010101" pitchFamily="49" charset="-122"/>
            </a:endParaRPr>
          </a:p>
        </p:txBody>
      </p:sp>
      <p:sp>
        <p:nvSpPr>
          <p:cNvPr id="9" name="任意多边形 4"/>
          <p:cNvSpPr/>
          <p:nvPr/>
        </p:nvSpPr>
        <p:spPr bwMode="auto">
          <a:xfrm>
            <a:off x="3422650" y="3048000"/>
            <a:ext cx="1765300" cy="677863"/>
          </a:xfrm>
          <a:custGeom>
            <a:avLst/>
            <a:gdLst>
              <a:gd name="T0" fmla="*/ 1807014 w 1807014"/>
              <a:gd name="T1" fmla="*/ 0 h 693278"/>
              <a:gd name="T2" fmla="*/ 1770122 w 1807014"/>
              <a:gd name="T3" fmla="*/ 118847 h 693278"/>
              <a:gd name="T4" fmla="*/ 903507 w 1807014"/>
              <a:gd name="T5" fmla="*/ 693278 h 693278"/>
              <a:gd name="T6" fmla="*/ 36892 w 1807014"/>
              <a:gd name="T7" fmla="*/ 118847 h 693278"/>
              <a:gd name="T8" fmla="*/ 0 w 1807014"/>
              <a:gd name="T9" fmla="*/ 0 h 693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7014" h="693278">
                <a:moveTo>
                  <a:pt x="1807014" y="0"/>
                </a:moveTo>
                <a:lnTo>
                  <a:pt x="1770122" y="118847"/>
                </a:lnTo>
                <a:cubicBezTo>
                  <a:pt x="1627342" y="456416"/>
                  <a:pt x="1293086" y="693278"/>
                  <a:pt x="903507" y="693278"/>
                </a:cubicBezTo>
                <a:cubicBezTo>
                  <a:pt x="513929" y="693278"/>
                  <a:pt x="179672" y="456416"/>
                  <a:pt x="36892" y="118847"/>
                </a:cubicBez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0" name="直接连接符 5"/>
          <p:cNvCxnSpPr>
            <a:cxnSpLocks noChangeShapeType="1"/>
          </p:cNvCxnSpPr>
          <p:nvPr/>
        </p:nvCxnSpPr>
        <p:spPr bwMode="auto">
          <a:xfrm flipV="1">
            <a:off x="0" y="3049588"/>
            <a:ext cx="3432175" cy="25400"/>
          </a:xfrm>
          <a:prstGeom prst="line">
            <a:avLst/>
          </a:prstGeom>
          <a:noFill/>
          <a:ln w="19050" cmpd="sng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文本占位符 7"/>
          <p:cNvSpPr/>
          <p:nvPr/>
        </p:nvSpPr>
        <p:spPr bwMode="auto">
          <a:xfrm>
            <a:off x="3579813" y="2090738"/>
            <a:ext cx="1471612" cy="1471612"/>
          </a:xfrm>
          <a:prstGeom prst="ellipse">
            <a:avLst/>
          </a:prstGeom>
          <a:noFill/>
          <a:ln w="38100" cmpd="sng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 2" pitchFamily="18" charset="2"/>
              <a:buChar char=""/>
              <a:defRPr sz="2000">
                <a:solidFill>
                  <a:srgbClr val="A06A29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algn="just">
              <a:lnSpc>
                <a:spcPct val="130000"/>
              </a:lnSpc>
              <a:spcAft>
                <a:spcPts val="600"/>
              </a:spcAft>
              <a:buClr>
                <a:srgbClr val="FFDF6B"/>
              </a:buClr>
              <a:buFont typeface="幼圆" pitchFamily="49" charset="-122"/>
              <a:buChar char=" "/>
              <a:defRPr sz="1600">
                <a:solidFill>
                  <a:srgbClr val="626262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7200" i="1" dirty="0">
              <a:solidFill>
                <a:schemeClr val="accent1"/>
              </a:solidFill>
              <a:latin typeface="Baskerville Old Face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7691-8AD8-43AB-853C-2A2E61F995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64F10-D2C0-4CBA-8702-3615A4924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200" y="182435"/>
            <a:ext cx="10591200" cy="699594"/>
          </a:xfrm>
        </p:spPr>
        <p:txBody>
          <a:bodyPr lIns="90000" tIns="46800" rIns="90000" bIns="4680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673200" y="1252800"/>
            <a:ext cx="10591200" cy="2120400"/>
          </a:xfrm>
        </p:spPr>
        <p:txBody>
          <a:bodyPr anchor="ctr" anchorCtr="0">
            <a:norm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73200" y="3970800"/>
            <a:ext cx="10591200" cy="2343600"/>
          </a:xfrm>
        </p:spPr>
        <p:txBody>
          <a:bodyPr anchor="ctr" anchorCtr="0">
            <a:norm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7691-8AD8-43AB-853C-2A2E61F995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64F10-D2C0-4CBA-8702-3615A4924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99436" y="118532"/>
            <a:ext cx="10515598" cy="71702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4"/>
            <a:ext cx="5157787" cy="368458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6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6" y="2200274"/>
            <a:ext cx="5183188" cy="368458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7691-8AD8-43AB-853C-2A2E61F995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64F10-D2C0-4CBA-8702-3615A4924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D2AF4F-F5A6-4E67-9CC6-E601D90B3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01FE64-EAE3-448D-9A97-7E2C81DACF21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0" y="2609850"/>
            <a:ext cx="12192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 2" pitchFamily="18" charset="2"/>
              <a:buChar char=""/>
              <a:defRPr sz="2000">
                <a:solidFill>
                  <a:srgbClr val="A06A29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FFDF6B"/>
              </a:buClr>
              <a:buFont typeface="幼圆" pitchFamily="49" charset="-122"/>
              <a:buChar char=" "/>
              <a:defRPr sz="1600">
                <a:solidFill>
                  <a:srgbClr val="626262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78200" y="2793726"/>
            <a:ext cx="5435600" cy="775248"/>
          </a:xfrm>
        </p:spPr>
        <p:txBody>
          <a:bodyPr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7691-8AD8-43AB-853C-2A2E61F995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64F10-D2C0-4CBA-8702-3615A4924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13600" y="698400"/>
            <a:ext cx="8751600" cy="493200"/>
          </a:xfrm>
        </p:spPr>
        <p:txBody>
          <a:bodyPr lIns="0" tIns="0" rIns="0" bIns="0" anchor="ctr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1807200" y="1627200"/>
            <a:ext cx="3592800" cy="44064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6235200" y="1674000"/>
            <a:ext cx="4356000" cy="44748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7691-8AD8-43AB-853C-2A2E61F995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64F10-D2C0-4CBA-8702-3615A4924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72995" y="365124"/>
            <a:ext cx="1182511" cy="6089463"/>
          </a:xfrm>
        </p:spPr>
        <p:txBody>
          <a:bodyPr vert="eaVert" lIns="0" tIns="0" rIns="0" bIns="0" anchor="ctr" anchorCtr="1"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99247" y="365124"/>
            <a:ext cx="9549569" cy="6089463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7691-8AD8-43AB-853C-2A2E61F995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64F10-D2C0-4CBA-8702-3615A4924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1" t="8221" b="26117"/>
          <a:stretch>
            <a:fillRect/>
          </a:stretch>
        </p:blipFill>
        <p:spPr>
          <a:xfrm>
            <a:off x="-26505" y="-19878"/>
            <a:ext cx="12218505" cy="687787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-19878"/>
            <a:ext cx="12192000" cy="6877878"/>
          </a:xfrm>
          <a:prstGeom prst="rect">
            <a:avLst/>
          </a:prstGeom>
          <a:solidFill>
            <a:srgbClr val="FFFFFF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240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8798" y="182435"/>
            <a:ext cx="11056060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58799" y="1017918"/>
            <a:ext cx="11056060" cy="5201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7691-8AD8-43AB-853C-2A2E61F995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64F10-D2C0-4CBA-8702-3615A4924E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+mj-lt"/>
          <a:ea typeface="+mn-ea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2" pitchFamily="18" charset="2"/>
        <a:buChar char=""/>
        <a:defRPr sz="2400" kern="1200" baseline="0">
          <a:solidFill>
            <a:srgbClr val="000000"/>
          </a:solidFill>
          <a:latin typeface="+mj-lt"/>
          <a:ea typeface="+mn-ea"/>
          <a:cs typeface="+mn-cs"/>
        </a:defRPr>
      </a:lvl1pPr>
      <a:lvl2pPr marL="539750" indent="-179705" algn="just" defTabSz="914400" rtl="0" eaLnBrk="1" latinLnBrk="0" hangingPunct="1">
        <a:spcBef>
          <a:spcPts val="0"/>
        </a:spcBef>
        <a:spcAft>
          <a:spcPts val="0"/>
        </a:spcAft>
        <a:buClrTx/>
        <a:buFont typeface="Arial" panose="020B0604020202020204" pitchFamily="34" charset="0"/>
        <a:buChar char="•"/>
        <a:defRPr sz="2000" kern="1200" baseline="0">
          <a:solidFill>
            <a:srgbClr val="000000"/>
          </a:solidFill>
          <a:latin typeface="+mj-lt"/>
          <a:ea typeface="+mn-ea"/>
          <a:cs typeface="+mn-cs"/>
        </a:defRPr>
      </a:lvl2pPr>
      <a:lvl3pPr marL="72009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171609" y="2056372"/>
            <a:ext cx="6859855" cy="17200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1" i="0" kern="1200" baseline="0">
                <a:solidFill>
                  <a:srgbClr val="F8931D">
                    <a:lumMod val="75000"/>
                  </a:srgbClr>
                </a:solidFill>
                <a:effectLst>
                  <a:outerShdw blurRad="63500" dist="101600" dir="11400000" algn="tr" rotWithShape="0">
                    <a:prstClr val="black">
                      <a:alpha val="11000"/>
                    </a:prst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</a:lstStyle>
          <a:p>
            <a:r>
              <a:rPr lang="zh-CN" altLang="da-DK" dirty="0">
                <a:ea typeface="黑体" panose="02010609060101010101" pitchFamily="49" charset="-122"/>
              </a:rPr>
              <a:t>订单流程</a:t>
            </a:r>
            <a:endParaRPr lang="zh-CN" altLang="da-DK" dirty="0">
              <a:ea typeface="黑体" panose="02010609060101010101" pitchFamily="49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custDataLst>
              <p:tags r:id="rId2"/>
            </p:custDataLst>
          </p:nvPr>
        </p:nvSpPr>
        <p:spPr>
          <a:xfrm>
            <a:off x="171609" y="3891098"/>
            <a:ext cx="6850081" cy="46721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F8931D"/>
              </a:buClr>
              <a:buSzPct val="80000"/>
              <a:buFont typeface="Wingdings 2" pitchFamily="18" charset="2"/>
              <a:buNone/>
              <a:defRPr sz="1800" kern="1200" baseline="0">
                <a:solidFill>
                  <a:srgbClr val="FFCA08">
                    <a:lumMod val="75000"/>
                  </a:srgb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45720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2000" kern="1200" baseline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9pPr>
          </a:lstStyle>
          <a:p>
            <a:r>
              <a:rPr lang="zh-CN" altLang="da-DK" dirty="0">
                <a:latin typeface="Arial" panose="020B0604020202020204" pitchFamily="34" charset="0"/>
              </a:rPr>
              <a:t>第一阶段 </a:t>
            </a:r>
            <a:r>
              <a:rPr lang="en-US" altLang="zh-CN" dirty="0">
                <a:latin typeface="Arial" panose="020B0604020202020204" pitchFamily="34" charset="0"/>
              </a:rPr>
              <a:t>2016-11-24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+mj-ea"/>
              </a:rPr>
              <a:t>其它问题</a:t>
            </a:r>
            <a:endParaRPr lang="zh-CN" altLang="en-US" dirty="0">
              <a:ea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</a:rPr>
              <a:t> </a:t>
            </a:r>
            <a:endParaRPr lang="en-US" altLang="zh-CN" dirty="0">
              <a:latin typeface="+mn-lt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3677203" y="2180213"/>
            <a:ext cx="1323423" cy="1292662"/>
          </a:xfrm>
          <a:prstGeom prst="rect">
            <a:avLst/>
          </a:prstGeom>
          <a:noFill/>
        </p:spPr>
        <p:txBody>
          <a:bodyPr wrap="square" rtlCol="0" anchor="ctr" anchorCtr="1"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6000" smtClean="0">
                <a:solidFill>
                  <a:schemeClr val="accent1"/>
                </a:solidFill>
              </a:rPr>
              <a:t>03</a:t>
            </a:r>
            <a:endParaRPr lang="en-US" altLang="zh-CN" sz="6000" smtClean="0">
              <a:solidFill>
                <a:schemeClr val="accent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前台</a:t>
            </a:r>
            <a:r>
              <a:rPr lang="en-US" altLang="zh-CN"/>
              <a:t>UI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上传支付凭证的</a:t>
            </a:r>
            <a:r>
              <a:rPr lang="en-US" altLang="zh-CN"/>
              <a:t>UI</a:t>
            </a:r>
            <a:r>
              <a:rPr lang="zh-CN" altLang="en-US"/>
              <a:t>需要设计，包括订单列表和订单详情页</a:t>
            </a:r>
            <a:endParaRPr lang="zh-CN" altLang="en-US"/>
          </a:p>
          <a:p>
            <a:r>
              <a:rPr lang="zh-CN" altLang="en-US"/>
              <a:t>删除</a:t>
            </a:r>
            <a:r>
              <a:rPr lang="en-US" altLang="zh-CN"/>
              <a:t>/</a:t>
            </a:r>
            <a:r>
              <a:rPr lang="zh-CN" altLang="en-US"/>
              <a:t>替换支付凭证的提示语句</a:t>
            </a:r>
            <a:endParaRPr lang="zh-CN" altLang="en-US"/>
          </a:p>
          <a:p>
            <a:r>
              <a:rPr lang="zh-CN" altLang="en-US"/>
              <a:t>相关错误信息格式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管理</a:t>
            </a:r>
            <a:r>
              <a:rPr lang="en-US" altLang="zh-CN"/>
              <a:t>UI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查看支付凭证的</a:t>
            </a:r>
            <a:r>
              <a:rPr lang="en-US" altLang="zh-CN"/>
              <a:t>UI</a:t>
            </a:r>
            <a:r>
              <a:rPr lang="zh-CN" altLang="en-US"/>
              <a:t>需要设计，包括子订单列表和子订单详情页</a:t>
            </a:r>
            <a:endParaRPr lang="zh-CN" altLang="en-US"/>
          </a:p>
          <a:p>
            <a:r>
              <a:rPr lang="zh-CN" altLang="en-US"/>
              <a:t>有</a:t>
            </a:r>
            <a:r>
              <a:rPr lang="en-US" altLang="zh-CN"/>
              <a:t>/</a:t>
            </a:r>
            <a:r>
              <a:rPr lang="zh-CN" altLang="en-US"/>
              <a:t>无支付凭证的提示语句</a:t>
            </a:r>
            <a:endParaRPr lang="zh-CN" altLang="en-US"/>
          </a:p>
          <a:p>
            <a:r>
              <a:rPr lang="zh-CN" altLang="en-US"/>
              <a:t>支付凭证是否支持放大查看的功能</a:t>
            </a:r>
            <a:endParaRPr lang="zh-CN" altLang="en-US"/>
          </a:p>
          <a:p>
            <a:r>
              <a:rPr lang="zh-CN" altLang="en-US"/>
              <a:t>下载支付凭证，使用浏览器自带</a:t>
            </a:r>
            <a:r>
              <a:rPr lang="en-US" altLang="zh-CN"/>
              <a:t>‘</a:t>
            </a:r>
            <a:r>
              <a:rPr lang="zh-CN" altLang="en-US"/>
              <a:t>保存链接</a:t>
            </a:r>
            <a:r>
              <a:rPr lang="en-US" altLang="zh-CN"/>
              <a:t>’</a:t>
            </a:r>
            <a:r>
              <a:rPr lang="zh-CN" altLang="en-US"/>
              <a:t>功能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支付凭证相关问题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SubOrder</a:t>
            </a:r>
            <a:r>
              <a:rPr lang="zh-CN" altLang="en-US"/>
              <a:t>中需要增加对应的字段，保存支付凭证的文件名。</a:t>
            </a:r>
            <a:endParaRPr lang="zh-CN" altLang="en-US"/>
          </a:p>
          <a:p>
            <a:r>
              <a:rPr lang="zh-CN" altLang="en-US"/>
              <a:t>支付凭证是可选的，可删除的（在 待发货 前）</a:t>
            </a:r>
            <a:endParaRPr lang="zh-CN" altLang="en-US"/>
          </a:p>
          <a:p>
            <a:r>
              <a:rPr lang="zh-CN" altLang="en-US"/>
              <a:t>支付凭证的</a:t>
            </a:r>
            <a:r>
              <a:rPr lang="en-US" altLang="zh-CN"/>
              <a:t>URL</a:t>
            </a:r>
            <a:r>
              <a:rPr lang="zh-CN" altLang="en-US"/>
              <a:t>将是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z="2000"/>
              <a:t>“&lt;order-id&gt;/&lt;suborder-id&gt;/pay-proof.&lt;</a:t>
            </a:r>
            <a:r>
              <a:rPr lang="zh-CN" altLang="en-US" sz="2000"/>
              <a:t>原文件后缀</a:t>
            </a:r>
            <a:r>
              <a:rPr lang="en-US" altLang="zh-CN" sz="2000"/>
              <a:t>&gt;”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例如：</a:t>
            </a:r>
            <a:r>
              <a:rPr lang="en-US" altLang="zh-CN" sz="2000"/>
              <a:t>o180/so1445/pay-proof.png; </a:t>
            </a:r>
            <a:r>
              <a:rPr lang="en-US" altLang="zh-CN" sz="2000">
                <a:sym typeface="+mn-ea"/>
              </a:rPr>
              <a:t>o180/so1446/pay-proof.jpg</a:t>
            </a:r>
            <a:endParaRPr lang="en-US" altLang="zh-CN" sz="2000">
              <a:sym typeface="+mn-ea"/>
            </a:endParaRPr>
          </a:p>
          <a:p>
            <a:pPr algn="just"/>
            <a:r>
              <a:rPr lang="zh-CN" altLang="en-US"/>
              <a:t>认证方式将使用session中的用户，判断是否访问的Order的买家或者买家。</a:t>
            </a:r>
            <a:r>
              <a:rPr lang="zh-CN" altLang="en-US" sz="2000"/>
              <a:t>不采用一次一密的方式，主要是考虑后台OrderList页面有大量的SubOrder列表，还有分页的处理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支付凭证的获取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还是采用</a:t>
            </a:r>
            <a:r>
              <a:rPr lang="en-US" altLang="zh-CN"/>
              <a:t>Infinispan</a:t>
            </a:r>
            <a:r>
              <a:rPr lang="zh-CN" altLang="en-US"/>
              <a:t>作为图像存储。这样备份时，不需要考虑新的数据源</a:t>
            </a:r>
            <a:endParaRPr lang="zh-CN" altLang="en-US"/>
          </a:p>
          <a:p>
            <a:r>
              <a:rPr lang="zh-CN" altLang="en-US"/>
              <a:t>新增加一个</a:t>
            </a:r>
            <a:r>
              <a:rPr lang="en-US" altLang="zh-CN"/>
              <a:t>ImageController</a:t>
            </a:r>
            <a:r>
              <a:rPr lang="zh-CN" altLang="en-US"/>
              <a:t>，用于专门处理订单支付凭证的图像。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3254163" y="2025201"/>
            <a:ext cx="5683675" cy="641199"/>
            <a:chOff x="4895849" y="1457325"/>
            <a:chExt cx="5853873" cy="660400"/>
          </a:xfrm>
        </p:grpSpPr>
        <p:sp>
          <p:nvSpPr>
            <p:cNvPr id="7170" name="MH_Entry_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895849" y="1457325"/>
              <a:ext cx="5853873" cy="660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 cmpd="sng">
              <a:solidFill>
                <a:srgbClr val="FFFFFF">
                  <a:alpha val="48000"/>
                </a:srgbClr>
              </a:solidFill>
              <a:round/>
            </a:ln>
          </p:spPr>
          <p:txBody>
            <a:bodyPr lIns="36000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rgbClr val="FFFFFF"/>
                  </a:solidFill>
                  <a:latin typeface="+mn-lt"/>
                  <a:ea typeface="+mn-ea"/>
                </a:rPr>
                <a:t>旧系统订单</a:t>
              </a:r>
              <a:r>
                <a:rPr lang="zh-CN" altLang="en-US" sz="2000" dirty="0">
                  <a:solidFill>
                    <a:srgbClr val="FFFFFF"/>
                  </a:solidFill>
                  <a:latin typeface="+mn-lt"/>
                  <a:ea typeface="+mn-ea"/>
                </a:rPr>
                <a:t>概述</a:t>
              </a:r>
              <a:endParaRPr lang="zh-CN" altLang="en-US" sz="2000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171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946650" y="1492250"/>
              <a:ext cx="590550" cy="5905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 anchor="ctr">
              <a:normAutofit fontScale="82500"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sz="3200" dirty="0">
                  <a:solidFill>
                    <a:schemeClr val="accent1"/>
                  </a:solidFill>
                  <a:latin typeface="+mn-lt"/>
                  <a:ea typeface="+mn-ea"/>
                </a:rPr>
                <a:t>1</a:t>
              </a:r>
              <a:endParaRPr lang="zh-CN" altLang="en-US" sz="3200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4"/>
            </p:custDataLst>
          </p:nvPr>
        </p:nvGrpSpPr>
        <p:grpSpPr>
          <a:xfrm>
            <a:off x="3253340" y="3096436"/>
            <a:ext cx="5685322" cy="641199"/>
            <a:chOff x="4895849" y="2560638"/>
            <a:chExt cx="5855569" cy="660400"/>
          </a:xfrm>
        </p:grpSpPr>
        <p:sp>
          <p:nvSpPr>
            <p:cNvPr id="7172" name="MH_Entry_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895849" y="2560638"/>
              <a:ext cx="5855569" cy="6604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3175" cmpd="sng">
              <a:solidFill>
                <a:srgbClr val="FFFFFF">
                  <a:alpha val="48000"/>
                </a:srgbClr>
              </a:solidFill>
              <a:round/>
            </a:ln>
          </p:spPr>
          <p:txBody>
            <a:bodyPr lIns="36000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rgbClr val="FFFFFF"/>
                  </a:solidFill>
                  <a:latin typeface="+mn-lt"/>
                  <a:ea typeface="+mn-ea"/>
                </a:rPr>
                <a:t>新订单概述</a:t>
              </a:r>
              <a:endParaRPr lang="zh-CN" altLang="en-US" sz="2000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173" name="MH_Number_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946650" y="2595563"/>
              <a:ext cx="588963" cy="5905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 anchor="ctr">
              <a:normAutofit fontScale="82500"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sz="3200" dirty="0">
                  <a:solidFill>
                    <a:schemeClr val="accent2"/>
                  </a:solidFill>
                  <a:latin typeface="+mn-lt"/>
                  <a:ea typeface="+mn-ea"/>
                </a:rPr>
                <a:t>2</a:t>
              </a:r>
              <a:endParaRPr lang="zh-CN" altLang="en-US" sz="3200" dirty="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7"/>
            </p:custDataLst>
          </p:nvPr>
        </p:nvGrpSpPr>
        <p:grpSpPr>
          <a:xfrm>
            <a:off x="3254163" y="4169212"/>
            <a:ext cx="5683675" cy="641199"/>
            <a:chOff x="4895849" y="3665538"/>
            <a:chExt cx="5853873" cy="660400"/>
          </a:xfrm>
        </p:grpSpPr>
        <p:sp>
          <p:nvSpPr>
            <p:cNvPr id="7174" name="MH_Entry_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895849" y="3665538"/>
              <a:ext cx="5853873" cy="660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 cmpd="sng">
              <a:solidFill>
                <a:srgbClr val="FFFFFF">
                  <a:alpha val="48000"/>
                </a:srgbClr>
              </a:solidFill>
              <a:round/>
            </a:ln>
          </p:spPr>
          <p:txBody>
            <a:bodyPr lIns="36000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rgbClr val="FFFFFF"/>
                  </a:solidFill>
                  <a:latin typeface="+mn-lt"/>
                  <a:ea typeface="+mn-ea"/>
                </a:rPr>
                <a:t>其它问题</a:t>
              </a:r>
              <a:endParaRPr lang="zh-CN" altLang="en-US" sz="2000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175" name="MH_Number_3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946650" y="3700463"/>
              <a:ext cx="590550" cy="5905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 anchor="ctr">
              <a:normAutofit fontScale="82500"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sz="3200" dirty="0">
                  <a:solidFill>
                    <a:schemeClr val="accent1"/>
                  </a:solidFill>
                  <a:latin typeface="+mn-lt"/>
                  <a:ea typeface="+mn-ea"/>
                </a:rPr>
                <a:t>3</a:t>
              </a:r>
              <a:endParaRPr lang="zh-CN" altLang="en-US" sz="3200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10"/>
            </p:custDataLst>
          </p:nvPr>
        </p:nvGrpSpPr>
        <p:grpSpPr>
          <a:xfrm>
            <a:off x="3253340" y="5240446"/>
            <a:ext cx="5685322" cy="641199"/>
            <a:chOff x="4895849" y="4768850"/>
            <a:chExt cx="5855569" cy="660400"/>
          </a:xfrm>
        </p:grpSpPr>
        <p:sp>
          <p:nvSpPr>
            <p:cNvPr id="7176" name="MH_Entry_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895849" y="4768850"/>
              <a:ext cx="5855569" cy="6604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3175" cmpd="sng">
              <a:solidFill>
                <a:srgbClr val="FFFFFF">
                  <a:alpha val="48000"/>
                </a:srgbClr>
              </a:solidFill>
              <a:round/>
            </a:ln>
          </p:spPr>
          <p:txBody>
            <a:bodyPr lIns="36000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rgbClr val="FFFFFF"/>
                  </a:solidFill>
                  <a:latin typeface="+mn-lt"/>
                  <a:ea typeface="+mn-ea"/>
                </a:rPr>
                <a:t>Thanks</a:t>
              </a:r>
              <a:endParaRPr lang="en-US" altLang="zh-CN" sz="2000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177" name="MH_Number_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946650" y="4803775"/>
              <a:ext cx="588963" cy="5905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 anchor="ctr">
              <a:normAutofit fontScale="82500"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sz="3200" dirty="0">
                  <a:solidFill>
                    <a:schemeClr val="accent2"/>
                  </a:solidFill>
                  <a:latin typeface="+mn-lt"/>
                  <a:ea typeface="+mn-ea"/>
                </a:rPr>
                <a:t>4</a:t>
              </a:r>
              <a:endParaRPr lang="zh-CN" altLang="en-US" sz="3200" dirty="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5" name="MH_Others_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093200" y="1004400"/>
            <a:ext cx="4003200" cy="8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anchor="ctr" anchorCtr="0">
            <a:normAutofit fontScale="92500" lnSpcReduction="10000"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 2" pitchFamily="18" charset="2"/>
              <a:buChar char=""/>
              <a:defRPr sz="2000">
                <a:solidFill>
                  <a:srgbClr val="A06A29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FFDF6B"/>
              </a:buClr>
              <a:buFont typeface="幼圆" pitchFamily="49" charset="-122"/>
              <a:buChar char=" "/>
              <a:defRPr sz="1600">
                <a:solidFill>
                  <a:srgbClr val="626262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sz="5400" b="1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Contents</a:t>
            </a:r>
            <a:endParaRPr lang="en-US" sz="5400" b="1" smtClean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+mj-ea"/>
              </a:rPr>
              <a:t>旧系统订单概述</a:t>
            </a:r>
            <a:endParaRPr lang="zh-CN" altLang="en-US" dirty="0">
              <a:ea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</a:rPr>
              <a:t> </a:t>
            </a:r>
            <a:endParaRPr lang="en-US" altLang="zh-CN" dirty="0">
              <a:latin typeface="+mn-lt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3677203" y="2180213"/>
            <a:ext cx="1323423" cy="1292662"/>
          </a:xfrm>
          <a:prstGeom prst="rect">
            <a:avLst/>
          </a:prstGeom>
          <a:noFill/>
        </p:spPr>
        <p:txBody>
          <a:bodyPr wrap="square" rtlCol="0" anchor="ctr" anchorCtr="1"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6000" smtClean="0">
                <a:solidFill>
                  <a:schemeClr val="accent1"/>
                </a:solidFill>
              </a:rPr>
              <a:t>01</a:t>
            </a:r>
            <a:endParaRPr lang="en-US" altLang="zh-CN" sz="6000" smtClean="0">
              <a:solidFill>
                <a:schemeClr val="accent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订单状态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ORDERED</a:t>
            </a:r>
            <a:r>
              <a:rPr lang="en-US" altLang="zh-CN"/>
              <a:t>: </a:t>
            </a:r>
            <a:r>
              <a:rPr lang="zh-CN" altLang="en-US"/>
              <a:t>买家</a:t>
            </a:r>
            <a:r>
              <a:rPr lang="zh-CN" altLang="zh-CN"/>
              <a:t>提交订单。 界面状态：待发货 </a:t>
            </a:r>
            <a:endParaRPr lang="zh-CN" altLang="zh-CN"/>
          </a:p>
          <a:p>
            <a:r>
              <a:rPr lang="zh-CN" altLang="en-US"/>
              <a:t>SHIPPED：卖家填写完发货信息。界面状态：待收货</a:t>
            </a:r>
            <a:endParaRPr lang="zh-CN" altLang="en-US"/>
          </a:p>
          <a:p>
            <a:r>
              <a:rPr lang="zh-CN" altLang="en-US"/>
              <a:t>PAID：买家确认收货。界面状态：待付款</a:t>
            </a:r>
            <a:endParaRPr lang="zh-CN" altLang="en-US"/>
          </a:p>
          <a:p>
            <a:r>
              <a:rPr lang="zh-CN" altLang="en-US"/>
              <a:t>REFUNDED：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未见使用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zh-CN" altLang="en-US"/>
              <a:t>PROCESSED：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未见使用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zh-CN" altLang="en-US"/>
              <a:t>CLOSE：卖家确认收款。界面状态：已关闭 </a:t>
            </a:r>
            <a:endParaRPr lang="zh-CN" altLang="en-US"/>
          </a:p>
          <a:p>
            <a:r>
              <a:rPr lang="zh-CN" altLang="en-US"/>
              <a:t>REVIEW：</a:t>
            </a:r>
            <a:r>
              <a:rPr lang="zh-CN" altLang="en-US">
                <a:solidFill>
                  <a:srgbClr val="FF0000"/>
                </a:solidFill>
              </a:rPr>
              <a:t>未见使用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订单流程</a:t>
            </a:r>
            <a:endParaRPr lang="zh-CN" altLang="zh-CN"/>
          </a:p>
        </p:txBody>
      </p:sp>
      <p:sp>
        <p:nvSpPr>
          <p:cNvPr id="4" name="椭圆 3"/>
          <p:cNvSpPr/>
          <p:nvPr/>
        </p:nvSpPr>
        <p:spPr>
          <a:xfrm>
            <a:off x="2042160" y="1772285"/>
            <a:ext cx="1212215" cy="7715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ORDERED</a:t>
            </a:r>
            <a:endParaRPr lang="en-US" altLang="zh-CN" sz="1000"/>
          </a:p>
        </p:txBody>
      </p:sp>
      <p:sp>
        <p:nvSpPr>
          <p:cNvPr id="5" name="椭圆 4"/>
          <p:cNvSpPr/>
          <p:nvPr/>
        </p:nvSpPr>
        <p:spPr>
          <a:xfrm>
            <a:off x="3814445" y="1772285"/>
            <a:ext cx="1212215" cy="7715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SHIPPED</a:t>
            </a:r>
            <a:endParaRPr lang="en-US" altLang="zh-CN" sz="1000"/>
          </a:p>
        </p:txBody>
      </p:sp>
      <p:sp>
        <p:nvSpPr>
          <p:cNvPr id="6" name="椭圆 5"/>
          <p:cNvSpPr/>
          <p:nvPr/>
        </p:nvSpPr>
        <p:spPr>
          <a:xfrm>
            <a:off x="5586730" y="1772285"/>
            <a:ext cx="1212215" cy="7715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PAID</a:t>
            </a:r>
            <a:endParaRPr lang="en-US" altLang="zh-CN" sz="1000"/>
          </a:p>
        </p:txBody>
      </p:sp>
      <p:sp>
        <p:nvSpPr>
          <p:cNvPr id="7" name="椭圆 6"/>
          <p:cNvSpPr/>
          <p:nvPr/>
        </p:nvSpPr>
        <p:spPr>
          <a:xfrm>
            <a:off x="7359015" y="1772285"/>
            <a:ext cx="1212215" cy="7715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CLOSE</a:t>
            </a:r>
            <a:endParaRPr lang="en-US" altLang="zh-CN" sz="1000"/>
          </a:p>
        </p:txBody>
      </p:sp>
      <p:sp>
        <p:nvSpPr>
          <p:cNvPr id="8" name="燕尾形箭头 7"/>
          <p:cNvSpPr/>
          <p:nvPr/>
        </p:nvSpPr>
        <p:spPr>
          <a:xfrm>
            <a:off x="6798945" y="1967865"/>
            <a:ext cx="480695" cy="381000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燕尾形箭头 8"/>
          <p:cNvSpPr/>
          <p:nvPr/>
        </p:nvSpPr>
        <p:spPr>
          <a:xfrm>
            <a:off x="3254375" y="1967230"/>
            <a:ext cx="480695" cy="381000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燕尾形箭头 9"/>
          <p:cNvSpPr/>
          <p:nvPr/>
        </p:nvSpPr>
        <p:spPr>
          <a:xfrm>
            <a:off x="5026660" y="1967865"/>
            <a:ext cx="480695" cy="381000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292350" y="3298190"/>
            <a:ext cx="3126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直线流程，未看到回滚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/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拒绝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/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取消操作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+mj-ea"/>
              </a:rPr>
              <a:t>新订单系统概述</a:t>
            </a:r>
            <a:endParaRPr lang="zh-CN" altLang="en-US" dirty="0">
              <a:ea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</a:rPr>
              <a:t> </a:t>
            </a:r>
            <a:endParaRPr lang="en-US" altLang="zh-CN" dirty="0">
              <a:latin typeface="+mn-lt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3677203" y="2180213"/>
            <a:ext cx="1323423" cy="1292662"/>
          </a:xfrm>
          <a:prstGeom prst="rect">
            <a:avLst/>
          </a:prstGeom>
          <a:noFill/>
        </p:spPr>
        <p:txBody>
          <a:bodyPr wrap="square" rtlCol="0" anchor="ctr" anchorCtr="1"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6000" smtClean="0">
                <a:solidFill>
                  <a:schemeClr val="accent1"/>
                </a:solidFill>
              </a:rPr>
              <a:t>02</a:t>
            </a:r>
            <a:endParaRPr lang="en-US" altLang="zh-CN" sz="6000" smtClean="0">
              <a:solidFill>
                <a:schemeClr val="accent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订单状态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ORDERED</a:t>
            </a:r>
            <a:r>
              <a:rPr lang="en-US" altLang="zh-CN"/>
              <a:t>: </a:t>
            </a:r>
            <a:r>
              <a:rPr lang="zh-CN" altLang="en-US"/>
              <a:t>买家</a:t>
            </a:r>
            <a:r>
              <a:rPr lang="zh-CN" altLang="zh-CN"/>
              <a:t>提交订单。 界面状态：待发货 </a:t>
            </a:r>
            <a:r>
              <a:rPr lang="zh-CN" altLang="zh-CN">
                <a:solidFill>
                  <a:srgbClr val="00B0F0"/>
                </a:solidFill>
              </a:rPr>
              <a:t>（保留）</a:t>
            </a:r>
            <a:endParaRPr lang="zh-CN" altLang="zh-CN">
              <a:solidFill>
                <a:srgbClr val="00B0F0"/>
              </a:solidFill>
            </a:endParaRPr>
          </a:p>
          <a:p>
            <a:r>
              <a:rPr lang="zh-CN" altLang="en-US"/>
              <a:t>SHIPPED：卖家填写完发货信息。界面状态：待收货</a:t>
            </a:r>
            <a:r>
              <a:rPr lang="zh-CN" altLang="zh-CN">
                <a:solidFill>
                  <a:srgbClr val="00B0F0"/>
                </a:solidFill>
              </a:rPr>
              <a:t>（保留）</a:t>
            </a:r>
            <a:endParaRPr lang="zh-CN" altLang="en-US"/>
          </a:p>
          <a:p>
            <a:r>
              <a:rPr lang="zh-CN" altLang="en-US"/>
              <a:t>PAID：买家</a:t>
            </a:r>
            <a:r>
              <a:rPr lang="zh-CN" altLang="en-US">
                <a:solidFill>
                  <a:srgbClr val="00B0F0"/>
                </a:solidFill>
              </a:rPr>
              <a:t>上传了支付凭证</a:t>
            </a:r>
            <a:r>
              <a:rPr lang="zh-CN" altLang="en-US"/>
              <a:t>。界面状态：已付款</a:t>
            </a:r>
            <a:r>
              <a:rPr lang="zh-CN" altLang="zh-CN">
                <a:solidFill>
                  <a:srgbClr val="00B0F0"/>
                </a:solidFill>
              </a:rPr>
              <a:t>（保留，修改）</a:t>
            </a:r>
            <a:endParaRPr lang="zh-CN" altLang="en-US"/>
          </a:p>
          <a:p>
            <a:r>
              <a:rPr lang="zh-CN" altLang="en-US" sz="1000"/>
              <a:t>REFUNDED：</a:t>
            </a:r>
            <a:r>
              <a:rPr lang="zh-CN" altLang="en-US" sz="1000">
                <a:solidFill>
                  <a:srgbClr val="FF0000"/>
                </a:solidFill>
                <a:sym typeface="+mn-ea"/>
              </a:rPr>
              <a:t>未见使用</a:t>
            </a:r>
            <a:r>
              <a:rPr lang="zh-CN" altLang="zh-CN" sz="900">
                <a:solidFill>
                  <a:srgbClr val="00B0F0"/>
                </a:solidFill>
                <a:sym typeface="+mn-ea"/>
              </a:rPr>
              <a:t>（保留，不使用）</a:t>
            </a:r>
            <a:endParaRPr lang="zh-CN" altLang="zh-CN" sz="900">
              <a:solidFill>
                <a:srgbClr val="00B0F0"/>
              </a:solidFill>
              <a:sym typeface="+mn-ea"/>
            </a:endParaRPr>
          </a:p>
          <a:p>
            <a:r>
              <a:rPr lang="zh-CN" altLang="en-US" sz="1000"/>
              <a:t>PROCESSED：</a:t>
            </a:r>
            <a:r>
              <a:rPr lang="zh-CN" altLang="en-US" sz="1000">
                <a:solidFill>
                  <a:srgbClr val="FF0000"/>
                </a:solidFill>
                <a:sym typeface="+mn-ea"/>
              </a:rPr>
              <a:t>未见使用</a:t>
            </a:r>
            <a:r>
              <a:rPr lang="zh-CN" altLang="zh-CN" sz="1000">
                <a:solidFill>
                  <a:srgbClr val="00B0F0"/>
                </a:solidFill>
                <a:sym typeface="+mn-ea"/>
              </a:rPr>
              <a:t>（保留，不使用）</a:t>
            </a:r>
            <a:endParaRPr lang="zh-CN" altLang="zh-CN" sz="1000">
              <a:solidFill>
                <a:srgbClr val="00B0F0"/>
              </a:solidFill>
              <a:sym typeface="+mn-ea"/>
            </a:endParaRPr>
          </a:p>
          <a:p>
            <a:r>
              <a:rPr lang="zh-CN" altLang="en-US"/>
              <a:t>CLOSE：卖家确认</a:t>
            </a:r>
            <a:r>
              <a:rPr lang="zh-CN" altLang="en-US">
                <a:solidFill>
                  <a:srgbClr val="00B0F0"/>
                </a:solidFill>
              </a:rPr>
              <a:t>收货</a:t>
            </a:r>
            <a:r>
              <a:rPr lang="zh-CN" altLang="en-US"/>
              <a:t>。界面状态：已关闭 </a:t>
            </a:r>
            <a:r>
              <a:rPr lang="zh-CN" altLang="zh-CN">
                <a:solidFill>
                  <a:srgbClr val="00B0F0"/>
                </a:solidFill>
                <a:sym typeface="+mn-ea"/>
              </a:rPr>
              <a:t>（保留，修改）</a:t>
            </a:r>
            <a:endParaRPr lang="zh-CN" altLang="en-US"/>
          </a:p>
          <a:p>
            <a:r>
              <a:rPr lang="zh-CN" altLang="en-US" sz="1000"/>
              <a:t>REVIEW：</a:t>
            </a:r>
            <a:r>
              <a:rPr lang="zh-CN" altLang="en-US" sz="1000">
                <a:solidFill>
                  <a:srgbClr val="FF0000"/>
                </a:solidFill>
              </a:rPr>
              <a:t>未见使用</a:t>
            </a:r>
            <a:r>
              <a:rPr lang="zh-CN" altLang="zh-CN" sz="1000">
                <a:solidFill>
                  <a:srgbClr val="00B0F0"/>
                </a:solidFill>
                <a:sym typeface="+mn-ea"/>
              </a:rPr>
              <a:t>（保留，不使用）</a:t>
            </a:r>
            <a:endParaRPr lang="zh-CN" altLang="zh-CN" sz="1000">
              <a:solidFill>
                <a:srgbClr val="00B0F0"/>
              </a:solidFill>
              <a:sym typeface="+mn-ea"/>
            </a:endParaRPr>
          </a:p>
          <a:p>
            <a:r>
              <a:rPr lang="en-US" altLang="zh-CN">
                <a:solidFill>
                  <a:srgbClr val="00B0F0"/>
                </a:solidFill>
                <a:sym typeface="+mn-ea"/>
              </a:rPr>
              <a:t>PAY_CONFIRMED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：确认收款。界面状态：待发货（新）</a:t>
            </a:r>
            <a:endParaRPr lang="zh-CN" altLang="en-US">
              <a:solidFill>
                <a:srgbClr val="00B0F0"/>
              </a:solidFill>
              <a:sym typeface="+mn-ea"/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拆单后的状态说明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订单按照发货商家拆成</a:t>
            </a:r>
            <a:r>
              <a:rPr lang="en-US" altLang="zh-CN"/>
              <a:t>SubOrder</a:t>
            </a:r>
            <a:r>
              <a:rPr lang="zh-CN" altLang="en-US"/>
              <a:t>后，可能出现各个</a:t>
            </a:r>
            <a:r>
              <a:rPr lang="en-US" altLang="zh-CN"/>
              <a:t>SubOrder</a:t>
            </a:r>
            <a:r>
              <a:rPr lang="zh-CN" altLang="en-US"/>
              <a:t>状态不一致的情况。有两个问题需要确定：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 Order</a:t>
            </a:r>
            <a:r>
              <a:rPr lang="zh-CN" altLang="en-US"/>
              <a:t>的总状态如何计算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>
                <a:solidFill>
                  <a:srgbClr val="00B050"/>
                </a:solidFill>
              </a:rPr>
              <a:t>初步计划是按照最</a:t>
            </a:r>
            <a:r>
              <a:rPr lang="en-US" altLang="zh-CN">
                <a:solidFill>
                  <a:srgbClr val="00B050"/>
                </a:solidFill>
              </a:rPr>
              <a:t>‘</a:t>
            </a:r>
            <a:r>
              <a:rPr lang="zh-CN" altLang="en-US">
                <a:solidFill>
                  <a:srgbClr val="00B050"/>
                </a:solidFill>
              </a:rPr>
              <a:t>懒</a:t>
            </a:r>
            <a:r>
              <a:rPr lang="en-US" altLang="zh-CN">
                <a:solidFill>
                  <a:srgbClr val="00B050"/>
                </a:solidFill>
              </a:rPr>
              <a:t>’</a:t>
            </a:r>
            <a:r>
              <a:rPr lang="zh-CN" altLang="en-US">
                <a:solidFill>
                  <a:srgbClr val="00B050"/>
                </a:solidFill>
              </a:rPr>
              <a:t>的</a:t>
            </a:r>
            <a:r>
              <a:rPr lang="en-US" altLang="zh-CN">
                <a:solidFill>
                  <a:srgbClr val="00B050"/>
                </a:solidFill>
              </a:rPr>
              <a:t>SubOrder</a:t>
            </a:r>
            <a:r>
              <a:rPr lang="zh-CN" altLang="en-US">
                <a:solidFill>
                  <a:srgbClr val="00B050"/>
                </a:solidFill>
              </a:rPr>
              <a:t>来算。例如，有个</a:t>
            </a:r>
            <a:r>
              <a:rPr lang="en-US" altLang="zh-CN">
                <a:solidFill>
                  <a:srgbClr val="00B050"/>
                </a:solidFill>
              </a:rPr>
              <a:t>suborder</a:t>
            </a:r>
            <a:r>
              <a:rPr lang="zh-CN" altLang="en-US">
                <a:solidFill>
                  <a:srgbClr val="00B050"/>
                </a:solidFill>
              </a:rPr>
              <a:t>已经</a:t>
            </a:r>
            <a:r>
              <a:rPr lang="en-US" altLang="zh-CN">
                <a:solidFill>
                  <a:srgbClr val="00B050"/>
                </a:solidFill>
              </a:rPr>
              <a:t>close</a:t>
            </a:r>
            <a:r>
              <a:rPr lang="zh-CN" altLang="en-US">
                <a:solidFill>
                  <a:srgbClr val="00B050"/>
                </a:solidFill>
              </a:rPr>
              <a:t>了，还有一个</a:t>
            </a:r>
            <a:r>
              <a:rPr lang="en-US" altLang="zh-CN">
                <a:solidFill>
                  <a:srgbClr val="00B050"/>
                </a:solidFill>
              </a:rPr>
              <a:t>suborder</a:t>
            </a:r>
            <a:r>
              <a:rPr lang="zh-CN" altLang="en-US">
                <a:solidFill>
                  <a:srgbClr val="00B050"/>
                </a:solidFill>
              </a:rPr>
              <a:t>是待发货，那么整个</a:t>
            </a:r>
            <a:r>
              <a:rPr lang="en-US" altLang="zh-CN">
                <a:solidFill>
                  <a:srgbClr val="00B050"/>
                </a:solidFill>
              </a:rPr>
              <a:t>order</a:t>
            </a:r>
            <a:r>
              <a:rPr lang="zh-CN" altLang="en-US">
                <a:solidFill>
                  <a:srgbClr val="00B050"/>
                </a:solidFill>
              </a:rPr>
              <a:t>显示为</a:t>
            </a:r>
            <a:r>
              <a:rPr lang="en-US" altLang="zh-CN">
                <a:solidFill>
                  <a:srgbClr val="00B050"/>
                </a:solidFill>
              </a:rPr>
              <a:t>‘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待发货</a:t>
            </a:r>
            <a:r>
              <a:rPr lang="en-US" altLang="zh-CN">
                <a:solidFill>
                  <a:srgbClr val="00B050"/>
                </a:solidFill>
              </a:rPr>
              <a:t>’</a:t>
            </a:r>
            <a:endParaRPr lang="en-US" altLang="zh-CN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/>
              <a:t>2. Order History</a:t>
            </a:r>
            <a:r>
              <a:rPr lang="zh-CN" altLang="en-US"/>
              <a:t>如何更新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>
                <a:solidFill>
                  <a:srgbClr val="00B050"/>
                </a:solidFill>
              </a:rPr>
              <a:t>原系统只有</a:t>
            </a:r>
            <a:r>
              <a:rPr lang="en-US" altLang="zh-CN">
                <a:solidFill>
                  <a:srgbClr val="00B050"/>
                </a:solidFill>
              </a:rPr>
              <a:t>Order</a:t>
            </a:r>
            <a:r>
              <a:rPr lang="zh-CN" altLang="en-US">
                <a:solidFill>
                  <a:srgbClr val="00B050"/>
                </a:solidFill>
              </a:rPr>
              <a:t>的</a:t>
            </a:r>
            <a:r>
              <a:rPr lang="en-US" altLang="zh-CN">
                <a:solidFill>
                  <a:srgbClr val="00B050"/>
                </a:solidFill>
              </a:rPr>
              <a:t>History</a:t>
            </a:r>
            <a:r>
              <a:rPr lang="zh-CN" altLang="en-US">
                <a:solidFill>
                  <a:srgbClr val="00B050"/>
                </a:solidFill>
              </a:rPr>
              <a:t>，没有</a:t>
            </a:r>
            <a:r>
              <a:rPr lang="en-US" altLang="zh-CN">
                <a:solidFill>
                  <a:srgbClr val="00B050"/>
                </a:solidFill>
              </a:rPr>
              <a:t>suborder</a:t>
            </a:r>
            <a:r>
              <a:rPr lang="zh-CN" altLang="en-US">
                <a:solidFill>
                  <a:srgbClr val="00B050"/>
                </a:solidFill>
              </a:rPr>
              <a:t>的</a:t>
            </a:r>
            <a:r>
              <a:rPr lang="en-US" altLang="zh-CN">
                <a:solidFill>
                  <a:srgbClr val="00B050"/>
                </a:solidFill>
              </a:rPr>
              <a:t>history</a:t>
            </a:r>
            <a:r>
              <a:rPr lang="zh-CN" altLang="en-US">
                <a:solidFill>
                  <a:srgbClr val="00B050"/>
                </a:solidFill>
              </a:rPr>
              <a:t>。如果问题</a:t>
            </a:r>
            <a:r>
              <a:rPr lang="en-US" altLang="zh-CN">
                <a:solidFill>
                  <a:srgbClr val="00B050"/>
                </a:solidFill>
              </a:rPr>
              <a:t>1</a:t>
            </a:r>
            <a:r>
              <a:rPr lang="zh-CN" altLang="en-US">
                <a:solidFill>
                  <a:srgbClr val="00B050"/>
                </a:solidFill>
              </a:rPr>
              <a:t>采用</a:t>
            </a:r>
            <a:r>
              <a:rPr lang="en-US" altLang="zh-CN">
                <a:solidFill>
                  <a:srgbClr val="00B050"/>
                </a:solidFill>
              </a:rPr>
              <a:t>‘</a:t>
            </a:r>
            <a:r>
              <a:rPr lang="zh-CN" altLang="en-US">
                <a:solidFill>
                  <a:srgbClr val="00B050"/>
                </a:solidFill>
              </a:rPr>
              <a:t>最懒</a:t>
            </a:r>
            <a:r>
              <a:rPr lang="en-US" altLang="zh-CN">
                <a:solidFill>
                  <a:srgbClr val="00B050"/>
                </a:solidFill>
              </a:rPr>
              <a:t>’</a:t>
            </a:r>
            <a:r>
              <a:rPr lang="zh-CN" altLang="en-US">
                <a:solidFill>
                  <a:srgbClr val="00B050"/>
                </a:solidFill>
              </a:rPr>
              <a:t>原则，则会丢失</a:t>
            </a:r>
            <a:r>
              <a:rPr lang="en-US" altLang="zh-CN">
                <a:solidFill>
                  <a:srgbClr val="00B050"/>
                </a:solidFill>
              </a:rPr>
              <a:t>suborder</a:t>
            </a:r>
            <a:r>
              <a:rPr lang="zh-CN" altLang="en-US">
                <a:solidFill>
                  <a:srgbClr val="00B050"/>
                </a:solidFill>
              </a:rPr>
              <a:t>的变化。所以需要对原数据库表做修改</a:t>
            </a:r>
            <a:r>
              <a:rPr lang="en-US" altLang="zh-CN">
                <a:solidFill>
                  <a:srgbClr val="00B050"/>
                </a:solidFill>
              </a:rPr>
              <a:t>-order_status_history</a:t>
            </a:r>
            <a:r>
              <a:rPr lang="zh-CN" altLang="en-US">
                <a:solidFill>
                  <a:srgbClr val="00B050"/>
                </a:solidFill>
              </a:rPr>
              <a:t>中增加</a:t>
            </a:r>
            <a:r>
              <a:rPr lang="en-US" altLang="zh-CN">
                <a:solidFill>
                  <a:srgbClr val="00B050"/>
                </a:solidFill>
              </a:rPr>
              <a:t>suborder id</a:t>
            </a:r>
            <a:endParaRPr lang="en-US" altLang="zh-CN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订单流程</a:t>
            </a:r>
            <a:endParaRPr lang="zh-CN" altLang="zh-CN"/>
          </a:p>
        </p:txBody>
      </p:sp>
      <p:sp>
        <p:nvSpPr>
          <p:cNvPr id="4" name="椭圆 3"/>
          <p:cNvSpPr/>
          <p:nvPr/>
        </p:nvSpPr>
        <p:spPr>
          <a:xfrm>
            <a:off x="1449705" y="2998470"/>
            <a:ext cx="1212215" cy="7715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ORDERED</a:t>
            </a:r>
            <a:endParaRPr lang="en-US" altLang="zh-CN" sz="1000"/>
          </a:p>
        </p:txBody>
      </p:sp>
      <p:sp>
        <p:nvSpPr>
          <p:cNvPr id="5" name="椭圆 4"/>
          <p:cNvSpPr/>
          <p:nvPr/>
        </p:nvSpPr>
        <p:spPr>
          <a:xfrm>
            <a:off x="7254240" y="2998470"/>
            <a:ext cx="1212215" cy="7715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SHIPPED</a:t>
            </a:r>
            <a:endParaRPr lang="en-US" altLang="zh-CN" sz="1000"/>
          </a:p>
        </p:txBody>
      </p:sp>
      <p:sp>
        <p:nvSpPr>
          <p:cNvPr id="6" name="椭圆 5"/>
          <p:cNvSpPr/>
          <p:nvPr/>
        </p:nvSpPr>
        <p:spPr>
          <a:xfrm>
            <a:off x="3384550" y="2998470"/>
            <a:ext cx="1212215" cy="7715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PAID</a:t>
            </a:r>
            <a:endParaRPr lang="en-US" altLang="zh-CN" sz="1000"/>
          </a:p>
        </p:txBody>
      </p:sp>
      <p:sp>
        <p:nvSpPr>
          <p:cNvPr id="7" name="椭圆 6"/>
          <p:cNvSpPr/>
          <p:nvPr/>
        </p:nvSpPr>
        <p:spPr>
          <a:xfrm>
            <a:off x="9189085" y="2998470"/>
            <a:ext cx="1212215" cy="7715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CLOSE</a:t>
            </a:r>
            <a:endParaRPr lang="en-US" altLang="zh-CN" sz="1000"/>
          </a:p>
        </p:txBody>
      </p:sp>
      <p:sp>
        <p:nvSpPr>
          <p:cNvPr id="8" name="燕尾形箭头 7"/>
          <p:cNvSpPr/>
          <p:nvPr/>
        </p:nvSpPr>
        <p:spPr>
          <a:xfrm>
            <a:off x="6652260" y="3194050"/>
            <a:ext cx="480695" cy="381000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燕尾形箭头 8"/>
          <p:cNvSpPr/>
          <p:nvPr/>
        </p:nvSpPr>
        <p:spPr>
          <a:xfrm>
            <a:off x="2782570" y="3194050"/>
            <a:ext cx="480695" cy="381000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燕尾形箭头 9"/>
          <p:cNvSpPr/>
          <p:nvPr/>
        </p:nvSpPr>
        <p:spPr>
          <a:xfrm>
            <a:off x="4717415" y="3193415"/>
            <a:ext cx="480695" cy="381000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319395" y="2998470"/>
            <a:ext cx="1212215" cy="7715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PAY_CONFIRMED</a:t>
            </a:r>
            <a:endParaRPr lang="en-US" altLang="zh-CN" sz="1000"/>
          </a:p>
        </p:txBody>
      </p:sp>
      <p:sp>
        <p:nvSpPr>
          <p:cNvPr id="12" name="燕尾形箭头 11"/>
          <p:cNvSpPr/>
          <p:nvPr/>
        </p:nvSpPr>
        <p:spPr>
          <a:xfrm>
            <a:off x="8587105" y="3194050"/>
            <a:ext cx="480695" cy="381000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813175" y="3825875"/>
            <a:ext cx="316230" cy="316230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813175" y="4142105"/>
            <a:ext cx="316230" cy="31623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78330" y="3825875"/>
            <a:ext cx="316230" cy="316230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746750" y="3825875"/>
            <a:ext cx="316230" cy="31623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682230" y="3825875"/>
            <a:ext cx="316230" cy="31623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617075" y="3825875"/>
            <a:ext cx="316230" cy="31623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067800" y="5082540"/>
            <a:ext cx="316230" cy="316230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9067800" y="5521325"/>
            <a:ext cx="316230" cy="31623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474200" y="5033010"/>
            <a:ext cx="160528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可以上传支付凭证</a:t>
            </a:r>
            <a:endParaRPr lang="zh-CN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zh-CN" sz="9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可以看到支付凭证</a:t>
            </a:r>
            <a:endParaRPr lang="zh-CN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24" name=" 224"/>
          <p:cNvSpPr/>
          <p:nvPr/>
        </p:nvSpPr>
        <p:spPr>
          <a:xfrm rot="5400000">
            <a:off x="7287260" y="5548630"/>
            <a:ext cx="250825" cy="260985"/>
          </a:xfrm>
          <a:custGeom>
            <a:avLst/>
            <a:gdLst/>
            <a:ahLst/>
            <a:cxnLst/>
            <a:rect l="l" t="t" r="r" b="b"/>
            <a:pathLst>
              <a:path w="1056529" h="1289138">
                <a:moveTo>
                  <a:pt x="532049" y="0"/>
                </a:moveTo>
                <a:cubicBezTo>
                  <a:pt x="556036" y="0"/>
                  <a:pt x="580024" y="21509"/>
                  <a:pt x="598326" y="64527"/>
                </a:cubicBezTo>
                <a:lnTo>
                  <a:pt x="637123" y="155716"/>
                </a:lnTo>
                <a:lnTo>
                  <a:pt x="900272" y="815646"/>
                </a:lnTo>
                <a:lnTo>
                  <a:pt x="898583" y="814429"/>
                </a:lnTo>
                <a:lnTo>
                  <a:pt x="1044424" y="1179716"/>
                </a:lnTo>
                <a:cubicBezTo>
                  <a:pt x="1062241" y="1224336"/>
                  <a:pt x="1059762" y="1257212"/>
                  <a:pt x="1041112" y="1273690"/>
                </a:cubicBezTo>
                <a:cubicBezTo>
                  <a:pt x="1040954" y="1274425"/>
                  <a:pt x="1040516" y="1274887"/>
                  <a:pt x="1040066" y="1275336"/>
                </a:cubicBezTo>
                <a:cubicBezTo>
                  <a:pt x="1022948" y="1292456"/>
                  <a:pt x="990619" y="1294370"/>
                  <a:pt x="947138" y="1277017"/>
                </a:cubicBezTo>
                <a:lnTo>
                  <a:pt x="528130" y="1109797"/>
                </a:lnTo>
                <a:lnTo>
                  <a:pt x="109124" y="1277016"/>
                </a:lnTo>
                <a:cubicBezTo>
                  <a:pt x="65643" y="1294369"/>
                  <a:pt x="33314" y="1292455"/>
                  <a:pt x="16196" y="1275335"/>
                </a:cubicBezTo>
                <a:cubicBezTo>
                  <a:pt x="15746" y="1274886"/>
                  <a:pt x="15308" y="1274424"/>
                  <a:pt x="15150" y="1273689"/>
                </a:cubicBezTo>
                <a:cubicBezTo>
                  <a:pt x="2252" y="1262294"/>
                  <a:pt x="-2911" y="1243056"/>
                  <a:pt x="1607" y="1217605"/>
                </a:cubicBezTo>
                <a:lnTo>
                  <a:pt x="452425" y="87037"/>
                </a:lnTo>
                <a:lnTo>
                  <a:pt x="462002" y="64527"/>
                </a:lnTo>
                <a:cubicBezTo>
                  <a:pt x="480783" y="20379"/>
                  <a:pt x="505554" y="-1114"/>
                  <a:pt x="530163" y="424"/>
                </a:cubicBezTo>
                <a:cubicBezTo>
                  <a:pt x="530789" y="17"/>
                  <a:pt x="531420" y="0"/>
                  <a:pt x="532049" y="0"/>
                </a:cubicBezTo>
                <a:close/>
              </a:path>
            </a:pathLst>
          </a:cu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/>
            <a:endParaRPr lang="zh-CN" altLang="en-US">
              <a:sym typeface="+mn-ea"/>
            </a:endParaRPr>
          </a:p>
        </p:txBody>
      </p:sp>
      <p:sp>
        <p:nvSpPr>
          <p:cNvPr id="22" name=" 224"/>
          <p:cNvSpPr/>
          <p:nvPr/>
        </p:nvSpPr>
        <p:spPr>
          <a:xfrm rot="5400000">
            <a:off x="7287260" y="5110480"/>
            <a:ext cx="250825" cy="260985"/>
          </a:xfrm>
          <a:custGeom>
            <a:avLst/>
            <a:gdLst/>
            <a:ahLst/>
            <a:cxnLst/>
            <a:rect l="l" t="t" r="r" b="b"/>
            <a:pathLst>
              <a:path w="1056529" h="1289138">
                <a:moveTo>
                  <a:pt x="532049" y="0"/>
                </a:moveTo>
                <a:cubicBezTo>
                  <a:pt x="556036" y="0"/>
                  <a:pt x="580024" y="21509"/>
                  <a:pt x="598326" y="64527"/>
                </a:cubicBezTo>
                <a:lnTo>
                  <a:pt x="637123" y="155716"/>
                </a:lnTo>
                <a:lnTo>
                  <a:pt x="900272" y="815646"/>
                </a:lnTo>
                <a:lnTo>
                  <a:pt x="898583" y="814429"/>
                </a:lnTo>
                <a:lnTo>
                  <a:pt x="1044424" y="1179716"/>
                </a:lnTo>
                <a:cubicBezTo>
                  <a:pt x="1062241" y="1224336"/>
                  <a:pt x="1059762" y="1257212"/>
                  <a:pt x="1041112" y="1273690"/>
                </a:cubicBezTo>
                <a:cubicBezTo>
                  <a:pt x="1040954" y="1274425"/>
                  <a:pt x="1040516" y="1274887"/>
                  <a:pt x="1040066" y="1275336"/>
                </a:cubicBezTo>
                <a:cubicBezTo>
                  <a:pt x="1022948" y="1292456"/>
                  <a:pt x="990619" y="1294370"/>
                  <a:pt x="947138" y="1277017"/>
                </a:cubicBezTo>
                <a:lnTo>
                  <a:pt x="528130" y="1109797"/>
                </a:lnTo>
                <a:lnTo>
                  <a:pt x="109124" y="1277016"/>
                </a:lnTo>
                <a:cubicBezTo>
                  <a:pt x="65643" y="1294369"/>
                  <a:pt x="33314" y="1292455"/>
                  <a:pt x="16196" y="1275335"/>
                </a:cubicBezTo>
                <a:cubicBezTo>
                  <a:pt x="15746" y="1274886"/>
                  <a:pt x="15308" y="1274424"/>
                  <a:pt x="15150" y="1273689"/>
                </a:cubicBezTo>
                <a:cubicBezTo>
                  <a:pt x="2252" y="1262294"/>
                  <a:pt x="-2911" y="1243056"/>
                  <a:pt x="1607" y="1217605"/>
                </a:cubicBezTo>
                <a:lnTo>
                  <a:pt x="452425" y="87037"/>
                </a:lnTo>
                <a:lnTo>
                  <a:pt x="462002" y="64527"/>
                </a:lnTo>
                <a:cubicBezTo>
                  <a:pt x="480783" y="20379"/>
                  <a:pt x="505554" y="-1114"/>
                  <a:pt x="530163" y="424"/>
                </a:cubicBezTo>
                <a:cubicBezTo>
                  <a:pt x="530789" y="17"/>
                  <a:pt x="531420" y="0"/>
                  <a:pt x="532049" y="0"/>
                </a:cubicBezTo>
                <a:close/>
              </a:path>
            </a:pathLst>
          </a:cu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/>
            <a:endParaRPr lang="zh-CN" altLang="en-US">
              <a:solidFill>
                <a:schemeClr val="dk1"/>
              </a:solidFill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545070" y="5032375"/>
            <a:ext cx="89408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买家操作</a:t>
            </a:r>
            <a:endParaRPr lang="zh-CN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zh-CN" sz="9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卖家操作</a:t>
            </a:r>
            <a:endParaRPr lang="zh-CN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 224"/>
          <p:cNvSpPr/>
          <p:nvPr/>
        </p:nvSpPr>
        <p:spPr>
          <a:xfrm rot="5400000">
            <a:off x="1042035" y="2937510"/>
            <a:ext cx="250825" cy="260985"/>
          </a:xfrm>
          <a:custGeom>
            <a:avLst/>
            <a:gdLst/>
            <a:ahLst/>
            <a:cxnLst/>
            <a:rect l="l" t="t" r="r" b="b"/>
            <a:pathLst>
              <a:path w="1056529" h="1289138">
                <a:moveTo>
                  <a:pt x="532049" y="0"/>
                </a:moveTo>
                <a:cubicBezTo>
                  <a:pt x="556036" y="0"/>
                  <a:pt x="580024" y="21509"/>
                  <a:pt x="598326" y="64527"/>
                </a:cubicBezTo>
                <a:lnTo>
                  <a:pt x="637123" y="155716"/>
                </a:lnTo>
                <a:lnTo>
                  <a:pt x="900272" y="815646"/>
                </a:lnTo>
                <a:lnTo>
                  <a:pt x="898583" y="814429"/>
                </a:lnTo>
                <a:lnTo>
                  <a:pt x="1044424" y="1179716"/>
                </a:lnTo>
                <a:cubicBezTo>
                  <a:pt x="1062241" y="1224336"/>
                  <a:pt x="1059762" y="1257212"/>
                  <a:pt x="1041112" y="1273690"/>
                </a:cubicBezTo>
                <a:cubicBezTo>
                  <a:pt x="1040954" y="1274425"/>
                  <a:pt x="1040516" y="1274887"/>
                  <a:pt x="1040066" y="1275336"/>
                </a:cubicBezTo>
                <a:cubicBezTo>
                  <a:pt x="1022948" y="1292456"/>
                  <a:pt x="990619" y="1294370"/>
                  <a:pt x="947138" y="1277017"/>
                </a:cubicBezTo>
                <a:lnTo>
                  <a:pt x="528130" y="1109797"/>
                </a:lnTo>
                <a:lnTo>
                  <a:pt x="109124" y="1277016"/>
                </a:lnTo>
                <a:cubicBezTo>
                  <a:pt x="65643" y="1294369"/>
                  <a:pt x="33314" y="1292455"/>
                  <a:pt x="16196" y="1275335"/>
                </a:cubicBezTo>
                <a:cubicBezTo>
                  <a:pt x="15746" y="1274886"/>
                  <a:pt x="15308" y="1274424"/>
                  <a:pt x="15150" y="1273689"/>
                </a:cubicBezTo>
                <a:cubicBezTo>
                  <a:pt x="2252" y="1262294"/>
                  <a:pt x="-2911" y="1243056"/>
                  <a:pt x="1607" y="1217605"/>
                </a:cubicBezTo>
                <a:lnTo>
                  <a:pt x="452425" y="87037"/>
                </a:lnTo>
                <a:lnTo>
                  <a:pt x="462002" y="64527"/>
                </a:lnTo>
                <a:cubicBezTo>
                  <a:pt x="480783" y="20379"/>
                  <a:pt x="505554" y="-1114"/>
                  <a:pt x="530163" y="424"/>
                </a:cubicBezTo>
                <a:cubicBezTo>
                  <a:pt x="530789" y="17"/>
                  <a:pt x="531420" y="0"/>
                  <a:pt x="532049" y="0"/>
                </a:cubicBezTo>
                <a:close/>
              </a:path>
            </a:pathLst>
          </a:cu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/>
            <a:endParaRPr lang="zh-CN" altLang="en-US">
              <a:solidFill>
                <a:schemeClr val="dk1"/>
              </a:solidFill>
              <a:sym typeface="+mn-ea"/>
            </a:endParaRPr>
          </a:p>
        </p:txBody>
      </p:sp>
      <p:sp>
        <p:nvSpPr>
          <p:cNvPr id="25" name=" 224"/>
          <p:cNvSpPr/>
          <p:nvPr/>
        </p:nvSpPr>
        <p:spPr>
          <a:xfrm rot="5400000">
            <a:off x="2897505" y="2937510"/>
            <a:ext cx="250825" cy="260985"/>
          </a:xfrm>
          <a:custGeom>
            <a:avLst/>
            <a:gdLst/>
            <a:ahLst/>
            <a:cxnLst/>
            <a:rect l="l" t="t" r="r" b="b"/>
            <a:pathLst>
              <a:path w="1056529" h="1289138">
                <a:moveTo>
                  <a:pt x="532049" y="0"/>
                </a:moveTo>
                <a:cubicBezTo>
                  <a:pt x="556036" y="0"/>
                  <a:pt x="580024" y="21509"/>
                  <a:pt x="598326" y="64527"/>
                </a:cubicBezTo>
                <a:lnTo>
                  <a:pt x="637123" y="155716"/>
                </a:lnTo>
                <a:lnTo>
                  <a:pt x="900272" y="815646"/>
                </a:lnTo>
                <a:lnTo>
                  <a:pt x="898583" y="814429"/>
                </a:lnTo>
                <a:lnTo>
                  <a:pt x="1044424" y="1179716"/>
                </a:lnTo>
                <a:cubicBezTo>
                  <a:pt x="1062241" y="1224336"/>
                  <a:pt x="1059762" y="1257212"/>
                  <a:pt x="1041112" y="1273690"/>
                </a:cubicBezTo>
                <a:cubicBezTo>
                  <a:pt x="1040954" y="1274425"/>
                  <a:pt x="1040516" y="1274887"/>
                  <a:pt x="1040066" y="1275336"/>
                </a:cubicBezTo>
                <a:cubicBezTo>
                  <a:pt x="1022948" y="1292456"/>
                  <a:pt x="990619" y="1294370"/>
                  <a:pt x="947138" y="1277017"/>
                </a:cubicBezTo>
                <a:lnTo>
                  <a:pt x="528130" y="1109797"/>
                </a:lnTo>
                <a:lnTo>
                  <a:pt x="109124" y="1277016"/>
                </a:lnTo>
                <a:cubicBezTo>
                  <a:pt x="65643" y="1294369"/>
                  <a:pt x="33314" y="1292455"/>
                  <a:pt x="16196" y="1275335"/>
                </a:cubicBezTo>
                <a:cubicBezTo>
                  <a:pt x="15746" y="1274886"/>
                  <a:pt x="15308" y="1274424"/>
                  <a:pt x="15150" y="1273689"/>
                </a:cubicBezTo>
                <a:cubicBezTo>
                  <a:pt x="2252" y="1262294"/>
                  <a:pt x="-2911" y="1243056"/>
                  <a:pt x="1607" y="1217605"/>
                </a:cubicBezTo>
                <a:lnTo>
                  <a:pt x="452425" y="87037"/>
                </a:lnTo>
                <a:lnTo>
                  <a:pt x="462002" y="64527"/>
                </a:lnTo>
                <a:cubicBezTo>
                  <a:pt x="480783" y="20379"/>
                  <a:pt x="505554" y="-1114"/>
                  <a:pt x="530163" y="424"/>
                </a:cubicBezTo>
                <a:cubicBezTo>
                  <a:pt x="530789" y="17"/>
                  <a:pt x="531420" y="0"/>
                  <a:pt x="532049" y="0"/>
                </a:cubicBezTo>
                <a:close/>
              </a:path>
            </a:pathLst>
          </a:cu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/>
            <a:endParaRPr lang="zh-CN" altLang="en-US">
              <a:solidFill>
                <a:schemeClr val="dk1"/>
              </a:solidFill>
              <a:sym typeface="+mn-ea"/>
            </a:endParaRPr>
          </a:p>
        </p:txBody>
      </p:sp>
      <p:sp>
        <p:nvSpPr>
          <p:cNvPr id="26" name=" 224"/>
          <p:cNvSpPr/>
          <p:nvPr/>
        </p:nvSpPr>
        <p:spPr>
          <a:xfrm rot="5400000">
            <a:off x="4832350" y="3569970"/>
            <a:ext cx="250825" cy="260985"/>
          </a:xfrm>
          <a:custGeom>
            <a:avLst/>
            <a:gdLst/>
            <a:ahLst/>
            <a:cxnLst/>
            <a:rect l="l" t="t" r="r" b="b"/>
            <a:pathLst>
              <a:path w="1056529" h="1289138">
                <a:moveTo>
                  <a:pt x="532049" y="0"/>
                </a:moveTo>
                <a:cubicBezTo>
                  <a:pt x="556036" y="0"/>
                  <a:pt x="580024" y="21509"/>
                  <a:pt x="598326" y="64527"/>
                </a:cubicBezTo>
                <a:lnTo>
                  <a:pt x="637123" y="155716"/>
                </a:lnTo>
                <a:lnTo>
                  <a:pt x="900272" y="815646"/>
                </a:lnTo>
                <a:lnTo>
                  <a:pt x="898583" y="814429"/>
                </a:lnTo>
                <a:lnTo>
                  <a:pt x="1044424" y="1179716"/>
                </a:lnTo>
                <a:cubicBezTo>
                  <a:pt x="1062241" y="1224336"/>
                  <a:pt x="1059762" y="1257212"/>
                  <a:pt x="1041112" y="1273690"/>
                </a:cubicBezTo>
                <a:cubicBezTo>
                  <a:pt x="1040954" y="1274425"/>
                  <a:pt x="1040516" y="1274887"/>
                  <a:pt x="1040066" y="1275336"/>
                </a:cubicBezTo>
                <a:cubicBezTo>
                  <a:pt x="1022948" y="1292456"/>
                  <a:pt x="990619" y="1294370"/>
                  <a:pt x="947138" y="1277017"/>
                </a:cubicBezTo>
                <a:lnTo>
                  <a:pt x="528130" y="1109797"/>
                </a:lnTo>
                <a:lnTo>
                  <a:pt x="109124" y="1277016"/>
                </a:lnTo>
                <a:cubicBezTo>
                  <a:pt x="65643" y="1294369"/>
                  <a:pt x="33314" y="1292455"/>
                  <a:pt x="16196" y="1275335"/>
                </a:cubicBezTo>
                <a:cubicBezTo>
                  <a:pt x="15746" y="1274886"/>
                  <a:pt x="15308" y="1274424"/>
                  <a:pt x="15150" y="1273689"/>
                </a:cubicBezTo>
                <a:cubicBezTo>
                  <a:pt x="2252" y="1262294"/>
                  <a:pt x="-2911" y="1243056"/>
                  <a:pt x="1607" y="1217605"/>
                </a:cubicBezTo>
                <a:lnTo>
                  <a:pt x="452425" y="87037"/>
                </a:lnTo>
                <a:lnTo>
                  <a:pt x="462002" y="64527"/>
                </a:lnTo>
                <a:cubicBezTo>
                  <a:pt x="480783" y="20379"/>
                  <a:pt x="505554" y="-1114"/>
                  <a:pt x="530163" y="424"/>
                </a:cubicBezTo>
                <a:cubicBezTo>
                  <a:pt x="530789" y="17"/>
                  <a:pt x="531420" y="0"/>
                  <a:pt x="532049" y="0"/>
                </a:cubicBezTo>
                <a:close/>
              </a:path>
            </a:pathLst>
          </a:cu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/>
            <a:endParaRPr lang="zh-CN" altLang="en-US">
              <a:sym typeface="+mn-ea"/>
            </a:endParaRPr>
          </a:p>
        </p:txBody>
      </p:sp>
      <p:sp>
        <p:nvSpPr>
          <p:cNvPr id="27" name=" 224"/>
          <p:cNvSpPr/>
          <p:nvPr/>
        </p:nvSpPr>
        <p:spPr>
          <a:xfrm rot="5400000">
            <a:off x="6767195" y="3569970"/>
            <a:ext cx="250825" cy="260985"/>
          </a:xfrm>
          <a:custGeom>
            <a:avLst/>
            <a:gdLst/>
            <a:ahLst/>
            <a:cxnLst/>
            <a:rect l="l" t="t" r="r" b="b"/>
            <a:pathLst>
              <a:path w="1056529" h="1289138">
                <a:moveTo>
                  <a:pt x="532049" y="0"/>
                </a:moveTo>
                <a:cubicBezTo>
                  <a:pt x="556036" y="0"/>
                  <a:pt x="580024" y="21509"/>
                  <a:pt x="598326" y="64527"/>
                </a:cubicBezTo>
                <a:lnTo>
                  <a:pt x="637123" y="155716"/>
                </a:lnTo>
                <a:lnTo>
                  <a:pt x="900272" y="815646"/>
                </a:lnTo>
                <a:lnTo>
                  <a:pt x="898583" y="814429"/>
                </a:lnTo>
                <a:lnTo>
                  <a:pt x="1044424" y="1179716"/>
                </a:lnTo>
                <a:cubicBezTo>
                  <a:pt x="1062241" y="1224336"/>
                  <a:pt x="1059762" y="1257212"/>
                  <a:pt x="1041112" y="1273690"/>
                </a:cubicBezTo>
                <a:cubicBezTo>
                  <a:pt x="1040954" y="1274425"/>
                  <a:pt x="1040516" y="1274887"/>
                  <a:pt x="1040066" y="1275336"/>
                </a:cubicBezTo>
                <a:cubicBezTo>
                  <a:pt x="1022948" y="1292456"/>
                  <a:pt x="990619" y="1294370"/>
                  <a:pt x="947138" y="1277017"/>
                </a:cubicBezTo>
                <a:lnTo>
                  <a:pt x="528130" y="1109797"/>
                </a:lnTo>
                <a:lnTo>
                  <a:pt x="109124" y="1277016"/>
                </a:lnTo>
                <a:cubicBezTo>
                  <a:pt x="65643" y="1294369"/>
                  <a:pt x="33314" y="1292455"/>
                  <a:pt x="16196" y="1275335"/>
                </a:cubicBezTo>
                <a:cubicBezTo>
                  <a:pt x="15746" y="1274886"/>
                  <a:pt x="15308" y="1274424"/>
                  <a:pt x="15150" y="1273689"/>
                </a:cubicBezTo>
                <a:cubicBezTo>
                  <a:pt x="2252" y="1262294"/>
                  <a:pt x="-2911" y="1243056"/>
                  <a:pt x="1607" y="1217605"/>
                </a:cubicBezTo>
                <a:lnTo>
                  <a:pt x="452425" y="87037"/>
                </a:lnTo>
                <a:lnTo>
                  <a:pt x="462002" y="64527"/>
                </a:lnTo>
                <a:cubicBezTo>
                  <a:pt x="480783" y="20379"/>
                  <a:pt x="505554" y="-1114"/>
                  <a:pt x="530163" y="424"/>
                </a:cubicBezTo>
                <a:cubicBezTo>
                  <a:pt x="530789" y="17"/>
                  <a:pt x="531420" y="0"/>
                  <a:pt x="532049" y="0"/>
                </a:cubicBezTo>
                <a:close/>
              </a:path>
            </a:pathLst>
          </a:cu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/>
            <a:endParaRPr lang="zh-CN" altLang="en-US">
              <a:sym typeface="+mn-ea"/>
            </a:endParaRPr>
          </a:p>
        </p:txBody>
      </p:sp>
      <p:sp>
        <p:nvSpPr>
          <p:cNvPr id="28" name=" 224"/>
          <p:cNvSpPr/>
          <p:nvPr/>
        </p:nvSpPr>
        <p:spPr>
          <a:xfrm rot="5400000">
            <a:off x="8702040" y="2937510"/>
            <a:ext cx="250825" cy="260985"/>
          </a:xfrm>
          <a:custGeom>
            <a:avLst/>
            <a:gdLst/>
            <a:ahLst/>
            <a:cxnLst/>
            <a:rect l="l" t="t" r="r" b="b"/>
            <a:pathLst>
              <a:path w="1056529" h="1289138">
                <a:moveTo>
                  <a:pt x="532049" y="0"/>
                </a:moveTo>
                <a:cubicBezTo>
                  <a:pt x="556036" y="0"/>
                  <a:pt x="580024" y="21509"/>
                  <a:pt x="598326" y="64527"/>
                </a:cubicBezTo>
                <a:lnTo>
                  <a:pt x="637123" y="155716"/>
                </a:lnTo>
                <a:lnTo>
                  <a:pt x="900272" y="815646"/>
                </a:lnTo>
                <a:lnTo>
                  <a:pt x="898583" y="814429"/>
                </a:lnTo>
                <a:lnTo>
                  <a:pt x="1044424" y="1179716"/>
                </a:lnTo>
                <a:cubicBezTo>
                  <a:pt x="1062241" y="1224336"/>
                  <a:pt x="1059762" y="1257212"/>
                  <a:pt x="1041112" y="1273690"/>
                </a:cubicBezTo>
                <a:cubicBezTo>
                  <a:pt x="1040954" y="1274425"/>
                  <a:pt x="1040516" y="1274887"/>
                  <a:pt x="1040066" y="1275336"/>
                </a:cubicBezTo>
                <a:cubicBezTo>
                  <a:pt x="1022948" y="1292456"/>
                  <a:pt x="990619" y="1294370"/>
                  <a:pt x="947138" y="1277017"/>
                </a:cubicBezTo>
                <a:lnTo>
                  <a:pt x="528130" y="1109797"/>
                </a:lnTo>
                <a:lnTo>
                  <a:pt x="109124" y="1277016"/>
                </a:lnTo>
                <a:cubicBezTo>
                  <a:pt x="65643" y="1294369"/>
                  <a:pt x="33314" y="1292455"/>
                  <a:pt x="16196" y="1275335"/>
                </a:cubicBezTo>
                <a:cubicBezTo>
                  <a:pt x="15746" y="1274886"/>
                  <a:pt x="15308" y="1274424"/>
                  <a:pt x="15150" y="1273689"/>
                </a:cubicBezTo>
                <a:cubicBezTo>
                  <a:pt x="2252" y="1262294"/>
                  <a:pt x="-2911" y="1243056"/>
                  <a:pt x="1607" y="1217605"/>
                </a:cubicBezTo>
                <a:lnTo>
                  <a:pt x="452425" y="87037"/>
                </a:lnTo>
                <a:lnTo>
                  <a:pt x="462002" y="64527"/>
                </a:lnTo>
                <a:cubicBezTo>
                  <a:pt x="480783" y="20379"/>
                  <a:pt x="505554" y="-1114"/>
                  <a:pt x="530163" y="424"/>
                </a:cubicBezTo>
                <a:cubicBezTo>
                  <a:pt x="530789" y="17"/>
                  <a:pt x="531420" y="0"/>
                  <a:pt x="532049" y="0"/>
                </a:cubicBezTo>
                <a:close/>
              </a:path>
            </a:pathLst>
          </a:cu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/>
            <a:endParaRPr lang="zh-CN" altLang="en-US">
              <a:solidFill>
                <a:schemeClr val="dk1"/>
              </a:solidFill>
              <a:sym typeface="+mn-ea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40715" y="5111750"/>
            <a:ext cx="4221480" cy="444500"/>
            <a:chOff x="5651" y="1811"/>
            <a:chExt cx="10281" cy="1214"/>
          </a:xfrm>
          <a:solidFill>
            <a:schemeClr val="bg1">
              <a:lumMod val="65000"/>
            </a:schemeClr>
          </a:solidFill>
        </p:grpSpPr>
        <p:sp>
          <p:nvSpPr>
            <p:cNvPr id="29" name="椭圆 28"/>
            <p:cNvSpPr/>
            <p:nvPr/>
          </p:nvSpPr>
          <p:spPr>
            <a:xfrm>
              <a:off x="5651" y="1811"/>
              <a:ext cx="1909" cy="121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ORDERED</a:t>
              </a:r>
              <a:endParaRPr lang="en-US" altLang="zh-CN" sz="1000"/>
            </a:p>
          </p:txBody>
        </p:sp>
        <p:sp>
          <p:nvSpPr>
            <p:cNvPr id="30" name="椭圆 29"/>
            <p:cNvSpPr/>
            <p:nvPr/>
          </p:nvSpPr>
          <p:spPr>
            <a:xfrm>
              <a:off x="8442" y="1811"/>
              <a:ext cx="1909" cy="121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SHIPPED</a:t>
              </a:r>
              <a:endParaRPr lang="en-US" altLang="zh-CN" sz="1000"/>
            </a:p>
          </p:txBody>
        </p:sp>
        <p:sp>
          <p:nvSpPr>
            <p:cNvPr id="31" name="椭圆 30"/>
            <p:cNvSpPr/>
            <p:nvPr/>
          </p:nvSpPr>
          <p:spPr>
            <a:xfrm>
              <a:off x="11233" y="1811"/>
              <a:ext cx="1909" cy="121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PAID</a:t>
              </a:r>
              <a:endParaRPr lang="en-US" altLang="zh-CN" sz="1000"/>
            </a:p>
          </p:txBody>
        </p:sp>
        <p:sp>
          <p:nvSpPr>
            <p:cNvPr id="32" name="椭圆 31"/>
            <p:cNvSpPr/>
            <p:nvPr/>
          </p:nvSpPr>
          <p:spPr>
            <a:xfrm>
              <a:off x="14024" y="1811"/>
              <a:ext cx="1909" cy="121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CLOSE</a:t>
              </a:r>
              <a:endParaRPr lang="en-US" altLang="zh-CN" sz="1000"/>
            </a:p>
          </p:txBody>
        </p:sp>
        <p:sp>
          <p:nvSpPr>
            <p:cNvPr id="33" name="燕尾形箭头 32"/>
            <p:cNvSpPr/>
            <p:nvPr/>
          </p:nvSpPr>
          <p:spPr>
            <a:xfrm>
              <a:off x="13142" y="2119"/>
              <a:ext cx="757" cy="600"/>
            </a:xfrm>
            <a:prstGeom prst="notch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燕尾形箭头 33"/>
            <p:cNvSpPr/>
            <p:nvPr/>
          </p:nvSpPr>
          <p:spPr>
            <a:xfrm>
              <a:off x="7560" y="2118"/>
              <a:ext cx="757" cy="600"/>
            </a:xfrm>
            <a:prstGeom prst="notch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燕尾形箭头 34"/>
            <p:cNvSpPr/>
            <p:nvPr/>
          </p:nvSpPr>
          <p:spPr>
            <a:xfrm>
              <a:off x="10351" y="2119"/>
              <a:ext cx="757" cy="600"/>
            </a:xfrm>
            <a:prstGeom prst="notch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499235" y="1600835"/>
            <a:ext cx="25438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新订单流程如下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依然没有设计取消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/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回退的功能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878330" y="5685155"/>
            <a:ext cx="142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原订单流程对照</a:t>
            </a:r>
            <a:endParaRPr lang="zh-CN" altLang="en-US" sz="1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2"/>
  <p:tag name="KSO_WM_UNIT_TYPE" val="a"/>
  <p:tag name="KSO_WM_UNIT_INDEX" val="1"/>
  <p:tag name="KSO_WM_UNIT_ID" val="custom160332_1*a*1"/>
  <p:tag name="KSO_WM_UNIT_CLEAR" val="1"/>
  <p:tag name="KSO_WM_UNIT_LAYERLEVEL" val="1"/>
  <p:tag name="KSO_WM_UNIT_VALUE" val="3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332_9*i*10"/>
  <p:tag name="KSO_WM_TEMPLATE_CATEGORY" val="custom"/>
  <p:tag name="KSO_WM_TEMPLATE_INDEX" val="160332"/>
  <p:tag name="KSO_WM_UNIT_INDEX" val="1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2"/>
  <p:tag name="KSO_WM_UNIT_TYPE" val="l_h_f"/>
  <p:tag name="KSO_WM_UNIT_INDEX" val="1_3_1"/>
  <p:tag name="KSO_WM_UNIT_ID" val="custom160332_9*l_h_f*1_3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_INDEX" val="3"/>
  <p:tag name="KSO_WM_DIAGRAM_GROUP_CODE" val="l1-1"/>
  <p:tag name="KSO_WM_UNIT_PRESET_TEXT_LEN" val="1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2"/>
  <p:tag name="KSO_WM_UNIT_TYPE" val="l_i"/>
  <p:tag name="KSO_WM_UNIT_INDEX" val="1_3"/>
  <p:tag name="KSO_WM_UNIT_ID" val="custom160332_9*l_i*1_3"/>
  <p:tag name="KSO_WM_UNIT_CLEAR" val="1"/>
  <p:tag name="KSO_WM_UNIT_LAYERLEVEL" val="1_1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332_9*i*15"/>
  <p:tag name="KSO_WM_TEMPLATE_CATEGORY" val="custom"/>
  <p:tag name="KSO_WM_TEMPLATE_INDEX" val="160332"/>
  <p:tag name="KSO_WM_UNIT_INDEX" val="15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2"/>
  <p:tag name="KSO_WM_UNIT_TYPE" val="l_h_f"/>
  <p:tag name="KSO_WM_UNIT_INDEX" val="1_4_1"/>
  <p:tag name="KSO_WM_UNIT_ID" val="custom160332_9*l_h_f*1_4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_INDEX" val="3"/>
  <p:tag name="KSO_WM_DIAGRAM_GROUP_CODE" val="l1-1"/>
  <p:tag name="KSO_WM_UNIT_PRESET_TEXT_LEN" val="17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2"/>
  <p:tag name="KSO_WM_UNIT_TYPE" val="l_i"/>
  <p:tag name="KSO_WM_UNIT_INDEX" val="1_4"/>
  <p:tag name="KSO_WM_UNIT_ID" val="custom160332_9*l_i*1_4"/>
  <p:tag name="KSO_WM_UNIT_CLEAR" val="1"/>
  <p:tag name="KSO_WM_UNIT_LAYERLEVEL" val="1_1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2"/>
  <p:tag name="KSO_WM_UNIT_TYPE" val="a"/>
  <p:tag name="KSO_WM_UNIT_INDEX" val="1"/>
  <p:tag name="KSO_WM_UNIT_ID" val="custom160332_9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Contents"/>
</p:tagLst>
</file>

<file path=ppt/tags/tag17.xml><?xml version="1.0" encoding="utf-8"?>
<p:tagLst xmlns:p="http://schemas.openxmlformats.org/presentationml/2006/main">
  <p:tag name="KSO_WM_TEMPLATE_CATEGORY" val="custom"/>
  <p:tag name="KSO_WM_TEMPLATE_INDEX" val="160332"/>
  <p:tag name="KSO_WM_TAG_VERSION" val="1.0"/>
  <p:tag name="KSO_WM_SLIDE_ID" val="custom160332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2"/>
  <p:tag name="KSO_WM_UNIT_TYPE" val="a"/>
  <p:tag name="KSO_WM_UNIT_INDEX" val="1"/>
  <p:tag name="KSO_WM_UNIT_ID" val="custom160332_12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2"/>
  <p:tag name="KSO_WM_UNIT_TYPE" val="b"/>
  <p:tag name="KSO_WM_UNIT_INDEX" val="1"/>
  <p:tag name="KSO_WM_UNIT_ID" val="custom160332_12*b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2"/>
  <p:tag name="KSO_WM_UNIT_TYPE" val="b"/>
  <p:tag name="KSO_WM_UNIT_INDEX" val="1"/>
  <p:tag name="KSO_WM_UNIT_ID" val="custom160332_1*b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2"/>
  <p:tag name="KSO_WM_UNIT_TYPE" val="e"/>
  <p:tag name="KSO_WM_UNIT_INDEX" val="1"/>
  <p:tag name="KSO_WM_UNIT_ID" val="custom160332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01"/>
</p:tagLst>
</file>

<file path=ppt/tags/tag21.xml><?xml version="1.0" encoding="utf-8"?>
<p:tagLst xmlns:p="http://schemas.openxmlformats.org/presentationml/2006/main">
  <p:tag name="KSO_WM_TEMPLATE_CATEGORY" val="custom"/>
  <p:tag name="KSO_WM_TEMPLATE_INDEX" val="160332"/>
  <p:tag name="KSO_WM_TAG_VERSION" val="1.0"/>
  <p:tag name="KSO_WM_SLIDE_ID" val="custom160332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2"/>
  <p:tag name="KSO_WM_UNIT_TYPE" val="a"/>
  <p:tag name="KSO_WM_UNIT_INDEX" val="1"/>
  <p:tag name="KSO_WM_UNIT_ID" val="custom160332_12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2"/>
  <p:tag name="KSO_WM_UNIT_TYPE" val="b"/>
  <p:tag name="KSO_WM_UNIT_INDEX" val="1"/>
  <p:tag name="KSO_WM_UNIT_ID" val="custom160332_12*b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2"/>
  <p:tag name="KSO_WM_UNIT_TYPE" val="e"/>
  <p:tag name="KSO_WM_UNIT_INDEX" val="1"/>
  <p:tag name="KSO_WM_UNIT_ID" val="custom160332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01"/>
</p:tagLst>
</file>

<file path=ppt/tags/tag25.xml><?xml version="1.0" encoding="utf-8"?>
<p:tagLst xmlns:p="http://schemas.openxmlformats.org/presentationml/2006/main">
  <p:tag name="KSO_WM_TEMPLATE_CATEGORY" val="custom"/>
  <p:tag name="KSO_WM_TEMPLATE_INDEX" val="160332"/>
  <p:tag name="KSO_WM_TAG_VERSION" val="1.0"/>
  <p:tag name="KSO_WM_SLIDE_ID" val="custom160332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2"/>
  <p:tag name="KSO_WM_UNIT_TYPE" val="a"/>
  <p:tag name="KSO_WM_UNIT_INDEX" val="1"/>
  <p:tag name="KSO_WM_UNIT_ID" val="custom160332_12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2"/>
  <p:tag name="KSO_WM_UNIT_TYPE" val="b"/>
  <p:tag name="KSO_WM_UNIT_INDEX" val="1"/>
  <p:tag name="KSO_WM_UNIT_ID" val="custom160332_12*b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2"/>
  <p:tag name="KSO_WM_UNIT_TYPE" val="e"/>
  <p:tag name="KSO_WM_UNIT_INDEX" val="1"/>
  <p:tag name="KSO_WM_UNIT_ID" val="custom160332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01"/>
</p:tagLst>
</file>

<file path=ppt/tags/tag29.xml><?xml version="1.0" encoding="utf-8"?>
<p:tagLst xmlns:p="http://schemas.openxmlformats.org/presentationml/2006/main">
  <p:tag name="KSO_WM_TEMPLATE_CATEGORY" val="custom"/>
  <p:tag name="KSO_WM_TEMPLATE_INDEX" val="160332"/>
  <p:tag name="KSO_WM_TAG_VERSION" val="1.0"/>
  <p:tag name="KSO_WM_SLIDE_ID" val="custom160332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3.xml><?xml version="1.0" encoding="utf-8"?>
<p:tagLst xmlns:p="http://schemas.openxmlformats.org/presentationml/2006/main">
  <p:tag name="KSO_WM_TEMPLATE_THUMBS_INDEX" val="1、9、12、15、19、25、29、30、31"/>
  <p:tag name="KSO_WM_TEMPLATE_CATEGORY" val="custom"/>
  <p:tag name="KSO_WM_TEMPLATE_INDEX" val="160332"/>
  <p:tag name="KSO_WM_TAG_VERSION" val="1.0"/>
  <p:tag name="KSO_WM_SLIDE_ID" val="custom16033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332_9*i*0"/>
  <p:tag name="KSO_WM_TEMPLATE_CATEGORY" val="custom"/>
  <p:tag name="KSO_WM_TEMPLATE_INDEX" val="160332"/>
  <p:tag name="KSO_WM_UNIT_INDEX" val="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2"/>
  <p:tag name="KSO_WM_UNIT_TYPE" val="l_h_f"/>
  <p:tag name="KSO_WM_UNIT_INDEX" val="1_1_1"/>
  <p:tag name="KSO_WM_UNIT_ID" val="custom160332_9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_INDEX" val="3"/>
  <p:tag name="KSO_WM_DIAGRAM_GROUP_CODE" val="l1-1"/>
  <p:tag name="KSO_WM_UNIT_PRESET_TEXT_LEN" val="1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2"/>
  <p:tag name="KSO_WM_UNIT_TYPE" val="l_i"/>
  <p:tag name="KSO_WM_UNIT_INDEX" val="1_1"/>
  <p:tag name="KSO_WM_UNIT_ID" val="custom160332_9*l_i*1_1"/>
  <p:tag name="KSO_WM_UNIT_CLEAR" val="1"/>
  <p:tag name="KSO_WM_UNIT_LAYERLEVEL" val="1_1"/>
  <p:tag name="KSO_WM_DIAGRAM_GROUP_CODE" val="l1-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332_9*i*5"/>
  <p:tag name="KSO_WM_TEMPLATE_CATEGORY" val="custom"/>
  <p:tag name="KSO_WM_TEMPLATE_INDEX" val="160332"/>
  <p:tag name="KSO_WM_UNIT_INDEX" val="5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2"/>
  <p:tag name="KSO_WM_UNIT_TYPE" val="l_h_f"/>
  <p:tag name="KSO_WM_UNIT_INDEX" val="1_2_1"/>
  <p:tag name="KSO_WM_UNIT_ID" val="custom160332_9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_INDEX" val="3"/>
  <p:tag name="KSO_WM_DIAGRAM_GROUP_CODE" val="l1-1"/>
  <p:tag name="KSO_WM_UNIT_PRESET_TEXT_LEN" val="17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2"/>
  <p:tag name="KSO_WM_UNIT_TYPE" val="l_i"/>
  <p:tag name="KSO_WM_UNIT_INDEX" val="1_2"/>
  <p:tag name="KSO_WM_UNIT_ID" val="custom160332_9*l_i*1_2"/>
  <p:tag name="KSO_WM_UNIT_CLEAR" val="1"/>
  <p:tag name="KSO_WM_UNIT_LAYERLEVEL" val="1_1"/>
  <p:tag name="KSO_WM_DIAGRAM_GROUP_CODE" val="l1-1"/>
</p:tagLst>
</file>

<file path=ppt/theme/theme1.xml><?xml version="1.0" encoding="utf-8"?>
<a:theme xmlns:a="http://schemas.openxmlformats.org/drawingml/2006/main" name="1_A000120140530A99PPBG">
  <a:themeElements>
    <a:clrScheme name="自定义 1">
      <a:dk1>
        <a:sysClr val="windowText" lastClr="000000"/>
      </a:dk1>
      <a:lt1>
        <a:sysClr val="window" lastClr="FFFFFF"/>
      </a:lt1>
      <a:dk2>
        <a:srgbClr val="39302A"/>
      </a:dk2>
      <a:lt2>
        <a:srgbClr val="FFFFFF"/>
      </a:lt2>
      <a:accent1>
        <a:srgbClr val="F8931D"/>
      </a:accent1>
      <a:accent2>
        <a:srgbClr val="FFCA08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1362</Words>
  <Application>WPS 演示</Application>
  <PresentationFormat>宽屏</PresentationFormat>
  <Paragraphs>144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 2</vt:lpstr>
      <vt:lpstr>幼圆</vt:lpstr>
      <vt:lpstr>Calibri</vt:lpstr>
      <vt:lpstr>Baskerville Old Face</vt:lpstr>
      <vt:lpstr>黑体</vt:lpstr>
      <vt:lpstr>Arial Narrow</vt:lpstr>
      <vt:lpstr>Wingdings</vt:lpstr>
      <vt:lpstr>1_A000120140530A99PPBG</vt:lpstr>
      <vt:lpstr>PowerPoint 演示文稿</vt:lpstr>
      <vt:lpstr>PowerPoint 演示文稿</vt:lpstr>
      <vt:lpstr>旧系统订单概述</vt:lpstr>
      <vt:lpstr>订单状态</vt:lpstr>
      <vt:lpstr>订单流程</vt:lpstr>
      <vt:lpstr>新订单系统概述</vt:lpstr>
      <vt:lpstr>订单状态</vt:lpstr>
      <vt:lpstr>拆单后的状态说明</vt:lpstr>
      <vt:lpstr>订单流程</vt:lpstr>
      <vt:lpstr>其它问题</vt:lpstr>
      <vt:lpstr>前台UI</vt:lpstr>
      <vt:lpstr>管理UI</vt:lpstr>
      <vt:lpstr>支付凭证相关问题</vt:lpstr>
      <vt:lpstr>支付凭证的获取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clari</cp:lastModifiedBy>
  <cp:revision>12</cp:revision>
  <dcterms:created xsi:type="dcterms:W3CDTF">2015-05-05T08:02:00Z</dcterms:created>
  <dcterms:modified xsi:type="dcterms:W3CDTF">2016-11-25T11:20:37Z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