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4" r:id="rId5"/>
    <p:sldId id="259" r:id="rId6"/>
    <p:sldId id="265" r:id="rId7"/>
    <p:sldId id="267" r:id="rId8"/>
    <p:sldId id="261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4660"/>
  </p:normalViewPr>
  <p:slideViewPr>
    <p:cSldViewPr snapToGrid="0">
      <p:cViewPr>
        <p:scale>
          <a:sx n="125" d="100"/>
          <a:sy n="125" d="100"/>
        </p:scale>
        <p:origin x="55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0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0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7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648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30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F162E-D6F4-DC0E-8E5E-735C7893B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Walmart analysis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70940946-BF9D-DEC6-8CDE-587741B1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439" b="-1"/>
          <a:stretch/>
        </p:blipFill>
        <p:spPr>
          <a:xfrm>
            <a:off x="3088973" y="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9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72E91-7EC4-F615-16D5-068C35A2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-22906"/>
            <a:ext cx="8336280" cy="1360898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Average Weekly Sales by Store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6B1DFD-48E1-5A29-F44A-8774CEBA6683}"/>
              </a:ext>
            </a:extLst>
          </p:cNvPr>
          <p:cNvCxnSpPr>
            <a:cxnSpLocks/>
          </p:cNvCxnSpPr>
          <p:nvPr/>
        </p:nvCxnSpPr>
        <p:spPr>
          <a:xfrm flipH="1" flipV="1">
            <a:off x="9323292" y="5400078"/>
            <a:ext cx="407448" cy="46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6EECFD-E7C2-CF1B-323D-DDFBF1A5F2BA}"/>
              </a:ext>
            </a:extLst>
          </p:cNvPr>
          <p:cNvSpPr txBox="1"/>
          <p:nvPr/>
        </p:nvSpPr>
        <p:spPr>
          <a:xfrm>
            <a:off x="8005750" y="5920137"/>
            <a:ext cx="403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Increase business opportunities and advertisements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0AFE374E-150C-D5D9-70C6-D2D8D7478915}"/>
              </a:ext>
            </a:extLst>
          </p:cNvPr>
          <p:cNvSpPr/>
          <p:nvPr/>
        </p:nvSpPr>
        <p:spPr>
          <a:xfrm>
            <a:off x="7292340" y="1529233"/>
            <a:ext cx="483954" cy="420296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82D80E-353F-F90A-DB99-B8018366DEC7}"/>
              </a:ext>
            </a:extLst>
          </p:cNvPr>
          <p:cNvSpPr/>
          <p:nvPr/>
        </p:nvSpPr>
        <p:spPr>
          <a:xfrm>
            <a:off x="7827217" y="1616935"/>
            <a:ext cx="4111930" cy="1754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Ranking top 5 stores in weekly sales:</a:t>
            </a: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6B5977-F139-343A-FEEE-C58503852159}"/>
              </a:ext>
            </a:extLst>
          </p:cNvPr>
          <p:cNvSpPr/>
          <p:nvPr/>
        </p:nvSpPr>
        <p:spPr>
          <a:xfrm>
            <a:off x="7661415" y="3650205"/>
            <a:ext cx="4375315" cy="1678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Ranking bottom 5 stores in weekly sales:</a:t>
            </a: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  <a:p>
            <a:pPr marL="342900" indent="-34290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6E2FC10-F7B8-7830-A07E-8B94D7897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30" y="2857395"/>
            <a:ext cx="4848359" cy="37521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D2BF832-D7B5-C9C6-3DB0-ACCB2CB6D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1204058"/>
            <a:ext cx="5844540" cy="135700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50613C-92FC-8842-E680-C9D773B4336A}"/>
              </a:ext>
            </a:extLst>
          </p:cNvPr>
          <p:cNvCxnSpPr>
            <a:cxnSpLocks/>
          </p:cNvCxnSpPr>
          <p:nvPr/>
        </p:nvCxnSpPr>
        <p:spPr>
          <a:xfrm flipV="1">
            <a:off x="7025756" y="2458200"/>
            <a:ext cx="603628" cy="82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46F72DF-8B6D-001C-E367-260B80B589D7}"/>
              </a:ext>
            </a:extLst>
          </p:cNvPr>
          <p:cNvSpPr txBox="1"/>
          <p:nvPr/>
        </p:nvSpPr>
        <p:spPr>
          <a:xfrm>
            <a:off x="5471856" y="3355349"/>
            <a:ext cx="2057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Possible rewards for highest selling stores</a:t>
            </a:r>
          </a:p>
        </p:txBody>
      </p:sp>
    </p:spTree>
    <p:extLst>
      <p:ext uri="{BB962C8B-B14F-4D97-AF65-F5344CB8AC3E}">
        <p14:creationId xmlns:p14="http://schemas.microsoft.com/office/powerpoint/2010/main" val="154730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276A-45CA-98F6-6D59-5DB49029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FD95-5090-8787-EA0F-33C4B8C9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Walmart data on: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Store Number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Date of the week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Weekly Sales figures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Holiday during the week: 0 = no holiday,1 = holiday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Average temperature for the week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Fuel Price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CPI: Consumer Price Index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Unemployment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84A3D-42E2-253A-31D0-EA61568B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55" y="628264"/>
            <a:ext cx="4312544" cy="2884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74FD46-BDB1-983A-958A-030100F42CAC}"/>
              </a:ext>
            </a:extLst>
          </p:cNvPr>
          <p:cNvSpPr txBox="1"/>
          <p:nvPr/>
        </p:nvSpPr>
        <p:spPr>
          <a:xfrm>
            <a:off x="5342770" y="160739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Sample data after converting Date column into a date data type</a:t>
            </a:r>
          </a:p>
        </p:txBody>
      </p:sp>
    </p:spTree>
    <p:extLst>
      <p:ext uri="{BB962C8B-B14F-4D97-AF65-F5344CB8AC3E}">
        <p14:creationId xmlns:p14="http://schemas.microsoft.com/office/powerpoint/2010/main" val="59863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72E91-7EC4-F615-16D5-068C35A2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793" y="895795"/>
            <a:ext cx="5798126" cy="1360898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Total Sales by Month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A3AE76D-3941-A5A3-15B5-97BF34D39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4" y="718586"/>
            <a:ext cx="4491265" cy="205475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BF736-F75D-AF7D-7F11-A69D2B354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53" y="3311187"/>
            <a:ext cx="6888096" cy="292744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7EA8F4-7C80-A277-98AD-087239977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04" y="3429000"/>
            <a:ext cx="4389144" cy="247591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sales: January and November (pre and post holiday period)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sales: April and July (Spring and Summer breaks)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Consistently high sales between February and October</a:t>
            </a:r>
          </a:p>
        </p:txBody>
      </p:sp>
    </p:spTree>
    <p:extLst>
      <p:ext uri="{BB962C8B-B14F-4D97-AF65-F5344CB8AC3E}">
        <p14:creationId xmlns:p14="http://schemas.microsoft.com/office/powerpoint/2010/main" val="241780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72E91-7EC4-F615-16D5-068C35A2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792" y="895795"/>
            <a:ext cx="6176853" cy="1360898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Total Sales by Month over Years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7EA8F4-7C80-A277-98AD-087239977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8" y="3031874"/>
            <a:ext cx="5373988" cy="333844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2010 and 2011 has a very similar pattern in sales over many of the months, such as February to July and in December.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2012 has a different pattern with sales high in March instead of April, and June and August instead of July.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every year the lowest sales is consistently January, suggesting a need for possible sales promotions and business activities to boost sales after the Christmas period.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CEFF3-D110-EBA5-8CD5-4C129C20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06" y="2610749"/>
            <a:ext cx="6176854" cy="3893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C5036-FF72-255F-8CC3-B01F8C7D4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04" y="421037"/>
            <a:ext cx="4733216" cy="21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72E91-7EC4-F615-16D5-068C35A2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2" y="136141"/>
            <a:ext cx="3178468" cy="1360898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824DDA6-28DB-DFB4-629A-9E12EDCF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0" y="1395951"/>
            <a:ext cx="4709042" cy="5793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3CD71D-DF1F-EA8C-ED32-4A498A6C4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026" y="285115"/>
            <a:ext cx="5989202" cy="915591"/>
          </a:xfrm>
          <a:prstGeom prst="rect">
            <a:avLst/>
          </a:prstGeom>
        </p:spPr>
      </p:pic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FF477663-EDCF-793D-022D-A72C9E51DFE3}"/>
              </a:ext>
            </a:extLst>
          </p:cNvPr>
          <p:cNvSpPr txBox="1">
            <a:spLocks/>
          </p:cNvSpPr>
          <p:nvPr/>
        </p:nvSpPr>
        <p:spPr>
          <a:xfrm>
            <a:off x="-132007" y="3429000"/>
            <a:ext cx="8193968" cy="3123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Notable correlations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CPI and Unemployment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(-0.302): As unemployment increases, CPI tends to lightly decrease. 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Possibly due to less purchases leading to lower demand and lower prices. 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CPI and Temperature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(0.177): Higher temperature could be associated with higher CPI. 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Possibly due to seasonal demands, e.g. hot weather leading to more purchases of cold drinks.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CPI and Fuel Price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(-0.171): Higher fuel prices could be associated with lower CPI. 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Possibly due to less purchases on fuel leading to lower demands and CPI.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F18698-C614-9645-B565-7E93D0D798C0}"/>
              </a:ext>
            </a:extLst>
          </p:cNvPr>
          <p:cNvSpPr/>
          <p:nvPr/>
        </p:nvSpPr>
        <p:spPr>
          <a:xfrm>
            <a:off x="8193968" y="4869180"/>
            <a:ext cx="3864079" cy="15682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weaker correlations suggest that weekly sales and holidays are not significantly affects by other factors, e.g. unemployment rate.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BD5E80E-E2D3-E7CD-5449-5DCB47FEC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623" y="1442028"/>
            <a:ext cx="4005424" cy="28971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51F08B-D1E6-8A2A-98DD-9D1561D0C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" y="2076990"/>
            <a:ext cx="3811477" cy="10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5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72E91-7EC4-F615-16D5-068C35A2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801" y="261736"/>
            <a:ext cx="9092393" cy="1360898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Weekly Sales by Unemployment Rate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B15E11AB-DD87-B3DA-BF92-00D58FE2D213}"/>
              </a:ext>
            </a:extLst>
          </p:cNvPr>
          <p:cNvSpPr txBox="1">
            <a:spLocks/>
          </p:cNvSpPr>
          <p:nvPr/>
        </p:nvSpPr>
        <p:spPr>
          <a:xfrm>
            <a:off x="6422730" y="3905825"/>
            <a:ext cx="5082540" cy="1531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Correlation: -0.106 (low negative correlation rate)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Weekly Sales could slightly decrease when unemployment rate increases.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746EC2-398C-FA83-DCE5-445BD04D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4" y="1516273"/>
            <a:ext cx="10212225" cy="15242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66BB6A-09A8-C2C1-B94A-E8E5E0518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01" y="3314700"/>
            <a:ext cx="3541380" cy="295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2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72E91-7EC4-F615-16D5-068C35A2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801" y="261736"/>
            <a:ext cx="9092393" cy="1360898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Weekly Sales by Temperature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B15E11AB-DD87-B3DA-BF92-00D58FE2D213}"/>
              </a:ext>
            </a:extLst>
          </p:cNvPr>
          <p:cNvSpPr txBox="1">
            <a:spLocks/>
          </p:cNvSpPr>
          <p:nvPr/>
        </p:nvSpPr>
        <p:spPr>
          <a:xfrm>
            <a:off x="6422730" y="3905825"/>
            <a:ext cx="5082540" cy="1531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Correlation: -0.064 (very low negative correlation rate)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Weekly Sales could slightly decrease when temperature rises.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56610-7F60-9CE5-5808-4ACCA3BD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69" y="1485120"/>
            <a:ext cx="8811855" cy="1467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88965-3649-FDC3-84A0-156055CB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40" y="3259240"/>
            <a:ext cx="3507680" cy="30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5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72E91-7EC4-F615-16D5-068C35A2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937" y="421637"/>
            <a:ext cx="5798126" cy="1360898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Key Statistics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7EA8F4-7C80-A277-98AD-087239977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310" y="3819222"/>
            <a:ext cx="4389144" cy="20280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Weekly sales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Lowest: $209,986.2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Highest: $3,818,687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Average: $1,046,965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EE5BE-2808-9C30-5112-1DEE1B7F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11" y="2552578"/>
            <a:ext cx="4248743" cy="87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15D1E8-9B37-8688-A26F-DA922961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72" y="2020403"/>
            <a:ext cx="2791215" cy="200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A3771A-FA7B-0132-1D63-83F8ACB71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795" y="2552578"/>
            <a:ext cx="3372321" cy="828791"/>
          </a:xfrm>
          <a:prstGeom prst="rect">
            <a:avLst/>
          </a:prstGeom>
        </p:spPr>
      </p:pic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B15E11AB-DD87-B3DA-BF92-00D58FE2D213}"/>
              </a:ext>
            </a:extLst>
          </p:cNvPr>
          <p:cNvSpPr txBox="1">
            <a:spLocks/>
          </p:cNvSpPr>
          <p:nvPr/>
        </p:nvSpPr>
        <p:spPr>
          <a:xfrm>
            <a:off x="7034384" y="3976536"/>
            <a:ext cx="4389144" cy="202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Weekly Unemployment Rate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Lowest: 3.9%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Highest: 14.3%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Average: 8%</a:t>
            </a:r>
          </a:p>
        </p:txBody>
      </p:sp>
    </p:spTree>
    <p:extLst>
      <p:ext uri="{BB962C8B-B14F-4D97-AF65-F5344CB8AC3E}">
        <p14:creationId xmlns:p14="http://schemas.microsoft.com/office/powerpoint/2010/main" val="358897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72E91-7EC4-F615-16D5-068C35A2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937" y="421637"/>
            <a:ext cx="5798126" cy="1360898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CPI Statistics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B15E11AB-DD87-B3DA-BF92-00D58FE2D213}"/>
              </a:ext>
            </a:extLst>
          </p:cNvPr>
          <p:cNvSpPr txBox="1">
            <a:spLocks/>
          </p:cNvSpPr>
          <p:nvPr/>
        </p:nvSpPr>
        <p:spPr>
          <a:xfrm>
            <a:off x="1166984" y="4074806"/>
            <a:ext cx="4389144" cy="202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Lowest: 126.06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Highest: 227.23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Median: 182.62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E6EF8-5AFA-5DA1-0860-9A57AB1F8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35" y="1782535"/>
            <a:ext cx="7139825" cy="1752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941573-9AA8-9773-70CD-1C5F42744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728" y="3367737"/>
            <a:ext cx="4428804" cy="32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6230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430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Walbaum Display</vt:lpstr>
      <vt:lpstr>RegattaVTI</vt:lpstr>
      <vt:lpstr>Walmart analysis report</vt:lpstr>
      <vt:lpstr>Information</vt:lpstr>
      <vt:lpstr>Total Sales by Month</vt:lpstr>
      <vt:lpstr>Total Sales by Month over Years</vt:lpstr>
      <vt:lpstr>Correlations</vt:lpstr>
      <vt:lpstr>Weekly Sales by Unemployment Rate</vt:lpstr>
      <vt:lpstr>Weekly Sales by Temperature</vt:lpstr>
      <vt:lpstr>Key Statistics</vt:lpstr>
      <vt:lpstr>CPI Statistics</vt:lpstr>
      <vt:lpstr>Average Weekly Sales by 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Clarisse Jama</dc:creator>
  <cp:lastModifiedBy>Clarisse Jama</cp:lastModifiedBy>
  <cp:revision>1</cp:revision>
  <dcterms:created xsi:type="dcterms:W3CDTF">2024-09-19T12:31:40Z</dcterms:created>
  <dcterms:modified xsi:type="dcterms:W3CDTF">2024-09-19T16:11:43Z</dcterms:modified>
</cp:coreProperties>
</file>