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7" r:id="rId8"/>
    <p:sldId id="263" r:id="rId9"/>
    <p:sldId id="262" r:id="rId10"/>
    <p:sldId id="268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7C80"/>
    <a:srgbClr val="FF9999"/>
    <a:srgbClr val="DECBE9"/>
    <a:srgbClr val="E8A6E4"/>
    <a:srgbClr val="FEE581"/>
    <a:srgbClr val="AAE8FF"/>
    <a:srgbClr val="00CC99"/>
    <a:srgbClr val="00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64ADF-09C9-DF38-095A-8AE7B51CD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CB4715-C589-71A6-292A-F8F347C4B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A6695-085D-F770-E5CA-D8F91E49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FCAC-25BF-4B12-8F5C-EB8A771F1995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0F928-D94F-382D-C71E-99538912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2EB41F-EA05-460E-7888-CF44FA2C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FE77-2511-4CAA-B899-423DF2FFC6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445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95EE1-2730-1FFC-32A3-9719012D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F609C-981E-73E2-815E-7E4F1A393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6F1D63-F80E-ADA5-CF55-B9BA590F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FCAC-25BF-4B12-8F5C-EB8A771F1995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5FD033-6221-1BAD-A981-8AA7F491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5AE83-2A1B-758F-58D6-0E0BC4E0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FE77-2511-4CAA-B899-423DF2FFC6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43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268EBC-3A31-8DE9-6E45-CA52D7774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ACB1D8-EA40-0E5C-78AE-ED906484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80EDC0-1E09-F2DB-56D0-854D0514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FCAC-25BF-4B12-8F5C-EB8A771F1995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D51FC6-C5D8-4520-097C-B003065D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ED13F5-E0DA-9F77-11E6-2948A3B8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FE77-2511-4CAA-B899-423DF2FFC6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816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D5DCE-8234-AF77-5DB2-17BB1DE4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9B0A8-82F3-074B-232B-E33D1E0D7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3C15C-5C7F-4417-D5A4-723D1DD2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FCAC-25BF-4B12-8F5C-EB8A771F1995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4AF2E-0A66-310D-6978-EBDFD2FD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F8BA4-61C5-B987-C64D-D99E85FC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FE77-2511-4CAA-B899-423DF2FFC6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566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63BED-F4B3-5C3D-F25F-AA5B0A17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A40911-7516-4817-60E0-702757DDA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351948-7CF4-F821-6116-870D8EFB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FCAC-25BF-4B12-8F5C-EB8A771F1995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58677B-232B-4AB1-07B2-586CD3B0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06595-8B40-3717-DC83-A30C22E4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FE77-2511-4CAA-B899-423DF2FFC6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78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92D26-5263-E08A-2704-D8DFC2CC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56F5F-D344-C888-9041-92AF68DD1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B6337-D244-3AAB-5F15-B85739006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9A7477-03E7-2FC8-A0AF-354F3366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FCAC-25BF-4B12-8F5C-EB8A771F1995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AE224A-7138-F432-E03A-9B980AA4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25B51B-2AE2-7F60-BABF-2FDE95EE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FE77-2511-4CAA-B899-423DF2FFC6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5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F781A-29F2-8ECE-37CC-6EDF856E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0522E4-959D-5750-D476-0F458157E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F2A927-A38D-2693-2E82-B5A87615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0BD503-FF8A-1D0F-52F2-33AFCAB03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EDB213-39BF-17FF-5081-94D442DD1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AFD894-4C82-36C0-B5DA-15DC2D8D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FCAC-25BF-4B12-8F5C-EB8A771F1995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AE45BB-14F6-EABE-C89F-BFB1992B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716D1D-E2D5-D668-2717-4B2B5E9C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FE77-2511-4CAA-B899-423DF2FFC6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591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6FFCF-A59D-DFC0-7C4F-453370A9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71235E-EE9D-B080-A4A5-EF14E4C4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FCAC-25BF-4B12-8F5C-EB8A771F1995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76F355-1764-9809-F99D-092FE8BF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E22C3D-1962-71CF-934C-95A95B00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FE77-2511-4CAA-B899-423DF2FFC6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325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D28116-B260-ADF8-870B-85153DBD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FCAC-25BF-4B12-8F5C-EB8A771F1995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2BDB83-E91A-0212-08CE-C4140151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16030C-D348-6B2C-11C6-3C99B3D1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FE77-2511-4CAA-B899-423DF2FFC6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581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86401-F180-9BCC-B219-FBDAD7C0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DA6FE-AFD4-90BC-76F5-7C9C3D93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245032-E9E8-7E59-7FB1-0C0906DC4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461B9B-C333-FB05-49CF-54C622C7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FCAC-25BF-4B12-8F5C-EB8A771F1995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0ED794-569F-FDEB-1287-AA7ADB7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93AF9B-843D-F8EA-6FB2-7C635208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FE77-2511-4CAA-B899-423DF2FFC6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139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17A10-39E4-FA2B-11CA-92956DFE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762836-24A4-B70D-7E3C-263A91150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785562-7F5F-231D-70F7-702452538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1C8CF8-F2AD-A7A5-148E-2D47608F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4FCAC-25BF-4B12-8F5C-EB8A771F1995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CE283F-E154-3D3B-2739-B959CF57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81974D-73E8-7B5F-7FEA-DB610531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FE77-2511-4CAA-B899-423DF2FFC6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849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A1C9A8-0C03-3337-EA29-8576B3B0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BC2EA3-3E9E-AE4F-65A9-FE20F752B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F45BE-1D1B-7576-9E7F-E995B2E16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4FCAC-25BF-4B12-8F5C-EB8A771F1995}" type="datetimeFigureOut">
              <a:rPr lang="es-CL" smtClean="0"/>
              <a:t>16-05-2022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ECA23-8281-F999-10A5-28942C377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EB971-EDA9-84E8-B487-08D10660D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9FE77-2511-4CAA-B899-423DF2FFC6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899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7D2EA-F74C-4A66-ECA1-3C9775AEB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53" y="681583"/>
            <a:ext cx="10422293" cy="12265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MX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S Nickson One" pitchFamily="50" charset="0"/>
              </a:rPr>
              <a:t>DISEÑO WEB RESPONSIVE</a:t>
            </a:r>
            <a:endParaRPr lang="es-CL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S Nickson One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537F7A-D11C-F7BE-63DD-A9CC3F1D4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4390" y="5748939"/>
            <a:ext cx="2242465" cy="470376"/>
          </a:xfrm>
          <a:prstGeom prst="roundRect">
            <a:avLst/>
          </a:prstGeom>
          <a:noFill/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es-MX" sz="128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Gabriola" panose="04040605051002020D02" pitchFamily="82" charset="0"/>
              </a:rPr>
              <a:t>Clarivel Jeldres </a:t>
            </a:r>
          </a:p>
          <a:p>
            <a:pPr>
              <a:lnSpc>
                <a:spcPct val="100000"/>
              </a:lnSpc>
            </a:pPr>
            <a:r>
              <a:rPr lang="es-MX" sz="7000" dirty="0">
                <a:ln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</a:p>
        </p:txBody>
      </p:sp>
      <p:pic>
        <p:nvPicPr>
          <p:cNvPr id="27" name="Picture 2" descr="Con qué frecuencia debe rediseñar una página web? - Innova Comunicación">
            <a:extLst>
              <a:ext uri="{FF2B5EF4-FFF2-40B4-BE49-F238E27FC236}">
                <a16:creationId xmlns:a16="http://schemas.microsoft.com/office/drawing/2014/main" id="{26F085A9-5F1B-6330-999E-97B3A831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12" y="1700519"/>
            <a:ext cx="6443823" cy="386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CF81B16-B542-07B0-3635-D47239D75FD3}"/>
              </a:ext>
            </a:extLst>
          </p:cNvPr>
          <p:cNvSpPr txBox="1"/>
          <p:nvPr/>
        </p:nvSpPr>
        <p:spPr>
          <a:xfrm>
            <a:off x="5474436" y="6227231"/>
            <a:ext cx="922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16/05/2022</a:t>
            </a:r>
            <a:endParaRPr lang="es-CL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96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8986D5D-38A7-3CC7-41DE-D86203A8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433" y="2197894"/>
            <a:ext cx="6443133" cy="246221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MX" sz="96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</a:rPr>
              <a:t>Gracias!</a:t>
            </a:r>
            <a:endParaRPr lang="es-CL" sz="96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904CD-17A3-39E5-7A24-FC378CE4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374" y="2012782"/>
            <a:ext cx="9414934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Es una </a:t>
            </a:r>
            <a:r>
              <a:rPr lang="es-MX" b="1" dirty="0">
                <a:solidFill>
                  <a:srgbClr val="1B1B1B"/>
                </a:solidFill>
                <a:latin typeface="Gabriola" panose="04040605051002020D02" pitchFamily="82" charset="0"/>
              </a:rPr>
              <a:t>técnica de diseño y desarrollo web </a:t>
            </a: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por el que se consigue que un único sitio se adapte a distintos dispositivos.</a:t>
            </a:r>
          </a:p>
          <a:p>
            <a:pPr marL="0" indent="0" algn="just">
              <a:buNone/>
            </a:pPr>
            <a:endParaRPr lang="es-MX" dirty="0">
              <a:solidFill>
                <a:srgbClr val="1B1B1B"/>
              </a:solidFill>
              <a:latin typeface="Gabriola" panose="04040605051002020D02" pitchFamily="82" charset="0"/>
            </a:endParaRPr>
          </a:p>
          <a:p>
            <a:pPr marL="0" indent="0" algn="just">
              <a:buNone/>
            </a:pPr>
            <a:endParaRPr lang="es-MX" dirty="0">
              <a:solidFill>
                <a:srgbClr val="1B1B1B"/>
              </a:solidFill>
              <a:latin typeface="Gabriola" panose="04040605051002020D02" pitchFamily="82" charset="0"/>
            </a:endParaRPr>
          </a:p>
          <a:p>
            <a:pPr marL="0" indent="0" algn="just">
              <a:buNone/>
            </a:pPr>
            <a:endParaRPr lang="es-CL" dirty="0">
              <a:solidFill>
                <a:srgbClr val="1B1B1B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A7F6294-1384-0E09-B822-C129614AE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880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MX" sz="5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</a:rPr>
              <a:t>¿QUE ES EL DISEÑO WEB RESPONSIVE?</a:t>
            </a:r>
            <a:endParaRPr lang="es-CL" sz="58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E676C69-3C6B-AB41-06E5-CDCD903218C8}"/>
              </a:ext>
            </a:extLst>
          </p:cNvPr>
          <p:cNvSpPr txBox="1">
            <a:spLocks/>
          </p:cNvSpPr>
          <p:nvPr/>
        </p:nvSpPr>
        <p:spPr>
          <a:xfrm>
            <a:off x="905932" y="2544756"/>
            <a:ext cx="104478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</a:rPr>
              <a:t>VENTAJAS </a:t>
            </a:r>
            <a:endParaRPr lang="es-CL" sz="6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040834B-937C-EEA3-16CA-BE78CC2020C8}"/>
              </a:ext>
            </a:extLst>
          </p:cNvPr>
          <p:cNvSpPr/>
          <p:nvPr/>
        </p:nvSpPr>
        <p:spPr>
          <a:xfrm>
            <a:off x="1427692" y="4185441"/>
            <a:ext cx="1883835" cy="2183872"/>
          </a:xfrm>
          <a:prstGeom prst="rect">
            <a:avLst/>
          </a:prstGeom>
          <a:solidFill>
            <a:srgbClr val="FFCC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rgbClr val="1B1B1B"/>
                </a:solidFill>
                <a:latin typeface="Gabriola" panose="04040605051002020D02" pitchFamily="82" charset="0"/>
              </a:rPr>
              <a:t>Mejora la experiencia de usuario y usabilidad.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3FA249D-7958-EF85-59C1-798E90EA19C2}"/>
              </a:ext>
            </a:extLst>
          </p:cNvPr>
          <p:cNvSpPr/>
          <p:nvPr/>
        </p:nvSpPr>
        <p:spPr>
          <a:xfrm>
            <a:off x="3634320" y="4185441"/>
            <a:ext cx="1883835" cy="2183872"/>
          </a:xfrm>
          <a:prstGeom prst="rect">
            <a:avLst/>
          </a:prstGeom>
          <a:solidFill>
            <a:srgbClr val="FFCC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s-CL" sz="2400" dirty="0">
                <a:solidFill>
                  <a:srgbClr val="1B1B1B"/>
                </a:solidFill>
                <a:latin typeface="Gabriola" panose="04040605051002020D02" pitchFamily="82" charset="0"/>
              </a:rPr>
              <a:t>Mayor conversión y rentabilidad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A23AA7-1053-E037-D7C7-C819AF164B8E}"/>
              </a:ext>
            </a:extLst>
          </p:cNvPr>
          <p:cNvSpPr/>
          <p:nvPr/>
        </p:nvSpPr>
        <p:spPr>
          <a:xfrm>
            <a:off x="7957608" y="4152502"/>
            <a:ext cx="1879599" cy="2183872"/>
          </a:xfrm>
          <a:prstGeom prst="rect">
            <a:avLst/>
          </a:prstGeom>
          <a:solidFill>
            <a:srgbClr val="FFCC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 </a:t>
            </a:r>
            <a:r>
              <a:rPr lang="es-MX" sz="2400" dirty="0">
                <a:solidFill>
                  <a:srgbClr val="1B1B1B"/>
                </a:solidFill>
                <a:latin typeface="Gabriola" panose="04040605051002020D02" pitchFamily="82" charset="0"/>
              </a:rPr>
              <a:t>Con una sola versión  se cubren todas las resoluciones de pantalla.</a:t>
            </a:r>
            <a:endParaRPr lang="es-CL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07D6F41-79F4-8647-5529-8E04E95652D9}"/>
              </a:ext>
            </a:extLst>
          </p:cNvPr>
          <p:cNvSpPr/>
          <p:nvPr/>
        </p:nvSpPr>
        <p:spPr>
          <a:xfrm>
            <a:off x="5804962" y="4184584"/>
            <a:ext cx="1883835" cy="2150933"/>
          </a:xfrm>
          <a:prstGeom prst="rect">
            <a:avLst/>
          </a:prstGeom>
          <a:solidFill>
            <a:srgbClr val="FFCC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rgbClr val="1B1B1B"/>
                </a:solidFill>
                <a:latin typeface="Gabriola" panose="04040605051002020D02" pitchFamily="82" charset="0"/>
              </a:rPr>
              <a:t>Menor tasa de abandono de la página web</a:t>
            </a:r>
            <a:endParaRPr lang="es-CL" sz="2400" dirty="0">
              <a:solidFill>
                <a:srgbClr val="1B1B1B"/>
              </a:solidFill>
              <a:latin typeface="Gabriola" panose="04040605051002020D02" pitchFamily="8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31BF322-64A8-3B97-0BED-3F7919B70F96}"/>
              </a:ext>
            </a:extLst>
          </p:cNvPr>
          <p:cNvSpPr/>
          <p:nvPr/>
        </p:nvSpPr>
        <p:spPr>
          <a:xfrm>
            <a:off x="2010832" y="3764555"/>
            <a:ext cx="778933" cy="7366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  <a:ea typeface="+mj-ea"/>
                <a:cs typeface="+mj-cs"/>
              </a:rPr>
              <a:t>1</a:t>
            </a:r>
            <a:endParaRPr lang="es-CL" sz="6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  <a:ea typeface="+mj-ea"/>
              <a:cs typeface="+mj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8E3B2FF-F1B1-8674-41BB-16A3726E48EA}"/>
              </a:ext>
            </a:extLst>
          </p:cNvPr>
          <p:cNvSpPr/>
          <p:nvPr/>
        </p:nvSpPr>
        <p:spPr>
          <a:xfrm>
            <a:off x="4158195" y="3764555"/>
            <a:ext cx="778933" cy="7366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  <a:ea typeface="+mj-ea"/>
                <a:cs typeface="+mj-cs"/>
              </a:rPr>
              <a:t>2</a:t>
            </a:r>
            <a:endParaRPr lang="es-CL" sz="6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  <a:ea typeface="+mj-ea"/>
              <a:cs typeface="+mj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63E3D89-B7C5-25EF-F347-DC8AF8F0A72D}"/>
              </a:ext>
            </a:extLst>
          </p:cNvPr>
          <p:cNvSpPr/>
          <p:nvPr/>
        </p:nvSpPr>
        <p:spPr>
          <a:xfrm>
            <a:off x="6343650" y="3733334"/>
            <a:ext cx="778933" cy="7366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  <a:ea typeface="+mj-ea"/>
                <a:cs typeface="+mj-cs"/>
              </a:rPr>
              <a:t>3</a:t>
            </a:r>
            <a:endParaRPr lang="es-CL" sz="6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  <a:ea typeface="+mj-ea"/>
              <a:cs typeface="+mj-cs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A9BC18C-FB38-ECD2-7669-8965406B0CF6}"/>
              </a:ext>
            </a:extLst>
          </p:cNvPr>
          <p:cNvSpPr/>
          <p:nvPr/>
        </p:nvSpPr>
        <p:spPr>
          <a:xfrm>
            <a:off x="8536513" y="3733334"/>
            <a:ext cx="778933" cy="7366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  <a:ea typeface="+mj-ea"/>
                <a:cs typeface="+mj-cs"/>
              </a:rPr>
              <a:t>4</a:t>
            </a:r>
            <a:endParaRPr lang="es-CL" sz="6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463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93C979E-735D-0B5D-4D61-FE6ACBF762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040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</a:rPr>
              <a:t>ELEMENTOS BÁSICOS </a:t>
            </a:r>
            <a:endParaRPr lang="es-CL" sz="6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977AB27-35ED-7FB5-5340-92F939F91A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36088" y="1929646"/>
            <a:ext cx="9601200" cy="44143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b="1" dirty="0">
                <a:solidFill>
                  <a:srgbClr val="1B1B1B"/>
                </a:solidFill>
                <a:latin typeface="Gabriola" panose="04040605051002020D02" pitchFamily="82" charset="0"/>
              </a:rPr>
              <a:t>Una estructura flexible, basada en la grilla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Consiste en definir anchos de contenedor y de columnas en porcentajes.</a:t>
            </a:r>
          </a:p>
          <a:p>
            <a:pPr marL="0" indent="0" algn="just">
              <a:buNone/>
            </a:pPr>
            <a:endParaRPr lang="es-MX" b="1" dirty="0">
              <a:solidFill>
                <a:srgbClr val="1B1B1B"/>
              </a:solidFill>
              <a:latin typeface="Gabriola" panose="04040605051002020D02" pitchFamily="82" charset="0"/>
            </a:endParaRPr>
          </a:p>
          <a:p>
            <a:pPr algn="just"/>
            <a:r>
              <a:rPr lang="es-MX" b="1" dirty="0">
                <a:solidFill>
                  <a:srgbClr val="1B1B1B"/>
                </a:solidFill>
                <a:latin typeface="Gabriola" panose="04040605051002020D02" pitchFamily="82" charset="0"/>
              </a:rPr>
              <a:t>Media </a:t>
            </a:r>
            <a:r>
              <a:rPr lang="es-MX" b="1" dirty="0" err="1">
                <a:solidFill>
                  <a:srgbClr val="1B1B1B"/>
                </a:solidFill>
                <a:latin typeface="Gabriola" panose="04040605051002020D02" pitchFamily="82" charset="0"/>
              </a:rPr>
              <a:t>queries</a:t>
            </a:r>
            <a:r>
              <a:rPr lang="es-MX" b="1" dirty="0">
                <a:solidFill>
                  <a:srgbClr val="1B1B1B"/>
                </a:solidFill>
                <a:latin typeface="Gabriola" panose="04040605051002020D02" pitchFamily="82" charset="0"/>
              </a:rPr>
              <a:t> y etiqueta </a:t>
            </a:r>
            <a:r>
              <a:rPr lang="es-MX" b="1" dirty="0" err="1">
                <a:solidFill>
                  <a:srgbClr val="1B1B1B"/>
                </a:solidFill>
                <a:latin typeface="Gabriola" panose="04040605051002020D02" pitchFamily="82" charset="0"/>
              </a:rPr>
              <a:t>viewport</a:t>
            </a:r>
            <a:endParaRPr lang="es-MX" b="1" dirty="0">
              <a:solidFill>
                <a:srgbClr val="1B1B1B"/>
              </a:solidFill>
              <a:latin typeface="Gabriola" panose="04040605051002020D02" pitchFamily="82" charset="0"/>
            </a:endParaRPr>
          </a:p>
          <a:p>
            <a:pPr marL="0" indent="0" algn="just">
              <a:buNone/>
            </a:pPr>
            <a:r>
              <a:rPr lang="es-CL" dirty="0">
                <a:solidFill>
                  <a:srgbClr val="1B1B1B"/>
                </a:solidFill>
                <a:latin typeface="Gabriola" panose="04040605051002020D02" pitchFamily="82" charset="0"/>
              </a:rPr>
              <a:t>Utilizar media </a:t>
            </a:r>
            <a:r>
              <a:rPr lang="es-CL" dirty="0" err="1">
                <a:solidFill>
                  <a:srgbClr val="1B1B1B"/>
                </a:solidFill>
                <a:latin typeface="Gabriola" panose="04040605051002020D02" pitchFamily="82" charset="0"/>
              </a:rPr>
              <a:t>queries</a:t>
            </a:r>
            <a:r>
              <a:rPr lang="es-CL" dirty="0">
                <a:solidFill>
                  <a:srgbClr val="1B1B1B"/>
                </a:solidFill>
                <a:latin typeface="Gabriola" panose="04040605051002020D02" pitchFamily="82" charset="0"/>
              </a:rPr>
              <a:t> para aplicar estilos según el dispositivo que estemos utilizando.</a:t>
            </a:r>
          </a:p>
          <a:p>
            <a:pPr marL="0" indent="0" algn="just">
              <a:buNone/>
            </a:pPr>
            <a:endParaRPr lang="es-MX" b="1" dirty="0">
              <a:solidFill>
                <a:srgbClr val="1B1B1B"/>
              </a:solidFill>
              <a:latin typeface="Gabriola" panose="04040605051002020D02" pitchFamily="82" charset="0"/>
            </a:endParaRPr>
          </a:p>
          <a:p>
            <a:pPr algn="just"/>
            <a:r>
              <a:rPr lang="es-MX" b="1" dirty="0">
                <a:solidFill>
                  <a:srgbClr val="1B1B1B"/>
                </a:solidFill>
                <a:latin typeface="Gabriola" panose="04040605051002020D02" pitchFamily="82" charset="0"/>
              </a:rPr>
              <a:t>Tipografía, imágenes y multimedia flexible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No usaremos más pixeles para definir el tamaño de los elementos, sino que usaremos la unidades de medida relativa como por ejemplo los porcentajes.</a:t>
            </a:r>
          </a:p>
        </p:txBody>
      </p:sp>
    </p:spTree>
    <p:extLst>
      <p:ext uri="{BB962C8B-B14F-4D97-AF65-F5344CB8AC3E}">
        <p14:creationId xmlns:p14="http://schemas.microsoft.com/office/powerpoint/2010/main" val="61568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F69CC7-1EA5-23D4-B12C-BC3885E0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968" y="2141537"/>
            <a:ext cx="353568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E</a:t>
            </a:r>
            <a:r>
              <a:rPr lang="es-MX" b="0" i="0" dirty="0">
                <a:solidFill>
                  <a:srgbClr val="1B1B1B"/>
                </a:solidFill>
                <a:effectLst/>
                <a:latin typeface="Gabriola" panose="04040605051002020D02" pitchFamily="82" charset="0"/>
              </a:rPr>
              <a:t>s un conjunto de filas y columnas que crean un patrón sobre el que podemos alinear nuestros elementos. </a:t>
            </a:r>
          </a:p>
          <a:p>
            <a:pPr marL="0" indent="0" algn="just">
              <a:buNone/>
            </a:pPr>
            <a:r>
              <a:rPr lang="es-MX" b="0" i="0" dirty="0">
                <a:solidFill>
                  <a:srgbClr val="1B1B1B"/>
                </a:solidFill>
                <a:effectLst/>
                <a:latin typeface="Gabriola" panose="04040605051002020D02" pitchFamily="82" charset="0"/>
              </a:rPr>
              <a:t>La cuadricula nos ayuda a crear diseños de página en que los elementos no saltan ni cambian de ancho cuando nos movemos de una página a otra.</a:t>
            </a:r>
            <a:endParaRPr lang="es-CL" dirty="0">
              <a:latin typeface="Gabriola" panose="04040605051002020D02" pitchFamily="82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3BDA20-7C5B-78FE-074A-441D44DC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738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MX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</a:rPr>
              <a:t>¿QUÉ ES EL SISTEMA DE GRILLA?</a:t>
            </a:r>
            <a:endParaRPr lang="es-CL" sz="6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6680618-6AF8-1ED9-288C-BCD2534A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01" y="2386549"/>
            <a:ext cx="6124431" cy="313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56FBA0D-1B13-C017-2C21-C6B918D35353}"/>
              </a:ext>
            </a:extLst>
          </p:cNvPr>
          <p:cNvSpPr txBox="1"/>
          <p:nvPr/>
        </p:nvSpPr>
        <p:spPr>
          <a:xfrm>
            <a:off x="4891601" y="5914072"/>
            <a:ext cx="534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Fuente: </a:t>
            </a:r>
            <a:r>
              <a:rPr lang="es-MX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https://developer.mozilla.org/</a:t>
            </a:r>
            <a:endParaRPr lang="es-CL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1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2ABF1-92C8-222A-1147-EA36682D4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620" y="1825625"/>
            <a:ext cx="976884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Es una técnica para aplicar diferentes estilos para diferentes dispositivos, que usa la regla @media para incluir un bloque de propiedades CSS que se ejecutarán en nuestro sitio solo si las condiciones dadas son verdaderas.</a:t>
            </a:r>
            <a:endParaRPr lang="es-CL" dirty="0">
              <a:solidFill>
                <a:srgbClr val="1B1B1B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F21CFE4-72FF-B2CB-A257-8805F3C6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390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MX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</a:rPr>
              <a:t>¿QUÉ SON LOS MEDIA QUERIES?</a:t>
            </a:r>
            <a:endParaRPr lang="es-CL" sz="6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</a:endParaRPr>
          </a:p>
        </p:txBody>
      </p:sp>
      <p:pic>
        <p:nvPicPr>
          <p:cNvPr id="4098" name="Picture 2" descr="Sintaxis de un media query">
            <a:extLst>
              <a:ext uri="{FF2B5EF4-FFF2-40B4-BE49-F238E27FC236}">
                <a16:creationId xmlns:a16="http://schemas.microsoft.com/office/drawing/2014/main" id="{22542307-CA0E-D742-DCCC-2AD9A10C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66" y="3651779"/>
            <a:ext cx="34290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9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72467-76EB-2B7B-BBCB-1181985F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47" y="1690688"/>
            <a:ext cx="96774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Las Media </a:t>
            </a:r>
            <a:r>
              <a:rPr lang="es-MX" dirty="0" err="1">
                <a:solidFill>
                  <a:srgbClr val="1B1B1B"/>
                </a:solidFill>
                <a:latin typeface="Gabriola" panose="04040605051002020D02" pitchFamily="82" charset="0"/>
              </a:rPr>
              <a:t>Queries</a:t>
            </a: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 nacen de la necesidad de crear </a:t>
            </a:r>
            <a:r>
              <a:rPr lang="es-MX" dirty="0" err="1">
                <a:solidFill>
                  <a:srgbClr val="1B1B1B"/>
                </a:solidFill>
                <a:latin typeface="Gabriola" panose="04040605051002020D02" pitchFamily="82" charset="0"/>
              </a:rPr>
              <a:t>breakpoints</a:t>
            </a: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 o puntos de quiebre en la hoja de estilos y</a:t>
            </a:r>
            <a:r>
              <a:rPr lang="es-CL" dirty="0">
                <a:solidFill>
                  <a:srgbClr val="1B1B1B"/>
                </a:solidFill>
                <a:latin typeface="Gabriola" panose="04040605051002020D02" pitchFamily="82" charset="0"/>
              </a:rPr>
              <a:t> </a:t>
            </a: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sirven para </a:t>
            </a:r>
            <a:r>
              <a:rPr lang="es-MX" b="1" dirty="0">
                <a:solidFill>
                  <a:srgbClr val="1B1B1B"/>
                </a:solidFill>
                <a:latin typeface="Gabriola" panose="04040605051002020D02" pitchFamily="82" charset="0"/>
              </a:rPr>
              <a:t>detectar el tipo de dispositivo </a:t>
            </a: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por el que se está navegando, además, podemos determinar otros parámetros, como la orientación del dispositivo.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E5068CB-3D03-0C19-7C67-BC916B1A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MX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</a:rPr>
              <a:t>¿PARA QUÉ SE UTILIZAN?</a:t>
            </a:r>
            <a:endParaRPr lang="es-CL" sz="6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</a:endParaRPr>
          </a:p>
        </p:txBody>
      </p:sp>
      <p:pic>
        <p:nvPicPr>
          <p:cNvPr id="3074" name="Picture 2" descr="Breakpoints">
            <a:extLst>
              <a:ext uri="{FF2B5EF4-FFF2-40B4-BE49-F238E27FC236}">
                <a16:creationId xmlns:a16="http://schemas.microsoft.com/office/drawing/2014/main" id="{FC9DEDAF-553C-C5ED-BF84-89968EF1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58" y="3496733"/>
            <a:ext cx="84391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1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5CDB6-FF1A-92DB-5193-DA856111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32" y="1608667"/>
            <a:ext cx="9635067" cy="4568296"/>
          </a:xfrm>
        </p:spPr>
        <p:txBody>
          <a:bodyPr/>
          <a:lstStyle/>
          <a:p>
            <a:pPr marL="0" indent="0" algn="just">
              <a:buNone/>
            </a:pPr>
            <a:r>
              <a:rPr lang="es-MX" b="1" dirty="0">
                <a:solidFill>
                  <a:srgbClr val="1B1B1B"/>
                </a:solidFill>
                <a:latin typeface="Gabriola" panose="04040605051002020D02" pitchFamily="82" charset="0"/>
              </a:rPr>
              <a:t>La primera opción </a:t>
            </a: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es a través del atributo media de la etiqueta &lt;link&gt;. En ese enlace podemos especificar condiciones que deben cumplirse para que los estilos enlazados se apliquen. Al </a:t>
            </a:r>
            <a:r>
              <a:rPr lang="es-CL" dirty="0">
                <a:solidFill>
                  <a:srgbClr val="1B1B1B"/>
                </a:solidFill>
                <a:latin typeface="Gabriola" panose="04040605051002020D02" pitchFamily="82" charset="0"/>
              </a:rPr>
              <a:t>cargar diferentes estilos para distintos dispositivos, tendríamos que cargar una hoja de estilos nueva.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AB0FD7-FD9E-A8E2-72E2-C9D4CE4D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03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MX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</a:rPr>
              <a:t>FORMAS DE IMPLEMENTARLAS</a:t>
            </a:r>
            <a:endParaRPr lang="es-CL" sz="6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B1ABCB-8662-8AD4-C8BB-87D49CC20B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80" y="3489413"/>
            <a:ext cx="7226404" cy="8315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9C59734-AF8D-C4AD-1D10-45E42B02DB61}"/>
              </a:ext>
            </a:extLst>
          </p:cNvPr>
          <p:cNvSpPr txBox="1"/>
          <p:nvPr/>
        </p:nvSpPr>
        <p:spPr>
          <a:xfrm>
            <a:off x="1354667" y="4467886"/>
            <a:ext cx="96350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1B1B1B"/>
                </a:solidFill>
                <a:latin typeface="Gabriola" panose="04040605051002020D02" pitchFamily="82" charset="0"/>
              </a:rPr>
              <a:t>La segunda opción </a:t>
            </a:r>
            <a:r>
              <a:rPr lang="es-MX" sz="2800" dirty="0">
                <a:solidFill>
                  <a:srgbClr val="1B1B1B"/>
                </a:solidFill>
                <a:latin typeface="Gabriola" panose="04040605051002020D02" pitchFamily="82" charset="0"/>
              </a:rPr>
              <a:t>y </a:t>
            </a:r>
            <a:r>
              <a:rPr lang="es-MX" sz="2800" b="1" dirty="0">
                <a:solidFill>
                  <a:srgbClr val="1B1B1B"/>
                </a:solidFill>
                <a:latin typeface="Gabriola" panose="04040605051002020D02" pitchFamily="82" charset="0"/>
              </a:rPr>
              <a:t>la más recomendada</a:t>
            </a:r>
            <a:r>
              <a:rPr lang="es-MX" sz="2800" dirty="0">
                <a:solidFill>
                  <a:srgbClr val="1B1B1B"/>
                </a:solidFill>
                <a:latin typeface="Gabriola" panose="04040605051002020D02" pitchFamily="82" charset="0"/>
              </a:rPr>
              <a:t>, es incluir todas las condiciones necesarias dentro de un único archivo CSS. </a:t>
            </a:r>
            <a:endParaRPr lang="es-CL" sz="2800" dirty="0">
              <a:solidFill>
                <a:srgbClr val="1B1B1B"/>
              </a:solidFill>
              <a:latin typeface="Gabriola" panose="04040605051002020D02" pitchFamily="8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53A3630-C345-55A1-61AC-ED94FFD9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80" y="5539406"/>
            <a:ext cx="7226404" cy="8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8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BD8B92-7F1B-C42F-83AF-A92C9A20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447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MX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</a:rPr>
              <a:t>PARÁMETROS GENERALES</a:t>
            </a:r>
            <a:endParaRPr lang="es-CL" sz="6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B98C25E-0445-B23C-6D8C-A53BA99CACF6}"/>
              </a:ext>
            </a:extLst>
          </p:cNvPr>
          <p:cNvSpPr/>
          <p:nvPr/>
        </p:nvSpPr>
        <p:spPr>
          <a:xfrm>
            <a:off x="1320800" y="2274133"/>
            <a:ext cx="2937933" cy="1331259"/>
          </a:xfrm>
          <a:prstGeom prst="rect">
            <a:avLst/>
          </a:prstGeom>
          <a:solidFill>
            <a:srgbClr val="FFCC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err="1">
                <a:solidFill>
                  <a:srgbClr val="1B1B1B"/>
                </a:solidFill>
                <a:latin typeface="Gabriola" panose="04040605051002020D02" pitchFamily="82" charset="0"/>
              </a:rPr>
              <a:t>Width</a:t>
            </a:r>
            <a:endParaRPr lang="es-CL" sz="2800" b="1" dirty="0">
              <a:solidFill>
                <a:srgbClr val="1B1B1B"/>
              </a:solidFill>
              <a:latin typeface="Gabriola" panose="04040605051002020D02" pitchFamily="82" charset="0"/>
            </a:endParaRPr>
          </a:p>
          <a:p>
            <a:pPr algn="ctr"/>
            <a:r>
              <a:rPr lang="es-CL" sz="2400" dirty="0">
                <a:solidFill>
                  <a:srgbClr val="1B1B1B"/>
                </a:solidFill>
                <a:latin typeface="Gabriola" panose="04040605051002020D02" pitchFamily="82" charset="0"/>
              </a:rPr>
              <a:t> anchura de la ventana del navegador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005B90-633C-C7A8-3934-801B094EA5FC}"/>
              </a:ext>
            </a:extLst>
          </p:cNvPr>
          <p:cNvSpPr/>
          <p:nvPr/>
        </p:nvSpPr>
        <p:spPr>
          <a:xfrm>
            <a:off x="1320800" y="3831831"/>
            <a:ext cx="2937933" cy="1331259"/>
          </a:xfrm>
          <a:prstGeom prst="rect">
            <a:avLst/>
          </a:prstGeom>
          <a:solidFill>
            <a:srgbClr val="FFCC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err="1">
                <a:solidFill>
                  <a:srgbClr val="1B1B1B"/>
                </a:solidFill>
                <a:latin typeface="Gabriola" panose="04040605051002020D02" pitchFamily="82" charset="0"/>
              </a:rPr>
              <a:t>Height</a:t>
            </a:r>
            <a:endParaRPr lang="es-MX" sz="2800" b="1" dirty="0">
              <a:solidFill>
                <a:srgbClr val="1B1B1B"/>
              </a:solidFill>
              <a:latin typeface="Gabriola" panose="04040605051002020D02" pitchFamily="82" charset="0"/>
            </a:endParaRPr>
          </a:p>
          <a:p>
            <a:pPr algn="ctr"/>
            <a:r>
              <a:rPr lang="es-MX" sz="2800" dirty="0">
                <a:solidFill>
                  <a:srgbClr val="1B1B1B"/>
                </a:solidFill>
                <a:latin typeface="Gabriola" panose="04040605051002020D02" pitchFamily="82" charset="0"/>
              </a:rPr>
              <a:t> </a:t>
            </a:r>
            <a:r>
              <a:rPr lang="es-MX" sz="2400" dirty="0">
                <a:solidFill>
                  <a:srgbClr val="1B1B1B"/>
                </a:solidFill>
                <a:latin typeface="Gabriola" panose="04040605051002020D02" pitchFamily="82" charset="0"/>
              </a:rPr>
              <a:t>altura de la ventana del navegador</a:t>
            </a:r>
            <a:endParaRPr lang="es-MX" sz="2800" dirty="0">
              <a:solidFill>
                <a:srgbClr val="1B1B1B"/>
              </a:solidFill>
              <a:latin typeface="Gabriola" panose="04040605051002020D02" pitchFamily="8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55619E2-5CC1-0D04-9400-4A8D7B74496E}"/>
              </a:ext>
            </a:extLst>
          </p:cNvPr>
          <p:cNvSpPr/>
          <p:nvPr/>
        </p:nvSpPr>
        <p:spPr>
          <a:xfrm>
            <a:off x="4627033" y="2265963"/>
            <a:ext cx="2937933" cy="1331259"/>
          </a:xfrm>
          <a:prstGeom prst="rect">
            <a:avLst/>
          </a:prstGeom>
          <a:solidFill>
            <a:srgbClr val="FFCC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err="1">
                <a:solidFill>
                  <a:srgbClr val="1B1B1B"/>
                </a:solidFill>
                <a:latin typeface="Gabriola" panose="04040605051002020D02" pitchFamily="82" charset="0"/>
              </a:rPr>
              <a:t>device-width</a:t>
            </a:r>
            <a:endParaRPr lang="es-MX" sz="2800" b="1" dirty="0">
              <a:solidFill>
                <a:srgbClr val="1B1B1B"/>
              </a:solidFill>
              <a:latin typeface="Gabriola" panose="04040605051002020D02" pitchFamily="82" charset="0"/>
            </a:endParaRPr>
          </a:p>
          <a:p>
            <a:pPr algn="ctr"/>
            <a:r>
              <a:rPr lang="es-MX" sz="2400" dirty="0">
                <a:solidFill>
                  <a:srgbClr val="1B1B1B"/>
                </a:solidFill>
                <a:latin typeface="Gabriola" panose="04040605051002020D02" pitchFamily="82" charset="0"/>
              </a:rPr>
              <a:t>anchura de la resolución de pantalla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E1B0C91-4861-5F40-CA88-2C7246931CDD}"/>
              </a:ext>
            </a:extLst>
          </p:cNvPr>
          <p:cNvSpPr/>
          <p:nvPr/>
        </p:nvSpPr>
        <p:spPr>
          <a:xfrm>
            <a:off x="4627033" y="3829291"/>
            <a:ext cx="2937933" cy="1331259"/>
          </a:xfrm>
          <a:prstGeom prst="rect">
            <a:avLst/>
          </a:prstGeom>
          <a:solidFill>
            <a:srgbClr val="FFCC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err="1">
                <a:solidFill>
                  <a:srgbClr val="1B1B1B"/>
                </a:solidFill>
                <a:latin typeface="Gabriola" panose="04040605051002020D02" pitchFamily="82" charset="0"/>
              </a:rPr>
              <a:t>device-height</a:t>
            </a:r>
            <a:endParaRPr lang="es-MX" sz="2800" b="1" dirty="0">
              <a:solidFill>
                <a:srgbClr val="1B1B1B"/>
              </a:solidFill>
              <a:latin typeface="Gabriola" panose="04040605051002020D02" pitchFamily="82" charset="0"/>
            </a:endParaRPr>
          </a:p>
          <a:p>
            <a:pPr algn="ctr"/>
            <a:r>
              <a:rPr lang="es-MX" sz="2400" dirty="0">
                <a:solidFill>
                  <a:srgbClr val="1B1B1B"/>
                </a:solidFill>
                <a:latin typeface="Gabriola" panose="04040605051002020D02" pitchFamily="82" charset="0"/>
              </a:rPr>
              <a:t> altura de la resolución de pantalla.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2F06468-48D7-5D77-8008-CEA8A5126B59}"/>
              </a:ext>
            </a:extLst>
          </p:cNvPr>
          <p:cNvSpPr/>
          <p:nvPr/>
        </p:nvSpPr>
        <p:spPr>
          <a:xfrm>
            <a:off x="7882466" y="3829290"/>
            <a:ext cx="2937933" cy="1331259"/>
          </a:xfrm>
          <a:prstGeom prst="rect">
            <a:avLst/>
          </a:prstGeom>
          <a:solidFill>
            <a:srgbClr val="FFCC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err="1">
                <a:solidFill>
                  <a:srgbClr val="1B1B1B"/>
                </a:solidFill>
                <a:latin typeface="Gabriola" panose="04040605051002020D02" pitchFamily="82" charset="0"/>
              </a:rPr>
              <a:t>Resolution</a:t>
            </a:r>
            <a:endParaRPr lang="es-CL" sz="2800" b="1" dirty="0">
              <a:solidFill>
                <a:srgbClr val="1B1B1B"/>
              </a:solidFill>
              <a:latin typeface="Gabriola" panose="04040605051002020D02" pitchFamily="82" charset="0"/>
            </a:endParaRPr>
          </a:p>
          <a:p>
            <a:pPr algn="ctr"/>
            <a:r>
              <a:rPr lang="es-CL" sz="2400" dirty="0">
                <a:solidFill>
                  <a:srgbClr val="1B1B1B"/>
                </a:solidFill>
                <a:latin typeface="Gabriola" panose="04040605051002020D02" pitchFamily="82" charset="0"/>
              </a:rPr>
              <a:t>densidad de píxeles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C59E4E5-B40B-5D64-490B-9BE0C778584B}"/>
              </a:ext>
            </a:extLst>
          </p:cNvPr>
          <p:cNvSpPr/>
          <p:nvPr/>
        </p:nvSpPr>
        <p:spPr>
          <a:xfrm>
            <a:off x="7882467" y="2274133"/>
            <a:ext cx="2937933" cy="1331259"/>
          </a:xfrm>
          <a:prstGeom prst="rect">
            <a:avLst/>
          </a:prstGeom>
          <a:solidFill>
            <a:srgbClr val="FFCC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b="1" dirty="0" err="1">
                <a:solidFill>
                  <a:srgbClr val="1B1B1B"/>
                </a:solidFill>
                <a:latin typeface="Gabriola" panose="04040605051002020D02" pitchFamily="82" charset="0"/>
              </a:rPr>
              <a:t>orientation</a:t>
            </a:r>
            <a:r>
              <a:rPr lang="es-CL" sz="2800" dirty="0">
                <a:solidFill>
                  <a:srgbClr val="1B1B1B"/>
                </a:solidFill>
                <a:latin typeface="Gabriola" panose="04040605051002020D02" pitchFamily="82" charset="0"/>
              </a:rPr>
              <a:t> </a:t>
            </a:r>
          </a:p>
          <a:p>
            <a:pPr algn="ctr"/>
            <a:r>
              <a:rPr lang="es-CL" sz="2400" dirty="0" err="1">
                <a:solidFill>
                  <a:srgbClr val="1B1B1B"/>
                </a:solidFill>
                <a:latin typeface="Gabriola" panose="04040605051002020D02" pitchFamily="82" charset="0"/>
              </a:rPr>
              <a:t>Portrait</a:t>
            </a:r>
            <a:r>
              <a:rPr lang="es-CL" sz="2400" dirty="0">
                <a:solidFill>
                  <a:srgbClr val="1B1B1B"/>
                </a:solidFill>
                <a:latin typeface="Gabriola" panose="04040605051002020D02" pitchFamily="82" charset="0"/>
              </a:rPr>
              <a:t>: vertical</a:t>
            </a:r>
          </a:p>
          <a:p>
            <a:pPr algn="ctr"/>
            <a:r>
              <a:rPr lang="es-CL" sz="2400" dirty="0" err="1">
                <a:solidFill>
                  <a:srgbClr val="1B1B1B"/>
                </a:solidFill>
                <a:latin typeface="Gabriola" panose="04040605051002020D02" pitchFamily="82" charset="0"/>
              </a:rPr>
              <a:t>Landscape</a:t>
            </a:r>
            <a:r>
              <a:rPr lang="es-CL" sz="2400" dirty="0">
                <a:solidFill>
                  <a:srgbClr val="1B1B1B"/>
                </a:solidFill>
                <a:latin typeface="Gabriola" panose="04040605051002020D02" pitchFamily="82" charset="0"/>
              </a:rPr>
              <a:t>: horizontal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96C989-AD66-8448-E73C-32EA41BAAF0F}"/>
              </a:ext>
            </a:extLst>
          </p:cNvPr>
          <p:cNvSpPr txBox="1"/>
          <p:nvPr/>
        </p:nvSpPr>
        <p:spPr>
          <a:xfrm>
            <a:off x="1676400" y="1207152"/>
            <a:ext cx="9033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800" dirty="0">
                <a:solidFill>
                  <a:srgbClr val="1B1B1B"/>
                </a:solidFill>
                <a:latin typeface="Gabriola" panose="04040605051002020D02" pitchFamily="82" charset="0"/>
              </a:rPr>
              <a:t>Estos son algunos de los parámetros generales que se pueden emplear a la hora de construir las condiciones en las Media </a:t>
            </a:r>
            <a:r>
              <a:rPr lang="es-MX" sz="2800" dirty="0" err="1">
                <a:solidFill>
                  <a:srgbClr val="1B1B1B"/>
                </a:solidFill>
                <a:latin typeface="Gabriola" panose="04040605051002020D02" pitchFamily="82" charset="0"/>
              </a:rPr>
              <a:t>Queries</a:t>
            </a:r>
            <a:r>
              <a:rPr lang="es-MX" sz="2800" dirty="0">
                <a:solidFill>
                  <a:srgbClr val="1B1B1B"/>
                </a:solidFill>
                <a:latin typeface="Gabriola" panose="04040605051002020D02" pitchFamily="82" charset="0"/>
              </a:rPr>
              <a:t>:</a:t>
            </a:r>
            <a:endParaRPr lang="es-CL" sz="2800" dirty="0">
              <a:solidFill>
                <a:srgbClr val="1B1B1B"/>
              </a:solidFill>
              <a:latin typeface="Gabriola" panose="04040605051002020D02" pitchFamily="82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03DFA5F-0254-5A4E-51C3-51E482CEACA7}"/>
              </a:ext>
            </a:extLst>
          </p:cNvPr>
          <p:cNvSpPr txBox="1"/>
          <p:nvPr/>
        </p:nvSpPr>
        <p:spPr>
          <a:xfrm>
            <a:off x="3475563" y="5510787"/>
            <a:ext cx="543560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MX" sz="2800" dirty="0">
                <a:solidFill>
                  <a:srgbClr val="1B1B1B"/>
                </a:solidFill>
                <a:latin typeface="Gabriola" panose="04040605051002020D02" pitchFamily="82" charset="0"/>
              </a:rPr>
              <a:t>En caso de usar los atributos para la resolución de la pantalla, la etiqueta </a:t>
            </a:r>
            <a:r>
              <a:rPr lang="es-MX" sz="2800" dirty="0" err="1">
                <a:solidFill>
                  <a:srgbClr val="1B1B1B"/>
                </a:solidFill>
                <a:latin typeface="Gabriola" panose="04040605051002020D02" pitchFamily="82" charset="0"/>
              </a:rPr>
              <a:t>Viewport</a:t>
            </a:r>
            <a:r>
              <a:rPr lang="es-MX" sz="2800" dirty="0">
                <a:solidFill>
                  <a:srgbClr val="1B1B1B"/>
                </a:solidFill>
                <a:latin typeface="Gabriola" panose="04040605051002020D02" pitchFamily="82" charset="0"/>
              </a:rPr>
              <a:t> es necesaria.</a:t>
            </a:r>
            <a:endParaRPr lang="es-CL" sz="2800" dirty="0">
              <a:solidFill>
                <a:srgbClr val="1B1B1B"/>
              </a:solidFill>
              <a:latin typeface="Gabriola" panose="04040605051002020D02" pitchFamily="82" charset="0"/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931B75BF-5D18-E9FD-E0B4-10E5DB189C5A}"/>
              </a:ext>
            </a:extLst>
          </p:cNvPr>
          <p:cNvSpPr/>
          <p:nvPr/>
        </p:nvSpPr>
        <p:spPr>
          <a:xfrm>
            <a:off x="1405467" y="5603629"/>
            <a:ext cx="1837266" cy="769154"/>
          </a:xfrm>
          <a:prstGeom prst="rightArrow">
            <a:avLst/>
          </a:prstGeom>
          <a:solidFill>
            <a:srgbClr val="FFCC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400" b="1" dirty="0">
              <a:solidFill>
                <a:srgbClr val="1B1B1B"/>
              </a:solidFill>
              <a:latin typeface="Gabriola" panose="04040605051002020D02" pitchFamily="8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F3005AB-C283-2EF2-CA08-EE1C88774063}"/>
              </a:ext>
            </a:extLst>
          </p:cNvPr>
          <p:cNvSpPr txBox="1"/>
          <p:nvPr/>
        </p:nvSpPr>
        <p:spPr>
          <a:xfrm>
            <a:off x="1320800" y="5757007"/>
            <a:ext cx="166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1B1B1B"/>
                </a:solidFill>
                <a:latin typeface="Gabriola" panose="04040605051002020D02" pitchFamily="82" charset="0"/>
              </a:rPr>
              <a:t>Importante</a:t>
            </a:r>
            <a:endParaRPr lang="es-CL" sz="2400" b="1" dirty="0">
              <a:solidFill>
                <a:srgbClr val="1B1B1B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24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CD713-3596-CB5C-C309-16F15E187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194" y="1817158"/>
            <a:ext cx="956140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La etiqueta meta </a:t>
            </a:r>
            <a:r>
              <a:rPr lang="es-MX" dirty="0" err="1">
                <a:solidFill>
                  <a:srgbClr val="1B1B1B"/>
                </a:solidFill>
                <a:latin typeface="Gabriola" panose="04040605051002020D02" pitchFamily="82" charset="0"/>
              </a:rPr>
              <a:t>viewport</a:t>
            </a: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 le indica al navegador cómo ajustar la página al ancho de cada dispositivo.</a:t>
            </a:r>
          </a:p>
          <a:p>
            <a:pPr marL="0" indent="0" algn="just">
              <a:buNone/>
            </a:pP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Cuando meta </a:t>
            </a:r>
            <a:r>
              <a:rPr lang="es-MX" dirty="0" err="1">
                <a:solidFill>
                  <a:srgbClr val="1B1B1B"/>
                </a:solidFill>
                <a:latin typeface="Gabriola" panose="04040605051002020D02" pitchFamily="82" charset="0"/>
              </a:rPr>
              <a:t>viewport</a:t>
            </a:r>
            <a:r>
              <a:rPr lang="es-MX" dirty="0">
                <a:solidFill>
                  <a:srgbClr val="1B1B1B"/>
                </a:solidFill>
                <a:latin typeface="Gabriola" panose="04040605051002020D02" pitchFamily="82" charset="0"/>
              </a:rPr>
              <a:t> está ausente, los navegadores móviles mostrarán las páginas con su configuración de escritorio por defecto.</a:t>
            </a:r>
            <a:endParaRPr lang="es-CL" dirty="0">
              <a:solidFill>
                <a:srgbClr val="1B1B1B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9AB61C4-40E7-72F4-C72E-276C48F1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059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s-MX" sz="6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CCCC"/>
                </a:solidFill>
                <a:latin typeface="SS Nickson One" pitchFamily="50" charset="0"/>
              </a:rPr>
              <a:t>ETIQUETA META VIEWPORT</a:t>
            </a:r>
            <a:endParaRPr lang="es-CL" sz="6000" b="1" dirty="0">
              <a:ln w="12700">
                <a:solidFill>
                  <a:schemeClr val="tx1"/>
                </a:solidFill>
                <a:prstDash val="solid"/>
              </a:ln>
              <a:solidFill>
                <a:srgbClr val="FFCCCC"/>
              </a:solidFill>
              <a:latin typeface="SS Nickson One" pitchFamily="50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6C7487-0F14-673F-DD7A-14D003B4503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054" y="3992827"/>
            <a:ext cx="8050531" cy="72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6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515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Gabriola</vt:lpstr>
      <vt:lpstr>SS Nickson One</vt:lpstr>
      <vt:lpstr>Tema de Office</vt:lpstr>
      <vt:lpstr>DISEÑO WEB RESPONSIVE</vt:lpstr>
      <vt:lpstr>¿QUE ES EL DISEÑO WEB RESPONSIVE?</vt:lpstr>
      <vt:lpstr>ELEMENTOS BÁSICOS </vt:lpstr>
      <vt:lpstr>¿QUÉ ES EL SISTEMA DE GRILLA?</vt:lpstr>
      <vt:lpstr>¿QUÉ SON LOS MEDIA QUERIES?</vt:lpstr>
      <vt:lpstr>¿PARA QUÉ SE UTILIZAN?</vt:lpstr>
      <vt:lpstr>FORMAS DE IMPLEMENTARLAS</vt:lpstr>
      <vt:lpstr>PARÁMETROS GENERALES</vt:lpstr>
      <vt:lpstr>ETIQUETA META VIEWPORT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Web RESPONSIVE</dc:title>
  <dc:creator>ASUS</dc:creator>
  <cp:lastModifiedBy>ASUS</cp:lastModifiedBy>
  <cp:revision>5</cp:revision>
  <dcterms:created xsi:type="dcterms:W3CDTF">2022-05-15T19:11:47Z</dcterms:created>
  <dcterms:modified xsi:type="dcterms:W3CDTF">2022-05-16T18:52:48Z</dcterms:modified>
</cp:coreProperties>
</file>