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48" r:id="rId2"/>
  </p:sldMasterIdLst>
  <p:notesMasterIdLst>
    <p:notesMasterId r:id="rId9"/>
  </p:notesMasterIdLst>
  <p:sldIdLst>
    <p:sldId id="257" r:id="rId3"/>
    <p:sldId id="370" r:id="rId4"/>
    <p:sldId id="373" r:id="rId5"/>
    <p:sldId id="371" r:id="rId6"/>
    <p:sldId id="37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CC6"/>
    <a:srgbClr val="9BBB59"/>
    <a:srgbClr val="031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B0BE1-A4A3-40C7-8CE3-7C26359D24C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E8C5C-5464-4D1B-84FA-5987E2808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2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-DE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https://www.youtube.com/watch?v=2hXG8v8p0KM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CE8C5C-5464-4D1B-84FA-5987E2808A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75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5" name="Google Shape;2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6" descr="A picture containing object, indoor, microscope,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534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0165" y="165100"/>
            <a:ext cx="5981836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"/>
          <p:cNvSpPr txBox="1">
            <a:spLocks noGrp="1"/>
          </p:cNvSpPr>
          <p:nvPr>
            <p:ph type="ctrTitle"/>
          </p:nvPr>
        </p:nvSpPr>
        <p:spPr>
          <a:xfrm>
            <a:off x="6955533" y="1530141"/>
            <a:ext cx="4499868" cy="212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1"/>
          </p:nvPr>
        </p:nvSpPr>
        <p:spPr>
          <a:xfrm>
            <a:off x="6955533" y="6001898"/>
            <a:ext cx="1751689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2"/>
          </p:nvPr>
        </p:nvSpPr>
        <p:spPr>
          <a:xfrm>
            <a:off x="6955533" y="4548291"/>
            <a:ext cx="4032448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3"/>
          </p:nvPr>
        </p:nvSpPr>
        <p:spPr>
          <a:xfrm>
            <a:off x="6955533" y="3892675"/>
            <a:ext cx="4032448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4"/>
          </p:nvPr>
        </p:nvSpPr>
        <p:spPr>
          <a:xfrm>
            <a:off x="6955533" y="5233523"/>
            <a:ext cx="4032448" cy="56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20" name="Google Shape;20;p6" descr="A picture containing object,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7861" y="856831"/>
            <a:ext cx="960284" cy="314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1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D975-D1D7-8A8D-F6B5-71C15C32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BD854-E490-FF1C-FF37-75EC026E1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80F43-512F-7B4C-9A4D-5BA92EC9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6F26-1AAA-41A6-8481-D790CE879A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56D4D-F925-4888-FA36-BC90F885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87B2-7F3C-FC56-E2F7-ED04BF4D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BB89-1E8E-4E14-9F94-02B1938A8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8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683D-CCC2-88CE-AA96-DFC69F7E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F1516-C9B1-B065-4C44-511BC6D3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7CB84-023F-3530-6254-3B81DDDA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6F26-1AAA-41A6-8481-D790CE879A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0604E-6567-9534-20EA-CB41565B8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FF97A-2C88-A79A-CC38-CC73D503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BB89-1E8E-4E14-9F94-02B1938A8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46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D5071-2C5F-B379-6E1D-D19F0F5A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0E577-4900-C32C-7F7B-307B5CAE2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3B7F5-3ABF-5B4C-F72D-49C84E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82E7F-53D2-FD1D-34FA-94FE27D7B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6F26-1AAA-41A6-8481-D790CE879A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E120-3011-9C68-6AE2-A5696195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6DA83-54DF-4074-0644-6B326555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BB89-1E8E-4E14-9F94-02B1938A8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16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7495-3D68-6B04-88BC-DC03D094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12AF0-5EA8-E80F-0B64-65AB00B5E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FC54B-F105-26DE-110B-26E6E122C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065C-2714-65B3-0107-4B0E7D56AA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D3CE2-2765-C30D-2944-D5BAC97C7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AFE2A-576F-9B3B-F5C7-943426C4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6F26-1AAA-41A6-8481-D790CE879A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7C97A2-D1F5-318C-2920-9821B3B9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2A3A5C-76A0-D788-E0C1-921D519D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BB89-1E8E-4E14-9F94-02B1938A8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06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D297-47FE-873C-8A1C-0C1BA4C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5698C-1E82-558B-8B4E-8FD1375D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6F26-1AAA-41A6-8481-D790CE879A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97DEB-4971-91C7-E95B-B1A62B48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631C2-FFBB-E50E-0D5C-390BF445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BB89-1E8E-4E14-9F94-02B1938A8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40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886D7E-3651-4329-08D6-726AF172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6F26-1AAA-41A6-8481-D790CE879A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0D334-D5B8-275A-C74D-F86B90C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29C8A-5B6B-BB0D-0D0F-32AA8553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BB89-1E8E-4E14-9F94-02B1938A8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71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5066-41BA-07F6-695F-B76BF058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3BA2F-6770-320E-9F4A-A7E3992E1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F01D95-C0FC-2F6C-1358-A50706453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CFC01-AB36-BC6E-DE3F-2B446B93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6F26-1AAA-41A6-8481-D790CE879A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5CBFB-91E2-368C-F6C6-C28EC75A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59162-D637-EFDA-A73E-E1432BAE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BB89-1E8E-4E14-9F94-02B1938A8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2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B7BF-095B-751E-20BB-64A68245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4EB6F-E66B-5D76-BFB1-B5BAF6C3C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863A1-09E2-6802-5111-7FA164A66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8ABA5-4DDD-AA79-6C39-D0E8D51D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6F26-1AAA-41A6-8481-D790CE879A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67B6F-6D2E-7E48-A75D-BDFAAC83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8E0B8-F59A-39B2-34A5-BE80B1D7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BB89-1E8E-4E14-9F94-02B1938A8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33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6CB9-6185-0949-E9BE-81FC3B92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16D76-BD46-5A9E-5BDA-4CB514A2F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DF79-55EA-DB20-19E7-3B0F15AF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6F26-1AAA-41A6-8481-D790CE879A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03406-3248-E2AC-4D0E-64EBB234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0C046-522B-0BB3-C173-0B5B6148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BB89-1E8E-4E14-9F94-02B1938A8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24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5DFAE-FB93-3B46-40C7-5115CDBA5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80ECC-A336-394D-33BE-EE2AB8DA4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178A0-6EFE-4251-A87C-3A8B93B1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6F26-1AAA-41A6-8481-D790CE879A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A7BCF-259F-4F89-D392-42783514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C5075-2BE6-04B2-9CA8-750B923BE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BB89-1E8E-4E14-9F94-02B1938A8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9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preserve="1">
  <p:cSld name="1_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9"/>
          <p:cNvGrpSpPr/>
          <p:nvPr/>
        </p:nvGrpSpPr>
        <p:grpSpPr>
          <a:xfrm>
            <a:off x="2438401" y="2057401"/>
            <a:ext cx="7006957" cy="1995518"/>
            <a:chOff x="854653" y="1145908"/>
            <a:chExt cx="5255232" cy="1994978"/>
          </a:xfrm>
        </p:grpSpPr>
        <p:sp>
          <p:nvSpPr>
            <p:cNvPr id="24" name="Google Shape;24;p9"/>
            <p:cNvSpPr/>
            <p:nvPr/>
          </p:nvSpPr>
          <p:spPr>
            <a:xfrm>
              <a:off x="2698193" y="1145908"/>
              <a:ext cx="1320903" cy="3230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00" b="1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ขอขอบคุณคุณ</a:t>
              </a:r>
              <a:endParaRPr sz="15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3062839" y="1596088"/>
              <a:ext cx="576986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6699"/>
                  </a:solidFill>
                  <a:latin typeface="Times"/>
                  <a:ea typeface="Times"/>
                  <a:cs typeface="Times"/>
                  <a:sym typeface="Times"/>
                </a:rPr>
                <a:t>Cпасибо</a:t>
              </a:r>
              <a:endParaRPr sz="1200" b="1" i="0" u="none" strike="noStrike" cap="none" dirty="0">
                <a:solidFill>
                  <a:srgbClr val="006699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2274029" y="2702273"/>
              <a:ext cx="369333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FF0000"/>
                  </a:solidFill>
                  <a:latin typeface="Times"/>
                  <a:ea typeface="Times"/>
                  <a:cs typeface="Times"/>
                  <a:sym typeface="Times"/>
                </a:rPr>
                <a:t>谢谢</a:t>
              </a:r>
              <a:endParaRPr sz="1200" b="1" i="0" u="none" strike="noStrike" cap="none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3819396" y="1576827"/>
              <a:ext cx="940404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D6ECEE"/>
                  </a:solidFill>
                  <a:latin typeface="Georgia"/>
                  <a:ea typeface="Georgia"/>
                  <a:cs typeface="Georgia"/>
                  <a:sym typeface="Georgia"/>
                </a:rPr>
                <a:t>Terima Kasih</a:t>
              </a:r>
              <a:endParaRPr sz="1200" b="1" i="0" u="none" strike="noStrike" cap="none" dirty="0">
                <a:solidFill>
                  <a:srgbClr val="D6ECEE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2870866" y="2887039"/>
              <a:ext cx="600166" cy="253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05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Salamat</a:t>
              </a:r>
              <a:endParaRPr dirty="0"/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2796360" y="2689037"/>
              <a:ext cx="434255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B0F0"/>
                  </a:solidFill>
                  <a:latin typeface="Times"/>
                  <a:ea typeface="Times"/>
                  <a:cs typeface="Times"/>
                  <a:sym typeface="Times"/>
                </a:rPr>
                <a:t>Kiitos</a:t>
              </a:r>
              <a:endParaRPr sz="1200" b="1" i="0" u="none" strike="noStrike" cap="none" dirty="0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0" name="Google Shape;30;p9"/>
            <p:cNvSpPr/>
            <p:nvPr/>
          </p:nvSpPr>
          <p:spPr>
            <a:xfrm>
              <a:off x="854653" y="2042657"/>
              <a:ext cx="319271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Merci</a:t>
              </a:r>
              <a:endParaRPr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>
              <a:off x="2772358" y="2458415"/>
              <a:ext cx="430648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Danke</a:t>
              </a:r>
              <a:endParaRPr sz="12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>
              <a:off x="1344492" y="1600301"/>
              <a:ext cx="189005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6600FF"/>
                  </a:solidFill>
                  <a:latin typeface="Times"/>
                  <a:ea typeface="Times"/>
                  <a:cs typeface="Times"/>
                  <a:sym typeface="Times"/>
                </a:rPr>
                <a:t>शुक्रिया</a:t>
              </a:r>
              <a:endParaRPr sz="1200" b="1" i="0" u="none" strike="noStrike" cap="none" dirty="0">
                <a:solidFill>
                  <a:srgbClr val="6600F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" name="Google Shape;33;p9"/>
            <p:cNvSpPr/>
            <p:nvPr/>
          </p:nvSpPr>
          <p:spPr>
            <a:xfrm>
              <a:off x="1989264" y="1562178"/>
              <a:ext cx="650661" cy="369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800" b="1" i="0" u="none" strike="noStrike" cap="none">
                  <a:solidFill>
                    <a:srgbClr val="33CC33"/>
                  </a:solidFill>
                  <a:latin typeface="Arabic Typesetting"/>
                  <a:ea typeface="Arabic Typesetting"/>
                  <a:cs typeface="Arabic Typesetting"/>
                  <a:sym typeface="Arabic Typesetting"/>
                </a:rPr>
                <a:t>Köszönöm</a:t>
              </a:r>
              <a:endParaRPr sz="1800" b="1" i="0" u="none" strike="noStrike" cap="none" dirty="0">
                <a:solidFill>
                  <a:srgbClr val="33CC33"/>
                </a:solidFill>
                <a:latin typeface="Arabic Typesetting"/>
                <a:ea typeface="Arabic Typesetting"/>
                <a:cs typeface="Arabic Typesetting"/>
                <a:sym typeface="Arabic Typesetting"/>
              </a:endParaRPr>
            </a:p>
          </p:txBody>
        </p:sp>
        <p:sp>
          <p:nvSpPr>
            <p:cNvPr id="34" name="Google Shape;34;p9"/>
            <p:cNvSpPr/>
            <p:nvPr/>
          </p:nvSpPr>
          <p:spPr>
            <a:xfrm>
              <a:off x="5489280" y="2077159"/>
              <a:ext cx="620605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66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ありがとう</a:t>
              </a:r>
              <a:endParaRPr sz="1200" b="1" i="0" u="none" strike="noStrike" cap="none" dirty="0">
                <a:solidFill>
                  <a:srgbClr val="0066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35" name="Google Shape;35;p9"/>
            <p:cNvSpPr/>
            <p:nvPr/>
          </p:nvSpPr>
          <p:spPr>
            <a:xfrm>
              <a:off x="3507022" y="2463949"/>
              <a:ext cx="703560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222268"/>
                  </a:solidFill>
                  <a:latin typeface="Batang"/>
                  <a:ea typeface="Batang"/>
                  <a:cs typeface="Batang"/>
                  <a:sym typeface="Batang"/>
                </a:rPr>
                <a:t>감사합니다</a:t>
              </a:r>
              <a:endParaRPr sz="1200" b="1" i="0" u="none" strike="noStrike" cap="none" dirty="0">
                <a:solidFill>
                  <a:srgbClr val="222268"/>
                </a:solidFill>
                <a:latin typeface="Batang"/>
                <a:ea typeface="Batang"/>
                <a:cs typeface="Batang"/>
                <a:sym typeface="Batang"/>
              </a:endParaRPr>
            </a:p>
          </p:txBody>
        </p:sp>
        <p:sp>
          <p:nvSpPr>
            <p:cNvPr id="36" name="Google Shape;36;p9"/>
            <p:cNvSpPr/>
            <p:nvPr/>
          </p:nvSpPr>
          <p:spPr>
            <a:xfrm>
              <a:off x="4698781" y="2447497"/>
              <a:ext cx="517210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339966"/>
                  </a:solidFill>
                  <a:latin typeface="Times"/>
                  <a:ea typeface="Times"/>
                  <a:cs typeface="Times"/>
                  <a:sym typeface="Times"/>
                </a:rPr>
                <a:t>நன்றி</a:t>
              </a:r>
              <a:endParaRPr sz="1200" b="1" i="0" u="none" strike="noStrike" cap="none" dirty="0">
                <a:solidFill>
                  <a:srgbClr val="339966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7" name="Google Shape;37;p9"/>
            <p:cNvSpPr/>
            <p:nvPr/>
          </p:nvSpPr>
          <p:spPr>
            <a:xfrm>
              <a:off x="1293259" y="2491229"/>
              <a:ext cx="969258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72BFC5"/>
                  </a:solidFill>
                  <a:latin typeface="Times"/>
                  <a:ea typeface="Times"/>
                  <a:cs typeface="Times"/>
                  <a:sym typeface="Times"/>
                </a:rPr>
                <a:t>তোমাকে ধন্যবাদ</a:t>
              </a:r>
              <a:endParaRPr sz="1200" b="1" i="0" u="none" strike="noStrike" cap="none" dirty="0">
                <a:solidFill>
                  <a:srgbClr val="72BFC5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" name="Google Shape;38;p9"/>
            <p:cNvSpPr/>
            <p:nvPr/>
          </p:nvSpPr>
          <p:spPr>
            <a:xfrm>
              <a:off x="2759294" y="1404497"/>
              <a:ext cx="73000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با تشکر از شما</a:t>
              </a:r>
              <a:endParaRPr sz="12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9" name="Google Shape;39;p9"/>
            <p:cNvSpPr/>
            <p:nvPr/>
          </p:nvSpPr>
          <p:spPr>
            <a:xfrm>
              <a:off x="1904681" y="1384643"/>
              <a:ext cx="50037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990000"/>
                  </a:solidFill>
                  <a:latin typeface="Times"/>
                  <a:ea typeface="Times"/>
                  <a:cs typeface="Times"/>
                  <a:sym typeface="Times"/>
                </a:rPr>
                <a:t>cảm ơn</a:t>
              </a:r>
              <a:endParaRPr sz="1200" b="1" i="0" u="none" strike="noStrike" cap="none" dirty="0">
                <a:solidFill>
                  <a:srgbClr val="99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40" name="Google Shape;40;p9"/>
            <p:cNvSpPr/>
            <p:nvPr/>
          </p:nvSpPr>
          <p:spPr>
            <a:xfrm>
              <a:off x="1188029" y="1690274"/>
              <a:ext cx="4752988" cy="784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4500" b="1" i="0" u="none" strike="noStrike" cap="none">
                  <a:solidFill>
                    <a:srgbClr val="000099"/>
                  </a:solidFill>
                  <a:latin typeface="Georgia"/>
                  <a:ea typeface="Georgia"/>
                  <a:cs typeface="Georgia"/>
                  <a:sym typeface="Georgia"/>
                </a:rPr>
                <a:t>Thank You</a:t>
              </a:r>
              <a:endParaRPr sz="4500" b="1" i="0" u="none" strike="noStrike" cap="none" dirty="0">
                <a:solidFill>
                  <a:srgbClr val="000099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3407400" y="2704887"/>
              <a:ext cx="644842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A3A3E0"/>
                  </a:solidFill>
                  <a:latin typeface="Sigmar One"/>
                  <a:ea typeface="Sigmar One"/>
                  <a:cs typeface="Sigmar One"/>
                  <a:sym typeface="Sigmar One"/>
                </a:rPr>
                <a:t>Gracias</a:t>
              </a:r>
              <a:endParaRPr sz="1200" b="1" i="0" u="none" strike="noStrike" cap="none" dirty="0">
                <a:solidFill>
                  <a:srgbClr val="A3A3E0"/>
                </a:solidFill>
                <a:latin typeface="Sigmar One"/>
                <a:ea typeface="Sigmar One"/>
                <a:cs typeface="Sigmar One"/>
                <a:sym typeface="Sigmar One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3881534" y="1381429"/>
              <a:ext cx="708033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0" i="0" u="none" strike="noStrike" cap="none">
                  <a:solidFill>
                    <a:srgbClr val="00FF00"/>
                  </a:solidFill>
                  <a:latin typeface="Bell MT"/>
                  <a:ea typeface="Bell MT"/>
                  <a:cs typeface="Bell MT"/>
                  <a:sym typeface="Bell MT"/>
                </a:rPr>
                <a:t>Dziękujemy</a:t>
              </a:r>
              <a:endParaRPr sz="1200" b="0" i="0" u="none" strike="noStrike" cap="none" dirty="0">
                <a:solidFill>
                  <a:srgbClr val="00FF00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99891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6" descr="A picture containing object, indoor, microscope, tab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534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0165" y="165100"/>
            <a:ext cx="5981836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"/>
          <p:cNvSpPr txBox="1">
            <a:spLocks noGrp="1"/>
          </p:cNvSpPr>
          <p:nvPr>
            <p:ph type="ctrTitle"/>
          </p:nvPr>
        </p:nvSpPr>
        <p:spPr>
          <a:xfrm>
            <a:off x="6955533" y="1530141"/>
            <a:ext cx="4499868" cy="212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body" idx="1"/>
          </p:nvPr>
        </p:nvSpPr>
        <p:spPr>
          <a:xfrm>
            <a:off x="6955533" y="6001898"/>
            <a:ext cx="1751689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22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Open Sans"/>
              <a:buNone/>
              <a:defRPr sz="11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2"/>
          </p:nvPr>
        </p:nvSpPr>
        <p:spPr>
          <a:xfrm>
            <a:off x="6955533" y="4548291"/>
            <a:ext cx="4032448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3"/>
          </p:nvPr>
        </p:nvSpPr>
        <p:spPr>
          <a:xfrm>
            <a:off x="6955533" y="3892675"/>
            <a:ext cx="4032448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4"/>
          </p:nvPr>
        </p:nvSpPr>
        <p:spPr>
          <a:xfrm>
            <a:off x="6955533" y="5233523"/>
            <a:ext cx="4032448" cy="56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  <a:defRPr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195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pic>
        <p:nvPicPr>
          <p:cNvPr id="20" name="Google Shape;20;p6" descr="A picture containing object, drawin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7861" y="856831"/>
            <a:ext cx="960284" cy="3143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625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_Back Cover">
  <p:cSld name="6_Back Cov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/>
          <p:nvPr/>
        </p:nvSpPr>
        <p:spPr>
          <a:xfrm>
            <a:off x="6214347" y="2660915"/>
            <a:ext cx="262764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308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6"/>
          <p:cNvSpPr/>
          <p:nvPr/>
        </p:nvSpPr>
        <p:spPr>
          <a:xfrm>
            <a:off x="6282105" y="3782579"/>
            <a:ext cx="2611612" cy="3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  <a:tabLst/>
              <a:defRPr/>
            </a:pPr>
            <a:r>
              <a:rPr kumimoji="0" lang="en-US" sz="1467" b="0" i="0" u="none" strike="noStrike" kern="0" cap="none" spc="0" normalizeH="0" baseline="0" noProof="0" dirty="0">
                <a:ln>
                  <a:noFill/>
                </a:ln>
                <a:solidFill>
                  <a:srgbClr val="003087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www.a-star.edu.sg/SIMTech</a:t>
            </a:r>
            <a:endParaRPr kumimoji="0" sz="1467" b="0" i="0" u="none" strike="noStrike" kern="0" cap="none" spc="0" normalizeH="0" baseline="0" noProof="0" dirty="0">
              <a:ln>
                <a:noFill/>
              </a:ln>
              <a:solidFill>
                <a:srgbClr val="003087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0" name="Google Shape;30;p16"/>
          <p:cNvCxnSpPr/>
          <p:nvPr/>
        </p:nvCxnSpPr>
        <p:spPr>
          <a:xfrm>
            <a:off x="6384032" y="3717032"/>
            <a:ext cx="2400267" cy="0"/>
          </a:xfrm>
          <a:prstGeom prst="straightConnector1">
            <a:avLst/>
          </a:prstGeom>
          <a:noFill/>
          <a:ln w="9525" cap="flat" cmpd="sng">
            <a:solidFill>
              <a:srgbClr val="00308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" name="Google Shape;3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4032" y="531923"/>
            <a:ext cx="2496277" cy="688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picture containing object, drawing&#10;&#10;Description automatically generated">
            <a:extLst>
              <a:ext uri="{FF2B5EF4-FFF2-40B4-BE49-F238E27FC236}">
                <a16:creationId xmlns:a16="http://schemas.microsoft.com/office/drawing/2014/main" id="{05B6D922-7DE1-9643-AD89-0409C64C658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7365" y="6409622"/>
            <a:ext cx="936104" cy="30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33459"/>
      </p:ext>
    </p:extLst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ing only">
  <p:cSld name="Heading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25501" y="188640"/>
            <a:ext cx="11366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3A28ED-75AE-BBB7-FEA8-067FC7310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13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8156-33C5-4EE2-BFCC-50E9C725F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9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ing only" preserve="1">
  <p:cSld name="Heading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25501" y="188640"/>
            <a:ext cx="11366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3A28ED-75AE-BBB7-FEA8-067FC7310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13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8156-33C5-4EE2-BFCC-50E9C725F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32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55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 preserve="1">
  <p:cSld name="2_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32"/>
          <p:cNvGrpSpPr/>
          <p:nvPr/>
        </p:nvGrpSpPr>
        <p:grpSpPr>
          <a:xfrm>
            <a:off x="2438401" y="2057401"/>
            <a:ext cx="7006957" cy="1995518"/>
            <a:chOff x="854653" y="1145908"/>
            <a:chExt cx="5255232" cy="1994978"/>
          </a:xfrm>
        </p:grpSpPr>
        <p:sp>
          <p:nvSpPr>
            <p:cNvPr id="52" name="Google Shape;52;p32"/>
            <p:cNvSpPr/>
            <p:nvPr/>
          </p:nvSpPr>
          <p:spPr>
            <a:xfrm>
              <a:off x="2698193" y="1145908"/>
              <a:ext cx="1320903" cy="3230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500" b="1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ขอขอบคุณคุณ</a:t>
              </a:r>
              <a:endParaRPr sz="15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3" name="Google Shape;53;p32"/>
            <p:cNvSpPr/>
            <p:nvPr/>
          </p:nvSpPr>
          <p:spPr>
            <a:xfrm>
              <a:off x="3062839" y="1596088"/>
              <a:ext cx="576986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6699"/>
                  </a:solidFill>
                  <a:latin typeface="Times"/>
                  <a:ea typeface="Times"/>
                  <a:cs typeface="Times"/>
                  <a:sym typeface="Times"/>
                </a:rPr>
                <a:t>Cпасибо</a:t>
              </a:r>
              <a:endParaRPr sz="1200" b="1" i="0" u="none" strike="noStrike" cap="none" dirty="0">
                <a:solidFill>
                  <a:srgbClr val="006699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4" name="Google Shape;54;p32"/>
            <p:cNvSpPr/>
            <p:nvPr/>
          </p:nvSpPr>
          <p:spPr>
            <a:xfrm>
              <a:off x="2274029" y="2702273"/>
              <a:ext cx="369333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FF0000"/>
                  </a:solidFill>
                  <a:latin typeface="Times"/>
                  <a:ea typeface="Times"/>
                  <a:cs typeface="Times"/>
                  <a:sym typeface="Times"/>
                </a:rPr>
                <a:t>谢谢</a:t>
              </a:r>
              <a:endParaRPr sz="1200" b="1" i="0" u="none" strike="noStrike" cap="none" dirty="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5" name="Google Shape;55;p32"/>
            <p:cNvSpPr/>
            <p:nvPr/>
          </p:nvSpPr>
          <p:spPr>
            <a:xfrm>
              <a:off x="3819396" y="1576827"/>
              <a:ext cx="940404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D6ECEE"/>
                  </a:solidFill>
                  <a:latin typeface="Georgia"/>
                  <a:ea typeface="Georgia"/>
                  <a:cs typeface="Georgia"/>
                  <a:sym typeface="Georgia"/>
                </a:rPr>
                <a:t>Terima Kasih</a:t>
              </a:r>
              <a:endParaRPr sz="1200" b="1" i="0" u="none" strike="noStrike" cap="none" dirty="0">
                <a:solidFill>
                  <a:srgbClr val="D6ECEE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56" name="Google Shape;56;p32"/>
            <p:cNvSpPr/>
            <p:nvPr/>
          </p:nvSpPr>
          <p:spPr>
            <a:xfrm>
              <a:off x="2870866" y="2887039"/>
              <a:ext cx="600166" cy="253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050" b="1" i="0" u="none" strike="noStrike" cap="none">
                  <a:solidFill>
                    <a:srgbClr val="000000"/>
                  </a:solidFill>
                  <a:latin typeface="Verdana"/>
                  <a:ea typeface="Verdana"/>
                  <a:cs typeface="Verdana"/>
                  <a:sym typeface="Verdana"/>
                </a:rPr>
                <a:t>Salamat</a:t>
              </a:r>
              <a:endParaRPr dirty="0"/>
            </a:p>
          </p:txBody>
        </p:sp>
        <p:sp>
          <p:nvSpPr>
            <p:cNvPr id="57" name="Google Shape;57;p32"/>
            <p:cNvSpPr/>
            <p:nvPr/>
          </p:nvSpPr>
          <p:spPr>
            <a:xfrm>
              <a:off x="2796360" y="2689037"/>
              <a:ext cx="434255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B0F0"/>
                  </a:solidFill>
                  <a:latin typeface="Times"/>
                  <a:ea typeface="Times"/>
                  <a:cs typeface="Times"/>
                  <a:sym typeface="Times"/>
                </a:rPr>
                <a:t>Kiitos</a:t>
              </a:r>
              <a:endParaRPr sz="1200" b="1" i="0" u="none" strike="noStrike" cap="none" dirty="0">
                <a:solidFill>
                  <a:srgbClr val="00B0F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8" name="Google Shape;58;p32"/>
            <p:cNvSpPr/>
            <p:nvPr/>
          </p:nvSpPr>
          <p:spPr>
            <a:xfrm>
              <a:off x="854653" y="2042657"/>
              <a:ext cx="319271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Merci</a:t>
              </a:r>
              <a:endParaRPr sz="1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2"/>
            <p:cNvSpPr/>
            <p:nvPr/>
          </p:nvSpPr>
          <p:spPr>
            <a:xfrm>
              <a:off x="2772358" y="2458415"/>
              <a:ext cx="430648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Danke</a:t>
              </a:r>
              <a:endParaRPr sz="12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32"/>
            <p:cNvSpPr/>
            <p:nvPr/>
          </p:nvSpPr>
          <p:spPr>
            <a:xfrm>
              <a:off x="1344492" y="1600301"/>
              <a:ext cx="189005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6600FF"/>
                  </a:solidFill>
                  <a:latin typeface="Times"/>
                  <a:ea typeface="Times"/>
                  <a:cs typeface="Times"/>
                  <a:sym typeface="Times"/>
                </a:rPr>
                <a:t>शुक्रिया</a:t>
              </a:r>
              <a:endParaRPr sz="1200" b="1" i="0" u="none" strike="noStrike" cap="none" dirty="0">
                <a:solidFill>
                  <a:srgbClr val="6600F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1" name="Google Shape;61;p32"/>
            <p:cNvSpPr/>
            <p:nvPr/>
          </p:nvSpPr>
          <p:spPr>
            <a:xfrm>
              <a:off x="1989264" y="1562178"/>
              <a:ext cx="650661" cy="369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800" b="1" i="0" u="none" strike="noStrike" cap="none">
                  <a:solidFill>
                    <a:srgbClr val="33CC33"/>
                  </a:solidFill>
                  <a:latin typeface="Arabic Typesetting"/>
                  <a:ea typeface="Arabic Typesetting"/>
                  <a:cs typeface="Arabic Typesetting"/>
                  <a:sym typeface="Arabic Typesetting"/>
                </a:rPr>
                <a:t>Köszönöm</a:t>
              </a:r>
              <a:endParaRPr sz="1800" b="1" i="0" u="none" strike="noStrike" cap="none" dirty="0">
                <a:solidFill>
                  <a:srgbClr val="33CC33"/>
                </a:solidFill>
                <a:latin typeface="Arabic Typesetting"/>
                <a:ea typeface="Arabic Typesetting"/>
                <a:cs typeface="Arabic Typesetting"/>
                <a:sym typeface="Arabic Typesetting"/>
              </a:endParaRPr>
            </a:p>
          </p:txBody>
        </p:sp>
        <p:sp>
          <p:nvSpPr>
            <p:cNvPr id="62" name="Google Shape;62;p32"/>
            <p:cNvSpPr/>
            <p:nvPr/>
          </p:nvSpPr>
          <p:spPr>
            <a:xfrm>
              <a:off x="5489280" y="2077159"/>
              <a:ext cx="620605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006600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ありがとう</a:t>
              </a:r>
              <a:endParaRPr sz="1200" b="1" i="0" u="none" strike="noStrike" cap="none" dirty="0">
                <a:solidFill>
                  <a:srgbClr val="006600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63" name="Google Shape;63;p32"/>
            <p:cNvSpPr/>
            <p:nvPr/>
          </p:nvSpPr>
          <p:spPr>
            <a:xfrm>
              <a:off x="3507022" y="2463949"/>
              <a:ext cx="703560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222268"/>
                  </a:solidFill>
                  <a:latin typeface="Batang"/>
                  <a:ea typeface="Batang"/>
                  <a:cs typeface="Batang"/>
                  <a:sym typeface="Batang"/>
                </a:rPr>
                <a:t>감사합니다</a:t>
              </a:r>
              <a:endParaRPr sz="1200" b="1" i="0" u="none" strike="noStrike" cap="none" dirty="0">
                <a:solidFill>
                  <a:srgbClr val="222268"/>
                </a:solidFill>
                <a:latin typeface="Batang"/>
                <a:ea typeface="Batang"/>
                <a:cs typeface="Batang"/>
                <a:sym typeface="Batang"/>
              </a:endParaRPr>
            </a:p>
          </p:txBody>
        </p:sp>
        <p:sp>
          <p:nvSpPr>
            <p:cNvPr id="64" name="Google Shape;64;p32"/>
            <p:cNvSpPr/>
            <p:nvPr/>
          </p:nvSpPr>
          <p:spPr>
            <a:xfrm>
              <a:off x="4698781" y="2447497"/>
              <a:ext cx="517210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339966"/>
                  </a:solidFill>
                  <a:latin typeface="Times"/>
                  <a:ea typeface="Times"/>
                  <a:cs typeface="Times"/>
                  <a:sym typeface="Times"/>
                </a:rPr>
                <a:t>நன்றி</a:t>
              </a:r>
              <a:endParaRPr sz="1200" b="1" i="0" u="none" strike="noStrike" cap="none" dirty="0">
                <a:solidFill>
                  <a:srgbClr val="339966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5" name="Google Shape;65;p32"/>
            <p:cNvSpPr/>
            <p:nvPr/>
          </p:nvSpPr>
          <p:spPr>
            <a:xfrm>
              <a:off x="1293259" y="2491229"/>
              <a:ext cx="969258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72BFC5"/>
                  </a:solidFill>
                  <a:latin typeface="Times"/>
                  <a:ea typeface="Times"/>
                  <a:cs typeface="Times"/>
                  <a:sym typeface="Times"/>
                </a:rPr>
                <a:t>তোমাকে ধন্যবাদ</a:t>
              </a:r>
              <a:endParaRPr sz="1200" b="1" i="0" u="none" strike="noStrike" cap="none" dirty="0">
                <a:solidFill>
                  <a:srgbClr val="72BFC5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6" name="Google Shape;66;p32"/>
            <p:cNvSpPr/>
            <p:nvPr/>
          </p:nvSpPr>
          <p:spPr>
            <a:xfrm>
              <a:off x="2759294" y="1404497"/>
              <a:ext cx="73000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با تشکر از شما</a:t>
              </a:r>
              <a:endParaRPr sz="1200" b="1" i="0" u="none" strike="noStrike" cap="none" dirty="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7" name="Google Shape;67;p32"/>
            <p:cNvSpPr/>
            <p:nvPr/>
          </p:nvSpPr>
          <p:spPr>
            <a:xfrm>
              <a:off x="1904681" y="1384643"/>
              <a:ext cx="500379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990000"/>
                  </a:solidFill>
                  <a:latin typeface="Times"/>
                  <a:ea typeface="Times"/>
                  <a:cs typeface="Times"/>
                  <a:sym typeface="Times"/>
                </a:rPr>
                <a:t>cảm ơn</a:t>
              </a:r>
              <a:endParaRPr sz="1200" b="1" i="0" u="none" strike="noStrike" cap="none" dirty="0">
                <a:solidFill>
                  <a:srgbClr val="990000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68" name="Google Shape;68;p32"/>
            <p:cNvSpPr/>
            <p:nvPr/>
          </p:nvSpPr>
          <p:spPr>
            <a:xfrm>
              <a:off x="1188029" y="1690274"/>
              <a:ext cx="4752988" cy="784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4500" b="1" i="0" u="none" strike="noStrike" cap="none">
                  <a:solidFill>
                    <a:srgbClr val="000099"/>
                  </a:solidFill>
                  <a:latin typeface="Georgia"/>
                  <a:ea typeface="Georgia"/>
                  <a:cs typeface="Georgia"/>
                  <a:sym typeface="Georgia"/>
                </a:rPr>
                <a:t>Thank You</a:t>
              </a:r>
              <a:endParaRPr sz="4500" b="1" i="0" u="none" strike="noStrike" cap="none" dirty="0">
                <a:solidFill>
                  <a:srgbClr val="000099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9" name="Google Shape;69;p32"/>
            <p:cNvSpPr/>
            <p:nvPr/>
          </p:nvSpPr>
          <p:spPr>
            <a:xfrm>
              <a:off x="3407400" y="2704887"/>
              <a:ext cx="644842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1" i="0" u="none" strike="noStrike" cap="none">
                  <a:solidFill>
                    <a:srgbClr val="A3A3E0"/>
                  </a:solidFill>
                  <a:latin typeface="Sigmar One"/>
                  <a:ea typeface="Sigmar One"/>
                  <a:cs typeface="Sigmar One"/>
                  <a:sym typeface="Sigmar One"/>
                </a:rPr>
                <a:t>Gracias</a:t>
              </a:r>
              <a:endParaRPr sz="1200" b="1" i="0" u="none" strike="noStrike" cap="none" dirty="0">
                <a:solidFill>
                  <a:srgbClr val="A3A3E0"/>
                </a:solidFill>
                <a:latin typeface="Sigmar One"/>
                <a:ea typeface="Sigmar One"/>
                <a:cs typeface="Sigmar One"/>
                <a:sym typeface="Sigmar One"/>
              </a:endParaRPr>
            </a:p>
          </p:txBody>
        </p:sp>
        <p:sp>
          <p:nvSpPr>
            <p:cNvPr id="70" name="Google Shape;70;p32"/>
            <p:cNvSpPr/>
            <p:nvPr/>
          </p:nvSpPr>
          <p:spPr>
            <a:xfrm>
              <a:off x="3881534" y="1381429"/>
              <a:ext cx="708033" cy="276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-DE" sz="1200" b="0" i="0" u="none" strike="noStrike" cap="none">
                  <a:solidFill>
                    <a:srgbClr val="00FF00"/>
                  </a:solidFill>
                  <a:latin typeface="Bell MT"/>
                  <a:ea typeface="Bell MT"/>
                  <a:cs typeface="Bell MT"/>
                  <a:sym typeface="Bell MT"/>
                </a:rPr>
                <a:t>Dziękujemy</a:t>
              </a:r>
              <a:endParaRPr sz="1200" b="0" i="0" u="none" strike="noStrike" cap="none" dirty="0">
                <a:solidFill>
                  <a:srgbClr val="00FF00"/>
                </a:solidFill>
                <a:latin typeface="Bell MT"/>
                <a:ea typeface="Bell MT"/>
                <a:cs typeface="Bell MT"/>
                <a:sym typeface="Bell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318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 preserve="1">
  <p:cSld name="1_Title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3"/>
          <p:cNvSpPr txBox="1">
            <a:spLocks noGrp="1"/>
          </p:cNvSpPr>
          <p:nvPr>
            <p:ph type="ctrTitle"/>
          </p:nvPr>
        </p:nvSpPr>
        <p:spPr>
          <a:xfrm>
            <a:off x="3657600" y="1219200"/>
            <a:ext cx="83312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ubTitle" idx="1"/>
          </p:nvPr>
        </p:nvSpPr>
        <p:spPr>
          <a:xfrm>
            <a:off x="3657600" y="4267200"/>
            <a:ext cx="8331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dt" idx="10"/>
          </p:nvPr>
        </p:nvSpPr>
        <p:spPr>
          <a:xfrm>
            <a:off x="9552517" y="55563"/>
            <a:ext cx="2540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153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2_Title Slid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93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preserve="1">
  <p:cSld name="Title and Content 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99414c149_3_172"/>
          <p:cNvSpPr/>
          <p:nvPr/>
        </p:nvSpPr>
        <p:spPr>
          <a:xfrm>
            <a:off x="0" y="6459538"/>
            <a:ext cx="121920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DE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Copyright © Singapore Institute of Manufacturing Technology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de-DE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Rights Reserved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g899414c149_3_1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499100"/>
            <a:ext cx="2349500" cy="13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899414c149_3_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87000" y="5918200"/>
            <a:ext cx="1752603" cy="595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284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4FE13-4AFC-D4B9-8D33-AC35C7B12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32742-D6E7-79E7-4605-FF151F9B1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DA09E-E912-94FB-4159-9D4A90C6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6F26-1AAA-41A6-8481-D790CE879A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D58FA-BBE4-A77A-725C-D8C16C92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235E-C3B9-B880-52BB-DA0FF67F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CBB89-1E8E-4E14-9F94-02B1938A8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9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 descr="AStar_Powerpoint_Image Template05.jp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0"/>
            <a:ext cx="8283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"/>
          <p:cNvSpPr txBox="1"/>
          <p:nvPr/>
        </p:nvSpPr>
        <p:spPr>
          <a:xfrm>
            <a:off x="2135560" y="6543898"/>
            <a:ext cx="7920880" cy="31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ctr" rtl="0">
              <a:lnSpc>
                <a:spcPct val="8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de-DE" sz="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Copyright © Singapore Institute of Manufacturing Technology</a:t>
            </a:r>
            <a:endParaRPr dirty="0"/>
          </a:p>
          <a:p>
            <a:pPr marL="0" marR="0" lvl="0" indent="0" algn="ctr" rtl="0">
              <a:lnSpc>
                <a:spcPct val="825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de-DE" sz="6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Rights Reserved</a:t>
            </a: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DE1AE-7D08-6F51-E84F-1FB9E0487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613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8156-33C5-4EE2-BFCC-50E9C725F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485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ECE56-3D96-61C9-01DA-26B422121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ED47B-6298-540A-1BBD-EB6208152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53395-C324-A701-C8E0-46A8D5DE2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06F26-1AAA-41A6-8481-D790CE879AF9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0872B-A41B-B5EF-DB8E-C4616B9CC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C2E72-2F88-70E5-8CE3-F3E3125C8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CBB89-1E8E-4E14-9F94-02B1938A8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3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sty-nv/jetson-inference/blob/master/docs/aux-docker.md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pytao@SIMTech.a-star.edu.s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3200400" y="1219200"/>
            <a:ext cx="868628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endParaRPr sz="36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648200" y="3429000"/>
            <a:ext cx="19479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6596100" y="1519978"/>
            <a:ext cx="5265420" cy="2645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400" dirty="0"/>
              <a:t>How to Teach Computers to Recognize Things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S3: </a:t>
            </a:r>
            <a:r>
              <a:rPr lang="en-US" altLang="zh-CN" sz="2400" dirty="0"/>
              <a:t>Object Recognition:</a:t>
            </a:r>
            <a:br>
              <a:rPr lang="en-US" altLang="zh-CN" sz="2400" dirty="0"/>
            </a:br>
            <a:r>
              <a:rPr lang="en-US" sz="2400" dirty="0"/>
              <a:t>Building our </a:t>
            </a:r>
            <a:r>
              <a:rPr lang="en-US" altLang="zh-CN" sz="2400" dirty="0"/>
              <a:t>Real-life </a:t>
            </a:r>
            <a:r>
              <a:rPr lang="zh-CN" altLang="en-US" sz="2400" dirty="0"/>
              <a:t>“</a:t>
            </a:r>
            <a:r>
              <a:rPr lang="en-US" sz="2400" dirty="0"/>
              <a:t>Textbooks</a:t>
            </a:r>
            <a:r>
              <a:rPr lang="zh-CN" altLang="en-US" sz="2400" dirty="0"/>
              <a:t>”</a:t>
            </a:r>
            <a:endParaRPr lang="en-SG" sz="2400" dirty="0"/>
          </a:p>
        </p:txBody>
      </p:sp>
      <p:sp>
        <p:nvSpPr>
          <p:cNvPr id="92" name="Google Shape;92;p1"/>
          <p:cNvSpPr txBox="1">
            <a:spLocks noGrp="1"/>
          </p:cNvSpPr>
          <p:nvPr>
            <p:ph type="body" idx="2"/>
          </p:nvPr>
        </p:nvSpPr>
        <p:spPr>
          <a:xfrm>
            <a:off x="6955532" y="4650842"/>
            <a:ext cx="4287855" cy="101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30"/>
              <a:buFont typeface="Open Sans"/>
              <a:buNone/>
            </a:pPr>
            <a:r>
              <a:rPr lang="en-US" altLang="zh-CN" dirty="0"/>
              <a:t>Dr. </a:t>
            </a:r>
            <a:r>
              <a:rPr lang="de-DE" dirty="0"/>
              <a:t>Du Pengfei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ts val="1530"/>
            </a:pPr>
            <a:r>
              <a:rPr lang="de-DE" dirty="0"/>
              <a:t>CPPS/DMD</a:t>
            </a:r>
          </a:p>
          <a:p>
            <a:pPr marL="0" lvl="0" indent="0">
              <a:lnSpc>
                <a:spcPct val="90000"/>
              </a:lnSpc>
              <a:spcBef>
                <a:spcPts val="0"/>
              </a:spcBef>
              <a:buSzPts val="1530"/>
            </a:pPr>
            <a:endParaRPr lang="de-DE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30"/>
              <a:buFont typeface="Open Sans"/>
              <a:buNone/>
            </a:pPr>
            <a:endParaRPr dirty="0"/>
          </a:p>
        </p:txBody>
      </p:sp>
      <p:sp>
        <p:nvSpPr>
          <p:cNvPr id="94" name="Google Shape;94;p1"/>
          <p:cNvSpPr txBox="1">
            <a:spLocks noGrp="1"/>
          </p:cNvSpPr>
          <p:nvPr>
            <p:ph type="body" idx="4"/>
          </p:nvPr>
        </p:nvSpPr>
        <p:spPr>
          <a:xfrm>
            <a:off x="6955532" y="5590757"/>
            <a:ext cx="4032448" cy="56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</a:pPr>
            <a:r>
              <a:rPr lang="en-US" dirty="0"/>
              <a:t>11 July </a:t>
            </a:r>
            <a:r>
              <a:rPr lang="en-US" altLang="zh-CN" dirty="0"/>
              <a:t>2024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7D45-B27A-6DFA-843B-5B604244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Transfer Learning: Connect knowledge in the Brain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35D08-2ECB-1A57-1B59-63AA80E17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418156-33C5-4EE2-BFCC-50E9C725F26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C3F9F-B6FD-095C-D55F-7A3292C404B3}"/>
              </a:ext>
            </a:extLst>
          </p:cNvPr>
          <p:cNvSpPr txBox="1"/>
          <p:nvPr/>
        </p:nvSpPr>
        <p:spPr>
          <a:xfrm>
            <a:off x="914400" y="934720"/>
            <a:ext cx="10439400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0212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Transfer learning (TL) is </a:t>
            </a:r>
            <a:r>
              <a:rPr lang="en-US" b="0" i="0" dirty="0">
                <a:solidFill>
                  <a:srgbClr val="040C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research problem in machine learning (ML) that focuses on applying knowledge gained while solving one task to a related task</a:t>
            </a:r>
            <a:r>
              <a:rPr lang="en-US" b="0" i="0" dirty="0">
                <a:solidFill>
                  <a:srgbClr val="20212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Biking to Lose Weight: Cycling Tips for Weight Loss">
            <a:extLst>
              <a:ext uri="{FF2B5EF4-FFF2-40B4-BE49-F238E27FC236}">
                <a16:creationId xmlns:a16="http://schemas.microsoft.com/office/drawing/2014/main" id="{9A781943-DAB1-A0D0-3F6E-E4E13EFDE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84" y="2571614"/>
            <a:ext cx="3299902" cy="185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774244-7828-0BE7-565A-3DB434AB07D0}"/>
              </a:ext>
            </a:extLst>
          </p:cNvPr>
          <p:cNvSpPr txBox="1"/>
          <p:nvPr/>
        </p:nvSpPr>
        <p:spPr>
          <a:xfrm>
            <a:off x="1747520" y="2174240"/>
            <a:ext cx="230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 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D58E1-8529-F424-FF84-8939AA1BF788}"/>
              </a:ext>
            </a:extLst>
          </p:cNvPr>
          <p:cNvSpPr txBox="1"/>
          <p:nvPr/>
        </p:nvSpPr>
        <p:spPr>
          <a:xfrm>
            <a:off x="7672493" y="2202282"/>
            <a:ext cx="230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 B</a:t>
            </a:r>
          </a:p>
        </p:txBody>
      </p:sp>
      <p:pic>
        <p:nvPicPr>
          <p:cNvPr id="1028" name="Picture 4" descr="Media post: Is Riding a Motorcycle Safe in Singapore? – Best Selling Cars  Blog">
            <a:extLst>
              <a:ext uri="{FF2B5EF4-FFF2-40B4-BE49-F238E27FC236}">
                <a16:creationId xmlns:a16="http://schemas.microsoft.com/office/drawing/2014/main" id="{D03FE6E3-5752-D282-8B83-803ECDBCE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05" y="4701868"/>
            <a:ext cx="22193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065B722-79D4-ADAB-8B3D-F18568ABF49F}"/>
              </a:ext>
            </a:extLst>
          </p:cNvPr>
          <p:cNvSpPr/>
          <p:nvPr/>
        </p:nvSpPr>
        <p:spPr>
          <a:xfrm rot="18416826">
            <a:off x="3576319" y="4476368"/>
            <a:ext cx="961814" cy="1408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FF432BE-2A63-F37C-2B39-A4939BF2D14A}"/>
              </a:ext>
            </a:extLst>
          </p:cNvPr>
          <p:cNvSpPr/>
          <p:nvPr/>
        </p:nvSpPr>
        <p:spPr>
          <a:xfrm rot="2983640">
            <a:off x="7498108" y="4339768"/>
            <a:ext cx="961814" cy="1408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ow Much Walking Is Too Much?">
            <a:extLst>
              <a:ext uri="{FF2B5EF4-FFF2-40B4-BE49-F238E27FC236}">
                <a16:creationId xmlns:a16="http://schemas.microsoft.com/office/drawing/2014/main" id="{1053983B-C40A-3366-2495-503F8BCB8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473" y="259256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14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7D45-B27A-6DFA-843B-5B604244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Transfer Learning: Connect knowledge in the Brain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35D08-2ECB-1A57-1B59-63AA80E17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418156-33C5-4EE2-BFCC-50E9C725F268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C3F9F-B6FD-095C-D55F-7A3292C404B3}"/>
              </a:ext>
            </a:extLst>
          </p:cNvPr>
          <p:cNvSpPr txBox="1"/>
          <p:nvPr/>
        </p:nvSpPr>
        <p:spPr>
          <a:xfrm>
            <a:off x="914400" y="934720"/>
            <a:ext cx="10439400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0212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Transfer learning (TL) is </a:t>
            </a:r>
            <a:r>
              <a:rPr lang="en-US" b="0" i="0" dirty="0">
                <a:solidFill>
                  <a:srgbClr val="040C2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research problem in machine learning (ML) that focuses on applying knowledge gained while solving one task to a related task</a:t>
            </a:r>
            <a:r>
              <a:rPr lang="en-US" b="0" i="0" dirty="0">
                <a:solidFill>
                  <a:srgbClr val="202124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26" name="Picture 2" descr="Biking to Lose Weight: Cycling Tips for Weight Loss">
            <a:extLst>
              <a:ext uri="{FF2B5EF4-FFF2-40B4-BE49-F238E27FC236}">
                <a16:creationId xmlns:a16="http://schemas.microsoft.com/office/drawing/2014/main" id="{9A781943-DAB1-A0D0-3F6E-E4E13EFDE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084" y="2571614"/>
            <a:ext cx="3299902" cy="185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774244-7828-0BE7-565A-3DB434AB07D0}"/>
              </a:ext>
            </a:extLst>
          </p:cNvPr>
          <p:cNvSpPr txBox="1"/>
          <p:nvPr/>
        </p:nvSpPr>
        <p:spPr>
          <a:xfrm>
            <a:off x="1747520" y="2174240"/>
            <a:ext cx="230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Pre-trained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D58E1-8529-F424-FF84-8939AA1BF788}"/>
              </a:ext>
            </a:extLst>
          </p:cNvPr>
          <p:cNvSpPr txBox="1"/>
          <p:nvPr/>
        </p:nvSpPr>
        <p:spPr>
          <a:xfrm>
            <a:off x="7672493" y="2202282"/>
            <a:ext cx="2309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Scratch</a:t>
            </a:r>
          </a:p>
        </p:txBody>
      </p:sp>
      <p:pic>
        <p:nvPicPr>
          <p:cNvPr id="1028" name="Picture 4" descr="Media post: Is Riding a Motorcycle Safe in Singapore? – Best Selling Cars  Blog">
            <a:extLst>
              <a:ext uri="{FF2B5EF4-FFF2-40B4-BE49-F238E27FC236}">
                <a16:creationId xmlns:a16="http://schemas.microsoft.com/office/drawing/2014/main" id="{D03FE6E3-5752-D282-8B83-803ECDBCE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05" y="4701868"/>
            <a:ext cx="22193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065B722-79D4-ADAB-8B3D-F18568ABF49F}"/>
              </a:ext>
            </a:extLst>
          </p:cNvPr>
          <p:cNvSpPr/>
          <p:nvPr/>
        </p:nvSpPr>
        <p:spPr>
          <a:xfrm rot="18416826">
            <a:off x="3576319" y="4476368"/>
            <a:ext cx="961814" cy="1408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FF432BE-2A63-F37C-2B39-A4939BF2D14A}"/>
              </a:ext>
            </a:extLst>
          </p:cNvPr>
          <p:cNvSpPr/>
          <p:nvPr/>
        </p:nvSpPr>
        <p:spPr>
          <a:xfrm rot="2983640">
            <a:off x="7498108" y="4339768"/>
            <a:ext cx="961814" cy="1408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ow Much Walking Is Too Much?">
            <a:extLst>
              <a:ext uri="{FF2B5EF4-FFF2-40B4-BE49-F238E27FC236}">
                <a16:creationId xmlns:a16="http://schemas.microsoft.com/office/drawing/2014/main" id="{1053983B-C40A-3366-2495-503F8BCB8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473" y="2592569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87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37D45-B27A-6DFA-843B-5B604244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Running Applications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35D08-2ECB-1A57-1B59-63AA80E17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418156-33C5-4EE2-BFCC-50E9C725F268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038F1-F232-3ADB-98F2-B98A8BBC9F58}"/>
              </a:ext>
            </a:extLst>
          </p:cNvPr>
          <p:cNvSpPr txBox="1"/>
          <p:nvPr/>
        </p:nvSpPr>
        <p:spPr>
          <a:xfrm>
            <a:off x="825501" y="874440"/>
            <a:ext cx="10371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Popular </a:t>
            </a:r>
            <a:r>
              <a:rPr lang="en-US"/>
              <a:t>Pre-trained Models </a:t>
            </a:r>
            <a:r>
              <a:rPr lang="en-US" dirty="0"/>
              <a:t>to Try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DCF47E-48E0-8DD2-9337-2FC92A6A3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76500"/>
            <a:ext cx="8534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92C3A0-3804-244B-1299-8F10903AAD99}"/>
              </a:ext>
            </a:extLst>
          </p:cNvPr>
          <p:cNvSpPr txBox="1"/>
          <p:nvPr/>
        </p:nvSpPr>
        <p:spPr>
          <a:xfrm>
            <a:off x="1828800" y="1536970"/>
            <a:ext cx="853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https://github.com/dusty-nv/jetson-inference/blob/master/docs/aux-docker.md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25DA09-7DA2-61CA-9444-C84ED688CE79}"/>
              </a:ext>
            </a:extLst>
          </p:cNvPr>
          <p:cNvSpPr txBox="1"/>
          <p:nvPr/>
        </p:nvSpPr>
        <p:spPr>
          <a:xfrm>
            <a:off x="1916853" y="4687147"/>
            <a:ext cx="7843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Single-label Classification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Multiple-label Classification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Object Detection (</a:t>
            </a:r>
            <a:r>
              <a:rPr lang="en-US" dirty="0" err="1"/>
              <a:t>Peoplenet</a:t>
            </a:r>
            <a:r>
              <a:rPr lang="en-US" dirty="0"/>
              <a:t>, </a:t>
            </a:r>
            <a:r>
              <a:rPr lang="en-US" dirty="0" err="1"/>
              <a:t>dashcamnet</a:t>
            </a:r>
            <a:r>
              <a:rPr lang="en-US" dirty="0"/>
              <a:t>,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Pose estimation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0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4294-2A3E-217D-B6E6-660EAF5B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Extension: </a:t>
            </a:r>
            <a:r>
              <a:rPr lang="en-US" dirty="0">
                <a:solidFill>
                  <a:srgbClr val="031E7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Meet out Student: AI computers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BCD4A1-F36D-031B-B801-D319D6CB9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F418156-33C5-4EE2-BFCC-50E9C725F268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A9C03-1BFA-9C44-FDD4-68F8A7BA67AD}"/>
              </a:ext>
            </a:extLst>
          </p:cNvPr>
          <p:cNvSpPr txBox="1"/>
          <p:nvPr/>
        </p:nvSpPr>
        <p:spPr>
          <a:xfrm>
            <a:off x="914399" y="817150"/>
            <a:ext cx="937429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Explanation:</a:t>
            </a:r>
          </a:p>
          <a:p>
            <a:endParaRPr lang="en-US" dirty="0"/>
          </a:p>
          <a:p>
            <a:r>
              <a:rPr lang="en-US" sz="1600" dirty="0"/>
              <a:t>cd jetson-inference</a:t>
            </a:r>
          </a:p>
          <a:p>
            <a:endParaRPr lang="en-US" sz="1600" dirty="0"/>
          </a:p>
          <a:p>
            <a:r>
              <a:rPr lang="en-US" sz="1600" dirty="0"/>
              <a:t>docker/run.sh</a:t>
            </a:r>
          </a:p>
          <a:p>
            <a:endParaRPr lang="en-US" sz="1600" dirty="0"/>
          </a:p>
          <a:p>
            <a:r>
              <a:rPr lang="en-US" sz="1600" dirty="0"/>
              <a:t>cd jetson-inference/build/aarch64/bin</a:t>
            </a:r>
          </a:p>
          <a:p>
            <a:endParaRPr lang="en-US" sz="1600" dirty="0"/>
          </a:p>
          <a:p>
            <a:r>
              <a:rPr lang="en-US" sz="1600" dirty="0"/>
              <a:t>./imagenet.py </a:t>
            </a:r>
            <a:r>
              <a:rPr lang="en-US" sz="1600" dirty="0">
                <a:solidFill>
                  <a:srgbClr val="00B0F0"/>
                </a:solidFill>
              </a:rPr>
              <a:t>images/orange_0.jpg </a:t>
            </a:r>
            <a:r>
              <a:rPr lang="en-US" sz="1600" dirty="0">
                <a:solidFill>
                  <a:srgbClr val="7030A0"/>
                </a:solidFill>
              </a:rPr>
              <a:t>images/test/output_0.jpg</a:t>
            </a:r>
          </a:p>
          <a:p>
            <a:endParaRPr lang="en-US" sz="1600" dirty="0">
              <a:solidFill>
                <a:srgbClr val="7030A0"/>
              </a:solidFill>
            </a:endParaRPr>
          </a:p>
          <a:p>
            <a:r>
              <a:rPr lang="en-US" sz="1600" dirty="0"/>
              <a:t>./imagenet.py </a:t>
            </a:r>
            <a:r>
              <a:rPr lang="en-US" sz="1600" dirty="0">
                <a:solidFill>
                  <a:srgbClr val="FF0000"/>
                </a:solidFill>
              </a:rPr>
              <a:t>--network=resnet-18 </a:t>
            </a:r>
            <a:r>
              <a:rPr lang="en-US" sz="1600" dirty="0">
                <a:solidFill>
                  <a:srgbClr val="00B0F0"/>
                </a:solidFill>
              </a:rPr>
              <a:t>images/jellyfish.jpg </a:t>
            </a:r>
            <a:r>
              <a:rPr lang="en-US" sz="1600" dirty="0">
                <a:solidFill>
                  <a:srgbClr val="7030A0"/>
                </a:solidFill>
              </a:rPr>
              <a:t>images/test/output_jellyfish.jpg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/>
              <a:t>./imagenet.py </a:t>
            </a:r>
            <a:r>
              <a:rPr lang="en-US" sz="1600" dirty="0">
                <a:solidFill>
                  <a:srgbClr val="FF0000"/>
                </a:solidFill>
              </a:rPr>
              <a:t>--network=resnet-18 </a:t>
            </a:r>
            <a:r>
              <a:rPr lang="en-US" sz="1600" dirty="0" err="1">
                <a:solidFill>
                  <a:srgbClr val="00B0F0"/>
                </a:solidFill>
              </a:rPr>
              <a:t>jellyfish.mkv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images/test/jellyfish_resnet18.mkv</a:t>
            </a:r>
          </a:p>
          <a:p>
            <a:endParaRPr lang="en-US" sz="1600" dirty="0"/>
          </a:p>
          <a:p>
            <a:r>
              <a:rPr lang="en-US" sz="1600" dirty="0"/>
              <a:t>./imagenet.py </a:t>
            </a:r>
            <a:r>
              <a:rPr lang="en-US" sz="1600" dirty="0">
                <a:solidFill>
                  <a:srgbClr val="4BACC6"/>
                </a:solidFill>
              </a:rPr>
              <a:t>/dev</a:t>
            </a:r>
            <a:r>
              <a:rPr lang="en-US" sz="1600" dirty="0">
                <a:solidFill>
                  <a:srgbClr val="00B0F0"/>
                </a:solidFill>
              </a:rPr>
              <a:t>/video0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./detectnet.py </a:t>
            </a:r>
            <a:r>
              <a:rPr lang="en-US" sz="1600" dirty="0">
                <a:solidFill>
                  <a:srgbClr val="FF0000"/>
                </a:solidFill>
              </a:rPr>
              <a:t>--network=ssd-mobilenet-v2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4BACC6"/>
                </a:solidFill>
              </a:rPr>
              <a:t>images/peds_0.jpg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images/test/output.jpg  </a:t>
            </a:r>
          </a:p>
          <a:p>
            <a:endParaRPr lang="en-US" sz="1600" dirty="0"/>
          </a:p>
          <a:p>
            <a:r>
              <a:rPr lang="en-US" sz="1600" dirty="0"/>
              <a:t>./detectnet.py </a:t>
            </a:r>
            <a:r>
              <a:rPr lang="en-US" sz="1600" dirty="0">
                <a:solidFill>
                  <a:srgbClr val="4BACC6"/>
                </a:solidFill>
              </a:rPr>
              <a:t>/dev</a:t>
            </a:r>
            <a:r>
              <a:rPr lang="en-US" sz="1600" dirty="0">
                <a:solidFill>
                  <a:srgbClr val="00B0F0"/>
                </a:solidFill>
              </a:rPr>
              <a:t>/video0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/>
              <a:t>./segnet.py </a:t>
            </a:r>
            <a:r>
              <a:rPr lang="en-US" sz="1600" dirty="0">
                <a:solidFill>
                  <a:srgbClr val="FF0000"/>
                </a:solidFill>
              </a:rPr>
              <a:t>--network=&lt;model&gt; </a:t>
            </a:r>
            <a:r>
              <a:rPr lang="en-US" sz="1600" dirty="0">
                <a:solidFill>
                  <a:srgbClr val="00B0F0"/>
                </a:solidFill>
              </a:rPr>
              <a:t>/dev/video0</a:t>
            </a:r>
          </a:p>
          <a:p>
            <a:endParaRPr lang="en-US" sz="1600" dirty="0">
              <a:solidFill>
                <a:srgbClr val="00B0F0"/>
              </a:solidFill>
            </a:endParaRPr>
          </a:p>
          <a:p>
            <a:r>
              <a:rPr lang="en-US" sz="1600" dirty="0"/>
              <a:t>./posenet.py </a:t>
            </a:r>
            <a:r>
              <a:rPr lang="en-US" sz="1600" dirty="0">
                <a:solidFill>
                  <a:srgbClr val="FF0000"/>
                </a:solidFill>
              </a:rPr>
              <a:t>--network=resnet18-hand </a:t>
            </a:r>
            <a:r>
              <a:rPr lang="en-US" sz="1600" dirty="0">
                <a:solidFill>
                  <a:srgbClr val="00B0F0"/>
                </a:solidFill>
              </a:rPr>
              <a:t>/dev/video0</a:t>
            </a:r>
          </a:p>
        </p:txBody>
      </p:sp>
    </p:spTree>
    <p:extLst>
      <p:ext uri="{BB962C8B-B14F-4D97-AF65-F5344CB8AC3E}">
        <p14:creationId xmlns:p14="http://schemas.microsoft.com/office/powerpoint/2010/main" val="255619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3;p9"/>
          <p:cNvSpPr txBox="1"/>
          <p:nvPr/>
        </p:nvSpPr>
        <p:spPr>
          <a:xfrm>
            <a:off x="5866545" y="5764660"/>
            <a:ext cx="622613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Contact: </a:t>
            </a:r>
            <a:r>
              <a:rPr lang="de-DE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Du Pengfei</a:t>
            </a:r>
            <a:r>
              <a:rPr lang="de-DE" sz="1600" b="1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b="1" i="0" u="sng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  <a:hlinkClick r:id="rId3"/>
              </a:rPr>
              <a:t>du_pengfei@SIMTech.a-star.edu.sg</a:t>
            </a:r>
            <a:r>
              <a:rPr lang="de-DE" sz="1600" b="1" i="0" u="none" strike="noStrike" cap="none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 </a:t>
            </a:r>
            <a:endParaRPr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ASTAR2020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341</Words>
  <Application>Microsoft Office PowerPoint</Application>
  <PresentationFormat>Widescreen</PresentationFormat>
  <Paragraphs>52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22" baseType="lpstr">
      <vt:lpstr>Batang</vt:lpstr>
      <vt:lpstr>Gill Sans</vt:lpstr>
      <vt:lpstr>Sigmar One</vt:lpstr>
      <vt:lpstr>Arabic Typesetting</vt:lpstr>
      <vt:lpstr>Arial</vt:lpstr>
      <vt:lpstr>Arial Black</vt:lpstr>
      <vt:lpstr>Bell MT</vt:lpstr>
      <vt:lpstr>Calibri</vt:lpstr>
      <vt:lpstr>Calibri Light</vt:lpstr>
      <vt:lpstr>Georgia</vt:lpstr>
      <vt:lpstr>Open Sans</vt:lpstr>
      <vt:lpstr>Rockwell</vt:lpstr>
      <vt:lpstr>Times</vt:lpstr>
      <vt:lpstr>Verdana</vt:lpstr>
      <vt:lpstr>ASTAR2020</vt:lpstr>
      <vt:lpstr>Office Theme</vt:lpstr>
      <vt:lpstr>How to Teach Computers to Recognize Things  S3: Object Recognition: Building our Real-life “Textbooks”</vt:lpstr>
      <vt:lpstr>Transfer Learning: Connect knowledge in the Brain</vt:lpstr>
      <vt:lpstr>Transfer Learning: Connect knowledge in the Brain</vt:lpstr>
      <vt:lpstr>Running Applications</vt:lpstr>
      <vt:lpstr>Extension: Meet out Student: AI computers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AI for P6</dc:title>
  <dc:creator>Du Pengfei Dr</dc:creator>
  <cp:lastModifiedBy>DuDu_Q4</cp:lastModifiedBy>
  <cp:revision>104</cp:revision>
  <dcterms:created xsi:type="dcterms:W3CDTF">2023-03-22T06:33:31Z</dcterms:created>
  <dcterms:modified xsi:type="dcterms:W3CDTF">2024-07-07T08:39:02Z</dcterms:modified>
</cp:coreProperties>
</file>