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2" r:id="rId5"/>
    <p:sldId id="264" r:id="rId6"/>
    <p:sldId id="263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6" descr="A picture containing object, indoor, microscope, tab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1219534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0165" y="165100"/>
            <a:ext cx="5981836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6"/>
          <p:cNvSpPr txBox="1">
            <a:spLocks noGrp="1"/>
          </p:cNvSpPr>
          <p:nvPr>
            <p:ph type="ctrTitle"/>
          </p:nvPr>
        </p:nvSpPr>
        <p:spPr>
          <a:xfrm>
            <a:off x="6955533" y="1530141"/>
            <a:ext cx="4499868" cy="212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body" idx="1"/>
          </p:nvPr>
        </p:nvSpPr>
        <p:spPr>
          <a:xfrm>
            <a:off x="6955533" y="6001898"/>
            <a:ext cx="1751689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22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7" name="Google Shape;17;p6"/>
          <p:cNvSpPr txBox="1">
            <a:spLocks noGrp="1"/>
          </p:cNvSpPr>
          <p:nvPr>
            <p:ph type="body" idx="2"/>
          </p:nvPr>
        </p:nvSpPr>
        <p:spPr>
          <a:xfrm>
            <a:off x="6955533" y="4548291"/>
            <a:ext cx="4032448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body" idx="3"/>
          </p:nvPr>
        </p:nvSpPr>
        <p:spPr>
          <a:xfrm>
            <a:off x="6955533" y="3892675"/>
            <a:ext cx="4032448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None/>
              <a:defRPr sz="24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4"/>
          </p:nvPr>
        </p:nvSpPr>
        <p:spPr>
          <a:xfrm>
            <a:off x="6955533" y="5233523"/>
            <a:ext cx="4032448" cy="561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pic>
        <p:nvPicPr>
          <p:cNvPr id="20" name="Google Shape;20;p6" descr="A picture containing object, draw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07861" y="856831"/>
            <a:ext cx="960284" cy="314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47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preserve="1">
  <p:cSld name="1_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9"/>
          <p:cNvGrpSpPr/>
          <p:nvPr/>
        </p:nvGrpSpPr>
        <p:grpSpPr>
          <a:xfrm>
            <a:off x="2438401" y="2057401"/>
            <a:ext cx="7006957" cy="1995518"/>
            <a:chOff x="854653" y="1145908"/>
            <a:chExt cx="5255232" cy="1994978"/>
          </a:xfrm>
        </p:grpSpPr>
        <p:sp>
          <p:nvSpPr>
            <p:cNvPr id="24" name="Google Shape;24;p9"/>
            <p:cNvSpPr/>
            <p:nvPr/>
          </p:nvSpPr>
          <p:spPr>
            <a:xfrm>
              <a:off x="2698193" y="1145908"/>
              <a:ext cx="1320903" cy="3230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500" b="1" i="0" u="none" strike="noStrike" cap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ขอขอบคุณคุณ</a:t>
              </a:r>
              <a:endParaRPr sz="1500" b="1" i="0" u="none" strike="noStrike" cap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5" name="Google Shape;25;p9"/>
            <p:cNvSpPr/>
            <p:nvPr/>
          </p:nvSpPr>
          <p:spPr>
            <a:xfrm>
              <a:off x="3062839" y="1596088"/>
              <a:ext cx="576986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006699"/>
                  </a:solidFill>
                  <a:latin typeface="Times"/>
                  <a:ea typeface="Times"/>
                  <a:cs typeface="Times"/>
                  <a:sym typeface="Times"/>
                </a:rPr>
                <a:t>Cпасибо</a:t>
              </a:r>
              <a:endParaRPr sz="1200" b="1" i="0" u="none" strike="noStrike" cap="none" dirty="0">
                <a:solidFill>
                  <a:srgbClr val="006699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6" name="Google Shape;26;p9"/>
            <p:cNvSpPr/>
            <p:nvPr/>
          </p:nvSpPr>
          <p:spPr>
            <a:xfrm>
              <a:off x="2274029" y="2702273"/>
              <a:ext cx="369333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FF0000"/>
                  </a:solidFill>
                  <a:latin typeface="Times"/>
                  <a:ea typeface="Times"/>
                  <a:cs typeface="Times"/>
                  <a:sym typeface="Times"/>
                </a:rPr>
                <a:t>谢谢</a:t>
              </a:r>
              <a:endParaRPr sz="1200" b="1" i="0" u="none" strike="noStrike" cap="none" dirty="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7" name="Google Shape;27;p9"/>
            <p:cNvSpPr/>
            <p:nvPr/>
          </p:nvSpPr>
          <p:spPr>
            <a:xfrm>
              <a:off x="3819396" y="1576827"/>
              <a:ext cx="940404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D6ECEE"/>
                  </a:solidFill>
                  <a:latin typeface="Georgia"/>
                  <a:ea typeface="Georgia"/>
                  <a:cs typeface="Georgia"/>
                  <a:sym typeface="Georgia"/>
                </a:rPr>
                <a:t>Terima Kasih</a:t>
              </a:r>
              <a:endParaRPr sz="1200" b="1" i="0" u="none" strike="noStrike" cap="none" dirty="0">
                <a:solidFill>
                  <a:srgbClr val="D6ECEE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2870866" y="2887039"/>
              <a:ext cx="600166" cy="253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050" b="1" i="0" u="none" strike="noStrike" cap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Salamat</a:t>
              </a:r>
              <a:endParaRPr dirty="0"/>
            </a:p>
          </p:txBody>
        </p:sp>
        <p:sp>
          <p:nvSpPr>
            <p:cNvPr id="29" name="Google Shape;29;p9"/>
            <p:cNvSpPr/>
            <p:nvPr/>
          </p:nvSpPr>
          <p:spPr>
            <a:xfrm>
              <a:off x="2796360" y="2689037"/>
              <a:ext cx="434255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00B0F0"/>
                  </a:solidFill>
                  <a:latin typeface="Times"/>
                  <a:ea typeface="Times"/>
                  <a:cs typeface="Times"/>
                  <a:sym typeface="Times"/>
                </a:rPr>
                <a:t>Kiitos</a:t>
              </a:r>
              <a:endParaRPr sz="1200" b="1" i="0" u="none" strike="noStrike" cap="none" dirty="0">
                <a:solidFill>
                  <a:srgbClr val="00B0F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0" name="Google Shape;30;p9"/>
            <p:cNvSpPr/>
            <p:nvPr/>
          </p:nvSpPr>
          <p:spPr>
            <a:xfrm>
              <a:off x="854653" y="2042657"/>
              <a:ext cx="319271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Merci</a:t>
              </a:r>
              <a:endParaRPr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9"/>
            <p:cNvSpPr/>
            <p:nvPr/>
          </p:nvSpPr>
          <p:spPr>
            <a:xfrm>
              <a:off x="2772358" y="2458415"/>
              <a:ext cx="430648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Danke</a:t>
              </a:r>
              <a:endParaRPr sz="12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9"/>
            <p:cNvSpPr/>
            <p:nvPr/>
          </p:nvSpPr>
          <p:spPr>
            <a:xfrm>
              <a:off x="1344492" y="1600301"/>
              <a:ext cx="1890059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6600FF"/>
                  </a:solidFill>
                  <a:latin typeface="Times"/>
                  <a:ea typeface="Times"/>
                  <a:cs typeface="Times"/>
                  <a:sym typeface="Times"/>
                </a:rPr>
                <a:t>शुक्रिया</a:t>
              </a:r>
              <a:endParaRPr sz="1200" b="1" i="0" u="none" strike="noStrike" cap="none" dirty="0">
                <a:solidFill>
                  <a:srgbClr val="6600FF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3" name="Google Shape;33;p9"/>
            <p:cNvSpPr/>
            <p:nvPr/>
          </p:nvSpPr>
          <p:spPr>
            <a:xfrm>
              <a:off x="1989264" y="1562178"/>
              <a:ext cx="650661" cy="369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800" b="1" i="0" u="none" strike="noStrike" cap="none">
                  <a:solidFill>
                    <a:srgbClr val="33CC33"/>
                  </a:solidFill>
                  <a:latin typeface="Arabic Typesetting"/>
                  <a:ea typeface="Arabic Typesetting"/>
                  <a:cs typeface="Arabic Typesetting"/>
                  <a:sym typeface="Arabic Typesetting"/>
                </a:rPr>
                <a:t>Köszönöm</a:t>
              </a:r>
              <a:endParaRPr sz="1800" b="1" i="0" u="none" strike="noStrike" cap="none" dirty="0">
                <a:solidFill>
                  <a:srgbClr val="33CC33"/>
                </a:solidFill>
                <a:latin typeface="Arabic Typesetting"/>
                <a:ea typeface="Arabic Typesetting"/>
                <a:cs typeface="Arabic Typesetting"/>
                <a:sym typeface="Arabic Typesetting"/>
              </a:endParaRPr>
            </a:p>
          </p:txBody>
        </p:sp>
        <p:sp>
          <p:nvSpPr>
            <p:cNvPr id="34" name="Google Shape;34;p9"/>
            <p:cNvSpPr/>
            <p:nvPr/>
          </p:nvSpPr>
          <p:spPr>
            <a:xfrm>
              <a:off x="5489280" y="2077159"/>
              <a:ext cx="620605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006600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ありがとう</a:t>
              </a:r>
              <a:endParaRPr sz="1200" b="1" i="0" u="none" strike="noStrike" cap="none" dirty="0">
                <a:solidFill>
                  <a:srgbClr val="006600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35" name="Google Shape;35;p9"/>
            <p:cNvSpPr/>
            <p:nvPr/>
          </p:nvSpPr>
          <p:spPr>
            <a:xfrm>
              <a:off x="3507022" y="2463949"/>
              <a:ext cx="703560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222268"/>
                  </a:solidFill>
                  <a:latin typeface="Batang"/>
                  <a:ea typeface="Batang"/>
                  <a:cs typeface="Batang"/>
                  <a:sym typeface="Batang"/>
                </a:rPr>
                <a:t>감사합니다</a:t>
              </a:r>
              <a:endParaRPr sz="1200" b="1" i="0" u="none" strike="noStrike" cap="none" dirty="0">
                <a:solidFill>
                  <a:srgbClr val="222268"/>
                </a:solidFill>
                <a:latin typeface="Batang"/>
                <a:ea typeface="Batang"/>
                <a:cs typeface="Batang"/>
                <a:sym typeface="Batang"/>
              </a:endParaRPr>
            </a:p>
          </p:txBody>
        </p:sp>
        <p:sp>
          <p:nvSpPr>
            <p:cNvPr id="36" name="Google Shape;36;p9"/>
            <p:cNvSpPr/>
            <p:nvPr/>
          </p:nvSpPr>
          <p:spPr>
            <a:xfrm>
              <a:off x="4698781" y="2447497"/>
              <a:ext cx="517210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339966"/>
                  </a:solidFill>
                  <a:latin typeface="Times"/>
                  <a:ea typeface="Times"/>
                  <a:cs typeface="Times"/>
                  <a:sym typeface="Times"/>
                </a:rPr>
                <a:t>நன்றி</a:t>
              </a:r>
              <a:endParaRPr sz="1200" b="1" i="0" u="none" strike="noStrike" cap="none" dirty="0">
                <a:solidFill>
                  <a:srgbClr val="339966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7" name="Google Shape;37;p9"/>
            <p:cNvSpPr/>
            <p:nvPr/>
          </p:nvSpPr>
          <p:spPr>
            <a:xfrm>
              <a:off x="1293259" y="2491229"/>
              <a:ext cx="969258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72BFC5"/>
                  </a:solidFill>
                  <a:latin typeface="Times"/>
                  <a:ea typeface="Times"/>
                  <a:cs typeface="Times"/>
                  <a:sym typeface="Times"/>
                </a:rPr>
                <a:t>তোমাকে ধন্যবাদ</a:t>
              </a:r>
              <a:endParaRPr sz="1200" b="1" i="0" u="none" strike="noStrike" cap="none" dirty="0">
                <a:solidFill>
                  <a:srgbClr val="72BFC5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8" name="Google Shape;38;p9"/>
            <p:cNvSpPr/>
            <p:nvPr/>
          </p:nvSpPr>
          <p:spPr>
            <a:xfrm>
              <a:off x="2759294" y="1404497"/>
              <a:ext cx="730009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با تشکر از شما</a:t>
              </a:r>
              <a:endParaRPr sz="1200" b="1" i="0" u="none" strike="noStrike" cap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9" name="Google Shape;39;p9"/>
            <p:cNvSpPr/>
            <p:nvPr/>
          </p:nvSpPr>
          <p:spPr>
            <a:xfrm>
              <a:off x="1904681" y="1384643"/>
              <a:ext cx="500379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990000"/>
                  </a:solidFill>
                  <a:latin typeface="Times"/>
                  <a:ea typeface="Times"/>
                  <a:cs typeface="Times"/>
                  <a:sym typeface="Times"/>
                </a:rPr>
                <a:t>cảm ơn</a:t>
              </a:r>
              <a:endParaRPr sz="1200" b="1" i="0" u="none" strike="noStrike" cap="none" dirty="0">
                <a:solidFill>
                  <a:srgbClr val="99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0" name="Google Shape;40;p9"/>
            <p:cNvSpPr/>
            <p:nvPr/>
          </p:nvSpPr>
          <p:spPr>
            <a:xfrm>
              <a:off x="1188029" y="1690274"/>
              <a:ext cx="4752988" cy="784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4500" b="1" i="0" u="none" strike="noStrike" cap="none">
                  <a:solidFill>
                    <a:srgbClr val="000099"/>
                  </a:solidFill>
                  <a:latin typeface="Georgia"/>
                  <a:ea typeface="Georgia"/>
                  <a:cs typeface="Georgia"/>
                  <a:sym typeface="Georgia"/>
                </a:rPr>
                <a:t>Thank You</a:t>
              </a:r>
              <a:endParaRPr sz="4500" b="1" i="0" u="none" strike="noStrike" cap="none" dirty="0">
                <a:solidFill>
                  <a:srgbClr val="000099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3407400" y="2704887"/>
              <a:ext cx="644842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A3A3E0"/>
                  </a:solidFill>
                  <a:latin typeface="Sigmar One"/>
                  <a:ea typeface="Sigmar One"/>
                  <a:cs typeface="Sigmar One"/>
                  <a:sym typeface="Sigmar One"/>
                </a:rPr>
                <a:t>Gracias</a:t>
              </a:r>
              <a:endParaRPr sz="1200" b="1" i="0" u="none" strike="noStrike" cap="none" dirty="0">
                <a:solidFill>
                  <a:srgbClr val="A3A3E0"/>
                </a:solidFill>
                <a:latin typeface="Sigmar One"/>
                <a:ea typeface="Sigmar One"/>
                <a:cs typeface="Sigmar One"/>
                <a:sym typeface="Sigmar One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3881534" y="1381429"/>
              <a:ext cx="708033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0" i="0" u="none" strike="noStrike" cap="none">
                  <a:solidFill>
                    <a:srgbClr val="00FF00"/>
                  </a:solidFill>
                  <a:latin typeface="Bell MT"/>
                  <a:ea typeface="Bell MT"/>
                  <a:cs typeface="Bell MT"/>
                  <a:sym typeface="Bell MT"/>
                </a:rPr>
                <a:t>Dziękujemy</a:t>
              </a:r>
              <a:endParaRPr sz="1200" b="0" i="0" u="none" strike="noStrike" cap="none" dirty="0">
                <a:solidFill>
                  <a:srgbClr val="00FF00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12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>
  <p:cSld name="Title and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825501" y="188640"/>
            <a:ext cx="11366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079501" y="1124744"/>
            <a:ext cx="10858500" cy="497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D22959-3FE3-8A8B-CA51-31FDB43CA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613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18156-33C5-4EE2-BFCC-50E9C725F2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7442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ing only" preserve="1">
  <p:cSld name="Heading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25501" y="188640"/>
            <a:ext cx="11366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3A28ED-75AE-BBB7-FEA8-067FC7310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613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18156-33C5-4EE2-BFCC-50E9C725F2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27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246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 preserve="1">
  <p:cSld name="2_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32"/>
          <p:cNvGrpSpPr/>
          <p:nvPr/>
        </p:nvGrpSpPr>
        <p:grpSpPr>
          <a:xfrm>
            <a:off x="2438401" y="2057401"/>
            <a:ext cx="7006957" cy="1995518"/>
            <a:chOff x="854653" y="1145908"/>
            <a:chExt cx="5255232" cy="1994978"/>
          </a:xfrm>
        </p:grpSpPr>
        <p:sp>
          <p:nvSpPr>
            <p:cNvPr id="52" name="Google Shape;52;p32"/>
            <p:cNvSpPr/>
            <p:nvPr/>
          </p:nvSpPr>
          <p:spPr>
            <a:xfrm>
              <a:off x="2698193" y="1145908"/>
              <a:ext cx="1320903" cy="3230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500" b="1" i="0" u="none" strike="noStrike" cap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ขอขอบคุณคุณ</a:t>
              </a:r>
              <a:endParaRPr sz="1500" b="1" i="0" u="none" strike="noStrike" cap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3" name="Google Shape;53;p32"/>
            <p:cNvSpPr/>
            <p:nvPr/>
          </p:nvSpPr>
          <p:spPr>
            <a:xfrm>
              <a:off x="3062839" y="1596088"/>
              <a:ext cx="576986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006699"/>
                  </a:solidFill>
                  <a:latin typeface="Times"/>
                  <a:ea typeface="Times"/>
                  <a:cs typeface="Times"/>
                  <a:sym typeface="Times"/>
                </a:rPr>
                <a:t>Cпасибо</a:t>
              </a:r>
              <a:endParaRPr sz="1200" b="1" i="0" u="none" strike="noStrike" cap="none" dirty="0">
                <a:solidFill>
                  <a:srgbClr val="006699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4" name="Google Shape;54;p32"/>
            <p:cNvSpPr/>
            <p:nvPr/>
          </p:nvSpPr>
          <p:spPr>
            <a:xfrm>
              <a:off x="2274029" y="2702273"/>
              <a:ext cx="369333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FF0000"/>
                  </a:solidFill>
                  <a:latin typeface="Times"/>
                  <a:ea typeface="Times"/>
                  <a:cs typeface="Times"/>
                  <a:sym typeface="Times"/>
                </a:rPr>
                <a:t>谢谢</a:t>
              </a:r>
              <a:endParaRPr sz="1200" b="1" i="0" u="none" strike="noStrike" cap="none" dirty="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5" name="Google Shape;55;p32"/>
            <p:cNvSpPr/>
            <p:nvPr/>
          </p:nvSpPr>
          <p:spPr>
            <a:xfrm>
              <a:off x="3819396" y="1576827"/>
              <a:ext cx="940404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D6ECEE"/>
                  </a:solidFill>
                  <a:latin typeface="Georgia"/>
                  <a:ea typeface="Georgia"/>
                  <a:cs typeface="Georgia"/>
                  <a:sym typeface="Georgia"/>
                </a:rPr>
                <a:t>Terima Kasih</a:t>
              </a:r>
              <a:endParaRPr sz="1200" b="1" i="0" u="none" strike="noStrike" cap="none" dirty="0">
                <a:solidFill>
                  <a:srgbClr val="D6ECEE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6" name="Google Shape;56;p32"/>
            <p:cNvSpPr/>
            <p:nvPr/>
          </p:nvSpPr>
          <p:spPr>
            <a:xfrm>
              <a:off x="2870866" y="2887039"/>
              <a:ext cx="600166" cy="253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050" b="1" i="0" u="none" strike="noStrike" cap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Salamat</a:t>
              </a:r>
              <a:endParaRPr dirty="0"/>
            </a:p>
          </p:txBody>
        </p:sp>
        <p:sp>
          <p:nvSpPr>
            <p:cNvPr id="57" name="Google Shape;57;p32"/>
            <p:cNvSpPr/>
            <p:nvPr/>
          </p:nvSpPr>
          <p:spPr>
            <a:xfrm>
              <a:off x="2796360" y="2689037"/>
              <a:ext cx="434255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00B0F0"/>
                  </a:solidFill>
                  <a:latin typeface="Times"/>
                  <a:ea typeface="Times"/>
                  <a:cs typeface="Times"/>
                  <a:sym typeface="Times"/>
                </a:rPr>
                <a:t>Kiitos</a:t>
              </a:r>
              <a:endParaRPr sz="1200" b="1" i="0" u="none" strike="noStrike" cap="none" dirty="0">
                <a:solidFill>
                  <a:srgbClr val="00B0F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8" name="Google Shape;58;p32"/>
            <p:cNvSpPr/>
            <p:nvPr/>
          </p:nvSpPr>
          <p:spPr>
            <a:xfrm>
              <a:off x="854653" y="2042657"/>
              <a:ext cx="319271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Merci</a:t>
              </a:r>
              <a:endParaRPr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2"/>
            <p:cNvSpPr/>
            <p:nvPr/>
          </p:nvSpPr>
          <p:spPr>
            <a:xfrm>
              <a:off x="2772358" y="2458415"/>
              <a:ext cx="430648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Danke</a:t>
              </a:r>
              <a:endParaRPr sz="12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2"/>
            <p:cNvSpPr/>
            <p:nvPr/>
          </p:nvSpPr>
          <p:spPr>
            <a:xfrm>
              <a:off x="1344492" y="1600301"/>
              <a:ext cx="1890059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6600FF"/>
                  </a:solidFill>
                  <a:latin typeface="Times"/>
                  <a:ea typeface="Times"/>
                  <a:cs typeface="Times"/>
                  <a:sym typeface="Times"/>
                </a:rPr>
                <a:t>शुक्रिया</a:t>
              </a:r>
              <a:endParaRPr sz="1200" b="1" i="0" u="none" strike="noStrike" cap="none" dirty="0">
                <a:solidFill>
                  <a:srgbClr val="6600FF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1" name="Google Shape;61;p32"/>
            <p:cNvSpPr/>
            <p:nvPr/>
          </p:nvSpPr>
          <p:spPr>
            <a:xfrm>
              <a:off x="1989264" y="1562178"/>
              <a:ext cx="650661" cy="369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800" b="1" i="0" u="none" strike="noStrike" cap="none">
                  <a:solidFill>
                    <a:srgbClr val="33CC33"/>
                  </a:solidFill>
                  <a:latin typeface="Arabic Typesetting"/>
                  <a:ea typeface="Arabic Typesetting"/>
                  <a:cs typeface="Arabic Typesetting"/>
                  <a:sym typeface="Arabic Typesetting"/>
                </a:rPr>
                <a:t>Köszönöm</a:t>
              </a:r>
              <a:endParaRPr sz="1800" b="1" i="0" u="none" strike="noStrike" cap="none" dirty="0">
                <a:solidFill>
                  <a:srgbClr val="33CC33"/>
                </a:solidFill>
                <a:latin typeface="Arabic Typesetting"/>
                <a:ea typeface="Arabic Typesetting"/>
                <a:cs typeface="Arabic Typesetting"/>
                <a:sym typeface="Arabic Typesetting"/>
              </a:endParaRPr>
            </a:p>
          </p:txBody>
        </p:sp>
        <p:sp>
          <p:nvSpPr>
            <p:cNvPr id="62" name="Google Shape;62;p32"/>
            <p:cNvSpPr/>
            <p:nvPr/>
          </p:nvSpPr>
          <p:spPr>
            <a:xfrm>
              <a:off x="5489280" y="2077159"/>
              <a:ext cx="620605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006600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ありがとう</a:t>
              </a:r>
              <a:endParaRPr sz="1200" b="1" i="0" u="none" strike="noStrike" cap="none" dirty="0">
                <a:solidFill>
                  <a:srgbClr val="006600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63" name="Google Shape;63;p32"/>
            <p:cNvSpPr/>
            <p:nvPr/>
          </p:nvSpPr>
          <p:spPr>
            <a:xfrm>
              <a:off x="3507022" y="2463949"/>
              <a:ext cx="703560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222268"/>
                  </a:solidFill>
                  <a:latin typeface="Batang"/>
                  <a:ea typeface="Batang"/>
                  <a:cs typeface="Batang"/>
                  <a:sym typeface="Batang"/>
                </a:rPr>
                <a:t>감사합니다</a:t>
              </a:r>
              <a:endParaRPr sz="1200" b="1" i="0" u="none" strike="noStrike" cap="none" dirty="0">
                <a:solidFill>
                  <a:srgbClr val="222268"/>
                </a:solidFill>
                <a:latin typeface="Batang"/>
                <a:ea typeface="Batang"/>
                <a:cs typeface="Batang"/>
                <a:sym typeface="Batang"/>
              </a:endParaRPr>
            </a:p>
          </p:txBody>
        </p:sp>
        <p:sp>
          <p:nvSpPr>
            <p:cNvPr id="64" name="Google Shape;64;p32"/>
            <p:cNvSpPr/>
            <p:nvPr/>
          </p:nvSpPr>
          <p:spPr>
            <a:xfrm>
              <a:off x="4698781" y="2447497"/>
              <a:ext cx="517210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339966"/>
                  </a:solidFill>
                  <a:latin typeface="Times"/>
                  <a:ea typeface="Times"/>
                  <a:cs typeface="Times"/>
                  <a:sym typeface="Times"/>
                </a:rPr>
                <a:t>நன்றி</a:t>
              </a:r>
              <a:endParaRPr sz="1200" b="1" i="0" u="none" strike="noStrike" cap="none" dirty="0">
                <a:solidFill>
                  <a:srgbClr val="339966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5" name="Google Shape;65;p32"/>
            <p:cNvSpPr/>
            <p:nvPr/>
          </p:nvSpPr>
          <p:spPr>
            <a:xfrm>
              <a:off x="1293259" y="2491229"/>
              <a:ext cx="969258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72BFC5"/>
                  </a:solidFill>
                  <a:latin typeface="Times"/>
                  <a:ea typeface="Times"/>
                  <a:cs typeface="Times"/>
                  <a:sym typeface="Times"/>
                </a:rPr>
                <a:t>তোমাকে ধন্যবাদ</a:t>
              </a:r>
              <a:endParaRPr sz="1200" b="1" i="0" u="none" strike="noStrike" cap="none" dirty="0">
                <a:solidFill>
                  <a:srgbClr val="72BFC5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6" name="Google Shape;66;p32"/>
            <p:cNvSpPr/>
            <p:nvPr/>
          </p:nvSpPr>
          <p:spPr>
            <a:xfrm>
              <a:off x="2759294" y="1404497"/>
              <a:ext cx="730009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با تشکر از شما</a:t>
              </a:r>
              <a:endParaRPr sz="1200" b="1" i="0" u="none" strike="noStrike" cap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7" name="Google Shape;67;p32"/>
            <p:cNvSpPr/>
            <p:nvPr/>
          </p:nvSpPr>
          <p:spPr>
            <a:xfrm>
              <a:off x="1904681" y="1384643"/>
              <a:ext cx="500379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990000"/>
                  </a:solidFill>
                  <a:latin typeface="Times"/>
                  <a:ea typeface="Times"/>
                  <a:cs typeface="Times"/>
                  <a:sym typeface="Times"/>
                </a:rPr>
                <a:t>cảm ơn</a:t>
              </a:r>
              <a:endParaRPr sz="1200" b="1" i="0" u="none" strike="noStrike" cap="none" dirty="0">
                <a:solidFill>
                  <a:srgbClr val="99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8" name="Google Shape;68;p32"/>
            <p:cNvSpPr/>
            <p:nvPr/>
          </p:nvSpPr>
          <p:spPr>
            <a:xfrm>
              <a:off x="1188029" y="1690274"/>
              <a:ext cx="4752988" cy="784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4500" b="1" i="0" u="none" strike="noStrike" cap="none">
                  <a:solidFill>
                    <a:srgbClr val="000099"/>
                  </a:solidFill>
                  <a:latin typeface="Georgia"/>
                  <a:ea typeface="Georgia"/>
                  <a:cs typeface="Georgia"/>
                  <a:sym typeface="Georgia"/>
                </a:rPr>
                <a:t>Thank You</a:t>
              </a:r>
              <a:endParaRPr sz="4500" b="1" i="0" u="none" strike="noStrike" cap="none" dirty="0">
                <a:solidFill>
                  <a:srgbClr val="000099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9" name="Google Shape;69;p32"/>
            <p:cNvSpPr/>
            <p:nvPr/>
          </p:nvSpPr>
          <p:spPr>
            <a:xfrm>
              <a:off x="3407400" y="2704887"/>
              <a:ext cx="644842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A3A3E0"/>
                  </a:solidFill>
                  <a:latin typeface="Sigmar One"/>
                  <a:ea typeface="Sigmar One"/>
                  <a:cs typeface="Sigmar One"/>
                  <a:sym typeface="Sigmar One"/>
                </a:rPr>
                <a:t>Gracias</a:t>
              </a:r>
              <a:endParaRPr sz="1200" b="1" i="0" u="none" strike="noStrike" cap="none" dirty="0">
                <a:solidFill>
                  <a:srgbClr val="A3A3E0"/>
                </a:solidFill>
                <a:latin typeface="Sigmar One"/>
                <a:ea typeface="Sigmar One"/>
                <a:cs typeface="Sigmar One"/>
                <a:sym typeface="Sigmar One"/>
              </a:endParaRPr>
            </a:p>
          </p:txBody>
        </p:sp>
        <p:sp>
          <p:nvSpPr>
            <p:cNvPr id="70" name="Google Shape;70;p32"/>
            <p:cNvSpPr/>
            <p:nvPr/>
          </p:nvSpPr>
          <p:spPr>
            <a:xfrm>
              <a:off x="3881534" y="1381429"/>
              <a:ext cx="708033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0" i="0" u="none" strike="noStrike" cap="none">
                  <a:solidFill>
                    <a:srgbClr val="00FF00"/>
                  </a:solidFill>
                  <a:latin typeface="Bell MT"/>
                  <a:ea typeface="Bell MT"/>
                  <a:cs typeface="Bell MT"/>
                  <a:sym typeface="Bell MT"/>
                </a:rPr>
                <a:t>Dziękujemy</a:t>
              </a:r>
              <a:endParaRPr sz="1200" b="0" i="0" u="none" strike="noStrike" cap="none" dirty="0">
                <a:solidFill>
                  <a:srgbClr val="00FF00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487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 preserve="1">
  <p:cSld name="1_Title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3"/>
          <p:cNvSpPr txBox="1">
            <a:spLocks noGrp="1"/>
          </p:cNvSpPr>
          <p:nvPr>
            <p:ph type="ctrTitle"/>
          </p:nvPr>
        </p:nvSpPr>
        <p:spPr>
          <a:xfrm>
            <a:off x="3657600" y="1219200"/>
            <a:ext cx="83312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subTitle" idx="1"/>
          </p:nvPr>
        </p:nvSpPr>
        <p:spPr>
          <a:xfrm>
            <a:off x="3657600" y="4267200"/>
            <a:ext cx="83312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dt" idx="10"/>
          </p:nvPr>
        </p:nvSpPr>
        <p:spPr>
          <a:xfrm>
            <a:off x="9552517" y="55563"/>
            <a:ext cx="2540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217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2_Title Slid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780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preserve="1">
  <p:cSld name="Title and Content 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99414c149_3_172"/>
          <p:cNvSpPr/>
          <p:nvPr/>
        </p:nvSpPr>
        <p:spPr>
          <a:xfrm>
            <a:off x="0" y="6459538"/>
            <a:ext cx="121920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DE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Singapore Institute of Manufacturing Technology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DE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Rights Reserved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g899414c149_3_1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499100"/>
            <a:ext cx="2349500" cy="13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g899414c149_3_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7000" y="5918200"/>
            <a:ext cx="1752603" cy="595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698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 descr="AStar_Powerpoint_Image Template05.jp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0"/>
            <a:ext cx="8283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"/>
          <p:cNvSpPr txBox="1"/>
          <p:nvPr/>
        </p:nvSpPr>
        <p:spPr>
          <a:xfrm>
            <a:off x="2135560" y="6543898"/>
            <a:ext cx="7920880" cy="314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ctr" rtl="0">
              <a:lnSpc>
                <a:spcPct val="8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de-DE" sz="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Copyright © Singapore Institute of Manufacturing Technology</a:t>
            </a:r>
            <a:endParaRPr dirty="0"/>
          </a:p>
          <a:p>
            <a:pPr marL="0" marR="0" lvl="0" indent="0" algn="ctr" rtl="0">
              <a:lnSpc>
                <a:spcPct val="825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de-DE" sz="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 Rights Reserved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DE1AE-7D08-6F51-E84F-1FB9E0487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613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18156-33C5-4EE2-BFCC-50E9C725F2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776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forkids.co.uk/#!/about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oboflow.com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forkids.co.uk/#!/abou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forkids.co.uk/#!/abou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forkids.co.uk/#!/abou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0F0E-9F86-ECAC-05F5-C53FE9B33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Teach Computers to Recognize </a:t>
            </a:r>
            <a:r>
              <a:rPr lang="en-US" altLang="zh-CN" dirty="0"/>
              <a:t>Natural Language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76211-F18E-A0DD-FAFC-828CBA642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Jan 2024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E9BB2-B296-A8EE-6168-E5096B79CB0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Digital Manufacturing Division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056F7-B583-47AC-6315-05B2AB441C4D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Dr. Du Pengfei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6B81783-6AC9-F20F-855C-0AA85F8D7DDF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en-US" dirty="0"/>
              <a:t>Smart Virtual System</a:t>
            </a:r>
          </a:p>
        </p:txBody>
      </p:sp>
    </p:spTree>
    <p:extLst>
      <p:ext uri="{BB962C8B-B14F-4D97-AF65-F5344CB8AC3E}">
        <p14:creationId xmlns:p14="http://schemas.microsoft.com/office/powerpoint/2010/main" val="334283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7EB4-4ED0-D16F-BD58-5E760221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AE3F0-DE1D-C869-B2B3-B3835E559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1" y="1009334"/>
            <a:ext cx="10858500" cy="5503148"/>
          </a:xfrm>
        </p:spPr>
        <p:txBody>
          <a:bodyPr/>
          <a:lstStyle/>
          <a:p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Aim: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have a deeper understanding of how AI works for Natural Language Processing (NLP)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get hands on experiences of setting up a typical and creative AI application</a:t>
            </a:r>
          </a:p>
          <a:p>
            <a:pPr marL="114300" indent="0">
              <a:buNone/>
            </a:pPr>
            <a:endParaRPr lang="en-US" sz="2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Contents:</a:t>
            </a:r>
          </a:p>
          <a:p>
            <a:pPr lvl="1"/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Basic background knowledge briefing of NLP</a:t>
            </a:r>
          </a:p>
          <a:p>
            <a:pPr lvl="1"/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Hands on through 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https://machinelearningforkids.co.uk/#!/about</a:t>
            </a:r>
            <a:r>
              <a:rPr lang="en-US" sz="2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 round: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Speech Recognition: </a:t>
            </a:r>
            <a:r>
              <a:rPr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 of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Making a Smart Bulb on Scratch 3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Sentiments Analysis: Project of Making Me Happy on Scratch 3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baseline="30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nd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round: is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make chatbot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encourage students to implement more creative projects on top of those achievements.</a:t>
            </a:r>
            <a:endParaRPr lang="en-US" sz="2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Format: Individual Learning</a:t>
            </a:r>
          </a:p>
          <a:p>
            <a:endParaRPr lang="en-US" sz="2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Tools needed for each </a:t>
            </a:r>
            <a:r>
              <a:rPr lang="en-US" altLang="zh-CN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individual learner</a:t>
            </a:r>
            <a:r>
              <a:rPr lang="en-US" sz="2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lvl="1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pcs laptop with internet access and google chrome browser (GS)</a:t>
            </a:r>
          </a:p>
          <a:p>
            <a:pPr lvl="1"/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 mouse (GS)</a:t>
            </a:r>
          </a:p>
          <a:p>
            <a:endParaRPr lang="en-US" sz="22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" indent="0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618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4960-66A9-F730-0255-6A2038554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Contents and Schedule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EF12C-46F9-0245-E266-61A686A56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4500"/>
            <a:ext cx="2743200" cy="365125"/>
          </a:xfrm>
        </p:spPr>
        <p:txBody>
          <a:bodyPr/>
          <a:lstStyle/>
          <a:p>
            <a:fld id="{AF418156-33C5-4EE2-BFCC-50E9C725F268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DA391-B0E7-E694-DD17-469659A1BE0E}"/>
              </a:ext>
            </a:extLst>
          </p:cNvPr>
          <p:cNvSpPr txBox="1"/>
          <p:nvPr/>
        </p:nvSpPr>
        <p:spPr>
          <a:xfrm>
            <a:off x="921058" y="778560"/>
            <a:ext cx="6103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</a:t>
            </a:r>
            <a:r>
              <a:rPr lang="en-US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ourney of Two 1.5-hour Sessions: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9D6C3F1-6316-3E27-7A30-EB9F1379C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598732"/>
              </p:ext>
            </p:extLst>
          </p:nvPr>
        </p:nvGraphicFramePr>
        <p:xfrm>
          <a:off x="2695643" y="1817649"/>
          <a:ext cx="6800713" cy="204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054">
                  <a:extLst>
                    <a:ext uri="{9D8B030D-6E8A-4147-A177-3AD203B41FA5}">
                      <a16:colId xmlns:a16="http://schemas.microsoft.com/office/drawing/2014/main" val="962210800"/>
                    </a:ext>
                  </a:extLst>
                </a:gridCol>
                <a:gridCol w="5486659">
                  <a:extLst>
                    <a:ext uri="{9D8B030D-6E8A-4147-A177-3AD203B41FA5}">
                      <a16:colId xmlns:a16="http://schemas.microsoft.com/office/drawing/2014/main" val="3079819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461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21/3;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(15-min) Introduction and Briefing of Speech Recognition</a:t>
                      </a:r>
                      <a:endParaRPr lang="en-US" i="1" dirty="0"/>
                    </a:p>
                    <a:p>
                      <a:r>
                        <a:rPr lang="en-US" dirty="0"/>
                        <a:t>(30-min) Scratch Hands-on: Make a Smart Bulb</a:t>
                      </a:r>
                    </a:p>
                    <a:p>
                      <a:r>
                        <a:rPr lang="en-US" dirty="0"/>
                        <a:t>(15-min) Introduction and Briefing of Sentiments Analysis</a:t>
                      </a:r>
                    </a:p>
                    <a:p>
                      <a:r>
                        <a:rPr lang="en-US" dirty="0"/>
                        <a:t>(30-min) Scratch Hands-on: Make Me Happy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95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28/3;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(15-min) </a:t>
                      </a:r>
                      <a:r>
                        <a:rPr lang="en-US" dirty="0" err="1"/>
                        <a:t>Roboflow</a:t>
                      </a:r>
                      <a:r>
                        <a:rPr lang="en-US" dirty="0"/>
                        <a:t> sign-up ( </a:t>
                      </a:r>
                      <a:r>
                        <a:rPr lang="en-US" dirty="0">
                          <a:hlinkClick r:id="rId2"/>
                        </a:rPr>
                        <a:t>https://roboflow.com/</a:t>
                      </a:r>
                      <a:r>
                        <a:rPr lang="en-US" dirty="0"/>
                        <a:t> )</a:t>
                      </a:r>
                      <a:br>
                        <a:rPr lang="en-US" dirty="0"/>
                      </a:b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(60-min) Scratch Hands-on: Make Chatbots</a:t>
                      </a:r>
                      <a:b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</a:b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(15-min) Q&amp;A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998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99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46128-31EB-E770-22E2-8E3433B57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418156-33C5-4EE2-BFCC-50E9C725F268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72BDBF-EA40-EDBA-C6D9-C88723426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012" y="1952843"/>
            <a:ext cx="9855975" cy="4465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A17AFD-8E33-1317-1FF8-F58500929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1" y="188640"/>
            <a:ext cx="11366500" cy="685800"/>
          </a:xfrm>
        </p:spPr>
        <p:txBody>
          <a:bodyPr/>
          <a:lstStyle/>
          <a:p>
            <a:pPr algn="l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Teachers-Notes: Preparation needed from GSPS teachers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7E9852-4534-B72C-377E-4CE962C259F4}"/>
              </a:ext>
            </a:extLst>
          </p:cNvPr>
          <p:cNvSpPr txBox="1"/>
          <p:nvPr/>
        </p:nvSpPr>
        <p:spPr>
          <a:xfrm>
            <a:off x="991182" y="963265"/>
            <a:ext cx="10260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register a class account in </a:t>
            </a:r>
            <a:r>
              <a:rPr lang="en-US" dirty="0">
                <a:hlinkClick r:id="rId3"/>
              </a:rPr>
              <a:t>https://machinelearningforkids.co.uk/#!/about</a:t>
            </a:r>
            <a:r>
              <a:rPr lang="en-US" dirty="0"/>
              <a:t> beforehand and add students account in.</a:t>
            </a:r>
          </a:p>
          <a:p>
            <a:r>
              <a:rPr lang="en-US" dirty="0"/>
              <a:t>Step 1: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6246C9B-0847-5C9B-03A7-96FA1DEE6B06}"/>
              </a:ext>
            </a:extLst>
          </p:cNvPr>
          <p:cNvSpPr/>
          <p:nvPr/>
        </p:nvSpPr>
        <p:spPr>
          <a:xfrm>
            <a:off x="6365899" y="2952605"/>
            <a:ext cx="1758999" cy="70499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1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C5041-D054-6FC2-35CE-D934A1A453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418156-33C5-4EE2-BFCC-50E9C725F268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A994C5-2BC5-81BE-B933-1BB7FB2EE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271" y="1777496"/>
            <a:ext cx="11217729" cy="47590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9816168-D3C2-4DDF-2391-75E7B32A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1" y="188640"/>
            <a:ext cx="11366500" cy="685800"/>
          </a:xfrm>
        </p:spPr>
        <p:txBody>
          <a:bodyPr/>
          <a:lstStyle/>
          <a:p>
            <a:pPr algn="l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Teachers-Notes: Preparation needed from GSPS teachers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343DAC-85E7-3A8B-8D29-C6C8DE8C1413}"/>
              </a:ext>
            </a:extLst>
          </p:cNvPr>
          <p:cNvSpPr txBox="1"/>
          <p:nvPr/>
        </p:nvSpPr>
        <p:spPr>
          <a:xfrm>
            <a:off x="991182" y="963265"/>
            <a:ext cx="10260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register a class account in </a:t>
            </a:r>
            <a:r>
              <a:rPr lang="en-US" dirty="0">
                <a:hlinkClick r:id="rId3"/>
              </a:rPr>
              <a:t>https://machinelearningforkids.co.uk/#!/about</a:t>
            </a:r>
            <a:r>
              <a:rPr lang="en-US" dirty="0"/>
              <a:t> beforehand and add students account in.</a:t>
            </a:r>
          </a:p>
          <a:p>
            <a:r>
              <a:rPr lang="en-US" dirty="0"/>
              <a:t>Step 2: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2371B0A-6B82-9787-DA6B-2ABDFC21A182}"/>
              </a:ext>
            </a:extLst>
          </p:cNvPr>
          <p:cNvSpPr/>
          <p:nvPr/>
        </p:nvSpPr>
        <p:spPr>
          <a:xfrm>
            <a:off x="6261196" y="3891771"/>
            <a:ext cx="5702785" cy="246956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2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46128-31EB-E770-22E2-8E3433B57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418156-33C5-4EE2-BFCC-50E9C725F268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6F4F57-83E0-F52D-3FD8-D4C9C39B8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24" y="2171239"/>
            <a:ext cx="11075176" cy="27976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CE09E7-C168-4275-F7E0-415D7B51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1" y="188640"/>
            <a:ext cx="11366500" cy="685800"/>
          </a:xfrm>
        </p:spPr>
        <p:txBody>
          <a:bodyPr/>
          <a:lstStyle/>
          <a:p>
            <a:pPr algn="l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Teachers-Notes: Preparation needed from GSPS teachers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42BC33-46D1-B8F3-F0AB-1E3FCDD4620F}"/>
              </a:ext>
            </a:extLst>
          </p:cNvPr>
          <p:cNvSpPr txBox="1"/>
          <p:nvPr/>
        </p:nvSpPr>
        <p:spPr>
          <a:xfrm>
            <a:off x="991182" y="963265"/>
            <a:ext cx="10260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register a class account in </a:t>
            </a:r>
            <a:r>
              <a:rPr lang="en-US" dirty="0">
                <a:hlinkClick r:id="rId3"/>
              </a:rPr>
              <a:t>https://machinelearningforkids.co.uk/#!/about</a:t>
            </a:r>
            <a:r>
              <a:rPr lang="en-US" dirty="0"/>
              <a:t> beforehand and add students account in.</a:t>
            </a:r>
          </a:p>
          <a:p>
            <a:r>
              <a:rPr lang="en-US" dirty="0"/>
              <a:t>Step 3: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3891D1-078C-7301-BB22-C092D8DB38E2}"/>
              </a:ext>
            </a:extLst>
          </p:cNvPr>
          <p:cNvSpPr/>
          <p:nvPr/>
        </p:nvSpPr>
        <p:spPr>
          <a:xfrm>
            <a:off x="10421368" y="3336513"/>
            <a:ext cx="932432" cy="83063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16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2076514"/>
      </p:ext>
    </p:extLst>
  </p:cSld>
  <p:clrMapOvr>
    <a:masterClrMapping/>
  </p:clrMapOvr>
</p:sld>
</file>

<file path=ppt/theme/theme1.xml><?xml version="1.0" encoding="utf-8"?>
<a:theme xmlns:a="http://schemas.openxmlformats.org/drawingml/2006/main" name="ASTAR2020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332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1" baseType="lpstr">
      <vt:lpstr>Batang</vt:lpstr>
      <vt:lpstr>Sigmar One</vt:lpstr>
      <vt:lpstr>Arabic Typesetting</vt:lpstr>
      <vt:lpstr>Arial</vt:lpstr>
      <vt:lpstr>Arial Black</vt:lpstr>
      <vt:lpstr>Bell MT</vt:lpstr>
      <vt:lpstr>Calibri</vt:lpstr>
      <vt:lpstr>Georgia</vt:lpstr>
      <vt:lpstr>Open Sans</vt:lpstr>
      <vt:lpstr>Rockwell</vt:lpstr>
      <vt:lpstr>Times</vt:lpstr>
      <vt:lpstr>Verdana</vt:lpstr>
      <vt:lpstr>Wingdings</vt:lpstr>
      <vt:lpstr>ASTAR2020</vt:lpstr>
      <vt:lpstr>How to Teach Computers to Recognize Natural Language</vt:lpstr>
      <vt:lpstr>Overview</vt:lpstr>
      <vt:lpstr>Contents and Schedule</vt:lpstr>
      <vt:lpstr>Teachers-Notes: Preparation needed from GSPS teachers</vt:lpstr>
      <vt:lpstr>Teachers-Notes: Preparation needed from GSPS teachers</vt:lpstr>
      <vt:lpstr>Teachers-Notes: Preparation needed from GSPS teachers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Teach Computers to Recognize Things</dc:title>
  <dc:creator>Du Pengfei Dr</dc:creator>
  <cp:lastModifiedBy>Du Pengfei</cp:lastModifiedBy>
  <cp:revision>31</cp:revision>
  <dcterms:created xsi:type="dcterms:W3CDTF">2023-01-16T07:44:20Z</dcterms:created>
  <dcterms:modified xsi:type="dcterms:W3CDTF">2024-03-13T17:58:24Z</dcterms:modified>
</cp:coreProperties>
</file>