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2" r:id="rId2"/>
    <p:sldId id="274" r:id="rId3"/>
    <p:sldId id="296" r:id="rId4"/>
    <p:sldId id="299" r:id="rId5"/>
    <p:sldId id="300" r:id="rId6"/>
    <p:sldId id="276" r:id="rId7"/>
    <p:sldId id="281" r:id="rId8"/>
    <p:sldId id="282" r:id="rId9"/>
    <p:sldId id="283" r:id="rId10"/>
    <p:sldId id="277" r:id="rId11"/>
    <p:sldId id="284" r:id="rId12"/>
    <p:sldId id="285" r:id="rId13"/>
    <p:sldId id="286" r:id="rId14"/>
    <p:sldId id="287" r:id="rId15"/>
    <p:sldId id="278" r:id="rId16"/>
    <p:sldId id="288" r:id="rId17"/>
    <p:sldId id="289" r:id="rId18"/>
    <p:sldId id="290" r:id="rId19"/>
    <p:sldId id="297" r:id="rId20"/>
    <p:sldId id="279" r:id="rId21"/>
    <p:sldId id="291" r:id="rId22"/>
    <p:sldId id="292" r:id="rId23"/>
    <p:sldId id="293" r:id="rId24"/>
    <p:sldId id="280" r:id="rId25"/>
    <p:sldId id="294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95F"/>
    <a:srgbClr val="28539C"/>
    <a:srgbClr val="34548B"/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72" d="100"/>
          <a:sy n="72" d="100"/>
        </p:scale>
        <p:origin x="9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74F4E-5435-4FC6-9A00-500CE49C18ED}" type="doc">
      <dgm:prSet loTypeId="urn:microsoft.com/office/officeart/2005/8/layout/pyramid1" loCatId="pyramid" qsTypeId="urn:microsoft.com/office/officeart/2005/8/quickstyle/simple1" qsCatId="simple" csTypeId="urn:microsoft.com/office/officeart/2005/8/colors/accent6_5" csCatId="accent6" phldr="1"/>
      <dgm:spPr/>
    </dgm:pt>
    <dgm:pt modelId="{B835C257-8C24-421E-84EB-CD053344AFDE}">
      <dgm:prSet phldrT="[文字]"/>
      <dgm:spPr/>
      <dgm:t>
        <a:bodyPr/>
        <a:lstStyle/>
        <a:p>
          <a:endParaRPr lang="zh-TW" altLang="en-US" dirty="0"/>
        </a:p>
      </dgm:t>
    </dgm:pt>
    <dgm:pt modelId="{4A5710B3-D559-42FE-876D-5FCDE517028B}" type="sibTrans" cxnId="{1E1DA74B-05F0-463E-9723-B79BC0D9C446}">
      <dgm:prSet/>
      <dgm:spPr/>
      <dgm:t>
        <a:bodyPr/>
        <a:lstStyle/>
        <a:p>
          <a:endParaRPr lang="zh-TW" altLang="en-US"/>
        </a:p>
      </dgm:t>
    </dgm:pt>
    <dgm:pt modelId="{EA702962-E86E-4446-B318-5E01736928D8}" type="parTrans" cxnId="{1E1DA74B-05F0-463E-9723-B79BC0D9C446}">
      <dgm:prSet/>
      <dgm:spPr/>
      <dgm:t>
        <a:bodyPr/>
        <a:lstStyle/>
        <a:p>
          <a:endParaRPr lang="zh-TW" altLang="en-US"/>
        </a:p>
      </dgm:t>
    </dgm:pt>
    <dgm:pt modelId="{2FB53281-5B42-47EA-89E1-D1E679A2D6AE}">
      <dgm:prSet phldrT="[文字]" custT="1"/>
      <dgm:spPr/>
      <dgm:t>
        <a:bodyPr/>
        <a:lstStyle/>
        <a:p>
          <a:endParaRPr lang="zh-TW" altLang="en-US" sz="2800" dirty="0"/>
        </a:p>
      </dgm:t>
    </dgm:pt>
    <dgm:pt modelId="{F6A1C777-B576-4E61-93F5-B9D316FAAAEB}" type="sibTrans" cxnId="{82AAA066-A149-40EE-B978-4433B33454C0}">
      <dgm:prSet/>
      <dgm:spPr/>
      <dgm:t>
        <a:bodyPr/>
        <a:lstStyle/>
        <a:p>
          <a:endParaRPr lang="zh-TW" altLang="en-US"/>
        </a:p>
      </dgm:t>
    </dgm:pt>
    <dgm:pt modelId="{C650C285-8DC7-4862-A822-421BC1622B17}" type="parTrans" cxnId="{82AAA066-A149-40EE-B978-4433B33454C0}">
      <dgm:prSet/>
      <dgm:spPr/>
      <dgm:t>
        <a:bodyPr/>
        <a:lstStyle/>
        <a:p>
          <a:endParaRPr lang="zh-TW" altLang="en-US"/>
        </a:p>
      </dgm:t>
    </dgm:pt>
    <dgm:pt modelId="{AD410661-2C03-44D1-B13F-61D493B90DEE}">
      <dgm:prSet phldrT="[文字]"/>
      <dgm:spPr/>
      <dgm:t>
        <a:bodyPr/>
        <a:lstStyle/>
        <a:p>
          <a:endParaRPr lang="zh-TW" altLang="en-US" dirty="0"/>
        </a:p>
      </dgm:t>
    </dgm:pt>
    <dgm:pt modelId="{AD849984-5598-43A9-868B-98CACDAC3423}" type="sibTrans" cxnId="{EA51E5BD-58CE-4BA0-B2BE-4512569E60CD}">
      <dgm:prSet/>
      <dgm:spPr/>
      <dgm:t>
        <a:bodyPr/>
        <a:lstStyle/>
        <a:p>
          <a:endParaRPr lang="zh-TW" altLang="en-US"/>
        </a:p>
      </dgm:t>
    </dgm:pt>
    <dgm:pt modelId="{A2A3DA35-EA4A-4F6C-9A10-FDCFADCD129C}" type="parTrans" cxnId="{EA51E5BD-58CE-4BA0-B2BE-4512569E60CD}">
      <dgm:prSet/>
      <dgm:spPr/>
      <dgm:t>
        <a:bodyPr/>
        <a:lstStyle/>
        <a:p>
          <a:endParaRPr lang="zh-TW" altLang="en-US"/>
        </a:p>
      </dgm:t>
    </dgm:pt>
    <dgm:pt modelId="{EB09205B-C24F-427C-AB84-522B6D47E90C}" type="pres">
      <dgm:prSet presAssocID="{A7674F4E-5435-4FC6-9A00-500CE49C18ED}" presName="Name0" presStyleCnt="0">
        <dgm:presLayoutVars>
          <dgm:dir/>
          <dgm:animLvl val="lvl"/>
          <dgm:resizeHandles val="exact"/>
        </dgm:presLayoutVars>
      </dgm:prSet>
      <dgm:spPr/>
    </dgm:pt>
    <dgm:pt modelId="{B361F239-BDE9-4B43-8AF5-6EB1C95C908A}" type="pres">
      <dgm:prSet presAssocID="{B835C257-8C24-421E-84EB-CD053344AFDE}" presName="Name8" presStyleCnt="0"/>
      <dgm:spPr/>
    </dgm:pt>
    <dgm:pt modelId="{65BB644E-D963-41F7-A56A-A6D9A8E2862B}" type="pres">
      <dgm:prSet presAssocID="{B835C257-8C24-421E-84EB-CD053344AFDE}" presName="level" presStyleLbl="node1" presStyleIdx="0" presStyleCnt="3">
        <dgm:presLayoutVars>
          <dgm:chMax val="1"/>
          <dgm:bulletEnabled val="1"/>
        </dgm:presLayoutVars>
      </dgm:prSet>
      <dgm:spPr/>
    </dgm:pt>
    <dgm:pt modelId="{777DA0E5-11F5-4717-B702-33661AE46C83}" type="pres">
      <dgm:prSet presAssocID="{B835C257-8C24-421E-84EB-CD053344A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D4C13-2C57-46F1-A1E1-4808AF23A52D}" type="pres">
      <dgm:prSet presAssocID="{2FB53281-5B42-47EA-89E1-D1E679A2D6AE}" presName="Name8" presStyleCnt="0"/>
      <dgm:spPr/>
    </dgm:pt>
    <dgm:pt modelId="{11968DE6-19C5-4FE9-9298-D477C002D79C}" type="pres">
      <dgm:prSet presAssocID="{2FB53281-5B42-47EA-89E1-D1E679A2D6AE}" presName="level" presStyleLbl="node1" presStyleIdx="1" presStyleCnt="3">
        <dgm:presLayoutVars>
          <dgm:chMax val="1"/>
          <dgm:bulletEnabled val="1"/>
        </dgm:presLayoutVars>
      </dgm:prSet>
      <dgm:spPr/>
    </dgm:pt>
    <dgm:pt modelId="{283FA2D7-D493-45FD-A7E0-8DBF29F1EA92}" type="pres">
      <dgm:prSet presAssocID="{2FB53281-5B42-47EA-89E1-D1E679A2D6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D4D4E21-B053-4D96-B994-E01699C3CBFA}" type="pres">
      <dgm:prSet presAssocID="{AD410661-2C03-44D1-B13F-61D493B90DEE}" presName="Name8" presStyleCnt="0"/>
      <dgm:spPr/>
    </dgm:pt>
    <dgm:pt modelId="{326921DD-8E5C-43FD-AC8F-6CC36233C1E4}" type="pres">
      <dgm:prSet presAssocID="{AD410661-2C03-44D1-B13F-61D493B90DEE}" presName="level" presStyleLbl="node1" presStyleIdx="2" presStyleCnt="3">
        <dgm:presLayoutVars>
          <dgm:chMax val="1"/>
          <dgm:bulletEnabled val="1"/>
        </dgm:presLayoutVars>
      </dgm:prSet>
      <dgm:spPr/>
    </dgm:pt>
    <dgm:pt modelId="{B68F071B-DF6A-4FA2-A3AD-30789F6C86C2}" type="pres">
      <dgm:prSet presAssocID="{AD410661-2C03-44D1-B13F-61D493B90DE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E1DA74B-05F0-463E-9723-B79BC0D9C446}" srcId="{A7674F4E-5435-4FC6-9A00-500CE49C18ED}" destId="{B835C257-8C24-421E-84EB-CD053344AFDE}" srcOrd="0" destOrd="0" parTransId="{EA702962-E86E-4446-B318-5E01736928D8}" sibTransId="{4A5710B3-D559-42FE-876D-5FCDE517028B}"/>
    <dgm:cxn modelId="{82AAA066-A149-40EE-B978-4433B33454C0}" srcId="{A7674F4E-5435-4FC6-9A00-500CE49C18ED}" destId="{2FB53281-5B42-47EA-89E1-D1E679A2D6AE}" srcOrd="1" destOrd="0" parTransId="{C650C285-8DC7-4862-A822-421BC1622B17}" sibTransId="{F6A1C777-B576-4E61-93F5-B9D316FAAAEB}"/>
    <dgm:cxn modelId="{C22E5091-7E24-428A-8FCB-51ED40BB5ED0}" type="presOf" srcId="{AD410661-2C03-44D1-B13F-61D493B90DEE}" destId="{326921DD-8E5C-43FD-AC8F-6CC36233C1E4}" srcOrd="0" destOrd="0" presId="urn:microsoft.com/office/officeart/2005/8/layout/pyramid1"/>
    <dgm:cxn modelId="{BC88DCAE-D510-493B-9970-CFE2368D178A}" type="presOf" srcId="{B835C257-8C24-421E-84EB-CD053344AFDE}" destId="{777DA0E5-11F5-4717-B702-33661AE46C83}" srcOrd="1" destOrd="0" presId="urn:microsoft.com/office/officeart/2005/8/layout/pyramid1"/>
    <dgm:cxn modelId="{37235FBD-7085-4768-89EC-2AEBC1A897EF}" type="presOf" srcId="{A7674F4E-5435-4FC6-9A00-500CE49C18ED}" destId="{EB09205B-C24F-427C-AB84-522B6D47E90C}" srcOrd="0" destOrd="0" presId="urn:microsoft.com/office/officeart/2005/8/layout/pyramid1"/>
    <dgm:cxn modelId="{EA51E5BD-58CE-4BA0-B2BE-4512569E60CD}" srcId="{A7674F4E-5435-4FC6-9A00-500CE49C18ED}" destId="{AD410661-2C03-44D1-B13F-61D493B90DEE}" srcOrd="2" destOrd="0" parTransId="{A2A3DA35-EA4A-4F6C-9A10-FDCFADCD129C}" sibTransId="{AD849984-5598-43A9-868B-98CACDAC3423}"/>
    <dgm:cxn modelId="{96629ED4-71B5-4BAE-AC9A-247D1959245B}" type="presOf" srcId="{2FB53281-5B42-47EA-89E1-D1E679A2D6AE}" destId="{283FA2D7-D493-45FD-A7E0-8DBF29F1EA92}" srcOrd="1" destOrd="0" presId="urn:microsoft.com/office/officeart/2005/8/layout/pyramid1"/>
    <dgm:cxn modelId="{D577F3E3-09B0-4C42-9BA8-63F9C6565418}" type="presOf" srcId="{B835C257-8C24-421E-84EB-CD053344AFDE}" destId="{65BB644E-D963-41F7-A56A-A6D9A8E2862B}" srcOrd="0" destOrd="0" presId="urn:microsoft.com/office/officeart/2005/8/layout/pyramid1"/>
    <dgm:cxn modelId="{3D2CA3E5-6539-4EF2-94B0-D74F3DC82FDE}" type="presOf" srcId="{2FB53281-5B42-47EA-89E1-D1E679A2D6AE}" destId="{11968DE6-19C5-4FE9-9298-D477C002D79C}" srcOrd="0" destOrd="0" presId="urn:microsoft.com/office/officeart/2005/8/layout/pyramid1"/>
    <dgm:cxn modelId="{BE9DE4FE-AD2C-4CAE-8E75-C8CA1F0B3F8B}" type="presOf" srcId="{AD410661-2C03-44D1-B13F-61D493B90DEE}" destId="{B68F071B-DF6A-4FA2-A3AD-30789F6C86C2}" srcOrd="1" destOrd="0" presId="urn:microsoft.com/office/officeart/2005/8/layout/pyramid1"/>
    <dgm:cxn modelId="{9B96FC45-570F-48F0-AFF9-1B372D37FAED}" type="presParOf" srcId="{EB09205B-C24F-427C-AB84-522B6D47E90C}" destId="{B361F239-BDE9-4B43-8AF5-6EB1C95C908A}" srcOrd="0" destOrd="0" presId="urn:microsoft.com/office/officeart/2005/8/layout/pyramid1"/>
    <dgm:cxn modelId="{44422670-D5F1-491E-AED5-43BC95C945D2}" type="presParOf" srcId="{B361F239-BDE9-4B43-8AF5-6EB1C95C908A}" destId="{65BB644E-D963-41F7-A56A-A6D9A8E2862B}" srcOrd="0" destOrd="0" presId="urn:microsoft.com/office/officeart/2005/8/layout/pyramid1"/>
    <dgm:cxn modelId="{A28497B0-B048-4CA2-89EA-14326E5364EE}" type="presParOf" srcId="{B361F239-BDE9-4B43-8AF5-6EB1C95C908A}" destId="{777DA0E5-11F5-4717-B702-33661AE46C83}" srcOrd="1" destOrd="0" presId="urn:microsoft.com/office/officeart/2005/8/layout/pyramid1"/>
    <dgm:cxn modelId="{2DB49FC0-540C-41EB-BE41-DED32B3E1009}" type="presParOf" srcId="{EB09205B-C24F-427C-AB84-522B6D47E90C}" destId="{93FD4C13-2C57-46F1-A1E1-4808AF23A52D}" srcOrd="1" destOrd="0" presId="urn:microsoft.com/office/officeart/2005/8/layout/pyramid1"/>
    <dgm:cxn modelId="{15D98341-3C91-49DB-853F-809BF6C96061}" type="presParOf" srcId="{93FD4C13-2C57-46F1-A1E1-4808AF23A52D}" destId="{11968DE6-19C5-4FE9-9298-D477C002D79C}" srcOrd="0" destOrd="0" presId="urn:microsoft.com/office/officeart/2005/8/layout/pyramid1"/>
    <dgm:cxn modelId="{C8157D7A-033E-4587-9008-C66447BF35D8}" type="presParOf" srcId="{93FD4C13-2C57-46F1-A1E1-4808AF23A52D}" destId="{283FA2D7-D493-45FD-A7E0-8DBF29F1EA92}" srcOrd="1" destOrd="0" presId="urn:microsoft.com/office/officeart/2005/8/layout/pyramid1"/>
    <dgm:cxn modelId="{E8EBC6EB-032F-491D-AB40-48CB383913EC}" type="presParOf" srcId="{EB09205B-C24F-427C-AB84-522B6D47E90C}" destId="{2D4D4E21-B053-4D96-B994-E01699C3CBFA}" srcOrd="2" destOrd="0" presId="urn:microsoft.com/office/officeart/2005/8/layout/pyramid1"/>
    <dgm:cxn modelId="{44D3C346-3F4E-4D47-AD58-18D559F10722}" type="presParOf" srcId="{2D4D4E21-B053-4D96-B994-E01699C3CBFA}" destId="{326921DD-8E5C-43FD-AC8F-6CC36233C1E4}" srcOrd="0" destOrd="0" presId="urn:microsoft.com/office/officeart/2005/8/layout/pyramid1"/>
    <dgm:cxn modelId="{65483FB2-CB67-46EC-B20D-39604EC32885}" type="presParOf" srcId="{2D4D4E21-B053-4D96-B994-E01699C3CBFA}" destId="{B68F071B-DF6A-4FA2-A3AD-30789F6C86C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B644E-D963-41F7-A56A-A6D9A8E2862B}">
      <dsp:nvSpPr>
        <dsp:cNvPr id="0" name=""/>
        <dsp:cNvSpPr/>
      </dsp:nvSpPr>
      <dsp:spPr>
        <a:xfrm>
          <a:off x="2835762" y="0"/>
          <a:ext cx="2835762" cy="1704189"/>
        </a:xfrm>
        <a:prstGeom prst="trapezoid">
          <a:avLst>
            <a:gd name="adj" fmla="val 832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2835762" y="0"/>
        <a:ext cx="2835762" cy="1704189"/>
      </dsp:txXfrm>
    </dsp:sp>
    <dsp:sp modelId="{11968DE6-19C5-4FE9-9298-D477C002D79C}">
      <dsp:nvSpPr>
        <dsp:cNvPr id="0" name=""/>
        <dsp:cNvSpPr/>
      </dsp:nvSpPr>
      <dsp:spPr>
        <a:xfrm>
          <a:off x="1417881" y="1704189"/>
          <a:ext cx="5671525" cy="1704189"/>
        </a:xfrm>
        <a:prstGeom prst="trapezoid">
          <a:avLst>
            <a:gd name="adj" fmla="val 832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 dirty="0"/>
        </a:p>
      </dsp:txBody>
      <dsp:txXfrm>
        <a:off x="2410398" y="1704189"/>
        <a:ext cx="3686491" cy="1704189"/>
      </dsp:txXfrm>
    </dsp:sp>
    <dsp:sp modelId="{326921DD-8E5C-43FD-AC8F-6CC36233C1E4}">
      <dsp:nvSpPr>
        <dsp:cNvPr id="0" name=""/>
        <dsp:cNvSpPr/>
      </dsp:nvSpPr>
      <dsp:spPr>
        <a:xfrm>
          <a:off x="0" y="3408378"/>
          <a:ext cx="8507288" cy="1704189"/>
        </a:xfrm>
        <a:prstGeom prst="trapezoid">
          <a:avLst>
            <a:gd name="adj" fmla="val 832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1488775" y="3408378"/>
        <a:ext cx="5529737" cy="1704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3DE7C-0BB7-4A9A-A7CD-444768FA6DC5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D9C84-555B-4E7D-A7F7-9DD49FE335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58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D9C84-555B-4E7D-A7F7-9DD49FE3354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73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3"/>
            <a:ext cx="9144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9321" y="4836906"/>
            <a:ext cx="371414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NAME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08403" y="5783659"/>
            <a:ext cx="4083898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3139704" y="5532314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8" name="Picture 7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836906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>
            <a:extLst>
              <a:ext uri="{FF2B5EF4-FFF2-40B4-BE49-F238E27FC236}">
                <a16:creationId xmlns:a16="http://schemas.microsoft.com/office/drawing/2014/main" id="{647968C4-508A-4848-A682-2183954A80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676"/>
            <a:ext cx="9144000" cy="2802467"/>
          </a:xfrm>
          <a:prstGeom prst="rect">
            <a:avLst/>
          </a:prstGeom>
        </p:spPr>
      </p:pic>
      <p:sp>
        <p:nvSpPr>
          <p:cNvPr id="9" name="Shape 46">
            <a:extLst>
              <a:ext uri="{FF2B5EF4-FFF2-40B4-BE49-F238E27FC236}">
                <a16:creationId xmlns:a16="http://schemas.microsoft.com/office/drawing/2014/main" id="{D00DAB88-945A-4333-AF3A-7958AFFA0458}"/>
              </a:ext>
            </a:extLst>
          </p:cNvPr>
          <p:cNvSpPr/>
          <p:nvPr userDrawn="1"/>
        </p:nvSpPr>
        <p:spPr>
          <a:xfrm>
            <a:off x="0" y="1199758"/>
            <a:ext cx="9144000" cy="56582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13" name="Picture 7" descr="Placeholder-white.png">
            <a:extLst>
              <a:ext uri="{FF2B5EF4-FFF2-40B4-BE49-F238E27FC236}">
                <a16:creationId xmlns:a16="http://schemas.microsoft.com/office/drawing/2014/main" id="{7B885688-E20B-4165-A755-B85A0D7B55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41"/>
            <a:ext cx="2159999" cy="1080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14219DB-7EE0-42C9-8145-87787A8693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9998" y="0"/>
            <a:ext cx="6984001" cy="119975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主旨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FBA49F5-4F15-4936-BC3F-3688BFB391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8972" y="1258299"/>
            <a:ext cx="8186057" cy="544375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1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內容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9144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29"/>
            <a:ext cx="9144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9144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7285"/>
            <a:ext cx="8229600" cy="33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17" name="Picture 16" descr="Placeholder-da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9144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508404"/>
            <a:ext cx="77724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47383"/>
            <a:ext cx="77724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4" name="Picture 3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" y="336311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9144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4" name="Picture 3" descr="Placeholder-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7511" y="-5"/>
            <a:ext cx="9161511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17511" y="6295429"/>
            <a:ext cx="916992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31480"/>
            <a:ext cx="82296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3767251" y="2983667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7" name="Picture 6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04" y="921412"/>
            <a:ext cx="3374593" cy="16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1822106"/>
            <a:ext cx="4563866" cy="5035891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0"/>
            <a:ext cx="9144000" cy="2089549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VISUAL SLIDE</a:t>
            </a:r>
          </a:p>
        </p:txBody>
      </p:sp>
      <p:pic>
        <p:nvPicPr>
          <p:cNvPr id="13" name="Picture 12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0" y="2693431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0"/>
            <a:ext cx="9144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7285"/>
            <a:ext cx="8229600" cy="33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</a:t>
            </a:r>
            <a:r>
              <a:rPr lang="en-US"/>
              <a:t>A PRICING SLIDE</a:t>
            </a:r>
            <a:endParaRPr lang="en-US" dirty="0"/>
          </a:p>
        </p:txBody>
      </p:sp>
      <p:sp>
        <p:nvSpPr>
          <p:cNvPr id="14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12" name="Picture 11" descr="Placeholder-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2B2-8C35-EA4E-8630-F7074992C35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blogs.com.tw/clar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8AEE5-30F9-48FD-9511-6F2659AA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320" y="4614964"/>
            <a:ext cx="4864680" cy="946753"/>
          </a:xfrm>
        </p:spPr>
        <p:txBody>
          <a:bodyPr/>
          <a:lstStyle/>
          <a:p>
            <a:r>
              <a:rPr lang="en-US" altLang="zh-TW" sz="4000" dirty="0"/>
              <a:t>DDD x Architecture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ED0E1E-76A7-4C45-9632-B01DEC7BB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403" y="5442015"/>
            <a:ext cx="4083898" cy="756057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K.NET Clark</a:t>
            </a:r>
          </a:p>
          <a:p>
            <a:r>
              <a:rPr lang="en-US" altLang="zh-TW" sz="2400" dirty="0"/>
              <a:t>2020-11-27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449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B6032-513E-4274-AE55-7F6D5DF1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Agenda - DDD x 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12021A-D15A-42BB-95CE-B9AED3A9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82" y="1361998"/>
            <a:ext cx="8946036" cy="3935870"/>
          </a:xfrm>
        </p:spPr>
        <p:txBody>
          <a:bodyPr anchor="t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技術很多要學習</a:t>
            </a:r>
            <a:endParaRPr lang="en-US" altLang="zh-TW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功能很多要開發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客戶很多要服務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模組很多要重用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總結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B6E220-157D-4402-AE0A-50DBF7CA3540}"/>
              </a:ext>
            </a:extLst>
          </p:cNvPr>
          <p:cNvSpPr/>
          <p:nvPr/>
        </p:nvSpPr>
        <p:spPr>
          <a:xfrm>
            <a:off x="197962" y="2196449"/>
            <a:ext cx="329939" cy="320500"/>
          </a:xfrm>
          <a:prstGeom prst="rect">
            <a:avLst/>
          </a:prstGeom>
          <a:solidFill>
            <a:srgbClr val="DD79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D79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6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功能很多要開發，怎麼辦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8"/>
            <a:ext cx="8974318" cy="936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以</a:t>
            </a:r>
            <a:r>
              <a:rPr lang="en-US" altLang="zh-TW" sz="2400" dirty="0" err="1"/>
              <a:t>DomainContext</a:t>
            </a:r>
            <a:r>
              <a:rPr lang="zh-TW" altLang="en-US" sz="2400" dirty="0"/>
              <a:t>模型為單位，將系統功能切割為多個</a:t>
            </a:r>
            <a:r>
              <a:rPr lang="en-US" altLang="zh-TW" sz="2400" dirty="0"/>
              <a:t>Context</a:t>
            </a:r>
            <a:r>
              <a:rPr lang="zh-TW" altLang="en-US" sz="2400" dirty="0"/>
              <a:t> </a:t>
            </a:r>
            <a:r>
              <a:rPr lang="en-US" altLang="zh-TW" sz="1400" dirty="0"/>
              <a:t>(Context Mapping</a:t>
            </a:r>
            <a:r>
              <a:rPr lang="zh-TW" altLang="en-US" sz="1400" dirty="0"/>
              <a:t>、三層立體模型</a:t>
            </a:r>
            <a:r>
              <a:rPr lang="en-US" altLang="zh-TW" sz="1400" dirty="0"/>
              <a:t>)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898D242-D196-4FE3-8872-A86C6594A666}"/>
              </a:ext>
            </a:extLst>
          </p:cNvPr>
          <p:cNvGrpSpPr/>
          <p:nvPr/>
        </p:nvGrpSpPr>
        <p:grpSpPr>
          <a:xfrm>
            <a:off x="978594" y="2175035"/>
            <a:ext cx="7186812" cy="4492609"/>
            <a:chOff x="1037748" y="2175035"/>
            <a:chExt cx="7186812" cy="449260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47BD4D6-4199-4971-87BD-7463DD7F636F}"/>
                </a:ext>
              </a:extLst>
            </p:cNvPr>
            <p:cNvSpPr/>
            <p:nvPr/>
          </p:nvSpPr>
          <p:spPr>
            <a:xfrm>
              <a:off x="1044825" y="2576389"/>
              <a:ext cx="7179735" cy="369003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b="1" dirty="0"/>
                <a:t>Domain</a:t>
              </a:r>
              <a:r>
                <a:rPr lang="zh-TW" altLang="en-US" b="1" dirty="0"/>
                <a:t> </a:t>
              </a:r>
              <a:r>
                <a:rPr lang="en-US" altLang="zh-TW" b="1" dirty="0"/>
                <a:t>Layer</a:t>
              </a:r>
              <a:endParaRPr lang="zh-TW" altLang="en-US" b="1" dirty="0"/>
            </a:p>
          </p:txBody>
        </p: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9F0CA011-C6C8-4FC2-ABFA-73F5402D517E}"/>
                </a:ext>
              </a:extLst>
            </p:cNvPr>
            <p:cNvCxnSpPr>
              <a:cxnSpLocks/>
            </p:cNvCxnSpPr>
            <p:nvPr/>
          </p:nvCxnSpPr>
          <p:spPr>
            <a:xfrm>
              <a:off x="3356560" y="3721885"/>
              <a:ext cx="489272" cy="456017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1DFBAC84-A310-4EDF-B13A-9B5A95F7A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2226" y="3711804"/>
              <a:ext cx="330200" cy="732868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CCAC44F9-809B-4536-8554-F25CF29B05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560" y="4722277"/>
              <a:ext cx="911298" cy="678942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74852F2-3FBC-4E6B-9846-F3BA659DF863}"/>
                </a:ext>
              </a:extLst>
            </p:cNvPr>
            <p:cNvCxnSpPr>
              <a:cxnSpLocks/>
            </p:cNvCxnSpPr>
            <p:nvPr/>
          </p:nvCxnSpPr>
          <p:spPr>
            <a:xfrm>
              <a:off x="2222691" y="4989047"/>
              <a:ext cx="845669" cy="412172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84E5A1EC-CAA3-4790-A476-296B06FB2B0C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4486855" y="3711804"/>
              <a:ext cx="641024" cy="466098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1FB00BE1-30A5-485B-B5AB-BA91ED80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9626" y="4562997"/>
              <a:ext cx="617069" cy="591040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BCB58422-F450-43C3-8ADA-6022B0E13656}"/>
                </a:ext>
              </a:extLst>
            </p:cNvPr>
            <p:cNvCxnSpPr>
              <a:cxnSpLocks/>
            </p:cNvCxnSpPr>
            <p:nvPr/>
          </p:nvCxnSpPr>
          <p:spPr>
            <a:xfrm>
              <a:off x="5001530" y="4679206"/>
              <a:ext cx="658527" cy="499088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3C5207-3036-4FC2-9E26-7B28AA26B56C}"/>
                </a:ext>
              </a:extLst>
            </p:cNvPr>
            <p:cNvSpPr/>
            <p:nvPr/>
          </p:nvSpPr>
          <p:spPr>
            <a:xfrm>
              <a:off x="2074514" y="3177510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行銷活動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AABDE04-A916-4FCF-83F8-3DC219B5FCA3}"/>
                </a:ext>
              </a:extLst>
            </p:cNvPr>
            <p:cNvSpPr/>
            <p:nvPr/>
          </p:nvSpPr>
          <p:spPr>
            <a:xfrm>
              <a:off x="6553849" y="4018622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物流管理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8B3F80-7EE6-41D6-B43E-C54B01764F2F}"/>
                </a:ext>
              </a:extLst>
            </p:cNvPr>
            <p:cNvSpPr/>
            <p:nvPr/>
          </p:nvSpPr>
          <p:spPr>
            <a:xfrm>
              <a:off x="1433491" y="4444672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會員管理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B49762D-4FDE-4A75-8E80-EB3241C07E6C}"/>
                </a:ext>
              </a:extLst>
            </p:cNvPr>
            <p:cNvSpPr/>
            <p:nvPr/>
          </p:nvSpPr>
          <p:spPr>
            <a:xfrm>
              <a:off x="3845832" y="4177902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商品管理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285F8BE-D47E-4E5E-8977-D19C2D86F735}"/>
                </a:ext>
              </a:extLst>
            </p:cNvPr>
            <p:cNvSpPr/>
            <p:nvPr/>
          </p:nvSpPr>
          <p:spPr>
            <a:xfrm>
              <a:off x="4697386" y="316742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優惠票卷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877BF69-D218-4366-9B40-20F71DEB42E1}"/>
                </a:ext>
              </a:extLst>
            </p:cNvPr>
            <p:cNvSpPr/>
            <p:nvPr/>
          </p:nvSpPr>
          <p:spPr>
            <a:xfrm>
              <a:off x="2985812" y="540121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電子郵件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DCF7494-4125-4370-BEDE-C5BCD43E5AC9}"/>
                </a:ext>
              </a:extLst>
            </p:cNvPr>
            <p:cNvSpPr/>
            <p:nvPr/>
          </p:nvSpPr>
          <p:spPr>
            <a:xfrm>
              <a:off x="5529383" y="5154037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客群分析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5F87C56-A907-4146-A88B-6808F52E4EC6}"/>
                </a:ext>
              </a:extLst>
            </p:cNvPr>
            <p:cNvSpPr/>
            <p:nvPr/>
          </p:nvSpPr>
          <p:spPr>
            <a:xfrm>
              <a:off x="1037748" y="2175035"/>
              <a:ext cx="7179735" cy="41143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b="1" dirty="0"/>
                <a:t>Presentation Layer</a:t>
              </a:r>
              <a:endParaRPr lang="zh-TW" altLang="en-US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C744E4-61C0-43A2-B188-9EADEB4F4466}"/>
                </a:ext>
              </a:extLst>
            </p:cNvPr>
            <p:cNvSpPr/>
            <p:nvPr/>
          </p:nvSpPr>
          <p:spPr>
            <a:xfrm>
              <a:off x="1044825" y="6256209"/>
              <a:ext cx="7179735" cy="41143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i="0" u="none" strike="noStrike" baseline="0" dirty="0">
                  <a:solidFill>
                    <a:srgbClr val="28539C"/>
                  </a:solidFill>
                  <a:latin typeface="Consolas" panose="020B0609020204030204" pitchFamily="49" charset="0"/>
                </a:rPr>
                <a:t>Access Layer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41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Context</a:t>
            </a:r>
            <a:r>
              <a:rPr lang="zh-TW" altLang="en-US" dirty="0"/>
              <a:t>之間的關係是甚麼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8"/>
            <a:ext cx="8974318" cy="720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套用物件導向、設計模式，</a:t>
            </a:r>
            <a:r>
              <a:rPr lang="en-US" altLang="zh-TW" sz="2400" dirty="0"/>
              <a:t> </a:t>
            </a:r>
            <a:r>
              <a:rPr lang="zh-TW" altLang="en-US" sz="2400" dirty="0"/>
              <a:t>進行</a:t>
            </a:r>
            <a:r>
              <a:rPr lang="en-US" altLang="zh-TW" sz="2400" dirty="0"/>
              <a:t>Context</a:t>
            </a:r>
            <a:r>
              <a:rPr lang="zh-TW" altLang="en-US" sz="2400" dirty="0"/>
              <a:t>之間連結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218685-11AC-4D28-AB2E-29D2F806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036838"/>
            <a:ext cx="796925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1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Context</a:t>
            </a:r>
            <a:r>
              <a:rPr lang="zh-TW" altLang="en-US" dirty="0"/>
              <a:t>變「多」怎麼管理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9"/>
            <a:ext cx="8974318" cy="74018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套用</a:t>
            </a:r>
            <a:r>
              <a:rPr lang="en-US" altLang="zh-TW" sz="2400" dirty="0"/>
              <a:t>Layer</a:t>
            </a:r>
            <a:r>
              <a:rPr lang="zh-TW" altLang="en-US" sz="2400" dirty="0"/>
              <a:t>架構，依領域分類橫向切割 </a:t>
            </a:r>
            <a:r>
              <a:rPr lang="en-US" altLang="zh-TW" sz="1400" dirty="0"/>
              <a:t>(</a:t>
            </a:r>
            <a:r>
              <a:rPr lang="zh-TW" altLang="en-US" sz="1400" dirty="0"/>
              <a:t>前後台同模型</a:t>
            </a:r>
            <a:r>
              <a:rPr lang="en-US" altLang="zh-TW" sz="1400" dirty="0"/>
              <a:t>)</a:t>
            </a:r>
            <a:endParaRPr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6A899E6-0A77-41BE-9747-318FA0624C75}"/>
              </a:ext>
            </a:extLst>
          </p:cNvPr>
          <p:cNvSpPr/>
          <p:nvPr/>
        </p:nvSpPr>
        <p:spPr>
          <a:xfrm>
            <a:off x="458187" y="2209173"/>
            <a:ext cx="464587" cy="241531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sz="1400" b="1" dirty="0">
                <a:latin typeface="Consolas" panose="020B0609020204030204" pitchFamily="49" charset="0"/>
              </a:rPr>
              <a:t>Application</a:t>
            </a:r>
            <a:endParaRPr lang="zh-TW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922C5C-9C07-420E-86DC-C03BF5A8ADEF}"/>
              </a:ext>
            </a:extLst>
          </p:cNvPr>
          <p:cNvSpPr/>
          <p:nvPr/>
        </p:nvSpPr>
        <p:spPr>
          <a:xfrm>
            <a:off x="455563" y="4742748"/>
            <a:ext cx="464587" cy="199540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sz="1400" b="1" dirty="0">
                <a:latin typeface="Consolas" panose="020B0609020204030204" pitchFamily="49" charset="0"/>
              </a:rPr>
              <a:t>Infrastructure</a:t>
            </a:r>
            <a:endParaRPr lang="zh-TW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1FFCC28-8F50-4B92-AB13-392470F78CF8}"/>
              </a:ext>
            </a:extLst>
          </p:cNvPr>
          <p:cNvCxnSpPr>
            <a:cxnSpLocks/>
          </p:cNvCxnSpPr>
          <p:nvPr/>
        </p:nvCxnSpPr>
        <p:spPr>
          <a:xfrm flipH="1">
            <a:off x="1161279" y="4742749"/>
            <a:ext cx="7341408" cy="0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C4329E9-3EDA-4F6F-A4AC-62BECF90B13A}"/>
              </a:ext>
            </a:extLst>
          </p:cNvPr>
          <p:cNvSpPr/>
          <p:nvPr/>
        </p:nvSpPr>
        <p:spPr>
          <a:xfrm>
            <a:off x="1161278" y="5061285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Mail</a:t>
            </a:r>
            <a:endParaRPr lang="zh-TW" altLang="en-US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2DE131-A97D-490F-AEF0-74B196F26890}"/>
              </a:ext>
            </a:extLst>
          </p:cNvPr>
          <p:cNvSpPr/>
          <p:nvPr/>
        </p:nvSpPr>
        <p:spPr>
          <a:xfrm>
            <a:off x="3070581" y="5061285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Logging</a:t>
            </a:r>
            <a:endParaRPr lang="zh-TW" altLang="en-US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45E91F9-6476-4B67-A163-7EE91FA578B8}"/>
              </a:ext>
            </a:extLst>
          </p:cNvPr>
          <p:cNvSpPr/>
          <p:nvPr/>
        </p:nvSpPr>
        <p:spPr>
          <a:xfrm>
            <a:off x="1161278" y="5938506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SMS</a:t>
            </a:r>
            <a:endParaRPr lang="zh-TW" altLang="en-US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9A5E4A9-F97B-4444-A424-B4E22F695E6A}"/>
              </a:ext>
            </a:extLst>
          </p:cNvPr>
          <p:cNvSpPr/>
          <p:nvPr/>
        </p:nvSpPr>
        <p:spPr>
          <a:xfrm>
            <a:off x="3070581" y="5938505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12D73DC-8253-44C4-B022-88D533EE2A64}"/>
              </a:ext>
            </a:extLst>
          </p:cNvPr>
          <p:cNvSpPr/>
          <p:nvPr/>
        </p:nvSpPr>
        <p:spPr>
          <a:xfrm>
            <a:off x="4959380" y="5041186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9D6500B-6E44-4071-87B2-64BF7890E69E}"/>
              </a:ext>
            </a:extLst>
          </p:cNvPr>
          <p:cNvSpPr/>
          <p:nvPr/>
        </p:nvSpPr>
        <p:spPr>
          <a:xfrm>
            <a:off x="4959380" y="5938506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9474FBE-F8AF-4F5B-9786-F2D680BAEE66}"/>
              </a:ext>
            </a:extLst>
          </p:cNvPr>
          <p:cNvSpPr/>
          <p:nvPr/>
        </p:nvSpPr>
        <p:spPr>
          <a:xfrm>
            <a:off x="6848180" y="5041184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CBA80E-66F9-4BD4-BC65-9FDAF4734C2F}"/>
              </a:ext>
            </a:extLst>
          </p:cNvPr>
          <p:cNvSpPr/>
          <p:nvPr/>
        </p:nvSpPr>
        <p:spPr>
          <a:xfrm>
            <a:off x="6848180" y="5922774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B26FD4-0BC0-43FC-9912-9D0156959F61}"/>
              </a:ext>
            </a:extLst>
          </p:cNvPr>
          <p:cNvSpPr/>
          <p:nvPr/>
        </p:nvSpPr>
        <p:spPr>
          <a:xfrm>
            <a:off x="1181782" y="3081038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行銷活動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67CA02-DF6C-4406-AC04-59E21344A90E}"/>
              </a:ext>
            </a:extLst>
          </p:cNvPr>
          <p:cNvSpPr/>
          <p:nvPr/>
        </p:nvSpPr>
        <p:spPr>
          <a:xfrm>
            <a:off x="1181782" y="3951057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客群分析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CDEEC7B-E405-4905-A21C-53D7EE928271}"/>
              </a:ext>
            </a:extLst>
          </p:cNvPr>
          <p:cNvSpPr/>
          <p:nvPr/>
        </p:nvSpPr>
        <p:spPr>
          <a:xfrm>
            <a:off x="3070581" y="3081038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優惠票卷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98C2E7-F2C0-451E-8C4A-C2C506FF205C}"/>
              </a:ext>
            </a:extLst>
          </p:cNvPr>
          <p:cNvSpPr/>
          <p:nvPr/>
        </p:nvSpPr>
        <p:spPr>
          <a:xfrm>
            <a:off x="6848180" y="3951057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4F6B38A-9116-4A88-BABF-64169490AE54}"/>
              </a:ext>
            </a:extLst>
          </p:cNvPr>
          <p:cNvSpPr/>
          <p:nvPr/>
        </p:nvSpPr>
        <p:spPr>
          <a:xfrm>
            <a:off x="4959380" y="3081038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會員管理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AF1F39-0463-4DDF-AD52-9ADE107AC8A6}"/>
              </a:ext>
            </a:extLst>
          </p:cNvPr>
          <p:cNvSpPr/>
          <p:nvPr/>
        </p:nvSpPr>
        <p:spPr>
          <a:xfrm>
            <a:off x="3070581" y="3951057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物流管理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ADF621E-1D04-4B53-A0E4-9A2688EF51D1}"/>
              </a:ext>
            </a:extLst>
          </p:cNvPr>
          <p:cNvSpPr/>
          <p:nvPr/>
        </p:nvSpPr>
        <p:spPr>
          <a:xfrm>
            <a:off x="4959380" y="3951057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商品管理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EA5174C-CC95-485E-B9B4-337C20F341CF}"/>
              </a:ext>
            </a:extLst>
          </p:cNvPr>
          <p:cNvSpPr/>
          <p:nvPr/>
        </p:nvSpPr>
        <p:spPr>
          <a:xfrm>
            <a:off x="6848180" y="3081038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D423ADE-F892-4EA7-BE15-98E4A2F0ACDC}"/>
              </a:ext>
            </a:extLst>
          </p:cNvPr>
          <p:cNvSpPr/>
          <p:nvPr/>
        </p:nvSpPr>
        <p:spPr>
          <a:xfrm>
            <a:off x="4959380" y="2209173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商場管理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73C2EF4-C5EC-461A-8602-0BD4CBA41B87}"/>
              </a:ext>
            </a:extLst>
          </p:cNvPr>
          <p:cNvSpPr/>
          <p:nvPr/>
        </p:nvSpPr>
        <p:spPr>
          <a:xfrm>
            <a:off x="1181782" y="2209173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聖誕活動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D7D721D-44C3-4691-9AED-6D246AE01297}"/>
              </a:ext>
            </a:extLst>
          </p:cNvPr>
          <p:cNvSpPr/>
          <p:nvPr/>
        </p:nvSpPr>
        <p:spPr>
          <a:xfrm>
            <a:off x="3070581" y="2209173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過年活動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ABBF37-E5ED-43FA-9D8C-69AB4839DFA2}"/>
              </a:ext>
            </a:extLst>
          </p:cNvPr>
          <p:cNvSpPr/>
          <p:nvPr/>
        </p:nvSpPr>
        <p:spPr>
          <a:xfrm>
            <a:off x="6848180" y="2211019"/>
            <a:ext cx="1654507" cy="699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4544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Context</a:t>
            </a:r>
            <a:r>
              <a:rPr lang="zh-TW" altLang="en-US" dirty="0"/>
              <a:t>變「超多」怎麼管理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9"/>
            <a:ext cx="8974318" cy="74018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套用中台戰略，依領域分類直向切割</a:t>
            </a:r>
            <a:r>
              <a:rPr lang="en-US" altLang="zh-TW" sz="1400" dirty="0"/>
              <a:t>(</a:t>
            </a:r>
            <a:r>
              <a:rPr lang="zh-TW" altLang="en-US" sz="1400" dirty="0"/>
              <a:t>三層立體模型、展示層可抽換</a:t>
            </a:r>
            <a:r>
              <a:rPr lang="en-US" altLang="zh-TW" sz="1400" dirty="0"/>
              <a:t>)</a:t>
            </a:r>
            <a:endParaRPr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C3CB03-6974-4577-A673-56474244EA99}"/>
              </a:ext>
            </a:extLst>
          </p:cNvPr>
          <p:cNvSpPr/>
          <p:nvPr/>
        </p:nvSpPr>
        <p:spPr>
          <a:xfrm>
            <a:off x="378466" y="2517794"/>
            <a:ext cx="360000" cy="12680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sz="1400" b="1" dirty="0">
                <a:latin typeface="Consolas" panose="020B0609020204030204" pitchFamily="49" charset="0"/>
              </a:rPr>
              <a:t>Application</a:t>
            </a:r>
            <a:endParaRPr lang="zh-TW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7FE9DD-9E4A-4ADF-B4D6-2098860D5261}"/>
              </a:ext>
            </a:extLst>
          </p:cNvPr>
          <p:cNvSpPr/>
          <p:nvPr/>
        </p:nvSpPr>
        <p:spPr>
          <a:xfrm>
            <a:off x="378466" y="3877897"/>
            <a:ext cx="360000" cy="12680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sz="1400" b="1" dirty="0">
                <a:latin typeface="Consolas" panose="020B0609020204030204" pitchFamily="49" charset="0"/>
              </a:rPr>
              <a:t>Platform</a:t>
            </a:r>
            <a:endParaRPr lang="zh-TW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FD3F4E-66F0-4650-8521-756AD1A2B6EE}"/>
              </a:ext>
            </a:extLst>
          </p:cNvPr>
          <p:cNvSpPr/>
          <p:nvPr/>
        </p:nvSpPr>
        <p:spPr>
          <a:xfrm>
            <a:off x="376433" y="5237999"/>
            <a:ext cx="360000" cy="15534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sz="1400" b="1" dirty="0">
                <a:latin typeface="Consolas" panose="020B0609020204030204" pitchFamily="49" charset="0"/>
              </a:rPr>
              <a:t>Infrastructure</a:t>
            </a:r>
            <a:endParaRPr lang="zh-TW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4E7EFB-EA0B-4861-9369-48AEB102CCFE}"/>
              </a:ext>
            </a:extLst>
          </p:cNvPr>
          <p:cNvSpPr/>
          <p:nvPr/>
        </p:nvSpPr>
        <p:spPr>
          <a:xfrm>
            <a:off x="950652" y="2078138"/>
            <a:ext cx="3621341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行銷系統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A26330-1C46-48EA-ACDC-BCBE06B86129}"/>
              </a:ext>
            </a:extLst>
          </p:cNvPr>
          <p:cNvSpPr/>
          <p:nvPr/>
        </p:nvSpPr>
        <p:spPr>
          <a:xfrm>
            <a:off x="4830931" y="2078138"/>
            <a:ext cx="3868877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交易系統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C4BB716-4327-4059-9E86-C029F5E66135}"/>
              </a:ext>
            </a:extLst>
          </p:cNvPr>
          <p:cNvCxnSpPr>
            <a:cxnSpLocks/>
          </p:cNvCxnSpPr>
          <p:nvPr/>
        </p:nvCxnSpPr>
        <p:spPr>
          <a:xfrm flipH="1">
            <a:off x="923278" y="5238000"/>
            <a:ext cx="7776530" cy="0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61054B9-8029-44B1-AFA2-8C9BA21335B5}"/>
              </a:ext>
            </a:extLst>
          </p:cNvPr>
          <p:cNvCxnSpPr>
            <a:cxnSpLocks/>
          </p:cNvCxnSpPr>
          <p:nvPr/>
        </p:nvCxnSpPr>
        <p:spPr>
          <a:xfrm flipH="1">
            <a:off x="923278" y="3805240"/>
            <a:ext cx="7776530" cy="0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06B41E-44A5-4483-8900-B831FE6AE487}"/>
              </a:ext>
            </a:extLst>
          </p:cNvPr>
          <p:cNvCxnSpPr>
            <a:cxnSpLocks/>
          </p:cNvCxnSpPr>
          <p:nvPr/>
        </p:nvCxnSpPr>
        <p:spPr>
          <a:xfrm flipV="1">
            <a:off x="4749553" y="2517794"/>
            <a:ext cx="1" cy="2720205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4A04D68-AEEF-436B-8492-B725510D1E8D}"/>
              </a:ext>
            </a:extLst>
          </p:cNvPr>
          <p:cNvCxnSpPr>
            <a:cxnSpLocks/>
          </p:cNvCxnSpPr>
          <p:nvPr/>
        </p:nvCxnSpPr>
        <p:spPr>
          <a:xfrm flipV="1">
            <a:off x="6890551" y="2501917"/>
            <a:ext cx="1" cy="1283914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CD12A26-3475-4085-B1C7-BE45B5794E75}"/>
              </a:ext>
            </a:extLst>
          </p:cNvPr>
          <p:cNvSpPr/>
          <p:nvPr/>
        </p:nvSpPr>
        <p:spPr>
          <a:xfrm>
            <a:off x="923278" y="548597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Mail</a:t>
            </a:r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4BEA4D-BABD-492D-92F2-4366F2114558}"/>
              </a:ext>
            </a:extLst>
          </p:cNvPr>
          <p:cNvSpPr/>
          <p:nvPr/>
        </p:nvSpPr>
        <p:spPr>
          <a:xfrm>
            <a:off x="2392169" y="548597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Logging</a:t>
            </a:r>
            <a:endParaRPr lang="zh-TW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4A8156B-CE0F-4B97-AED3-754EFAB05FFF}"/>
              </a:ext>
            </a:extLst>
          </p:cNvPr>
          <p:cNvSpPr/>
          <p:nvPr/>
        </p:nvSpPr>
        <p:spPr>
          <a:xfrm>
            <a:off x="923278" y="6168894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SMS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30650C-2EF1-4838-AC06-C408A2003AE7}"/>
              </a:ext>
            </a:extLst>
          </p:cNvPr>
          <p:cNvSpPr/>
          <p:nvPr/>
        </p:nvSpPr>
        <p:spPr>
          <a:xfrm>
            <a:off x="2392169" y="6168893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E7BA8B1-A999-4B40-9636-D511491AACF3}"/>
              </a:ext>
            </a:extLst>
          </p:cNvPr>
          <p:cNvSpPr/>
          <p:nvPr/>
        </p:nvSpPr>
        <p:spPr>
          <a:xfrm>
            <a:off x="3861060" y="5470332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B316666-9206-4841-ABAD-326992AB036C}"/>
              </a:ext>
            </a:extLst>
          </p:cNvPr>
          <p:cNvSpPr/>
          <p:nvPr/>
        </p:nvSpPr>
        <p:spPr>
          <a:xfrm>
            <a:off x="3861060" y="6168894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EA240BC-AE9C-4249-8995-3B3F064ABE87}"/>
              </a:ext>
            </a:extLst>
          </p:cNvPr>
          <p:cNvSpPr/>
          <p:nvPr/>
        </p:nvSpPr>
        <p:spPr>
          <a:xfrm>
            <a:off x="5329951" y="5470331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F3E613-EFEA-46FD-BDB4-3D30E470BEB2}"/>
              </a:ext>
            </a:extLst>
          </p:cNvPr>
          <p:cNvSpPr/>
          <p:nvPr/>
        </p:nvSpPr>
        <p:spPr>
          <a:xfrm>
            <a:off x="5329951" y="6156647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54937A0-E4F9-44A2-AE15-66CB0EAB1DDB}"/>
              </a:ext>
            </a:extLst>
          </p:cNvPr>
          <p:cNvSpPr/>
          <p:nvPr/>
        </p:nvSpPr>
        <p:spPr>
          <a:xfrm>
            <a:off x="6798842" y="5485979"/>
            <a:ext cx="190096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750C399-F289-40E9-8AAE-12E4919518CF}"/>
              </a:ext>
            </a:extLst>
          </p:cNvPr>
          <p:cNvSpPr/>
          <p:nvPr/>
        </p:nvSpPr>
        <p:spPr>
          <a:xfrm>
            <a:off x="6798841" y="6156647"/>
            <a:ext cx="1900965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9159250-916F-4D61-8340-F154A30D0553}"/>
              </a:ext>
            </a:extLst>
          </p:cNvPr>
          <p:cNvSpPr/>
          <p:nvPr/>
        </p:nvSpPr>
        <p:spPr>
          <a:xfrm>
            <a:off x="950652" y="3957366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行銷活動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FE20B79-24F8-484D-A924-F6E10E84F04B}"/>
              </a:ext>
            </a:extLst>
          </p:cNvPr>
          <p:cNvSpPr/>
          <p:nvPr/>
        </p:nvSpPr>
        <p:spPr>
          <a:xfrm>
            <a:off x="939166" y="4597683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客群分析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5B02651-7D85-4E91-905D-AD4D15E3B49A}"/>
              </a:ext>
            </a:extLst>
          </p:cNvPr>
          <p:cNvSpPr/>
          <p:nvPr/>
        </p:nvSpPr>
        <p:spPr>
          <a:xfrm>
            <a:off x="2392169" y="397778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優惠票卷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1A44EC8-8C16-42D0-AB09-87F2802DEF29}"/>
              </a:ext>
            </a:extLst>
          </p:cNvPr>
          <p:cNvSpPr/>
          <p:nvPr/>
        </p:nvSpPr>
        <p:spPr>
          <a:xfrm>
            <a:off x="2392169" y="4599981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8284F33-3A7C-4E10-A0A5-BBA4996755A6}"/>
              </a:ext>
            </a:extLst>
          </p:cNvPr>
          <p:cNvSpPr/>
          <p:nvPr/>
        </p:nvSpPr>
        <p:spPr>
          <a:xfrm>
            <a:off x="4956922" y="3923453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會員管理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8578CE1-02C7-4ACE-979E-BB768C5A70E1}"/>
              </a:ext>
            </a:extLst>
          </p:cNvPr>
          <p:cNvSpPr/>
          <p:nvPr/>
        </p:nvSpPr>
        <p:spPr>
          <a:xfrm>
            <a:off x="4945436" y="456377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物流管理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789BB6D-DA25-4F32-9F2A-AC376661733F}"/>
              </a:ext>
            </a:extLst>
          </p:cNvPr>
          <p:cNvSpPr/>
          <p:nvPr/>
        </p:nvSpPr>
        <p:spPr>
          <a:xfrm>
            <a:off x="6398439" y="3943875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商品管理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97589D9-A180-4927-A9A9-7BC9F2462716}"/>
              </a:ext>
            </a:extLst>
          </p:cNvPr>
          <p:cNvSpPr/>
          <p:nvPr/>
        </p:nvSpPr>
        <p:spPr>
          <a:xfrm>
            <a:off x="6398439" y="456606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E876D56-00C0-48F6-A5EB-BAF5495E6A93}"/>
              </a:ext>
            </a:extLst>
          </p:cNvPr>
          <p:cNvSpPr/>
          <p:nvPr/>
        </p:nvSpPr>
        <p:spPr>
          <a:xfrm>
            <a:off x="4927350" y="2578532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網路商城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200CE45-C587-4095-8224-3F2326395587}"/>
              </a:ext>
            </a:extLst>
          </p:cNvPr>
          <p:cNvSpPr/>
          <p:nvPr/>
        </p:nvSpPr>
        <p:spPr>
          <a:xfrm>
            <a:off x="7073970" y="259949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直播帶貨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2E65B2D-C390-44E0-90F9-DC026894AE41}"/>
              </a:ext>
            </a:extLst>
          </p:cNvPr>
          <p:cNvSpPr/>
          <p:nvPr/>
        </p:nvSpPr>
        <p:spPr>
          <a:xfrm>
            <a:off x="939166" y="259949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聖誕活動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2D13E28-990D-484E-917E-A3464A967D5B}"/>
              </a:ext>
            </a:extLst>
          </p:cNvPr>
          <p:cNvSpPr/>
          <p:nvPr/>
        </p:nvSpPr>
        <p:spPr>
          <a:xfrm>
            <a:off x="2399009" y="259949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過年活動</a:t>
            </a:r>
          </a:p>
        </p:txBody>
      </p:sp>
    </p:spTree>
    <p:extLst>
      <p:ext uri="{BB962C8B-B14F-4D97-AF65-F5344CB8AC3E}">
        <p14:creationId xmlns:p14="http://schemas.microsoft.com/office/powerpoint/2010/main" val="239069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B6032-513E-4274-AE55-7F6D5DF1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Agenda - DDD x 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12021A-D15A-42BB-95CE-B9AED3A9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82" y="1361998"/>
            <a:ext cx="8946036" cy="3935870"/>
          </a:xfrm>
        </p:spPr>
        <p:txBody>
          <a:bodyPr anchor="t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技術很多要學習</a:t>
            </a:r>
            <a:endParaRPr lang="en-US" altLang="zh-TW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功能很多要開發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客戶很多要服務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模組很多要重用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總結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B6E220-157D-4402-AE0A-50DBF7CA3540}"/>
              </a:ext>
            </a:extLst>
          </p:cNvPr>
          <p:cNvSpPr/>
          <p:nvPr/>
        </p:nvSpPr>
        <p:spPr>
          <a:xfrm>
            <a:off x="197962" y="2837470"/>
            <a:ext cx="329939" cy="320500"/>
          </a:xfrm>
          <a:prstGeom prst="rect">
            <a:avLst/>
          </a:prstGeom>
          <a:solidFill>
            <a:srgbClr val="DD79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03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客戶很多要服務，怎麼辦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9"/>
            <a:ext cx="8974318" cy="936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以</a:t>
            </a:r>
            <a:r>
              <a:rPr lang="en-US" altLang="zh-TW" sz="2400" dirty="0" err="1"/>
              <a:t>DomainContext</a:t>
            </a:r>
            <a:r>
              <a:rPr lang="zh-TW" altLang="en-US" sz="2400" dirty="0"/>
              <a:t>模型為單位，將</a:t>
            </a:r>
            <a:r>
              <a:rPr lang="en-US" altLang="zh-TW" sz="2400" dirty="0"/>
              <a:t>Context</a:t>
            </a:r>
            <a:r>
              <a:rPr lang="zh-TW" altLang="en-US" sz="2400" dirty="0"/>
              <a:t>切割至獨立</a:t>
            </a:r>
            <a:r>
              <a:rPr lang="en-US" altLang="zh-TW" sz="2400" dirty="0"/>
              <a:t>Node</a:t>
            </a:r>
            <a:r>
              <a:rPr lang="zh-TW" altLang="en-US" sz="2400" dirty="0"/>
              <a:t>進行資源分配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FE8468-C155-4619-B9D9-3F74A069046E}"/>
              </a:ext>
            </a:extLst>
          </p:cNvPr>
          <p:cNvSpPr/>
          <p:nvPr/>
        </p:nvSpPr>
        <p:spPr>
          <a:xfrm>
            <a:off x="2503502" y="2452097"/>
            <a:ext cx="4136995" cy="369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Node A</a:t>
            </a:r>
            <a:endParaRPr lang="zh-TW" altLang="en-US" b="1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6E03D09-6156-4A4A-A9BC-CA637E894026}"/>
              </a:ext>
            </a:extLst>
          </p:cNvPr>
          <p:cNvCxnSpPr>
            <a:cxnSpLocks/>
          </p:cNvCxnSpPr>
          <p:nvPr/>
        </p:nvCxnSpPr>
        <p:spPr>
          <a:xfrm>
            <a:off x="4608311" y="3597593"/>
            <a:ext cx="489272" cy="456017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D30567C-A26A-4F23-9645-D6DE94FFFCCA}"/>
              </a:ext>
            </a:extLst>
          </p:cNvPr>
          <p:cNvCxnSpPr>
            <a:cxnSpLocks/>
          </p:cNvCxnSpPr>
          <p:nvPr/>
        </p:nvCxnSpPr>
        <p:spPr>
          <a:xfrm flipH="1">
            <a:off x="3083977" y="3587512"/>
            <a:ext cx="330200" cy="732868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7F64A60-225C-4EBF-A1C1-FE2ED25CEDAA}"/>
              </a:ext>
            </a:extLst>
          </p:cNvPr>
          <p:cNvCxnSpPr>
            <a:cxnSpLocks/>
          </p:cNvCxnSpPr>
          <p:nvPr/>
        </p:nvCxnSpPr>
        <p:spPr>
          <a:xfrm flipH="1">
            <a:off x="4608311" y="4597985"/>
            <a:ext cx="911298" cy="678942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3FFA58C-500C-4FB0-95EB-C175CE19BA39}"/>
              </a:ext>
            </a:extLst>
          </p:cNvPr>
          <p:cNvCxnSpPr>
            <a:cxnSpLocks/>
          </p:cNvCxnSpPr>
          <p:nvPr/>
        </p:nvCxnSpPr>
        <p:spPr>
          <a:xfrm>
            <a:off x="3474442" y="4864755"/>
            <a:ext cx="845669" cy="412172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F2C67E0-3B24-4F12-B296-E5AAFD5BB269}"/>
              </a:ext>
            </a:extLst>
          </p:cNvPr>
          <p:cNvSpPr/>
          <p:nvPr/>
        </p:nvSpPr>
        <p:spPr>
          <a:xfrm>
            <a:off x="3326265" y="305321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78624-2AB1-473F-858F-928890D5F5C8}"/>
              </a:ext>
            </a:extLst>
          </p:cNvPr>
          <p:cNvSpPr/>
          <p:nvPr/>
        </p:nvSpPr>
        <p:spPr>
          <a:xfrm>
            <a:off x="2685242" y="432038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493D00-C09C-4C26-91EB-87331AF63878}"/>
              </a:ext>
            </a:extLst>
          </p:cNvPr>
          <p:cNvSpPr/>
          <p:nvPr/>
        </p:nvSpPr>
        <p:spPr>
          <a:xfrm>
            <a:off x="5097583" y="405361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6C9490-AD98-4E8B-8DD9-F80E04697440}"/>
              </a:ext>
            </a:extLst>
          </p:cNvPr>
          <p:cNvSpPr/>
          <p:nvPr/>
        </p:nvSpPr>
        <p:spPr>
          <a:xfrm>
            <a:off x="4237563" y="5276927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24CB28-1BD2-431A-BECD-1E4E45E22F04}"/>
              </a:ext>
            </a:extLst>
          </p:cNvPr>
          <p:cNvSpPr/>
          <p:nvPr/>
        </p:nvSpPr>
        <p:spPr>
          <a:xfrm>
            <a:off x="6890499" y="2475362"/>
            <a:ext cx="1708690" cy="369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Node B</a:t>
            </a:r>
            <a:endParaRPr lang="zh-TW" altLang="en-US" b="1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2D4CAFC-1437-441D-8D85-6E5D5BE56CC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379629" y="4297114"/>
            <a:ext cx="727502" cy="28684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0A21ED3-14CF-4B68-9BF2-2B58A235564B}"/>
              </a:ext>
            </a:extLst>
          </p:cNvPr>
          <p:cNvSpPr/>
          <p:nvPr/>
        </p:nvSpPr>
        <p:spPr>
          <a:xfrm>
            <a:off x="7129769" y="4024926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352CC2-27BE-4615-B787-E60E2E64923F}"/>
              </a:ext>
            </a:extLst>
          </p:cNvPr>
          <p:cNvSpPr/>
          <p:nvPr/>
        </p:nvSpPr>
        <p:spPr>
          <a:xfrm>
            <a:off x="580433" y="4563892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CPU</a:t>
            </a:r>
            <a:endParaRPr lang="zh-TW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CC6186-8D01-4206-AF0C-EEE5C96FF732}"/>
              </a:ext>
            </a:extLst>
          </p:cNvPr>
          <p:cNvSpPr/>
          <p:nvPr/>
        </p:nvSpPr>
        <p:spPr>
          <a:xfrm>
            <a:off x="580433" y="3952294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IO</a:t>
            </a:r>
            <a:endParaRPr lang="zh-TW" altLang="en-US" b="1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7EA05FA9-85EA-4E0B-8C6F-F8294D415579}"/>
              </a:ext>
            </a:extLst>
          </p:cNvPr>
          <p:cNvGrpSpPr/>
          <p:nvPr/>
        </p:nvGrpSpPr>
        <p:grpSpPr>
          <a:xfrm>
            <a:off x="580433" y="2476281"/>
            <a:ext cx="1282046" cy="1167280"/>
            <a:chOff x="218673" y="1848871"/>
            <a:chExt cx="1282046" cy="116728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9E829ED-0A01-4388-9D56-261C7BBC82FF}"/>
                </a:ext>
              </a:extLst>
            </p:cNvPr>
            <p:cNvSpPr/>
            <p:nvPr/>
          </p:nvSpPr>
          <p:spPr>
            <a:xfrm>
              <a:off x="218673" y="1848871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Scale-up</a:t>
              </a:r>
              <a:endParaRPr lang="zh-TW" altLang="en-US" b="1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7B59AD9-C65F-49F2-8721-9AF8CA26B942}"/>
                </a:ext>
              </a:extLst>
            </p:cNvPr>
            <p:cNvSpPr/>
            <p:nvPr/>
          </p:nvSpPr>
          <p:spPr>
            <a:xfrm>
              <a:off x="218673" y="247177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Scale-out</a:t>
              </a:r>
              <a:endParaRPr lang="zh-TW" altLang="en-US" b="1" dirty="0"/>
            </a:p>
          </p:txBody>
        </p:sp>
      </p:grpSp>
      <p:sp>
        <p:nvSpPr>
          <p:cNvPr id="45" name="橢圓 44">
            <a:extLst>
              <a:ext uri="{FF2B5EF4-FFF2-40B4-BE49-F238E27FC236}">
                <a16:creationId xmlns:a16="http://schemas.microsoft.com/office/drawing/2014/main" id="{8C26B81C-8378-4CF9-A3CC-612BE3EB3528}"/>
              </a:ext>
            </a:extLst>
          </p:cNvPr>
          <p:cNvSpPr/>
          <p:nvPr/>
        </p:nvSpPr>
        <p:spPr>
          <a:xfrm>
            <a:off x="159573" y="2476281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1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B76CFA0-80A2-4BFF-8309-180B2B6EF97A}"/>
              </a:ext>
            </a:extLst>
          </p:cNvPr>
          <p:cNvSpPr/>
          <p:nvPr/>
        </p:nvSpPr>
        <p:spPr>
          <a:xfrm>
            <a:off x="159573" y="3951084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2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FD178F1-9652-4379-9F8B-04E38A07A8DA}"/>
              </a:ext>
            </a:extLst>
          </p:cNvPr>
          <p:cNvSpPr/>
          <p:nvPr/>
        </p:nvSpPr>
        <p:spPr>
          <a:xfrm>
            <a:off x="580433" y="5170203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6273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Context</a:t>
            </a:r>
            <a:r>
              <a:rPr lang="zh-TW" altLang="en-US" dirty="0"/>
              <a:t>之間的關係是甚麼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8"/>
            <a:ext cx="8974318" cy="720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套用通訊協定，</a:t>
            </a:r>
            <a:r>
              <a:rPr lang="en-US" altLang="zh-TW" sz="2400" dirty="0"/>
              <a:t> </a:t>
            </a:r>
            <a:r>
              <a:rPr lang="zh-TW" altLang="en-US" sz="2400" dirty="0"/>
              <a:t>進行</a:t>
            </a:r>
            <a:r>
              <a:rPr lang="en-US" altLang="zh-TW" sz="2400" dirty="0"/>
              <a:t>Context</a:t>
            </a:r>
            <a:r>
              <a:rPr lang="zh-TW" altLang="en-US" sz="2400" dirty="0"/>
              <a:t>之間連結，以提供資源分配</a:t>
            </a:r>
            <a:endParaRPr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F0B43D-E0AC-4FF3-BAD5-BC2796C4447A}"/>
              </a:ext>
            </a:extLst>
          </p:cNvPr>
          <p:cNvSpPr/>
          <p:nvPr/>
        </p:nvSpPr>
        <p:spPr>
          <a:xfrm>
            <a:off x="2503502" y="2452097"/>
            <a:ext cx="4136995" cy="369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Node A</a:t>
            </a:r>
            <a:endParaRPr lang="zh-TW" altLang="en-US" b="1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476D0A3-DA30-4F7D-8CD4-65299857646A}"/>
              </a:ext>
            </a:extLst>
          </p:cNvPr>
          <p:cNvCxnSpPr>
            <a:cxnSpLocks/>
          </p:cNvCxnSpPr>
          <p:nvPr/>
        </p:nvCxnSpPr>
        <p:spPr>
          <a:xfrm>
            <a:off x="4608311" y="3597593"/>
            <a:ext cx="489272" cy="456017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8532ADE-115E-4F90-A567-0CB7F770D489}"/>
              </a:ext>
            </a:extLst>
          </p:cNvPr>
          <p:cNvCxnSpPr>
            <a:cxnSpLocks/>
          </p:cNvCxnSpPr>
          <p:nvPr/>
        </p:nvCxnSpPr>
        <p:spPr>
          <a:xfrm flipH="1">
            <a:off x="3083977" y="3587512"/>
            <a:ext cx="330200" cy="732868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F747128-6033-4479-979C-8C3CB67E5638}"/>
              </a:ext>
            </a:extLst>
          </p:cNvPr>
          <p:cNvCxnSpPr>
            <a:cxnSpLocks/>
          </p:cNvCxnSpPr>
          <p:nvPr/>
        </p:nvCxnSpPr>
        <p:spPr>
          <a:xfrm flipH="1">
            <a:off x="4608311" y="4597985"/>
            <a:ext cx="911298" cy="678942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B8ADCC2-9310-4DFD-9B1C-86C93C2331D3}"/>
              </a:ext>
            </a:extLst>
          </p:cNvPr>
          <p:cNvCxnSpPr>
            <a:cxnSpLocks/>
          </p:cNvCxnSpPr>
          <p:nvPr/>
        </p:nvCxnSpPr>
        <p:spPr>
          <a:xfrm>
            <a:off x="3474442" y="4864755"/>
            <a:ext cx="845669" cy="412172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A14F18F-283B-401F-8F6A-FF2487868D27}"/>
              </a:ext>
            </a:extLst>
          </p:cNvPr>
          <p:cNvSpPr/>
          <p:nvPr/>
        </p:nvSpPr>
        <p:spPr>
          <a:xfrm>
            <a:off x="3326265" y="305321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ECE82A-79BE-4388-9B2F-A5A3A3C673AA}"/>
              </a:ext>
            </a:extLst>
          </p:cNvPr>
          <p:cNvSpPr/>
          <p:nvPr/>
        </p:nvSpPr>
        <p:spPr>
          <a:xfrm>
            <a:off x="2685242" y="432038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1584FB-3300-4314-B2B9-DAC4777C8470}"/>
              </a:ext>
            </a:extLst>
          </p:cNvPr>
          <p:cNvSpPr/>
          <p:nvPr/>
        </p:nvSpPr>
        <p:spPr>
          <a:xfrm>
            <a:off x="5097583" y="405361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2C7DDD-763F-4B86-A912-A09EBC8DD5A5}"/>
              </a:ext>
            </a:extLst>
          </p:cNvPr>
          <p:cNvSpPr/>
          <p:nvPr/>
        </p:nvSpPr>
        <p:spPr>
          <a:xfrm>
            <a:off x="4237563" y="5276927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1575C4-C2CA-45ED-AA6D-FE5BAB6AACD7}"/>
              </a:ext>
            </a:extLst>
          </p:cNvPr>
          <p:cNvSpPr/>
          <p:nvPr/>
        </p:nvSpPr>
        <p:spPr>
          <a:xfrm>
            <a:off x="6890499" y="2475362"/>
            <a:ext cx="1708690" cy="369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Node B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B33FCC-FADE-4935-8A0A-912C7C67075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379629" y="4297114"/>
            <a:ext cx="727502" cy="28684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BBAD5C-BBEA-446E-8D76-714A0BB3F17D}"/>
              </a:ext>
            </a:extLst>
          </p:cNvPr>
          <p:cNvSpPr/>
          <p:nvPr/>
        </p:nvSpPr>
        <p:spPr>
          <a:xfrm>
            <a:off x="7129769" y="4024926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4FD787-B9D3-4325-BBD0-D29A442978B3}"/>
              </a:ext>
            </a:extLst>
          </p:cNvPr>
          <p:cNvSpPr/>
          <p:nvPr/>
        </p:nvSpPr>
        <p:spPr>
          <a:xfrm>
            <a:off x="577943" y="3043137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REST</a:t>
            </a:r>
            <a:endParaRPr lang="zh-TW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E2413C-0485-4EAC-A7FD-78419C19620A}"/>
              </a:ext>
            </a:extLst>
          </p:cNvPr>
          <p:cNvSpPr/>
          <p:nvPr/>
        </p:nvSpPr>
        <p:spPr>
          <a:xfrm>
            <a:off x="577943" y="243153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SOAP</a:t>
            </a:r>
            <a:endParaRPr lang="zh-TW" altLang="en-US" b="1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397EB85-AEA6-40BA-A1D0-DEA921E9349F}"/>
              </a:ext>
            </a:extLst>
          </p:cNvPr>
          <p:cNvSpPr/>
          <p:nvPr/>
        </p:nvSpPr>
        <p:spPr>
          <a:xfrm>
            <a:off x="157083" y="2430329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C70493-8BD1-495C-BD95-044A9793280A}"/>
              </a:ext>
            </a:extLst>
          </p:cNvPr>
          <p:cNvSpPr/>
          <p:nvPr/>
        </p:nvSpPr>
        <p:spPr>
          <a:xfrm>
            <a:off x="577943" y="364944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gRPC</a:t>
            </a:r>
            <a:endParaRPr lang="zh-TW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0C3B59-D193-4EBB-966C-BF9EF9DA3D4A}"/>
              </a:ext>
            </a:extLst>
          </p:cNvPr>
          <p:cNvSpPr/>
          <p:nvPr/>
        </p:nvSpPr>
        <p:spPr>
          <a:xfrm>
            <a:off x="580433" y="5118676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Software</a:t>
            </a:r>
          </a:p>
          <a:p>
            <a:pPr algn="ctr"/>
            <a:r>
              <a:rPr lang="en-US" altLang="zh-TW" sz="1400" b="1" dirty="0"/>
              <a:t>Load Balancer</a:t>
            </a:r>
            <a:endParaRPr lang="zh-TW" altLang="en-US" sz="1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4382BA-5337-4763-AFFF-77A4500FABD0}"/>
              </a:ext>
            </a:extLst>
          </p:cNvPr>
          <p:cNvSpPr/>
          <p:nvPr/>
        </p:nvSpPr>
        <p:spPr>
          <a:xfrm>
            <a:off x="580433" y="450707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Hardware</a:t>
            </a:r>
          </a:p>
          <a:p>
            <a:pPr algn="ctr"/>
            <a:r>
              <a:rPr lang="en-US" altLang="zh-TW" sz="1400" b="1" dirty="0"/>
              <a:t>Load Balancer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76C316A-4497-4CE6-BF1E-582096D51D58}"/>
              </a:ext>
            </a:extLst>
          </p:cNvPr>
          <p:cNvSpPr/>
          <p:nvPr/>
        </p:nvSpPr>
        <p:spPr>
          <a:xfrm>
            <a:off x="159573" y="4505868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2</a:t>
            </a:r>
            <a:endParaRPr lang="zh-TW" alt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0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Context</a:t>
            </a:r>
            <a:r>
              <a:rPr lang="zh-TW" altLang="en-US" dirty="0"/>
              <a:t>變「多」怎麼管理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9"/>
            <a:ext cx="8974318" cy="74018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套用</a:t>
            </a:r>
            <a:r>
              <a:rPr lang="en-US" altLang="zh-TW" sz="2400" dirty="0"/>
              <a:t>Microservice</a:t>
            </a:r>
            <a:r>
              <a:rPr lang="zh-TW" altLang="en-US" sz="2400" dirty="0"/>
              <a:t>架構，提供平台等級管理功能 </a:t>
            </a:r>
            <a:r>
              <a:rPr lang="en-US" altLang="zh-TW" sz="1400" dirty="0"/>
              <a:t>(</a:t>
            </a:r>
            <a:r>
              <a:rPr lang="zh-TW" altLang="en-US" sz="1400" dirty="0"/>
              <a:t>功能是長出來的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179A3B-5AB7-4944-B18A-04A630232945}"/>
              </a:ext>
            </a:extLst>
          </p:cNvPr>
          <p:cNvSpPr/>
          <p:nvPr/>
        </p:nvSpPr>
        <p:spPr>
          <a:xfrm>
            <a:off x="778432" y="2108003"/>
            <a:ext cx="5149205" cy="256206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Node A</a:t>
            </a:r>
            <a:endParaRPr lang="zh-TW" altLang="en-US" b="1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5F8035D-469F-4ABC-9B8F-3965046F03BB}"/>
              </a:ext>
            </a:extLst>
          </p:cNvPr>
          <p:cNvCxnSpPr>
            <a:cxnSpLocks/>
          </p:cNvCxnSpPr>
          <p:nvPr/>
        </p:nvCxnSpPr>
        <p:spPr>
          <a:xfrm>
            <a:off x="3398231" y="2903344"/>
            <a:ext cx="608984" cy="316622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89D737A-C8FF-457E-8616-4D54297DA37C}"/>
              </a:ext>
            </a:extLst>
          </p:cNvPr>
          <p:cNvCxnSpPr>
            <a:cxnSpLocks/>
          </p:cNvCxnSpPr>
          <p:nvPr/>
        </p:nvCxnSpPr>
        <p:spPr>
          <a:xfrm flipH="1">
            <a:off x="1500933" y="2896345"/>
            <a:ext cx="410991" cy="508845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64EAF1C-201B-43C4-8473-EB09F6BE318F}"/>
              </a:ext>
            </a:extLst>
          </p:cNvPr>
          <p:cNvCxnSpPr>
            <a:cxnSpLocks/>
          </p:cNvCxnSpPr>
          <p:nvPr/>
        </p:nvCxnSpPr>
        <p:spPr>
          <a:xfrm flipH="1">
            <a:off x="3398231" y="3597936"/>
            <a:ext cx="1134268" cy="471403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E91C90C-EE09-4822-ACA7-5392953C8349}"/>
              </a:ext>
            </a:extLst>
          </p:cNvPr>
          <p:cNvCxnSpPr>
            <a:cxnSpLocks/>
          </p:cNvCxnSpPr>
          <p:nvPr/>
        </p:nvCxnSpPr>
        <p:spPr>
          <a:xfrm>
            <a:off x="1986935" y="3783160"/>
            <a:ext cx="1052581" cy="286179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A979312-9A0B-4006-83B1-D611B2CD1B19}"/>
              </a:ext>
            </a:extLst>
          </p:cNvPr>
          <p:cNvSpPr/>
          <p:nvPr/>
        </p:nvSpPr>
        <p:spPr>
          <a:xfrm>
            <a:off x="6238808" y="2124156"/>
            <a:ext cx="2126760" cy="128103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Node B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290EC7E-9C9B-4A4C-B3B4-8E76218FDFC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73489" y="2645480"/>
            <a:ext cx="1434955" cy="574485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B355F52-6286-4BCD-A2F8-B965C11AE5EC}"/>
              </a:ext>
            </a:extLst>
          </p:cNvPr>
          <p:cNvSpPr/>
          <p:nvPr/>
        </p:nvSpPr>
        <p:spPr>
          <a:xfrm>
            <a:off x="6238808" y="3497384"/>
            <a:ext cx="2126760" cy="11665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Node C</a:t>
            </a:r>
            <a:endParaRPr lang="zh-TW" altLang="en-US" b="1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3049BF8-7745-47C3-AA25-79158340E89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5602942" y="3408952"/>
            <a:ext cx="1095193" cy="546020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FB3E508-8279-4828-A274-74B16F08F965}"/>
              </a:ext>
            </a:extLst>
          </p:cNvPr>
          <p:cNvCxnSpPr>
            <a:cxnSpLocks/>
          </p:cNvCxnSpPr>
          <p:nvPr/>
        </p:nvCxnSpPr>
        <p:spPr>
          <a:xfrm flipH="1">
            <a:off x="4532498" y="4060786"/>
            <a:ext cx="1975946" cy="83171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E638A6E-67C8-4147-A449-221959D7DBB2}"/>
              </a:ext>
            </a:extLst>
          </p:cNvPr>
          <p:cNvSpPr/>
          <p:nvPr/>
        </p:nvSpPr>
        <p:spPr>
          <a:xfrm>
            <a:off x="778432" y="4859519"/>
            <a:ext cx="7587136" cy="18004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Microservice</a:t>
            </a:r>
            <a:endParaRPr lang="zh-TW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476496-664E-4625-B75A-08DE54ECC9F3}"/>
              </a:ext>
            </a:extLst>
          </p:cNvPr>
          <p:cNvSpPr/>
          <p:nvPr/>
        </p:nvSpPr>
        <p:spPr>
          <a:xfrm>
            <a:off x="1001908" y="529212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服務註冊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E65E82-ABF6-412B-9312-B52E6D70DF0E}"/>
              </a:ext>
            </a:extLst>
          </p:cNvPr>
          <p:cNvSpPr/>
          <p:nvPr/>
        </p:nvSpPr>
        <p:spPr>
          <a:xfrm>
            <a:off x="1001908" y="592977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自動擴展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A79C40C-83BD-4EAD-8300-88FF277981BE}"/>
              </a:ext>
            </a:extLst>
          </p:cNvPr>
          <p:cNvSpPr/>
          <p:nvPr/>
        </p:nvSpPr>
        <p:spPr>
          <a:xfrm>
            <a:off x="2436354" y="529212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服務探索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30D7E8-ED4E-42A4-91FF-D91D47F43753}"/>
              </a:ext>
            </a:extLst>
          </p:cNvPr>
          <p:cNvSpPr/>
          <p:nvPr/>
        </p:nvSpPr>
        <p:spPr>
          <a:xfrm>
            <a:off x="2436354" y="592977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流量管制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A6B3F6-F19E-4272-B749-9AAF415C2549}"/>
              </a:ext>
            </a:extLst>
          </p:cNvPr>
          <p:cNvSpPr/>
          <p:nvPr/>
        </p:nvSpPr>
        <p:spPr>
          <a:xfrm>
            <a:off x="3870800" y="529212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附載平衡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C4DE8B9-2FD5-44D0-8B34-15B31C9EA116}"/>
              </a:ext>
            </a:extLst>
          </p:cNvPr>
          <p:cNvSpPr/>
          <p:nvPr/>
        </p:nvSpPr>
        <p:spPr>
          <a:xfrm>
            <a:off x="3870800" y="592977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異常監控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DB1911B-3649-4986-8A97-645B905BDE45}"/>
              </a:ext>
            </a:extLst>
          </p:cNvPr>
          <p:cNvSpPr/>
          <p:nvPr/>
        </p:nvSpPr>
        <p:spPr>
          <a:xfrm>
            <a:off x="5305246" y="528848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調用追蹤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DDEA43-D12E-4E69-BBAB-0A9826D0F0FE}"/>
              </a:ext>
            </a:extLst>
          </p:cNvPr>
          <p:cNvSpPr/>
          <p:nvPr/>
        </p:nvSpPr>
        <p:spPr>
          <a:xfrm>
            <a:off x="5305246" y="592614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異常融斷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289CC1A-D8A1-4417-B5A2-BF5C143A0B3E}"/>
              </a:ext>
            </a:extLst>
          </p:cNvPr>
          <p:cNvSpPr/>
          <p:nvPr/>
        </p:nvSpPr>
        <p:spPr>
          <a:xfrm>
            <a:off x="6722217" y="528848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調用權限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0D91F55-0B9A-4359-8351-30EC41EF5A1A}"/>
              </a:ext>
            </a:extLst>
          </p:cNvPr>
          <p:cNvSpPr/>
          <p:nvPr/>
        </p:nvSpPr>
        <p:spPr>
          <a:xfrm>
            <a:off x="6722217" y="592614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E6A89A-7ECB-4398-B5D9-DD05D1C2FB16}"/>
              </a:ext>
            </a:extLst>
          </p:cNvPr>
          <p:cNvSpPr/>
          <p:nvPr/>
        </p:nvSpPr>
        <p:spPr>
          <a:xfrm>
            <a:off x="1802503" y="2525373"/>
            <a:ext cx="1595728" cy="37797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BF54FB-0E6B-4DC1-A7DF-4C3C76F4CA50}"/>
              </a:ext>
            </a:extLst>
          </p:cNvPr>
          <p:cNvSpPr/>
          <p:nvPr/>
        </p:nvSpPr>
        <p:spPr>
          <a:xfrm>
            <a:off x="1004639" y="3405190"/>
            <a:ext cx="1595728" cy="37797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3E08A-BA3E-4553-AB82-38799DB59963}"/>
              </a:ext>
            </a:extLst>
          </p:cNvPr>
          <p:cNvSpPr/>
          <p:nvPr/>
        </p:nvSpPr>
        <p:spPr>
          <a:xfrm>
            <a:off x="4007214" y="3219966"/>
            <a:ext cx="1595728" cy="37797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18628D-35A7-46F0-87E1-6DBA53CB23DC}"/>
              </a:ext>
            </a:extLst>
          </p:cNvPr>
          <p:cNvSpPr/>
          <p:nvPr/>
        </p:nvSpPr>
        <p:spPr>
          <a:xfrm>
            <a:off x="2936771" y="4069340"/>
            <a:ext cx="1595728" cy="37797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4243AF-2DBC-4800-947F-CC91F3D514DD}"/>
              </a:ext>
            </a:extLst>
          </p:cNvPr>
          <p:cNvSpPr/>
          <p:nvPr/>
        </p:nvSpPr>
        <p:spPr>
          <a:xfrm>
            <a:off x="6508444" y="2456495"/>
            <a:ext cx="1595728" cy="37797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CE6CC8-1042-4E25-9DDA-FFAFCB253C8B}"/>
              </a:ext>
            </a:extLst>
          </p:cNvPr>
          <p:cNvSpPr/>
          <p:nvPr/>
        </p:nvSpPr>
        <p:spPr>
          <a:xfrm>
            <a:off x="6508444" y="3954971"/>
            <a:ext cx="1595728" cy="37797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2871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Context</a:t>
            </a:r>
            <a:r>
              <a:rPr lang="zh-TW" altLang="en-US" dirty="0"/>
              <a:t>變「超多」怎麼管理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9"/>
            <a:ext cx="8974318" cy="74018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套用</a:t>
            </a:r>
            <a:r>
              <a:rPr lang="en-US" altLang="zh-TW" sz="2400" dirty="0"/>
              <a:t>Tier</a:t>
            </a:r>
            <a:r>
              <a:rPr lang="zh-TW" altLang="en-US" sz="2400" dirty="0"/>
              <a:t>架構、中台戰略，依領域分類切割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Layer+Tier</a:t>
            </a:r>
            <a:r>
              <a:rPr lang="zh-TW" altLang="en-US" sz="1400" dirty="0"/>
              <a:t>混搭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C3CB03-6974-4577-A673-56474244EA99}"/>
              </a:ext>
            </a:extLst>
          </p:cNvPr>
          <p:cNvSpPr/>
          <p:nvPr/>
        </p:nvSpPr>
        <p:spPr>
          <a:xfrm>
            <a:off x="378466" y="2517794"/>
            <a:ext cx="360000" cy="12680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sz="1400" b="1" dirty="0">
                <a:latin typeface="Consolas" panose="020B0609020204030204" pitchFamily="49" charset="0"/>
              </a:rPr>
              <a:t>Application</a:t>
            </a:r>
            <a:endParaRPr lang="zh-TW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7FE9DD-9E4A-4ADF-B4D6-2098860D5261}"/>
              </a:ext>
            </a:extLst>
          </p:cNvPr>
          <p:cNvSpPr/>
          <p:nvPr/>
        </p:nvSpPr>
        <p:spPr>
          <a:xfrm>
            <a:off x="378466" y="3877897"/>
            <a:ext cx="360000" cy="12680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sz="1400" b="1" dirty="0">
                <a:latin typeface="Consolas" panose="020B0609020204030204" pitchFamily="49" charset="0"/>
              </a:rPr>
              <a:t>Platform</a:t>
            </a:r>
            <a:endParaRPr lang="zh-TW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4E7EFB-EA0B-4861-9369-48AEB102CCFE}"/>
              </a:ext>
            </a:extLst>
          </p:cNvPr>
          <p:cNvSpPr/>
          <p:nvPr/>
        </p:nvSpPr>
        <p:spPr>
          <a:xfrm>
            <a:off x="950652" y="2078138"/>
            <a:ext cx="3621341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行銷系統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A26330-1C46-48EA-ACDC-BCBE06B86129}"/>
              </a:ext>
            </a:extLst>
          </p:cNvPr>
          <p:cNvSpPr/>
          <p:nvPr/>
        </p:nvSpPr>
        <p:spPr>
          <a:xfrm>
            <a:off x="4830931" y="2078138"/>
            <a:ext cx="3868877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交易系統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C4BB716-4327-4059-9E86-C029F5E66135}"/>
              </a:ext>
            </a:extLst>
          </p:cNvPr>
          <p:cNvCxnSpPr>
            <a:cxnSpLocks/>
          </p:cNvCxnSpPr>
          <p:nvPr/>
        </p:nvCxnSpPr>
        <p:spPr>
          <a:xfrm flipH="1">
            <a:off x="378466" y="5238000"/>
            <a:ext cx="8321342" cy="0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61054B9-8029-44B1-AFA2-8C9BA21335B5}"/>
              </a:ext>
            </a:extLst>
          </p:cNvPr>
          <p:cNvCxnSpPr>
            <a:cxnSpLocks/>
          </p:cNvCxnSpPr>
          <p:nvPr/>
        </p:nvCxnSpPr>
        <p:spPr>
          <a:xfrm flipH="1">
            <a:off x="923278" y="3805240"/>
            <a:ext cx="7776530" cy="0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06B41E-44A5-4483-8900-B831FE6AE487}"/>
              </a:ext>
            </a:extLst>
          </p:cNvPr>
          <p:cNvCxnSpPr>
            <a:cxnSpLocks/>
          </p:cNvCxnSpPr>
          <p:nvPr/>
        </p:nvCxnSpPr>
        <p:spPr>
          <a:xfrm flipV="1">
            <a:off x="4749553" y="2517794"/>
            <a:ext cx="1" cy="2720205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4A04D68-AEEF-436B-8492-B725510D1E8D}"/>
              </a:ext>
            </a:extLst>
          </p:cNvPr>
          <p:cNvCxnSpPr>
            <a:cxnSpLocks/>
          </p:cNvCxnSpPr>
          <p:nvPr/>
        </p:nvCxnSpPr>
        <p:spPr>
          <a:xfrm flipV="1">
            <a:off x="6890551" y="2501917"/>
            <a:ext cx="1" cy="1283914"/>
          </a:xfrm>
          <a:prstGeom prst="straightConnector1">
            <a:avLst/>
          </a:prstGeom>
          <a:ln w="38100">
            <a:solidFill>
              <a:srgbClr val="28539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9159250-916F-4D61-8340-F154A30D0553}"/>
              </a:ext>
            </a:extLst>
          </p:cNvPr>
          <p:cNvSpPr/>
          <p:nvPr/>
        </p:nvSpPr>
        <p:spPr>
          <a:xfrm>
            <a:off x="950652" y="3957366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行銷活動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FE20B79-24F8-484D-A924-F6E10E84F04B}"/>
              </a:ext>
            </a:extLst>
          </p:cNvPr>
          <p:cNvSpPr/>
          <p:nvPr/>
        </p:nvSpPr>
        <p:spPr>
          <a:xfrm>
            <a:off x="939166" y="4597683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客群分析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5B02651-7D85-4E91-905D-AD4D15E3B49A}"/>
              </a:ext>
            </a:extLst>
          </p:cNvPr>
          <p:cNvSpPr/>
          <p:nvPr/>
        </p:nvSpPr>
        <p:spPr>
          <a:xfrm>
            <a:off x="2392169" y="397778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優惠票卷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1A44EC8-8C16-42D0-AB09-87F2802DEF29}"/>
              </a:ext>
            </a:extLst>
          </p:cNvPr>
          <p:cNvSpPr/>
          <p:nvPr/>
        </p:nvSpPr>
        <p:spPr>
          <a:xfrm>
            <a:off x="2392169" y="4599981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8284F33-3A7C-4E10-A0A5-BBA4996755A6}"/>
              </a:ext>
            </a:extLst>
          </p:cNvPr>
          <p:cNvSpPr/>
          <p:nvPr/>
        </p:nvSpPr>
        <p:spPr>
          <a:xfrm>
            <a:off x="4956922" y="3923453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會員管理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8578CE1-02C7-4ACE-979E-BB768C5A70E1}"/>
              </a:ext>
            </a:extLst>
          </p:cNvPr>
          <p:cNvSpPr/>
          <p:nvPr/>
        </p:nvSpPr>
        <p:spPr>
          <a:xfrm>
            <a:off x="4945436" y="456377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物流管理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789BB6D-DA25-4F32-9F2A-AC376661733F}"/>
              </a:ext>
            </a:extLst>
          </p:cNvPr>
          <p:cNvSpPr/>
          <p:nvPr/>
        </p:nvSpPr>
        <p:spPr>
          <a:xfrm>
            <a:off x="6398439" y="3943875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商品管理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97589D9-A180-4927-A9A9-7BC9F2462716}"/>
              </a:ext>
            </a:extLst>
          </p:cNvPr>
          <p:cNvSpPr/>
          <p:nvPr/>
        </p:nvSpPr>
        <p:spPr>
          <a:xfrm>
            <a:off x="6398439" y="456606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E876D56-00C0-48F6-A5EB-BAF5495E6A93}"/>
              </a:ext>
            </a:extLst>
          </p:cNvPr>
          <p:cNvSpPr/>
          <p:nvPr/>
        </p:nvSpPr>
        <p:spPr>
          <a:xfrm>
            <a:off x="4927350" y="2578532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網路商城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200CE45-C587-4095-8224-3F2326395587}"/>
              </a:ext>
            </a:extLst>
          </p:cNvPr>
          <p:cNvSpPr/>
          <p:nvPr/>
        </p:nvSpPr>
        <p:spPr>
          <a:xfrm>
            <a:off x="7068347" y="259949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直播帶貨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2E65B2D-C390-44E0-90F9-DC026894AE41}"/>
              </a:ext>
            </a:extLst>
          </p:cNvPr>
          <p:cNvSpPr/>
          <p:nvPr/>
        </p:nvSpPr>
        <p:spPr>
          <a:xfrm>
            <a:off x="939166" y="259949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聖誕活動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2D13E28-990D-484E-917E-A3464A967D5B}"/>
              </a:ext>
            </a:extLst>
          </p:cNvPr>
          <p:cNvSpPr/>
          <p:nvPr/>
        </p:nvSpPr>
        <p:spPr>
          <a:xfrm>
            <a:off x="2399009" y="259949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過年活動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D6809047-B3A4-4F9A-957E-34ACE8998777}"/>
              </a:ext>
            </a:extLst>
          </p:cNvPr>
          <p:cNvGrpSpPr/>
          <p:nvPr/>
        </p:nvGrpSpPr>
        <p:grpSpPr>
          <a:xfrm>
            <a:off x="378466" y="5410545"/>
            <a:ext cx="8321342" cy="1249419"/>
            <a:chOff x="778432" y="4859519"/>
            <a:chExt cx="7587136" cy="180044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469E5DB-8F15-43C5-A580-6F74A13B77A2}"/>
                </a:ext>
              </a:extLst>
            </p:cNvPr>
            <p:cNvSpPr/>
            <p:nvPr/>
          </p:nvSpPr>
          <p:spPr>
            <a:xfrm>
              <a:off x="778432" y="4859519"/>
              <a:ext cx="7587136" cy="18004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b="1" dirty="0"/>
                <a:t>Microservice</a:t>
              </a:r>
              <a:endParaRPr lang="zh-TW" altLang="en-US" b="1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9102C3-2143-44B1-BF51-7C13C4702AE7}"/>
                </a:ext>
              </a:extLst>
            </p:cNvPr>
            <p:cNvSpPr/>
            <p:nvPr/>
          </p:nvSpPr>
          <p:spPr>
            <a:xfrm>
              <a:off x="1001908" y="5292128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服務註冊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052F65E-D605-4656-B173-222FE6019AE4}"/>
                </a:ext>
              </a:extLst>
            </p:cNvPr>
            <p:cNvSpPr/>
            <p:nvPr/>
          </p:nvSpPr>
          <p:spPr>
            <a:xfrm>
              <a:off x="1001908" y="592977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自動擴展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972CEDC-9DFB-49D9-90CC-FE9739E56709}"/>
                </a:ext>
              </a:extLst>
            </p:cNvPr>
            <p:cNvSpPr/>
            <p:nvPr/>
          </p:nvSpPr>
          <p:spPr>
            <a:xfrm>
              <a:off x="2436354" y="5292128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服務探索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B190A7-C3D8-4D03-9BD9-E1A21FBFCBBE}"/>
                </a:ext>
              </a:extLst>
            </p:cNvPr>
            <p:cNvSpPr/>
            <p:nvPr/>
          </p:nvSpPr>
          <p:spPr>
            <a:xfrm>
              <a:off x="2436354" y="592977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流量管制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068981E-3F1B-4A5C-93A3-EC816E21644E}"/>
                </a:ext>
              </a:extLst>
            </p:cNvPr>
            <p:cNvSpPr/>
            <p:nvPr/>
          </p:nvSpPr>
          <p:spPr>
            <a:xfrm>
              <a:off x="3870800" y="5292128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附載平衡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434576-7AD0-4C9D-9AF2-E857C9D82B00}"/>
                </a:ext>
              </a:extLst>
            </p:cNvPr>
            <p:cNvSpPr/>
            <p:nvPr/>
          </p:nvSpPr>
          <p:spPr>
            <a:xfrm>
              <a:off x="3870800" y="592977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異常監控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DFCFA0C-0396-4CE1-A64B-27D7C1D8A6E8}"/>
                </a:ext>
              </a:extLst>
            </p:cNvPr>
            <p:cNvSpPr/>
            <p:nvPr/>
          </p:nvSpPr>
          <p:spPr>
            <a:xfrm>
              <a:off x="5305246" y="528848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調用追蹤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62E40E8-1A6B-452D-A268-7D3D2B915EFA}"/>
                </a:ext>
              </a:extLst>
            </p:cNvPr>
            <p:cNvSpPr/>
            <p:nvPr/>
          </p:nvSpPr>
          <p:spPr>
            <a:xfrm>
              <a:off x="5305246" y="5926140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異常熔斷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FDA084F-75DC-4AC6-86AC-0139830089AC}"/>
                </a:ext>
              </a:extLst>
            </p:cNvPr>
            <p:cNvSpPr/>
            <p:nvPr/>
          </p:nvSpPr>
          <p:spPr>
            <a:xfrm>
              <a:off x="6722217" y="528848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調用權限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8F79B71-8601-43A4-9F2C-93142FA96685}"/>
                </a:ext>
              </a:extLst>
            </p:cNvPr>
            <p:cNvSpPr/>
            <p:nvPr/>
          </p:nvSpPr>
          <p:spPr>
            <a:xfrm>
              <a:off x="6722217" y="5926140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78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4605B-84A9-4AB6-9EDE-7F8D63579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關於我 </a:t>
            </a:r>
            <a:r>
              <a:rPr lang="en-US" altLang="zh-TW" dirty="0"/>
              <a:t>- Clark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C9E70-2392-4D92-822D-11B15D96A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972" y="1442301"/>
            <a:ext cx="8186057" cy="516588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TW" sz="3600" dirty="0"/>
              <a:t>Microsoft MVP </a:t>
            </a:r>
            <a:r>
              <a:rPr lang="en-US" altLang="zh-TW" sz="1600" dirty="0"/>
              <a:t>(2013~2018)</a:t>
            </a:r>
            <a:endParaRPr lang="en-US" altLang="zh-TW" sz="3600" dirty="0"/>
          </a:p>
          <a:p>
            <a:pPr>
              <a:buFont typeface="Wingdings" panose="05000000000000000000" charset="0"/>
              <a:buChar char="l"/>
            </a:pPr>
            <a:r>
              <a:rPr lang="zh-TW" altLang="en-US" sz="3600" dirty="0"/>
              <a:t>部落格：昏睡領域</a:t>
            </a: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http://www.dotblogs.com.tw/clark/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charset="0"/>
              <a:buChar char="l"/>
            </a:pPr>
            <a:r>
              <a:rPr lang="zh-TW" altLang="en-US" sz="3600" dirty="0"/>
              <a:t>技術專長：</a:t>
            </a:r>
          </a:p>
          <a:p>
            <a:pPr lvl="1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領域驅動設計開發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軟體架構分析設計</a:t>
            </a:r>
          </a:p>
          <a:p>
            <a:pPr lvl="1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硬體整合開發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01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B6032-513E-4274-AE55-7F6D5DF1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Agenda - DDD x 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12021A-D15A-42BB-95CE-B9AED3A9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82" y="1361998"/>
            <a:ext cx="8946036" cy="3935870"/>
          </a:xfrm>
        </p:spPr>
        <p:txBody>
          <a:bodyPr anchor="t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技術很多要學習</a:t>
            </a:r>
            <a:endParaRPr lang="en-US" altLang="zh-TW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功能很多要開發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客戶很多要服務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模組很多要重用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總結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B6E220-157D-4402-AE0A-50DBF7CA3540}"/>
              </a:ext>
            </a:extLst>
          </p:cNvPr>
          <p:cNvSpPr/>
          <p:nvPr/>
        </p:nvSpPr>
        <p:spPr>
          <a:xfrm>
            <a:off x="197962" y="3506773"/>
            <a:ext cx="329939" cy="320500"/>
          </a:xfrm>
          <a:prstGeom prst="rect">
            <a:avLst/>
          </a:prstGeom>
          <a:solidFill>
            <a:srgbClr val="DD79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92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模組很多要重用，怎麼辦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7BC6342-833C-40AD-ACF1-97F1C63463B1}"/>
              </a:ext>
            </a:extLst>
          </p:cNvPr>
          <p:cNvSpPr txBox="1">
            <a:spLocks/>
          </p:cNvSpPr>
          <p:nvPr/>
        </p:nvSpPr>
        <p:spPr>
          <a:xfrm>
            <a:off x="84841" y="1258298"/>
            <a:ext cx="897431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以</a:t>
            </a:r>
            <a:r>
              <a:rPr lang="en-US" altLang="zh-TW" sz="2400" dirty="0" err="1"/>
              <a:t>DomainContext</a:t>
            </a:r>
            <a:r>
              <a:rPr lang="zh-TW" altLang="en-US" sz="2400" dirty="0"/>
              <a:t>模型為單位，提供各種重用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Layer+Tier</a:t>
            </a:r>
            <a:r>
              <a:rPr lang="zh-TW" altLang="en-US" sz="1400" dirty="0"/>
              <a:t>混搭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FD19358A-15F7-484E-98B2-7132C86AC790}"/>
              </a:ext>
            </a:extLst>
          </p:cNvPr>
          <p:cNvGrpSpPr/>
          <p:nvPr/>
        </p:nvGrpSpPr>
        <p:grpSpPr>
          <a:xfrm>
            <a:off x="431870" y="2647983"/>
            <a:ext cx="1650856" cy="3465688"/>
            <a:chOff x="635144" y="2647983"/>
            <a:chExt cx="1650856" cy="3465688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86F121C-85C2-44F3-BEEA-5556F986CF28}"/>
                </a:ext>
              </a:extLst>
            </p:cNvPr>
            <p:cNvSpPr/>
            <p:nvPr/>
          </p:nvSpPr>
          <p:spPr>
            <a:xfrm>
              <a:off x="635144" y="2647983"/>
              <a:ext cx="1650856" cy="346568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Application</a:t>
              </a:r>
            </a:p>
            <a:p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19C7B3D-09E4-4047-A691-A743EFC687EE}"/>
                </a:ext>
              </a:extLst>
            </p:cNvPr>
            <p:cNvSpPr/>
            <p:nvPr/>
          </p:nvSpPr>
          <p:spPr>
            <a:xfrm>
              <a:off x="823062" y="3092461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Context</a:t>
              </a:r>
              <a:endParaRPr lang="zh-TW" altLang="en-US" b="1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268795F-FABD-4AAE-BACA-4541CE2D7539}"/>
                </a:ext>
              </a:extLst>
            </p:cNvPr>
            <p:cNvSpPr/>
            <p:nvPr/>
          </p:nvSpPr>
          <p:spPr>
            <a:xfrm>
              <a:off x="823062" y="5389077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Context</a:t>
              </a:r>
              <a:endParaRPr lang="zh-TW" altLang="en-US" b="1" dirty="0"/>
            </a:p>
          </p:txBody>
        </p: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7D01F082-D38A-457B-99C8-CFA2FB87E599}"/>
                </a:ext>
              </a:extLst>
            </p:cNvPr>
            <p:cNvCxnSpPr>
              <a:cxnSpLocks/>
              <a:stCxn id="133" idx="0"/>
              <a:endCxn id="125" idx="2"/>
            </p:cNvCxnSpPr>
            <p:nvPr/>
          </p:nvCxnSpPr>
          <p:spPr>
            <a:xfrm flipV="1">
              <a:off x="1464085" y="3636836"/>
              <a:ext cx="0" cy="1752241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834FB3-CC29-4571-864F-21F1FA9A1E22}"/>
              </a:ext>
            </a:extLst>
          </p:cNvPr>
          <p:cNvGrpSpPr/>
          <p:nvPr/>
        </p:nvGrpSpPr>
        <p:grpSpPr>
          <a:xfrm>
            <a:off x="2882970" y="2647983"/>
            <a:ext cx="1650856" cy="3465688"/>
            <a:chOff x="2921144" y="2647983"/>
            <a:chExt cx="1650856" cy="3465688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DED7BE1-41A5-4BEF-9011-DD72E9F7E75F}"/>
                </a:ext>
              </a:extLst>
            </p:cNvPr>
            <p:cNvSpPr/>
            <p:nvPr/>
          </p:nvSpPr>
          <p:spPr>
            <a:xfrm>
              <a:off x="2921144" y="2647983"/>
              <a:ext cx="1650856" cy="11690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Application</a:t>
              </a:r>
            </a:p>
            <a:p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EDBD076-8066-481D-87B8-E1BB3866C674}"/>
                </a:ext>
              </a:extLst>
            </p:cNvPr>
            <p:cNvSpPr/>
            <p:nvPr/>
          </p:nvSpPr>
          <p:spPr>
            <a:xfrm>
              <a:off x="3109062" y="3092461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Context</a:t>
              </a:r>
              <a:endParaRPr lang="zh-TW" altLang="en-US" b="1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86189B0-B83E-4C5A-970C-71CDD588186E}"/>
                </a:ext>
              </a:extLst>
            </p:cNvPr>
            <p:cNvSpPr/>
            <p:nvPr/>
          </p:nvSpPr>
          <p:spPr>
            <a:xfrm>
              <a:off x="2921144" y="4944599"/>
              <a:ext cx="1650856" cy="11690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Node</a:t>
              </a:r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97DF29D-F7B9-4CB7-B01C-C17D91DB1589}"/>
                </a:ext>
              </a:extLst>
            </p:cNvPr>
            <p:cNvSpPr/>
            <p:nvPr/>
          </p:nvSpPr>
          <p:spPr>
            <a:xfrm>
              <a:off x="3109062" y="5389077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Context</a:t>
              </a:r>
              <a:endParaRPr lang="zh-TW" altLang="en-US" b="1" dirty="0"/>
            </a:p>
          </p:txBody>
        </p:sp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D283EC5D-4B0E-421D-B41E-F2BCA59C7526}"/>
                </a:ext>
              </a:extLst>
            </p:cNvPr>
            <p:cNvCxnSpPr>
              <a:cxnSpLocks/>
              <a:stCxn id="107" idx="0"/>
              <a:endCxn id="81" idx="2"/>
            </p:cNvCxnSpPr>
            <p:nvPr/>
          </p:nvCxnSpPr>
          <p:spPr>
            <a:xfrm flipV="1">
              <a:off x="3746572" y="3817055"/>
              <a:ext cx="0" cy="1127544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5963C908-5602-46C6-8FAC-24C415BE99D1}"/>
              </a:ext>
            </a:extLst>
          </p:cNvPr>
          <p:cNvGrpSpPr/>
          <p:nvPr/>
        </p:nvGrpSpPr>
        <p:grpSpPr>
          <a:xfrm>
            <a:off x="5334070" y="2647983"/>
            <a:ext cx="3606656" cy="3465688"/>
            <a:chOff x="5334070" y="2647983"/>
            <a:chExt cx="3606656" cy="3465688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F730A4D-51FB-4A6E-B9EB-B34ED07948BB}"/>
                </a:ext>
              </a:extLst>
            </p:cNvPr>
            <p:cNvSpPr/>
            <p:nvPr/>
          </p:nvSpPr>
          <p:spPr>
            <a:xfrm>
              <a:off x="5334070" y="2647983"/>
              <a:ext cx="1650856" cy="22966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Application</a:t>
              </a:r>
            </a:p>
            <a:p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481197B-C214-4B27-9203-4C4D2C2F8DE4}"/>
                </a:ext>
              </a:extLst>
            </p:cNvPr>
            <p:cNvSpPr/>
            <p:nvPr/>
          </p:nvSpPr>
          <p:spPr>
            <a:xfrm>
              <a:off x="5521988" y="3092461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Context</a:t>
              </a:r>
              <a:endParaRPr lang="zh-TW" altLang="en-US" b="1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2A027EB-D625-44B9-AB27-352EC2FCC951}"/>
                </a:ext>
              </a:extLst>
            </p:cNvPr>
            <p:cNvSpPr/>
            <p:nvPr/>
          </p:nvSpPr>
          <p:spPr>
            <a:xfrm>
              <a:off x="5334070" y="4944599"/>
              <a:ext cx="1650856" cy="11690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Platform</a:t>
              </a:r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048D81E-703A-445D-8F10-8DDCCA1B2080}"/>
                </a:ext>
              </a:extLst>
            </p:cNvPr>
            <p:cNvSpPr/>
            <p:nvPr/>
          </p:nvSpPr>
          <p:spPr>
            <a:xfrm>
              <a:off x="5521988" y="5389077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Context</a:t>
              </a:r>
              <a:endParaRPr lang="zh-TW" altLang="en-US" b="1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E13170F-194A-49D4-8E0E-DD9B93193673}"/>
                </a:ext>
              </a:extLst>
            </p:cNvPr>
            <p:cNvSpPr/>
            <p:nvPr/>
          </p:nvSpPr>
          <p:spPr>
            <a:xfrm>
              <a:off x="7289870" y="4944599"/>
              <a:ext cx="1650856" cy="116383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Platform</a:t>
              </a:r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4707849-699E-41AA-A742-EE89BF324287}"/>
                </a:ext>
              </a:extLst>
            </p:cNvPr>
            <p:cNvSpPr/>
            <p:nvPr/>
          </p:nvSpPr>
          <p:spPr>
            <a:xfrm>
              <a:off x="7477788" y="5383835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Context</a:t>
              </a:r>
              <a:endParaRPr lang="zh-TW" altLang="en-US" b="1" dirty="0"/>
            </a:p>
          </p:txBody>
        </p:sp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59715A3C-9FC5-4E10-84F1-FC7B83F344FD}"/>
                </a:ext>
              </a:extLst>
            </p:cNvPr>
            <p:cNvCxnSpPr>
              <a:cxnSpLocks/>
              <a:stCxn id="119" idx="0"/>
              <a:endCxn id="113" idx="2"/>
            </p:cNvCxnSpPr>
            <p:nvPr/>
          </p:nvCxnSpPr>
          <p:spPr>
            <a:xfrm flipV="1">
              <a:off x="6159498" y="3636836"/>
              <a:ext cx="3513" cy="1307763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84BA66D7-FD63-426D-A8D1-1E2F73B1B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4203" y="3364649"/>
              <a:ext cx="3513" cy="1579950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>
              <a:extLst>
                <a:ext uri="{FF2B5EF4-FFF2-40B4-BE49-F238E27FC236}">
                  <a16:creationId xmlns:a16="http://schemas.microsoft.com/office/drawing/2014/main" id="{F2280C42-7D9C-4D4A-B060-AC714C461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4926" y="3364649"/>
              <a:ext cx="1112790" cy="0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8FA68E15-B546-4982-952D-6B20D3A4B3C6}"/>
                </a:ext>
              </a:extLst>
            </p:cNvPr>
            <p:cNvCxnSpPr>
              <a:cxnSpLocks/>
              <a:stCxn id="135" idx="1"/>
              <a:endCxn id="119" idx="3"/>
            </p:cNvCxnSpPr>
            <p:nvPr/>
          </p:nvCxnSpPr>
          <p:spPr>
            <a:xfrm flipH="1">
              <a:off x="6984926" y="5526514"/>
              <a:ext cx="304944" cy="2621"/>
            </a:xfrm>
            <a:prstGeom prst="straightConnector1">
              <a:avLst/>
            </a:prstGeom>
            <a:ln w="38100">
              <a:solidFill>
                <a:srgbClr val="28539C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矩形 162">
            <a:extLst>
              <a:ext uri="{FF2B5EF4-FFF2-40B4-BE49-F238E27FC236}">
                <a16:creationId xmlns:a16="http://schemas.microsoft.com/office/drawing/2014/main" id="{B9AFDE0F-D12E-4B51-A47E-DA49F49E233D}"/>
              </a:ext>
            </a:extLst>
          </p:cNvPr>
          <p:cNvSpPr/>
          <p:nvPr/>
        </p:nvSpPr>
        <p:spPr>
          <a:xfrm>
            <a:off x="431871" y="2084775"/>
            <a:ext cx="1650856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Library</a:t>
            </a:r>
            <a:endParaRPr lang="zh-TW" altLang="en-US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E106D2F-A206-45C8-836B-8E330F8FA6F0}"/>
              </a:ext>
            </a:extLst>
          </p:cNvPr>
          <p:cNvSpPr/>
          <p:nvPr/>
        </p:nvSpPr>
        <p:spPr>
          <a:xfrm>
            <a:off x="2882970" y="2069151"/>
            <a:ext cx="1650856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Service</a:t>
            </a:r>
            <a:endParaRPr lang="zh-TW" altLang="en-US" b="1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05E2140-AA2F-4196-80F9-9B62553882BC}"/>
              </a:ext>
            </a:extLst>
          </p:cNvPr>
          <p:cNvSpPr/>
          <p:nvPr/>
        </p:nvSpPr>
        <p:spPr>
          <a:xfrm>
            <a:off x="5334068" y="2069151"/>
            <a:ext cx="3606657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</a:rPr>
              <a:t>Platform</a:t>
            </a:r>
            <a:endParaRPr lang="zh-TW" alt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7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PaaS</a:t>
            </a:r>
            <a:r>
              <a:rPr lang="zh-TW" altLang="en-US" dirty="0"/>
              <a:t>也是一種重用方式，怎麼做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9"/>
            <a:ext cx="8974318" cy="720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平台等級重用，搭配</a:t>
            </a:r>
            <a:r>
              <a:rPr lang="en-US" altLang="zh-TW" sz="2400" dirty="0"/>
              <a:t>DevOps</a:t>
            </a:r>
            <a:r>
              <a:rPr lang="zh-TW" altLang="en-US" sz="2400" dirty="0"/>
              <a:t>自動佈署</a:t>
            </a:r>
            <a:r>
              <a:rPr lang="en-US" altLang="zh-TW" sz="2400" dirty="0"/>
              <a:t>Context </a:t>
            </a:r>
            <a:r>
              <a:rPr lang="en-US" altLang="zh-TW" sz="1400" dirty="0"/>
              <a:t>(</a:t>
            </a:r>
            <a:r>
              <a:rPr lang="zh-TW" altLang="en-US" sz="1400" dirty="0"/>
              <a:t>動態配置、薄厚比例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36CEB3-F3EF-4F78-88C8-BDD34C0E50F9}"/>
              </a:ext>
            </a:extLst>
          </p:cNvPr>
          <p:cNvSpPr/>
          <p:nvPr/>
        </p:nvSpPr>
        <p:spPr>
          <a:xfrm>
            <a:off x="778432" y="4859519"/>
            <a:ext cx="7587136" cy="18004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DevOps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558461-B744-4A86-9554-D2F002655574}"/>
              </a:ext>
            </a:extLst>
          </p:cNvPr>
          <p:cNvSpPr/>
          <p:nvPr/>
        </p:nvSpPr>
        <p:spPr>
          <a:xfrm>
            <a:off x="1001908" y="529212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源碼儲存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B6594B-38D9-43FA-939D-3A2FED18F59B}"/>
              </a:ext>
            </a:extLst>
          </p:cNvPr>
          <p:cNvSpPr/>
          <p:nvPr/>
        </p:nvSpPr>
        <p:spPr>
          <a:xfrm>
            <a:off x="1001908" y="592977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參數配置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34D2A3-EBFE-4755-8C2C-1D573643E220}"/>
              </a:ext>
            </a:extLst>
          </p:cNvPr>
          <p:cNvSpPr/>
          <p:nvPr/>
        </p:nvSpPr>
        <p:spPr>
          <a:xfrm>
            <a:off x="2436354" y="529212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分支策略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AC8AD3-FB86-4E17-9882-B0C5B3467035}"/>
              </a:ext>
            </a:extLst>
          </p:cNvPr>
          <p:cNvSpPr/>
          <p:nvPr/>
        </p:nvSpPr>
        <p:spPr>
          <a:xfrm>
            <a:off x="2436354" y="592977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數據監控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A1C964-7CE8-4BF7-832E-C86AF12E6461}"/>
              </a:ext>
            </a:extLst>
          </p:cNvPr>
          <p:cNvSpPr/>
          <p:nvPr/>
        </p:nvSpPr>
        <p:spPr>
          <a:xfrm>
            <a:off x="3870800" y="5292128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自動編譯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0D1761-F678-4412-BDCF-75AA61E1EF1E}"/>
              </a:ext>
            </a:extLst>
          </p:cNvPr>
          <p:cNvSpPr/>
          <p:nvPr/>
        </p:nvSpPr>
        <p:spPr>
          <a:xfrm>
            <a:off x="3870800" y="592977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Infrastructure</a:t>
            </a:r>
          </a:p>
          <a:p>
            <a:pPr algn="ctr"/>
            <a:r>
              <a:rPr lang="en-US" altLang="zh-TW" sz="1400" b="1" dirty="0"/>
              <a:t>as Code</a:t>
            </a:r>
            <a:endParaRPr lang="zh-TW" altLang="en-US" sz="1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499856-9BCC-4600-80C0-48E038A76F8B}"/>
              </a:ext>
            </a:extLst>
          </p:cNvPr>
          <p:cNvSpPr/>
          <p:nvPr/>
        </p:nvSpPr>
        <p:spPr>
          <a:xfrm>
            <a:off x="5305246" y="528848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自動測試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9F7AD6-79F8-4161-B5F7-1C2ED598E159}"/>
              </a:ext>
            </a:extLst>
          </p:cNvPr>
          <p:cNvSpPr/>
          <p:nvPr/>
        </p:nvSpPr>
        <p:spPr>
          <a:xfrm>
            <a:off x="5305246" y="592614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Database</a:t>
            </a:r>
          </a:p>
          <a:p>
            <a:pPr algn="ctr"/>
            <a:r>
              <a:rPr lang="en-US" altLang="zh-TW" sz="1400" b="1" dirty="0"/>
              <a:t>as Code</a:t>
            </a:r>
            <a:endParaRPr lang="zh-TW" altLang="en-US" sz="14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D87193-FDC4-432B-BFED-517B3388AACC}"/>
              </a:ext>
            </a:extLst>
          </p:cNvPr>
          <p:cNvSpPr/>
          <p:nvPr/>
        </p:nvSpPr>
        <p:spPr>
          <a:xfrm>
            <a:off x="6722217" y="528848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自動佈署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E0F83A-AA5D-4138-BBF3-D0261003A8BB}"/>
              </a:ext>
            </a:extLst>
          </p:cNvPr>
          <p:cNvSpPr/>
          <p:nvPr/>
        </p:nvSpPr>
        <p:spPr>
          <a:xfrm>
            <a:off x="6722217" y="592614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5E83E83-D1F2-439F-A2D2-78B355EAC66F}"/>
              </a:ext>
            </a:extLst>
          </p:cNvPr>
          <p:cNvGrpSpPr/>
          <p:nvPr/>
        </p:nvGrpSpPr>
        <p:grpSpPr>
          <a:xfrm>
            <a:off x="1106239" y="2035365"/>
            <a:ext cx="3301712" cy="2421230"/>
            <a:chOff x="84841" y="1928828"/>
            <a:chExt cx="3301712" cy="281231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8C30809-B52C-4AAF-A3B9-9010BBCB2DA9}"/>
                </a:ext>
              </a:extLst>
            </p:cNvPr>
            <p:cNvSpPr/>
            <p:nvPr/>
          </p:nvSpPr>
          <p:spPr>
            <a:xfrm>
              <a:off x="84841" y="1928828"/>
              <a:ext cx="3301712" cy="11690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Application</a:t>
              </a:r>
            </a:p>
            <a:p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3CF231-99CE-4C4D-A868-D168709174DE}"/>
                </a:ext>
              </a:extLst>
            </p:cNvPr>
            <p:cNvSpPr/>
            <p:nvPr/>
          </p:nvSpPr>
          <p:spPr>
            <a:xfrm>
              <a:off x="272759" y="237330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網路商城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5BE96D0-7B07-4415-9658-8CC0A52EE889}"/>
                </a:ext>
              </a:extLst>
            </p:cNvPr>
            <p:cNvSpPr/>
            <p:nvPr/>
          </p:nvSpPr>
          <p:spPr>
            <a:xfrm>
              <a:off x="84841" y="3092436"/>
              <a:ext cx="3301712" cy="164870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Platform</a:t>
              </a:r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E00043B-4CE5-4863-A574-FABE6612DCF7}"/>
                </a:ext>
              </a:extLst>
            </p:cNvPr>
            <p:cNvSpPr/>
            <p:nvPr/>
          </p:nvSpPr>
          <p:spPr>
            <a:xfrm>
              <a:off x="272759" y="345653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會員管理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81FCEF2-6F2A-45C6-AED9-52F3EAC70080}"/>
                </a:ext>
              </a:extLst>
            </p:cNvPr>
            <p:cNvSpPr/>
            <p:nvPr/>
          </p:nvSpPr>
          <p:spPr>
            <a:xfrm>
              <a:off x="1714276" y="3466074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商品管理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A264F1D-C44A-415C-95EE-947764A376C1}"/>
                </a:ext>
              </a:extLst>
            </p:cNvPr>
            <p:cNvSpPr/>
            <p:nvPr/>
          </p:nvSpPr>
          <p:spPr>
            <a:xfrm>
              <a:off x="272759" y="409883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物流管理</a:t>
              </a: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5C607FC-6BE3-47AB-961F-05A204F7E1D2}"/>
              </a:ext>
            </a:extLst>
          </p:cNvPr>
          <p:cNvGrpSpPr/>
          <p:nvPr/>
        </p:nvGrpSpPr>
        <p:grpSpPr>
          <a:xfrm>
            <a:off x="4718294" y="2035365"/>
            <a:ext cx="3301712" cy="2421230"/>
            <a:chOff x="84841" y="1928828"/>
            <a:chExt cx="3301712" cy="2812311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F1CDEB9-A4B6-4679-9F90-5255797B16A7}"/>
                </a:ext>
              </a:extLst>
            </p:cNvPr>
            <p:cNvSpPr/>
            <p:nvPr/>
          </p:nvSpPr>
          <p:spPr>
            <a:xfrm>
              <a:off x="84841" y="1928828"/>
              <a:ext cx="3301712" cy="11690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Application</a:t>
              </a:r>
            </a:p>
            <a:p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EFFE9D6-0E18-4D63-B5ED-CE0837FE05C8}"/>
                </a:ext>
              </a:extLst>
            </p:cNvPr>
            <p:cNvSpPr/>
            <p:nvPr/>
          </p:nvSpPr>
          <p:spPr>
            <a:xfrm>
              <a:off x="272759" y="237330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直播帶貨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D264962-9AF5-4557-AC89-85FF6EE2A449}"/>
                </a:ext>
              </a:extLst>
            </p:cNvPr>
            <p:cNvSpPr/>
            <p:nvPr/>
          </p:nvSpPr>
          <p:spPr>
            <a:xfrm>
              <a:off x="84841" y="3092436"/>
              <a:ext cx="3301712" cy="164870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800" b="1" dirty="0">
                  <a:latin typeface="Consolas" panose="020B0609020204030204" pitchFamily="49" charset="0"/>
                </a:rPr>
                <a:t>Platform</a:t>
              </a:r>
              <a:endParaRPr lang="zh-TW" altLang="en-US" sz="1800" b="1" dirty="0">
                <a:latin typeface="Consolas" panose="020B0609020204030204" pitchFamily="49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F46A2B1-BFCA-4E4A-A275-D94B16D417C7}"/>
                </a:ext>
              </a:extLst>
            </p:cNvPr>
            <p:cNvSpPr/>
            <p:nvPr/>
          </p:nvSpPr>
          <p:spPr>
            <a:xfrm>
              <a:off x="272759" y="345653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會員管理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B5C0E97-8327-4F09-96C7-4050F9BCF704}"/>
                </a:ext>
              </a:extLst>
            </p:cNvPr>
            <p:cNvSpPr/>
            <p:nvPr/>
          </p:nvSpPr>
          <p:spPr>
            <a:xfrm>
              <a:off x="1714276" y="3466074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商品管理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8D22093-B224-443B-ADF9-795AC64BC08F}"/>
                </a:ext>
              </a:extLst>
            </p:cNvPr>
            <p:cNvSpPr/>
            <p:nvPr/>
          </p:nvSpPr>
          <p:spPr>
            <a:xfrm>
              <a:off x="272759" y="409883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物流管理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819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SaaS</a:t>
            </a:r>
            <a:r>
              <a:rPr lang="zh-TW" altLang="en-US" dirty="0"/>
              <a:t>也是一種重用方式，怎麼做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9"/>
            <a:ext cx="8974318" cy="720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應用等級重用，搭配</a:t>
            </a:r>
            <a:r>
              <a:rPr lang="en-US" altLang="zh-TW" sz="2400" dirty="0" err="1"/>
              <a:t>TenantContext</a:t>
            </a:r>
            <a:r>
              <a:rPr lang="zh-TW" altLang="en-US" sz="2400" dirty="0"/>
              <a:t>提供多租戶使用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6D0B9-E634-4E2E-8A85-F7F86DBCD3CE}"/>
              </a:ext>
            </a:extLst>
          </p:cNvPr>
          <p:cNvSpPr/>
          <p:nvPr/>
        </p:nvSpPr>
        <p:spPr>
          <a:xfrm>
            <a:off x="985671" y="2576389"/>
            <a:ext cx="7179735" cy="369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Domain</a:t>
            </a:r>
            <a:r>
              <a:rPr lang="zh-TW" altLang="en-US" b="1" dirty="0"/>
              <a:t> </a:t>
            </a:r>
            <a:r>
              <a:rPr lang="en-US" altLang="zh-TW" b="1" dirty="0"/>
              <a:t>Layer</a:t>
            </a:r>
            <a:endParaRPr lang="zh-TW" altLang="en-US" b="1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851FA6-2010-495D-8FEA-B063A39C404D}"/>
              </a:ext>
            </a:extLst>
          </p:cNvPr>
          <p:cNvCxnSpPr>
            <a:cxnSpLocks/>
          </p:cNvCxnSpPr>
          <p:nvPr/>
        </p:nvCxnSpPr>
        <p:spPr>
          <a:xfrm>
            <a:off x="3297406" y="3721885"/>
            <a:ext cx="489272" cy="456017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E8E2119-31E0-4BFA-89AD-08D8D79DEE1A}"/>
              </a:ext>
            </a:extLst>
          </p:cNvPr>
          <p:cNvCxnSpPr>
            <a:cxnSpLocks/>
          </p:cNvCxnSpPr>
          <p:nvPr/>
        </p:nvCxnSpPr>
        <p:spPr>
          <a:xfrm flipH="1">
            <a:off x="1773072" y="3711804"/>
            <a:ext cx="330200" cy="732868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B545CB5-E6BF-4DD2-B309-F6395AC00C8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567681" y="4722277"/>
            <a:ext cx="641024" cy="678942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BE6B26D-F37B-4F8C-94C0-359A4B2059F6}"/>
              </a:ext>
            </a:extLst>
          </p:cNvPr>
          <p:cNvCxnSpPr>
            <a:cxnSpLocks/>
          </p:cNvCxnSpPr>
          <p:nvPr/>
        </p:nvCxnSpPr>
        <p:spPr>
          <a:xfrm>
            <a:off x="2163537" y="4989047"/>
            <a:ext cx="845669" cy="412172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C3AF0DE-EF1E-4CB9-9989-D169CBFE573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427701" y="3711804"/>
            <a:ext cx="641024" cy="466098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1E01320-D208-4E0D-9CBB-ECDA3207C0F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942376" y="4679206"/>
            <a:ext cx="615620" cy="689518"/>
          </a:xfrm>
          <a:prstGeom prst="straightConnector1">
            <a:avLst/>
          </a:prstGeom>
          <a:ln w="38100">
            <a:solidFill>
              <a:srgbClr val="28539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CAFEEA9-4C9D-495A-98E4-666F0AFAFAC2}"/>
              </a:ext>
            </a:extLst>
          </p:cNvPr>
          <p:cNvSpPr/>
          <p:nvPr/>
        </p:nvSpPr>
        <p:spPr>
          <a:xfrm>
            <a:off x="2015360" y="317751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行銷活動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FD8044-CAC6-49FF-B3B7-A95FFB93AB67}"/>
              </a:ext>
            </a:extLst>
          </p:cNvPr>
          <p:cNvSpPr/>
          <p:nvPr/>
        </p:nvSpPr>
        <p:spPr>
          <a:xfrm>
            <a:off x="6199019" y="4018622"/>
            <a:ext cx="1577722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TenantContext</a:t>
            </a:r>
            <a:endParaRPr lang="zh-TW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07FA80-8D03-4D96-83D1-F89E7123E788}"/>
              </a:ext>
            </a:extLst>
          </p:cNvPr>
          <p:cNvSpPr/>
          <p:nvPr/>
        </p:nvSpPr>
        <p:spPr>
          <a:xfrm>
            <a:off x="1374337" y="4444672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會員管理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B8AE9C-82DA-47F3-8DFB-AE3FEF052207}"/>
              </a:ext>
            </a:extLst>
          </p:cNvPr>
          <p:cNvSpPr/>
          <p:nvPr/>
        </p:nvSpPr>
        <p:spPr>
          <a:xfrm>
            <a:off x="3786678" y="4177902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商品管理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463687-A2A1-4678-A02B-D444E62F5749}"/>
              </a:ext>
            </a:extLst>
          </p:cNvPr>
          <p:cNvSpPr/>
          <p:nvPr/>
        </p:nvSpPr>
        <p:spPr>
          <a:xfrm>
            <a:off x="4638232" y="316742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優惠票卷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E9506D-7BF4-4F21-B0B4-29922C99A92E}"/>
              </a:ext>
            </a:extLst>
          </p:cNvPr>
          <p:cNvSpPr/>
          <p:nvPr/>
        </p:nvSpPr>
        <p:spPr>
          <a:xfrm>
            <a:off x="2926658" y="540121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電子郵件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CD9387-639B-4478-9B08-3131A083CCB8}"/>
              </a:ext>
            </a:extLst>
          </p:cNvPr>
          <p:cNvSpPr/>
          <p:nvPr/>
        </p:nvSpPr>
        <p:spPr>
          <a:xfrm>
            <a:off x="4916973" y="5368724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客群分析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9A6FEE-A3D8-43A7-B7B6-739829D7DE48}"/>
              </a:ext>
            </a:extLst>
          </p:cNvPr>
          <p:cNvSpPr/>
          <p:nvPr/>
        </p:nvSpPr>
        <p:spPr>
          <a:xfrm>
            <a:off x="978594" y="2175035"/>
            <a:ext cx="7179735" cy="4114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b="1" dirty="0"/>
              <a:t>Presentation Layer</a:t>
            </a:r>
            <a:endParaRPr lang="zh-TW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53853E-C509-4820-95C3-559F82EAE162}"/>
              </a:ext>
            </a:extLst>
          </p:cNvPr>
          <p:cNvSpPr/>
          <p:nvPr/>
        </p:nvSpPr>
        <p:spPr>
          <a:xfrm>
            <a:off x="985671" y="6256209"/>
            <a:ext cx="7179735" cy="4114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800" b="1" i="0" u="none" strike="noStrike" baseline="0" dirty="0">
                <a:solidFill>
                  <a:srgbClr val="28539C"/>
                </a:solidFill>
                <a:latin typeface="Consolas" panose="020B0609020204030204" pitchFamily="49" charset="0"/>
              </a:rPr>
              <a:t>Access Layer</a:t>
            </a:r>
            <a:endParaRPr lang="zh-TW" altLang="en-US" b="1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9460E8B-38F3-4E67-B8A5-D5CAB2DE16CB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984002" y="2586470"/>
            <a:ext cx="3878" cy="1432152"/>
          </a:xfrm>
          <a:prstGeom prst="straightConnector1">
            <a:avLst/>
          </a:prstGeom>
          <a:ln w="38100">
            <a:solidFill>
              <a:srgbClr val="28539C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3020608-6034-44F9-9DBB-716D845D666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987880" y="4562997"/>
            <a:ext cx="0" cy="1693212"/>
          </a:xfrm>
          <a:prstGeom prst="straightConnector1">
            <a:avLst/>
          </a:prstGeom>
          <a:ln w="38100">
            <a:solidFill>
              <a:srgbClr val="28539C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5183F0B-1491-4815-9BFB-CB7D137D2179}"/>
              </a:ext>
            </a:extLst>
          </p:cNvPr>
          <p:cNvSpPr/>
          <p:nvPr/>
        </p:nvSpPr>
        <p:spPr>
          <a:xfrm>
            <a:off x="6195140" y="3469206"/>
            <a:ext cx="785323" cy="5443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Set</a:t>
            </a:r>
            <a:endParaRPr lang="zh-TW" alt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AD70AAD-26DD-4596-92ED-B157425F5831}"/>
              </a:ext>
            </a:extLst>
          </p:cNvPr>
          <p:cNvSpPr/>
          <p:nvPr/>
        </p:nvSpPr>
        <p:spPr>
          <a:xfrm>
            <a:off x="6980463" y="4552782"/>
            <a:ext cx="803355" cy="5443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Get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96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B6032-513E-4274-AE55-7F6D5DF1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Agenda - DDD x 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12021A-D15A-42BB-95CE-B9AED3A9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82" y="1361998"/>
            <a:ext cx="8946036" cy="3935870"/>
          </a:xfrm>
        </p:spPr>
        <p:txBody>
          <a:bodyPr anchor="t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技術很多要學習</a:t>
            </a:r>
            <a:endParaRPr lang="en-US" altLang="zh-TW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功能很多要開發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客戶很多要服務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模組很多要重用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總結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B6E220-157D-4402-AE0A-50DBF7CA3540}"/>
              </a:ext>
            </a:extLst>
          </p:cNvPr>
          <p:cNvSpPr/>
          <p:nvPr/>
        </p:nvSpPr>
        <p:spPr>
          <a:xfrm>
            <a:off x="197962" y="4138373"/>
            <a:ext cx="329939" cy="320500"/>
          </a:xfrm>
          <a:prstGeom prst="rect">
            <a:avLst/>
          </a:prstGeom>
          <a:solidFill>
            <a:srgbClr val="DD79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D6011-D288-4FAF-B51C-40569EF1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DomainContext</a:t>
            </a:r>
            <a:r>
              <a:rPr lang="zh-TW" altLang="en-US" dirty="0"/>
              <a:t>模型，是甚麼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7B36B-5E35-48FE-AA7C-4FA432B9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" y="1258298"/>
            <a:ext cx="8974318" cy="1422757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dirty="0"/>
              <a:t>DDD</a:t>
            </a:r>
            <a:r>
              <a:rPr lang="zh-TW" altLang="en-US" sz="2400" dirty="0"/>
              <a:t> 滿足功能性需求</a:t>
            </a:r>
            <a:endParaRPr lang="en-US" altLang="zh-TW" sz="2400" dirty="0"/>
          </a:p>
          <a:p>
            <a:pPr algn="ctr"/>
            <a:r>
              <a:rPr lang="en-US" altLang="zh-TW" sz="2400" dirty="0"/>
              <a:t>Architecture</a:t>
            </a:r>
            <a:r>
              <a:rPr lang="zh-TW" altLang="en-US" sz="2400" dirty="0"/>
              <a:t> 滿足非功能性需求</a:t>
            </a:r>
            <a:endParaRPr lang="en-US" altLang="zh-TW" sz="2400" dirty="0"/>
          </a:p>
          <a:p>
            <a:pPr algn="ctr"/>
            <a:r>
              <a:rPr lang="en-US" altLang="zh-TW" sz="2400" dirty="0" err="1"/>
              <a:t>DomainContext</a:t>
            </a:r>
            <a:r>
              <a:rPr lang="zh-TW" altLang="en-US" sz="2400" dirty="0"/>
              <a:t> 模型為原點承上啟下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902B901-2FDD-4856-9BA1-D7160C9220CF}"/>
              </a:ext>
            </a:extLst>
          </p:cNvPr>
          <p:cNvSpPr/>
          <p:nvPr/>
        </p:nvSpPr>
        <p:spPr>
          <a:xfrm>
            <a:off x="3006000" y="2952196"/>
            <a:ext cx="3131767" cy="3132000"/>
          </a:xfrm>
          <a:prstGeom prst="ellipse">
            <a:avLst/>
          </a:prstGeom>
          <a:solidFill>
            <a:srgbClr val="28539C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/>
              <a:t>DomainContext</a:t>
            </a:r>
            <a:endParaRPr lang="en-US" altLang="zh-TW" sz="2400" b="1" dirty="0"/>
          </a:p>
          <a:p>
            <a:pPr algn="ctr"/>
            <a:r>
              <a:rPr lang="en-US" altLang="zh-TW" sz="2400" b="1" dirty="0"/>
              <a:t>Model</a:t>
            </a:r>
            <a:endParaRPr lang="zh-TW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451874-B042-4965-ADA9-7DE068A95AB4}"/>
              </a:ext>
            </a:extLst>
          </p:cNvPr>
          <p:cNvSpPr/>
          <p:nvPr/>
        </p:nvSpPr>
        <p:spPr>
          <a:xfrm>
            <a:off x="470741" y="3959998"/>
            <a:ext cx="2437833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Domain Driven Design</a:t>
            </a:r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37E3C1-70FF-4EF1-8C20-B6A6CFEDBC1D}"/>
              </a:ext>
            </a:extLst>
          </p:cNvPr>
          <p:cNvSpPr/>
          <p:nvPr/>
        </p:nvSpPr>
        <p:spPr>
          <a:xfrm>
            <a:off x="470741" y="4504373"/>
            <a:ext cx="2437833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功能性需求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24C29E-6892-4949-ADDB-6C142887796E}"/>
              </a:ext>
            </a:extLst>
          </p:cNvPr>
          <p:cNvSpPr/>
          <p:nvPr/>
        </p:nvSpPr>
        <p:spPr>
          <a:xfrm>
            <a:off x="6235426" y="3959998"/>
            <a:ext cx="2437833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Architecture</a:t>
            </a:r>
            <a:endParaRPr lang="zh-TW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AF7DD8-75C7-466C-AE10-4FD229C8DD7A}"/>
              </a:ext>
            </a:extLst>
          </p:cNvPr>
          <p:cNvSpPr/>
          <p:nvPr/>
        </p:nvSpPr>
        <p:spPr>
          <a:xfrm>
            <a:off x="6235426" y="4504373"/>
            <a:ext cx="2437833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非功能性需求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BC132FC-B3A4-441A-B5CD-C296E94C388F}"/>
              </a:ext>
            </a:extLst>
          </p:cNvPr>
          <p:cNvCxnSpPr>
            <a:cxnSpLocks/>
          </p:cNvCxnSpPr>
          <p:nvPr/>
        </p:nvCxnSpPr>
        <p:spPr>
          <a:xfrm flipH="1">
            <a:off x="5699464" y="2252840"/>
            <a:ext cx="3168881" cy="1176160"/>
          </a:xfrm>
          <a:prstGeom prst="straightConnector1">
            <a:avLst/>
          </a:prstGeom>
          <a:ln w="38100">
            <a:solidFill>
              <a:srgbClr val="28539C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758665A-9CA9-46E1-87E9-42CC5079271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5655" y="2252840"/>
            <a:ext cx="3188982" cy="1158027"/>
          </a:xfrm>
          <a:prstGeom prst="straightConnector1">
            <a:avLst/>
          </a:prstGeom>
          <a:ln w="38100">
            <a:solidFill>
              <a:srgbClr val="28539C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95941CA-D4A6-47D4-9E39-C542745030A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55" y="5625525"/>
            <a:ext cx="3188982" cy="1130382"/>
          </a:xfrm>
          <a:prstGeom prst="straightConnector1">
            <a:avLst/>
          </a:prstGeom>
          <a:ln w="38100">
            <a:solidFill>
              <a:srgbClr val="28539C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3761A7C-423D-473E-BD46-95C8016E8E5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679130" y="5625525"/>
            <a:ext cx="3189216" cy="1130384"/>
          </a:xfrm>
          <a:prstGeom prst="straightConnector1">
            <a:avLst/>
          </a:prstGeom>
          <a:ln w="38100">
            <a:solidFill>
              <a:srgbClr val="28539C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3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8AEE5-30F9-48FD-9511-6F2659AA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320" y="4614964"/>
            <a:ext cx="4864680" cy="946753"/>
          </a:xfrm>
        </p:spPr>
        <p:txBody>
          <a:bodyPr/>
          <a:lstStyle/>
          <a:p>
            <a:r>
              <a:rPr lang="en-US" altLang="zh-TW" sz="4000" dirty="0"/>
              <a:t>DDD x Architecture</a:t>
            </a:r>
            <a:br>
              <a:rPr lang="en-US" altLang="zh-TW" sz="4000" dirty="0"/>
            </a:br>
            <a:r>
              <a:rPr lang="en-US" altLang="zh-TW" sz="4000" dirty="0"/>
              <a:t>Q &amp; A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ED0E1E-76A7-4C45-9632-B01DEC7BB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403" y="5442015"/>
            <a:ext cx="4083898" cy="756057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K.NET Clark</a:t>
            </a:r>
          </a:p>
          <a:p>
            <a:r>
              <a:rPr lang="en-US" altLang="zh-TW" sz="2400" dirty="0"/>
              <a:t>2020-11-27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62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6ABB3482-5CBB-42FE-A043-67F51B8B6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1813"/>
              </p:ext>
            </p:extLst>
          </p:nvPr>
        </p:nvGraphicFramePr>
        <p:xfrm>
          <a:off x="457200" y="1340768"/>
          <a:ext cx="850728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1564605B-84A9-4AB6-9EDE-7F8D63579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架構師的願景及策略 </a:t>
            </a:r>
            <a:r>
              <a:rPr lang="en-US" altLang="zh-TW" dirty="0"/>
              <a:t>- Clark</a:t>
            </a:r>
            <a:endParaRPr lang="zh-TW" altLang="en-US" dirty="0"/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D14391EC-908C-407E-A4D6-45A1C320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882542"/>
            <a:ext cx="1122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</a:rPr>
              <a:t>商業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</a:rPr>
              <a:t>目標</a:t>
            </a:r>
          </a:p>
        </p:txBody>
      </p:sp>
      <p:sp>
        <p:nvSpPr>
          <p:cNvPr id="8" name="文字方塊 6">
            <a:extLst>
              <a:ext uri="{FF2B5EF4-FFF2-40B4-BE49-F238E27FC236}">
                <a16:creationId xmlns:a16="http://schemas.microsoft.com/office/drawing/2014/main" id="{CE01C39F-CC8C-4B5C-9C69-A4150F11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3452813"/>
            <a:ext cx="4967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</a:rPr>
              <a:t>持續累積領域知識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</a:rPr>
              <a:t>系統架構</a:t>
            </a:r>
            <a:endParaRPr lang="en-US" altLang="zh-TW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239161-777D-4D0D-9A44-B7E5C6E1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5300663"/>
            <a:ext cx="6913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/>
            <a:r>
              <a:rPr lang="zh-TW" altLang="en-US" sz="3600" b="1" dirty="0">
                <a:solidFill>
                  <a:schemeClr val="bg1"/>
                </a:solidFill>
              </a:rPr>
              <a:t>簡單、重覆、習慣、文化</a:t>
            </a:r>
          </a:p>
        </p:txBody>
      </p:sp>
    </p:spTree>
    <p:extLst>
      <p:ext uri="{BB962C8B-B14F-4D97-AF65-F5344CB8AC3E}">
        <p14:creationId xmlns:p14="http://schemas.microsoft.com/office/powerpoint/2010/main" val="28309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B6032-513E-4274-AE55-7F6D5DF1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Agenda - DDD x 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12021A-D15A-42BB-95CE-B9AED3A9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82" y="1361998"/>
            <a:ext cx="8946036" cy="3935870"/>
          </a:xfrm>
        </p:spPr>
        <p:txBody>
          <a:bodyPr anchor="t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技術很多要學習</a:t>
            </a:r>
            <a:endParaRPr lang="en-US" altLang="zh-TW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功能很多要開發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客戶很多要服務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模組很多要重用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總結</a:t>
            </a:r>
          </a:p>
        </p:txBody>
      </p:sp>
    </p:spTree>
    <p:extLst>
      <p:ext uri="{BB962C8B-B14F-4D97-AF65-F5344CB8AC3E}">
        <p14:creationId xmlns:p14="http://schemas.microsoft.com/office/powerpoint/2010/main" val="283607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DF448-1586-5142-853E-9A96C2A3B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867F2F-C561-2E4F-AF54-170DF6C4E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26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B6032-513E-4274-AE55-7F6D5DF1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Agenda - DDD x 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12021A-D15A-42BB-95CE-B9AED3A9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82" y="1361998"/>
            <a:ext cx="8946036" cy="3935870"/>
          </a:xfrm>
        </p:spPr>
        <p:txBody>
          <a:bodyPr anchor="t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技術很多要學習</a:t>
            </a:r>
            <a:endParaRPr lang="en-US" altLang="zh-TW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功能很多要開發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客戶很多要服務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模組很多要重用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600" dirty="0"/>
              <a:t>總結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B6E220-157D-4402-AE0A-50DBF7CA3540}"/>
              </a:ext>
            </a:extLst>
          </p:cNvPr>
          <p:cNvSpPr/>
          <p:nvPr/>
        </p:nvSpPr>
        <p:spPr>
          <a:xfrm>
            <a:off x="197962" y="1508292"/>
            <a:ext cx="329939" cy="320500"/>
          </a:xfrm>
          <a:prstGeom prst="rect">
            <a:avLst/>
          </a:prstGeom>
          <a:solidFill>
            <a:srgbClr val="DD79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5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13927-C8F0-4A0E-BAB4-F9099E5D8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/>
              <a:t>技術</a:t>
            </a:r>
            <a:r>
              <a:rPr lang="zh-TW" altLang="en-US" dirty="0"/>
              <a:t>很多</a:t>
            </a:r>
            <a:r>
              <a:rPr lang="zh-TW" altLang="en-US" sz="3600" dirty="0"/>
              <a:t>要學，怎麼辦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90BC3E-30D6-4504-AE1D-DA7B1AB23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/>
              <a:t>以</a:t>
            </a:r>
            <a:r>
              <a:rPr lang="en-US" altLang="zh-TW" sz="2400" dirty="0" err="1"/>
              <a:t>DomainContext</a:t>
            </a:r>
            <a:r>
              <a:rPr lang="zh-TW" altLang="en-US" sz="2400" dirty="0"/>
              <a:t>模型為原點，定位及滲透技術領域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1D070BC1-D0CB-4A57-98F3-A60EAA98C3FF}"/>
              </a:ext>
            </a:extLst>
          </p:cNvPr>
          <p:cNvGrpSpPr/>
          <p:nvPr/>
        </p:nvGrpSpPr>
        <p:grpSpPr>
          <a:xfrm>
            <a:off x="991298" y="1970912"/>
            <a:ext cx="7161405" cy="4784995"/>
            <a:chOff x="1059317" y="1970912"/>
            <a:chExt cx="7025366" cy="44353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894A31-D628-4655-BED7-D60FA84944A0}"/>
                </a:ext>
              </a:extLst>
            </p:cNvPr>
            <p:cNvSpPr/>
            <p:nvPr/>
          </p:nvSpPr>
          <p:spPr>
            <a:xfrm>
              <a:off x="1059317" y="3861097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Python</a:t>
              </a:r>
              <a:endParaRPr lang="zh-TW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F5FAD6-72CB-440F-AA05-D56C95663D6E}"/>
                </a:ext>
              </a:extLst>
            </p:cNvPr>
            <p:cNvSpPr/>
            <p:nvPr/>
          </p:nvSpPr>
          <p:spPr>
            <a:xfrm>
              <a:off x="6667239" y="4113292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Java</a:t>
              </a:r>
              <a:endParaRPr lang="zh-TW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9CFF2D-2D5C-43A0-9037-AE8FCC68C355}"/>
                </a:ext>
              </a:extLst>
            </p:cNvPr>
            <p:cNvSpPr/>
            <p:nvPr/>
          </p:nvSpPr>
          <p:spPr>
            <a:xfrm>
              <a:off x="5987663" y="5420990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C#</a:t>
              </a:r>
              <a:endParaRPr lang="zh-TW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6AC2CA-26CF-40E4-92DD-F27C1F926E64}"/>
                </a:ext>
              </a:extLst>
            </p:cNvPr>
            <p:cNvSpPr/>
            <p:nvPr/>
          </p:nvSpPr>
          <p:spPr>
            <a:xfrm>
              <a:off x="6452838" y="473448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iOS</a:t>
              </a:r>
              <a:endParaRPr lang="zh-TW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153A9C6-274C-42AC-AC99-A5A5BE4A28C7}"/>
                </a:ext>
              </a:extLst>
            </p:cNvPr>
            <p:cNvSpPr/>
            <p:nvPr/>
          </p:nvSpPr>
          <p:spPr>
            <a:xfrm>
              <a:off x="1346036" y="4631487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SOAP</a:t>
              </a:r>
              <a:endParaRPr lang="zh-TW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02B5ED2-FE93-43CE-B92A-B6AE87DB9D69}"/>
                </a:ext>
              </a:extLst>
            </p:cNvPr>
            <p:cNvSpPr/>
            <p:nvPr/>
          </p:nvSpPr>
          <p:spPr>
            <a:xfrm>
              <a:off x="3075300" y="586184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REST</a:t>
              </a:r>
              <a:endParaRPr lang="zh-TW" altLang="en-US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216B86-1A21-4EB5-90E3-B82A4F7205AD}"/>
                </a:ext>
              </a:extLst>
            </p:cNvPr>
            <p:cNvSpPr/>
            <p:nvPr/>
          </p:nvSpPr>
          <p:spPr>
            <a:xfrm>
              <a:off x="4580749" y="583188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Xamarin</a:t>
              </a:r>
              <a:endParaRPr lang="zh-TW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6CA36EA-238D-41BB-9ABA-CBCC74681B37}"/>
                </a:ext>
              </a:extLst>
            </p:cNvPr>
            <p:cNvSpPr/>
            <p:nvPr/>
          </p:nvSpPr>
          <p:spPr>
            <a:xfrm>
              <a:off x="6802637" y="335153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Android</a:t>
              </a:r>
              <a:endParaRPr lang="zh-TW" altLang="en-US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0AB310E-38E3-4BDF-8EA4-FA948540E1A7}"/>
                </a:ext>
              </a:extLst>
            </p:cNvPr>
            <p:cNvSpPr/>
            <p:nvPr/>
          </p:nvSpPr>
          <p:spPr>
            <a:xfrm>
              <a:off x="1700340" y="224472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MVC</a:t>
              </a:r>
              <a:endParaRPr lang="zh-TW" altLang="en-US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B1D3C5-70D7-4D3F-88D4-A84574FFEB1E}"/>
                </a:ext>
              </a:extLst>
            </p:cNvPr>
            <p:cNvSpPr/>
            <p:nvPr/>
          </p:nvSpPr>
          <p:spPr>
            <a:xfrm>
              <a:off x="3294827" y="1970912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/>
                <a:t>Microservice</a:t>
              </a:r>
              <a:endParaRPr lang="zh-TW" altLang="en-US" sz="16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AC2A2C9-2A5C-4F6D-9397-ADCE9FE35EBA}"/>
                </a:ext>
              </a:extLst>
            </p:cNvPr>
            <p:cNvSpPr/>
            <p:nvPr/>
          </p:nvSpPr>
          <p:spPr>
            <a:xfrm>
              <a:off x="1706094" y="5331650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SaaS</a:t>
              </a:r>
              <a:endParaRPr lang="zh-TW" altLang="en-US" b="1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E8A7CEC-BF2A-45A8-9380-A0ABB38B760E}"/>
                </a:ext>
              </a:extLst>
            </p:cNvPr>
            <p:cNvSpPr/>
            <p:nvPr/>
          </p:nvSpPr>
          <p:spPr>
            <a:xfrm>
              <a:off x="5002000" y="2009859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MVVM</a:t>
              </a:r>
              <a:endParaRPr lang="zh-TW" altLang="en-US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729B8F8-2CDB-452E-9868-2F08A9F2D9E9}"/>
                </a:ext>
              </a:extLst>
            </p:cNvPr>
            <p:cNvSpPr/>
            <p:nvPr/>
          </p:nvSpPr>
          <p:spPr>
            <a:xfrm>
              <a:off x="1133073" y="3062338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SOA</a:t>
              </a:r>
              <a:endParaRPr lang="zh-TW" altLang="en-US" b="1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D8D1ACF-578A-46EF-B651-4BB2D53BE8D7}"/>
                </a:ext>
              </a:extLst>
            </p:cNvPr>
            <p:cNvSpPr/>
            <p:nvPr/>
          </p:nvSpPr>
          <p:spPr>
            <a:xfrm>
              <a:off x="6161614" y="2648200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PaaS</a:t>
              </a:r>
              <a:endParaRPr lang="zh-TW" altLang="en-US" b="1" dirty="0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E74BD7B4-963E-42B1-A483-6FBDA8E43AFA}"/>
                </a:ext>
              </a:extLst>
            </p:cNvPr>
            <p:cNvSpPr/>
            <p:nvPr/>
          </p:nvSpPr>
          <p:spPr>
            <a:xfrm>
              <a:off x="2771023" y="2697618"/>
              <a:ext cx="3603554" cy="3019558"/>
            </a:xfrm>
            <a:prstGeom prst="ellipse">
              <a:avLst/>
            </a:prstGeom>
            <a:solidFill>
              <a:srgbClr val="28539C"/>
            </a:solidFill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err="1"/>
                <a:t>DomainContext</a:t>
              </a:r>
              <a:endParaRPr lang="en-US" altLang="zh-TW" sz="2800" b="1" dirty="0"/>
            </a:p>
            <a:p>
              <a:pPr algn="ctr"/>
              <a:r>
                <a:rPr lang="en-US" altLang="zh-TW" sz="2800" b="1" dirty="0"/>
                <a:t>Model</a:t>
              </a:r>
              <a:endParaRPr lang="zh-TW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249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1F34B-7237-4258-ACD0-7F08322C5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 err="1"/>
              <a:t>DomainContext</a:t>
            </a:r>
            <a:r>
              <a:rPr lang="zh-TW" altLang="en-US" sz="3600" dirty="0"/>
              <a:t>模型，是甚麼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24FA26-E788-4C0B-88E4-2FDCC9283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DomainContext</a:t>
            </a:r>
            <a:r>
              <a:rPr lang="zh-TW" altLang="en-US" sz="2400" dirty="0"/>
              <a:t>模型，提供標準化設計、將模型轉為程式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8A807E-FB0D-4B07-96D2-D243FA80F4F3}"/>
              </a:ext>
            </a:extLst>
          </p:cNvPr>
          <p:cNvSpPr/>
          <p:nvPr/>
        </p:nvSpPr>
        <p:spPr>
          <a:xfrm>
            <a:off x="323506" y="2374660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領域知識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6039E29-383F-46F7-B502-A77974F1C23C}"/>
              </a:ext>
            </a:extLst>
          </p:cNvPr>
          <p:cNvSpPr/>
          <p:nvPr/>
        </p:nvSpPr>
        <p:spPr>
          <a:xfrm>
            <a:off x="323506" y="3376053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領域模型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661465-01B0-4D03-8225-946DF9863C90}"/>
              </a:ext>
            </a:extLst>
          </p:cNvPr>
          <p:cNvSpPr/>
          <p:nvPr/>
        </p:nvSpPr>
        <p:spPr>
          <a:xfrm>
            <a:off x="323506" y="4377446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物件模型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75AB13-2AFB-4989-AFA0-74C80C7ACF52}"/>
              </a:ext>
            </a:extLst>
          </p:cNvPr>
          <p:cNvSpPr/>
          <p:nvPr/>
        </p:nvSpPr>
        <p:spPr>
          <a:xfrm>
            <a:off x="323506" y="5378839"/>
            <a:ext cx="1282046" cy="544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物件程式</a:t>
            </a:r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6064A908-4A59-43BC-86C3-F03BEB7BA416}"/>
              </a:ext>
            </a:extLst>
          </p:cNvPr>
          <p:cNvSpPr/>
          <p:nvPr/>
        </p:nvSpPr>
        <p:spPr>
          <a:xfrm>
            <a:off x="774029" y="2919035"/>
            <a:ext cx="381000" cy="457018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dk1"/>
              </a:solidFill>
            </a:endParaRPr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1225537E-BF61-4473-A9F4-8B9319031F1D}"/>
              </a:ext>
            </a:extLst>
          </p:cNvPr>
          <p:cNvSpPr/>
          <p:nvPr/>
        </p:nvSpPr>
        <p:spPr>
          <a:xfrm>
            <a:off x="774029" y="3920428"/>
            <a:ext cx="381000" cy="457018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dk1"/>
              </a:solidFill>
            </a:endParaRPr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FF3CC338-0F24-4AE8-938B-CCE6AEF93B84}"/>
              </a:ext>
            </a:extLst>
          </p:cNvPr>
          <p:cNvSpPr/>
          <p:nvPr/>
        </p:nvSpPr>
        <p:spPr>
          <a:xfrm>
            <a:off x="774029" y="4921821"/>
            <a:ext cx="381000" cy="457018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dk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CEDB749-B82C-4307-AAEF-4FF26845F818}"/>
              </a:ext>
            </a:extLst>
          </p:cNvPr>
          <p:cNvCxnSpPr>
            <a:cxnSpLocks/>
          </p:cNvCxnSpPr>
          <p:nvPr/>
        </p:nvCxnSpPr>
        <p:spPr>
          <a:xfrm>
            <a:off x="1761064" y="3986074"/>
            <a:ext cx="0" cy="1937140"/>
          </a:xfrm>
          <a:prstGeom prst="straightConnector1">
            <a:avLst/>
          </a:prstGeom>
          <a:ln w="38100">
            <a:solidFill>
              <a:srgbClr val="28539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C984D86F-2E93-443C-AB93-990BF095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67" y="1788591"/>
            <a:ext cx="6614403" cy="49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8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C0D28-922A-497D-B7EC-ABD9A5BE9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DomainContext</a:t>
            </a:r>
            <a:r>
              <a:rPr lang="zh-TW" altLang="en-US" dirty="0"/>
              <a:t>模型，怎麼用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A23E96-7590-4BDE-9D36-C325AC04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DomainContext</a:t>
            </a:r>
            <a:r>
              <a:rPr lang="zh-TW" altLang="en-US" sz="2400" dirty="0"/>
              <a:t>模型，減少思考關注點、循序學習技術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F3A5211-F9F7-467D-B9AD-FC3FDF88CD0B}"/>
              </a:ext>
            </a:extLst>
          </p:cNvPr>
          <p:cNvGrpSpPr/>
          <p:nvPr/>
        </p:nvGrpSpPr>
        <p:grpSpPr>
          <a:xfrm>
            <a:off x="574451" y="1861215"/>
            <a:ext cx="1282046" cy="1872974"/>
            <a:chOff x="218673" y="4748308"/>
            <a:chExt cx="1282046" cy="187297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A6E539-5994-455C-BF7F-1622A5856A76}"/>
                </a:ext>
              </a:extLst>
            </p:cNvPr>
            <p:cNvSpPr/>
            <p:nvPr/>
          </p:nvSpPr>
          <p:spPr>
            <a:xfrm>
              <a:off x="218673" y="6076907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Python</a:t>
              </a:r>
              <a:endParaRPr lang="zh-TW" altLang="en-US" b="1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DFA3005-6A53-49B8-A87E-BCA6F6488FEE}"/>
                </a:ext>
              </a:extLst>
            </p:cNvPr>
            <p:cNvSpPr/>
            <p:nvPr/>
          </p:nvSpPr>
          <p:spPr>
            <a:xfrm>
              <a:off x="218673" y="5412608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Java</a:t>
              </a:r>
              <a:endParaRPr lang="zh-TW" altLang="en-US" b="1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176CA62-0C9E-460E-80A1-744932D2940A}"/>
                </a:ext>
              </a:extLst>
            </p:cNvPr>
            <p:cNvSpPr/>
            <p:nvPr/>
          </p:nvSpPr>
          <p:spPr>
            <a:xfrm>
              <a:off x="218673" y="4748308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C#</a:t>
              </a:r>
              <a:endParaRPr lang="zh-TW" altLang="en-US" b="1" dirty="0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56A3B02C-5167-4874-9451-F9E0F3392E77}"/>
              </a:ext>
            </a:extLst>
          </p:cNvPr>
          <p:cNvGrpSpPr/>
          <p:nvPr/>
        </p:nvGrpSpPr>
        <p:grpSpPr>
          <a:xfrm>
            <a:off x="574451" y="5518935"/>
            <a:ext cx="1282046" cy="1155973"/>
            <a:chOff x="218673" y="3334536"/>
            <a:chExt cx="1282046" cy="115597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336845-4E5B-4160-BADD-71CD38F768CA}"/>
                </a:ext>
              </a:extLst>
            </p:cNvPr>
            <p:cNvSpPr/>
            <p:nvPr/>
          </p:nvSpPr>
          <p:spPr>
            <a:xfrm>
              <a:off x="218673" y="3946134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iOS</a:t>
              </a:r>
              <a:endParaRPr lang="zh-TW" altLang="en-US" b="1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A265741-8436-4563-8F9F-DEB8647F3577}"/>
                </a:ext>
              </a:extLst>
            </p:cNvPr>
            <p:cNvSpPr/>
            <p:nvPr/>
          </p:nvSpPr>
          <p:spPr>
            <a:xfrm>
              <a:off x="218673" y="333453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Android</a:t>
              </a:r>
              <a:endParaRPr lang="zh-TW" altLang="en-US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17A0030-28C9-4FB3-85E9-8357FEBDD868}"/>
              </a:ext>
            </a:extLst>
          </p:cNvPr>
          <p:cNvGrpSpPr/>
          <p:nvPr/>
        </p:nvGrpSpPr>
        <p:grpSpPr>
          <a:xfrm>
            <a:off x="574451" y="4042922"/>
            <a:ext cx="1282046" cy="1167280"/>
            <a:chOff x="218673" y="1848871"/>
            <a:chExt cx="1282046" cy="116728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FFF246B-ECA1-4B59-A630-15EAA2B58C93}"/>
                </a:ext>
              </a:extLst>
            </p:cNvPr>
            <p:cNvSpPr/>
            <p:nvPr/>
          </p:nvSpPr>
          <p:spPr>
            <a:xfrm>
              <a:off x="218673" y="1848871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MVC</a:t>
              </a:r>
              <a:endParaRPr lang="zh-TW" altLang="en-US" b="1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C0F298A-5A25-4701-B411-A919BDF284CE}"/>
                </a:ext>
              </a:extLst>
            </p:cNvPr>
            <p:cNvSpPr/>
            <p:nvPr/>
          </p:nvSpPr>
          <p:spPr>
            <a:xfrm>
              <a:off x="218673" y="2471776"/>
              <a:ext cx="1282046" cy="544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MVVM</a:t>
              </a:r>
              <a:endParaRPr lang="zh-TW" altLang="en-US" b="1" dirty="0"/>
            </a:p>
          </p:txBody>
        </p:sp>
      </p:grpSp>
      <p:sp>
        <p:nvSpPr>
          <p:cNvPr id="43" name="橢圓 42">
            <a:extLst>
              <a:ext uri="{FF2B5EF4-FFF2-40B4-BE49-F238E27FC236}">
                <a16:creationId xmlns:a16="http://schemas.microsoft.com/office/drawing/2014/main" id="{A68922FB-63B1-425D-9A1D-3D80D85CAF74}"/>
              </a:ext>
            </a:extLst>
          </p:cNvPr>
          <p:cNvSpPr/>
          <p:nvPr/>
        </p:nvSpPr>
        <p:spPr>
          <a:xfrm>
            <a:off x="153591" y="1861215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D3631C20-AD75-4085-9B2A-332D86830C87}"/>
              </a:ext>
            </a:extLst>
          </p:cNvPr>
          <p:cNvSpPr/>
          <p:nvPr/>
        </p:nvSpPr>
        <p:spPr>
          <a:xfrm>
            <a:off x="153591" y="4042922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2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21964316-2E99-4081-A4BE-F1544AC2FE2F}"/>
              </a:ext>
            </a:extLst>
          </p:cNvPr>
          <p:cNvSpPr/>
          <p:nvPr/>
        </p:nvSpPr>
        <p:spPr>
          <a:xfrm>
            <a:off x="153591" y="5517725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3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0784A9-DD36-47E0-B96A-3A108EE7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67" y="1788591"/>
            <a:ext cx="6614403" cy="49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28539C"/>
      </a:dk1>
      <a:lt1>
        <a:srgbClr val="FFFFFF"/>
      </a:lt1>
      <a:dk2>
        <a:srgbClr val="0D0408"/>
      </a:dk2>
      <a:lt2>
        <a:srgbClr val="28539C"/>
      </a:lt2>
      <a:accent1>
        <a:srgbClr val="28539C"/>
      </a:accent1>
      <a:accent2>
        <a:srgbClr val="28539C"/>
      </a:accent2>
      <a:accent3>
        <a:srgbClr val="28539C"/>
      </a:accent3>
      <a:accent4>
        <a:srgbClr val="28539C"/>
      </a:accent4>
      <a:accent5>
        <a:srgbClr val="28539C"/>
      </a:accent5>
      <a:accent6>
        <a:srgbClr val="28539C"/>
      </a:accent6>
      <a:hlink>
        <a:srgbClr val="28539C"/>
      </a:hlink>
      <a:folHlink>
        <a:srgbClr val="2853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877</Words>
  <Application>Microsoft Office PowerPoint</Application>
  <PresentationFormat>如螢幕大小 (4:3)</PresentationFormat>
  <Paragraphs>276</Paragraphs>
  <Slides>26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Theme</vt:lpstr>
      <vt:lpstr>DDD x Architecture</vt:lpstr>
      <vt:lpstr>關於我 - Clark</vt:lpstr>
      <vt:lpstr>架構師的願景及策略 - Clark</vt:lpstr>
      <vt:lpstr>Agenda - DDD x Architecture</vt:lpstr>
      <vt:lpstr>PowerPoint 簡報</vt:lpstr>
      <vt:lpstr>Agenda - DDD x Architecture</vt:lpstr>
      <vt:lpstr>技術很多要學，怎麼辦?</vt:lpstr>
      <vt:lpstr>DomainContext模型，是甚麼?</vt:lpstr>
      <vt:lpstr>DomainContext模型，怎麼用?</vt:lpstr>
      <vt:lpstr>Agenda - DDD x Architecture</vt:lpstr>
      <vt:lpstr>功能很多要開發，怎麼辦?</vt:lpstr>
      <vt:lpstr>Context之間的關係是甚麼?</vt:lpstr>
      <vt:lpstr>Context變「多」怎麼管理?</vt:lpstr>
      <vt:lpstr>Context變「超多」怎麼管理?</vt:lpstr>
      <vt:lpstr>Agenda - DDD x Architecture</vt:lpstr>
      <vt:lpstr>客戶很多要服務，怎麼辦?</vt:lpstr>
      <vt:lpstr>Context之間的關係是甚麼?</vt:lpstr>
      <vt:lpstr>Context變「多」怎麼管理?</vt:lpstr>
      <vt:lpstr>Context變「超多」怎麼管理?</vt:lpstr>
      <vt:lpstr>Agenda - DDD x Architecture</vt:lpstr>
      <vt:lpstr>模組很多要重用，怎麼辦?</vt:lpstr>
      <vt:lpstr>PaaS也是一種重用方式，怎麼做?</vt:lpstr>
      <vt:lpstr>SaaS也是一種重用方式，怎麼做?</vt:lpstr>
      <vt:lpstr>Agenda - DDD x Architecture</vt:lpstr>
      <vt:lpstr>DomainContext模型，是甚麼?</vt:lpstr>
      <vt:lpstr>DDD x Architecture Q &amp; A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Clark Chou</cp:lastModifiedBy>
  <cp:revision>159</cp:revision>
  <dcterms:created xsi:type="dcterms:W3CDTF">2015-09-17T18:09:51Z</dcterms:created>
  <dcterms:modified xsi:type="dcterms:W3CDTF">2020-12-14T06:54:18Z</dcterms:modified>
</cp:coreProperties>
</file>