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313" r:id="rId5"/>
    <p:sldId id="349" r:id="rId6"/>
    <p:sldId id="350" r:id="rId7"/>
    <p:sldId id="290" r:id="rId8"/>
    <p:sldId id="291" r:id="rId9"/>
    <p:sldId id="351" r:id="rId10"/>
    <p:sldId id="312" r:id="rId11"/>
    <p:sldId id="347" r:id="rId1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57BCE9"/>
    <a:srgbClr val="F14F12"/>
    <a:srgbClr val="6C284F"/>
    <a:srgbClr val="9B221F"/>
    <a:srgbClr val="003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94693" autoAdjust="0"/>
  </p:normalViewPr>
  <p:slideViewPr>
    <p:cSldViewPr>
      <p:cViewPr varScale="1">
        <p:scale>
          <a:sx n="73" d="100"/>
          <a:sy n="73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9463D-403F-4D7F-B77A-52D0EFE29B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E46B7B-67C4-4FA1-B3FC-F14BE37FB5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HEADS Title Page  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92725" y="2420938"/>
            <a:ext cx="3455988" cy="2376487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5300663"/>
            <a:ext cx="3457575" cy="7921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5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14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9550" y="115888"/>
            <a:ext cx="2125663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227762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77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374062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176712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08500" y="1125538"/>
            <a:ext cx="4176713" cy="5000625"/>
          </a:xfrm>
        </p:spPr>
        <p:txBody>
          <a:bodyPr/>
          <a:lstStyle/>
          <a:p>
            <a:pPr lvl="0"/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142240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374062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79388" y="1125538"/>
            <a:ext cx="4176712" cy="5000625"/>
          </a:xfrm>
        </p:spPr>
        <p:txBody>
          <a:bodyPr/>
          <a:lstStyle/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500" y="1125538"/>
            <a:ext cx="4176713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000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374062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176712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08500" y="1125538"/>
            <a:ext cx="4176713" cy="2424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08500" y="3702050"/>
            <a:ext cx="4176713" cy="2424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116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374062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125538"/>
            <a:ext cx="8505825" cy="5000625"/>
          </a:xfrm>
        </p:spPr>
        <p:txBody>
          <a:bodyPr/>
          <a:lstStyle/>
          <a:p>
            <a:pPr lvl="0"/>
            <a:endParaRPr lang="en-ZA" noProof="0"/>
          </a:p>
        </p:txBody>
      </p:sp>
    </p:spTree>
    <p:extLst>
      <p:ext uri="{BB962C8B-B14F-4D97-AF65-F5344CB8AC3E}">
        <p14:creationId xmlns:p14="http://schemas.microsoft.com/office/powerpoint/2010/main" val="51733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94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176712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125538"/>
            <a:ext cx="417671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79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6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2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7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HEADS header  ppt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43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3740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505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</p:txBody>
      </p:sp>
      <p:pic>
        <p:nvPicPr>
          <p:cNvPr id="1029" name="Picture 8" descr="NMMU  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6269038"/>
            <a:ext cx="122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rgbClr val="9B221F"/>
        </a:buClr>
        <a:buFont typeface="Wingdings" panose="05000000000000000000" pitchFamily="2" charset="2"/>
        <a:buChar char="§"/>
        <a:defRPr sz="2400">
          <a:solidFill>
            <a:srgbClr val="003057"/>
          </a:solidFill>
          <a:latin typeface="+mn-lt"/>
          <a:ea typeface="+mn-ea"/>
          <a:cs typeface="+mn-cs"/>
        </a:defRPr>
      </a:lvl1pPr>
      <a:lvl2pPr marL="347663" indent="-173038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Char char="•"/>
        <a:defRPr sz="2400">
          <a:solidFill>
            <a:schemeClr val="tx1"/>
          </a:solidFill>
          <a:latin typeface="+mn-lt"/>
        </a:defRPr>
      </a:lvl2pPr>
      <a:lvl3pPr marL="547688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140200" y="2786063"/>
            <a:ext cx="50038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Z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Stress management</a:t>
            </a:r>
          </a:p>
          <a:p>
            <a:pPr algn="ctr">
              <a:spcBef>
                <a:spcPct val="50000"/>
              </a:spcBef>
              <a:defRPr/>
            </a:pPr>
            <a:endParaRPr lang="en-ZA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Z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Offered by:</a:t>
            </a:r>
          </a:p>
          <a:p>
            <a:pPr algn="ctr">
              <a:spcBef>
                <a:spcPct val="50000"/>
              </a:spcBef>
              <a:defRPr/>
            </a:pPr>
            <a:r>
              <a:rPr lang="en-Z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Natasha </a:t>
            </a:r>
            <a:r>
              <a:rPr lang="en-Z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Taljaard 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23098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Thank you</a:t>
            </a:r>
            <a:endParaRPr lang="en-GB" altLang="en-US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13787" cy="5000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ZA" altLang="en-US" sz="260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ZA" altLang="en-US" sz="2600" smtClean="0"/>
              <a:t>Thank you for coming.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ZA" altLang="en-US" sz="260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ZA" altLang="en-US" sz="260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ZA" altLang="en-US" sz="2600" smtClean="0"/>
              <a:t>Please fill in an evaluation form.</a:t>
            </a:r>
            <a:endParaRPr lang="en-GB" altLang="en-US" sz="2600" smtClean="0"/>
          </a:p>
        </p:txBody>
      </p:sp>
      <p:pic>
        <p:nvPicPr>
          <p:cNvPr id="12292" name="Picture 4" descr="MCj043823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3114675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b="0" smtClean="0"/>
              <a:t>Bibliography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Adapted from: Snyders, S. Vawda, A. Taljaard, 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 Brophy, M. &amp; Plaatjes, R.  2005.  </a:t>
            </a:r>
            <a:r>
              <a:rPr lang="en-GB" altLang="en-US" sz="2800" i="1" smtClean="0"/>
              <a:t>How to make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i="1" smtClean="0"/>
              <a:t>      Higher Education easier –Take charge of your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i="1" smtClean="0"/>
              <a:t>      success.</a:t>
            </a:r>
            <a:r>
              <a:rPr lang="fr-FR" altLang="en-US" sz="2800" smtClean="0"/>
              <a:t>  PE: NMMU.</a:t>
            </a:r>
            <a:endParaRPr lang="en-GB" altLang="en-US" sz="2800" i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Aims of the session</a:t>
            </a:r>
            <a:endParaRPr lang="en-GB" altLang="en-US" sz="400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79388" y="981075"/>
            <a:ext cx="87852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>
                <a:solidFill>
                  <a:srgbClr val="003057"/>
                </a:solidFill>
              </a:rPr>
              <a:t>Understand what cause stress in your life</a:t>
            </a: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>
              <a:solidFill>
                <a:srgbClr val="003057"/>
              </a:solidFill>
            </a:endParaRP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>
                <a:solidFill>
                  <a:srgbClr val="003057"/>
                </a:solidFill>
              </a:rPr>
              <a:t>Identify the signs &amp; symptoms of stress</a:t>
            </a: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>
              <a:solidFill>
                <a:srgbClr val="003057"/>
              </a:solidFill>
            </a:endParaRP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>
                <a:solidFill>
                  <a:srgbClr val="003057"/>
                </a:solidFill>
              </a:rPr>
              <a:t>Assess your ability to cope with stress</a:t>
            </a: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>
              <a:solidFill>
                <a:srgbClr val="003057"/>
              </a:solidFill>
            </a:endParaRP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>
                <a:solidFill>
                  <a:srgbClr val="003057"/>
                </a:solidFill>
              </a:rPr>
              <a:t>Identify and apply strategies to manage your stress</a:t>
            </a:r>
          </a:p>
          <a:p>
            <a:pPr>
              <a:buClr>
                <a:srgbClr val="9B221F"/>
              </a:buClr>
            </a:pPr>
            <a:endParaRPr lang="en-ZA" altLang="en-US" sz="2800">
              <a:solidFill>
                <a:srgbClr val="003057"/>
              </a:solidFill>
            </a:endParaRPr>
          </a:p>
          <a:p>
            <a:pPr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GB" altLang="en-US" sz="2600">
              <a:solidFill>
                <a:srgbClr val="003057"/>
              </a:solidFill>
            </a:endParaRPr>
          </a:p>
        </p:txBody>
      </p:sp>
      <p:grpSp>
        <p:nvGrpSpPr>
          <p:cNvPr id="4100" name="Group 10"/>
          <p:cNvGrpSpPr>
            <a:grpSpLocks/>
          </p:cNvGrpSpPr>
          <p:nvPr/>
        </p:nvGrpSpPr>
        <p:grpSpPr bwMode="auto">
          <a:xfrm>
            <a:off x="2714625" y="3929063"/>
            <a:ext cx="3181350" cy="1844675"/>
            <a:chOff x="2381" y="3158"/>
            <a:chExt cx="2004" cy="1162"/>
          </a:xfrm>
        </p:grpSpPr>
        <p:pic>
          <p:nvPicPr>
            <p:cNvPr id="4101" name="Picture 6" descr="MCj04114980000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158"/>
              <a:ext cx="99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9" descr="MCj0411500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160"/>
              <a:ext cx="1006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Reflecting on your Stress</a:t>
            </a:r>
            <a:endParaRPr lang="en-GB" altLang="en-US" sz="4000" smtClean="0"/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179388" y="981075"/>
            <a:ext cx="8785225" cy="5000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ZA" altLang="en-US" sz="2600" smtClean="0"/>
              <a:t>What comes to mind when you hear the word “Stress”?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smtClean="0"/>
              <a:t>Brainstorm what is stress and what are the causes of stress in your life right now.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endParaRPr lang="en-ZA" altLang="en-US" sz="2600" smtClean="0"/>
          </a:p>
        </p:txBody>
      </p:sp>
      <p:pic>
        <p:nvPicPr>
          <p:cNvPr id="5124" name="Picture 6" descr="MCj039750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643313"/>
            <a:ext cx="241141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What is stress</a:t>
            </a:r>
            <a:endParaRPr lang="en-GB" altLang="en-US" sz="4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000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ZA" altLang="en-US" sz="2600" smtClean="0"/>
              <a:t>Physiological reaction activated when a person perceives a physical or psychological threat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smtClean="0"/>
              <a:t>Stress can be </a:t>
            </a:r>
            <a:r>
              <a:rPr lang="en-ZA" altLang="en-US" sz="2600" b="1" smtClean="0"/>
              <a:t>acute </a:t>
            </a:r>
            <a:r>
              <a:rPr lang="en-ZA" altLang="en-US" sz="2600" smtClean="0"/>
              <a:t>(sudden and intense) or </a:t>
            </a:r>
            <a:r>
              <a:rPr lang="en-ZA" altLang="en-US" sz="2600" b="1" smtClean="0"/>
              <a:t>chronic </a:t>
            </a:r>
            <a:r>
              <a:rPr lang="en-ZA" altLang="en-US" sz="2600" smtClean="0"/>
              <a:t>(long lasting)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b="1" smtClean="0"/>
              <a:t>Eustress</a:t>
            </a:r>
            <a:r>
              <a:rPr lang="en-ZA" altLang="en-US" sz="2600" smtClean="0"/>
              <a:t>: Good/positive aspect of stress, this motivates us for action (e.g. exam stress leading to studying)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b="1" smtClean="0"/>
              <a:t>Distress</a:t>
            </a:r>
            <a:r>
              <a:rPr lang="en-ZA" altLang="en-US" sz="2600" smtClean="0"/>
              <a:t>: Bad/negative aspect of stress, this impairs our functioning (e.g. task overload leading to loss of concentration)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Causes of stress</a:t>
            </a:r>
            <a:endParaRPr lang="en-GB" altLang="en-US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000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ZA" altLang="en-US" sz="2600" smtClean="0"/>
              <a:t>A </a:t>
            </a:r>
            <a:r>
              <a:rPr lang="en-ZA" altLang="en-US" sz="2600" b="1" smtClean="0"/>
              <a:t>trigger </a:t>
            </a:r>
            <a:r>
              <a:rPr lang="en-ZA" altLang="en-US" sz="2600" smtClean="0"/>
              <a:t>arouses the stress response within the body and causes a disturbance / discomfort that may lead to motivation (eustress) or causes you to collapse (distress). 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smtClean="0"/>
              <a:t> A stressor can be any event, situation, person / object that a person perceives as stressful. 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r>
              <a:rPr lang="en-ZA" altLang="en-US" sz="2600" smtClean="0"/>
              <a:t>Stressors are the result of an interaction between </a:t>
            </a:r>
            <a:r>
              <a:rPr lang="en-ZA" altLang="en-US" sz="2600" b="1" smtClean="0"/>
              <a:t>internal &amp; external conditions;</a:t>
            </a:r>
            <a:r>
              <a:rPr lang="en-ZA" altLang="en-US" sz="2600" smtClean="0"/>
              <a:t> your inner thoughts / feelings &amp; the people, things &amp; events around you.</a:t>
            </a:r>
            <a:r>
              <a:rPr lang="en-ZA" altLang="en-US" sz="2600" b="1" smtClean="0"/>
              <a:t> Each person</a:t>
            </a:r>
            <a:r>
              <a:rPr lang="en-ZA" altLang="en-US" sz="2600" smtClean="0"/>
              <a:t> </a:t>
            </a:r>
            <a:r>
              <a:rPr lang="en-ZA" altLang="en-US" sz="2600" b="1" smtClean="0"/>
              <a:t>reacts uniquely</a:t>
            </a:r>
            <a:r>
              <a:rPr lang="en-ZA" altLang="en-US" sz="2600" smtClean="0"/>
              <a:t> to stress.</a:t>
            </a:r>
            <a:endParaRPr lang="en-GB" altLang="en-US" sz="2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Causes of stress (2)</a:t>
            </a:r>
            <a:endParaRPr lang="en-GB" alt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505825" cy="5000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600" smtClean="0"/>
              <a:t>External stressors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Relationships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Crisis situations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Physical discomforts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Task overload</a:t>
            </a:r>
          </a:p>
          <a:p>
            <a:pPr lvl="3">
              <a:spcBef>
                <a:spcPct val="0"/>
              </a:spcBef>
            </a:pPr>
            <a:endParaRPr lang="en-ZA" altLang="en-US" smtClean="0"/>
          </a:p>
          <a:p>
            <a:pPr>
              <a:spcBef>
                <a:spcPct val="0"/>
              </a:spcBef>
            </a:pPr>
            <a:r>
              <a:rPr lang="en-GB" altLang="en-US" sz="2600" smtClean="0"/>
              <a:t>Internal stressors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Psychological stressors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Conflicting values or lack of purpose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Self-concept</a:t>
            </a:r>
          </a:p>
          <a:p>
            <a:pPr marL="742950" lvl="1" indent="-285750">
              <a:spcBef>
                <a:spcPct val="0"/>
              </a:spcBef>
            </a:pPr>
            <a:r>
              <a:rPr lang="en-ZA" altLang="en-US" smtClean="0"/>
              <a:t>State of mind</a:t>
            </a:r>
          </a:p>
          <a:p>
            <a:pPr>
              <a:spcBef>
                <a:spcPct val="0"/>
              </a:spcBef>
            </a:pPr>
            <a:endParaRPr lang="en-GB" altLang="en-US" smtClean="0"/>
          </a:p>
        </p:txBody>
      </p:sp>
      <p:pic>
        <p:nvPicPr>
          <p:cNvPr id="8196" name="Picture 5" descr="MCj023082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8775"/>
            <a:ext cx="31242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smtClean="0"/>
              <a:t>How does stress affect you?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8769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600" smtClean="0"/>
              <a:t>Identify &amp; share one symptom in each aspect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GB" altLang="en-US" sz="2600" smtClean="0"/>
          </a:p>
          <a:p>
            <a:pPr marL="742950" lvl="1" indent="-285750">
              <a:spcBef>
                <a:spcPct val="0"/>
              </a:spcBef>
              <a:buFontTx/>
              <a:buNone/>
            </a:pPr>
            <a:r>
              <a:rPr lang="en-GB" altLang="en-US" sz="2600" smtClean="0"/>
              <a:t>					</a:t>
            </a:r>
            <a:r>
              <a:rPr lang="en-GB" altLang="en-US" sz="2600" smtClean="0">
                <a:solidFill>
                  <a:srgbClr val="003057"/>
                </a:solidFill>
              </a:rPr>
              <a:t>Physically</a:t>
            </a:r>
          </a:p>
          <a:p>
            <a:pPr>
              <a:spcBef>
                <a:spcPct val="0"/>
              </a:spcBef>
            </a:pPr>
            <a:endParaRPr lang="en-GB" altLang="en-US" sz="2600" smtClean="0"/>
          </a:p>
          <a:p>
            <a:pPr marL="742950" lvl="1" indent="-285750">
              <a:spcBef>
                <a:spcPct val="0"/>
              </a:spcBef>
              <a:buFontTx/>
              <a:buNone/>
            </a:pPr>
            <a:r>
              <a:rPr lang="en-GB" altLang="en-US" sz="1500" smtClean="0">
                <a:solidFill>
                  <a:srgbClr val="003057"/>
                </a:solidFill>
              </a:rPr>
              <a:t>	</a:t>
            </a:r>
          </a:p>
          <a:p>
            <a:pPr marL="742950" lvl="1" indent="-285750">
              <a:spcBef>
                <a:spcPct val="0"/>
              </a:spcBef>
              <a:buFontTx/>
              <a:buNone/>
            </a:pPr>
            <a:r>
              <a:rPr lang="en-GB" altLang="en-US" sz="2600" smtClean="0">
                <a:solidFill>
                  <a:srgbClr val="003057"/>
                </a:solidFill>
              </a:rPr>
              <a:t>					Thinking</a:t>
            </a:r>
          </a:p>
          <a:p>
            <a:pPr>
              <a:spcBef>
                <a:spcPct val="0"/>
              </a:spcBef>
            </a:pPr>
            <a:endParaRPr lang="en-GB" altLang="en-US" sz="2600" smtClean="0"/>
          </a:p>
          <a:p>
            <a:pPr>
              <a:spcBef>
                <a:spcPct val="0"/>
              </a:spcBef>
            </a:pPr>
            <a:endParaRPr lang="en-GB" altLang="en-US" sz="150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600" smtClean="0"/>
              <a:t>	      				Behaviour</a:t>
            </a:r>
          </a:p>
          <a:p>
            <a:pPr>
              <a:spcBef>
                <a:spcPct val="0"/>
              </a:spcBef>
            </a:pPr>
            <a:endParaRPr lang="en-GB" altLang="en-US" sz="2600" smtClean="0"/>
          </a:p>
          <a:p>
            <a:pPr>
              <a:spcBef>
                <a:spcPct val="0"/>
              </a:spcBef>
            </a:pPr>
            <a:endParaRPr lang="en-GB" altLang="en-US" sz="1500" smtClean="0"/>
          </a:p>
          <a:p>
            <a:pPr marL="742950" lvl="1" indent="-285750">
              <a:spcBef>
                <a:spcPct val="0"/>
              </a:spcBef>
              <a:buFontTx/>
              <a:buNone/>
            </a:pPr>
            <a:r>
              <a:rPr lang="en-GB" altLang="en-US" sz="2600" smtClean="0">
                <a:solidFill>
                  <a:srgbClr val="003057"/>
                </a:solidFill>
              </a:rPr>
              <a:t>					Feelings</a:t>
            </a:r>
          </a:p>
          <a:p>
            <a:pPr>
              <a:spcBef>
                <a:spcPct val="0"/>
              </a:spcBef>
            </a:pPr>
            <a:endParaRPr lang="en-ZA" altLang="en-US" sz="2600" smtClean="0"/>
          </a:p>
          <a:p>
            <a:pPr>
              <a:spcBef>
                <a:spcPct val="0"/>
              </a:spcBef>
            </a:pPr>
            <a:endParaRPr lang="en-GB" altLang="en-US" sz="2600" smtClean="0"/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3000" smtClean="0"/>
              <a:t>How does stress affect you?</a:t>
            </a:r>
          </a:p>
        </p:txBody>
      </p:sp>
      <p:pic>
        <p:nvPicPr>
          <p:cNvPr id="9220" name="Picture 8" descr="MCj044212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6431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 descr="MCj044214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64343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MCj04421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643313"/>
            <a:ext cx="1028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MCj0442122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43063"/>
            <a:ext cx="10874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MPj043852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292600"/>
            <a:ext cx="536416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z="4000" smtClean="0"/>
              <a:t>Managing your stress</a:t>
            </a:r>
            <a:endParaRPr lang="en-GB" altLang="en-US" sz="40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472113"/>
          </a:xfrm>
        </p:spPr>
        <p:txBody>
          <a:bodyPr/>
          <a:lstStyle/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 smtClean="0">
                <a:solidFill>
                  <a:srgbClr val="003057"/>
                </a:solidFill>
              </a:rPr>
              <a:t>Know yourself &amp; determine your stress levels</a:t>
            </a: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 smtClean="0">
              <a:solidFill>
                <a:srgbClr val="003057"/>
              </a:solidFill>
            </a:endParaRP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GB" altLang="en-US" sz="2800" smtClean="0">
                <a:solidFill>
                  <a:srgbClr val="003057"/>
                </a:solidFill>
              </a:rPr>
              <a:t>Positive thinking</a:t>
            </a: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GB" altLang="en-US" sz="800" smtClean="0">
              <a:solidFill>
                <a:srgbClr val="003057"/>
              </a:solidFill>
            </a:endParaRP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 smtClean="0">
                <a:solidFill>
                  <a:srgbClr val="003057"/>
                </a:solidFill>
              </a:rPr>
              <a:t>Wholesome nutrition, correct supplementation &amp; gentle exercise</a:t>
            </a: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 smtClean="0">
              <a:solidFill>
                <a:srgbClr val="003057"/>
              </a:solidFill>
            </a:endParaRP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r>
              <a:rPr lang="en-ZA" altLang="en-US" sz="2800" smtClean="0">
                <a:solidFill>
                  <a:srgbClr val="003057"/>
                </a:solidFill>
              </a:rPr>
              <a:t>Time management, planning &amp; organising</a:t>
            </a:r>
          </a:p>
          <a:p>
            <a:pPr marL="173038" lvl="1">
              <a:spcBef>
                <a:spcPct val="0"/>
              </a:spcBef>
              <a:buClr>
                <a:srgbClr val="9B221F"/>
              </a:buClr>
              <a:buFont typeface="Wingdings" panose="05000000000000000000" pitchFamily="2" charset="2"/>
              <a:buChar char="§"/>
            </a:pPr>
            <a:endParaRPr lang="en-ZA" altLang="en-US" sz="800" smtClean="0">
              <a:solidFill>
                <a:srgbClr val="003057"/>
              </a:solidFill>
            </a:endParaRPr>
          </a:p>
          <a:p>
            <a:pPr>
              <a:spcBef>
                <a:spcPct val="0"/>
              </a:spcBef>
            </a:pPr>
            <a:r>
              <a:rPr lang="en-GB" altLang="en-US" sz="2800" smtClean="0"/>
              <a:t>Relaxing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Managing your stress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 smtClean="0"/>
              <a:t>Balancing right &amp; left-brain activities</a:t>
            </a:r>
          </a:p>
          <a:p>
            <a:pPr>
              <a:spcBef>
                <a:spcPct val="0"/>
              </a:spcBef>
            </a:pPr>
            <a:endParaRPr lang="en-GB" altLang="en-US" sz="2800" smtClean="0"/>
          </a:p>
          <a:p>
            <a:pPr>
              <a:spcBef>
                <a:spcPct val="0"/>
              </a:spcBef>
            </a:pPr>
            <a:endParaRPr lang="en-GB" altLang="en-US" sz="800" smtClean="0"/>
          </a:p>
          <a:p>
            <a:pPr>
              <a:spcBef>
                <a:spcPct val="0"/>
              </a:spcBef>
            </a:pPr>
            <a:r>
              <a:rPr lang="en-GB" altLang="en-US" sz="2800" smtClean="0"/>
              <a:t>     Humour </a:t>
            </a:r>
          </a:p>
          <a:p>
            <a:pPr>
              <a:spcBef>
                <a:spcPct val="0"/>
              </a:spcBef>
            </a:pPr>
            <a:endParaRPr lang="en-GB" altLang="en-US" sz="2800" smtClean="0"/>
          </a:p>
          <a:p>
            <a:pPr>
              <a:spcBef>
                <a:spcPct val="0"/>
              </a:spcBef>
            </a:pPr>
            <a:endParaRPr lang="en-GB" altLang="en-US" sz="800" smtClean="0"/>
          </a:p>
          <a:p>
            <a:pPr>
              <a:spcBef>
                <a:spcPct val="0"/>
              </a:spcBef>
            </a:pPr>
            <a:r>
              <a:rPr lang="en-GB" altLang="en-US" sz="2800" smtClean="0"/>
              <a:t>Wisdom</a:t>
            </a:r>
          </a:p>
          <a:p>
            <a:pPr>
              <a:spcBef>
                <a:spcPct val="0"/>
              </a:spcBef>
            </a:pPr>
            <a:endParaRPr lang="en-GB" altLang="en-US" sz="2800" smtClean="0"/>
          </a:p>
          <a:p>
            <a:pPr>
              <a:spcBef>
                <a:spcPct val="0"/>
              </a:spcBef>
            </a:pPr>
            <a:endParaRPr lang="en-GB" altLang="en-US" sz="800" smtClean="0"/>
          </a:p>
          <a:p>
            <a:pPr>
              <a:spcBef>
                <a:spcPct val="0"/>
              </a:spcBef>
            </a:pPr>
            <a:r>
              <a:rPr lang="en-GB" altLang="en-US" sz="2800" smtClean="0"/>
              <a:t>Spiritual nourishment &amp; growth</a:t>
            </a:r>
          </a:p>
          <a:p>
            <a:pPr>
              <a:spcBef>
                <a:spcPct val="0"/>
              </a:spcBef>
            </a:pPr>
            <a:endParaRPr lang="en-GB" altLang="en-US" sz="2800" smtClean="0"/>
          </a:p>
          <a:p>
            <a:pPr>
              <a:spcBef>
                <a:spcPct val="0"/>
              </a:spcBef>
            </a:pPr>
            <a:endParaRPr lang="en-GB" altLang="en-US" sz="800" smtClean="0"/>
          </a:p>
          <a:p>
            <a:pPr>
              <a:spcBef>
                <a:spcPct val="0"/>
              </a:spcBef>
            </a:pPr>
            <a:r>
              <a:rPr lang="en-GB" altLang="en-US" sz="2800" smtClean="0"/>
              <a:t>Enjoying nature</a:t>
            </a:r>
          </a:p>
          <a:p>
            <a:endParaRPr lang="en-ZA" alt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4857750"/>
            <a:ext cx="3006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00250"/>
            <a:ext cx="7429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329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Default Design</vt:lpstr>
      <vt:lpstr>PowerPoint Presentation</vt:lpstr>
      <vt:lpstr>Aims of the session</vt:lpstr>
      <vt:lpstr>Reflecting on your Stress</vt:lpstr>
      <vt:lpstr>What is stress</vt:lpstr>
      <vt:lpstr>Causes of stress</vt:lpstr>
      <vt:lpstr>Causes of stress (2)</vt:lpstr>
      <vt:lpstr>How does stress affect you?</vt:lpstr>
      <vt:lpstr>Managing your stress</vt:lpstr>
      <vt:lpstr>Managing your stress 2</vt:lpstr>
      <vt:lpstr>Thank you</vt:lpstr>
      <vt:lpstr>Bibliography</vt:lpstr>
    </vt:vector>
  </TitlesOfParts>
  <Company>NMMU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CSchonknecht</dc:creator>
  <cp:lastModifiedBy>Nelson Mandela University</cp:lastModifiedBy>
  <cp:revision>171</cp:revision>
  <dcterms:created xsi:type="dcterms:W3CDTF">2006-12-05T12:30:39Z</dcterms:created>
  <dcterms:modified xsi:type="dcterms:W3CDTF">2017-12-29T14:37:28Z</dcterms:modified>
</cp:coreProperties>
</file>