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86" r:id="rId2"/>
    <p:sldId id="288" r:id="rId3"/>
    <p:sldId id="305" r:id="rId4"/>
    <p:sldId id="291" r:id="rId5"/>
    <p:sldId id="287" r:id="rId6"/>
    <p:sldId id="301" r:id="rId7"/>
    <p:sldId id="292" r:id="rId8"/>
    <p:sldId id="293" r:id="rId9"/>
    <p:sldId id="295" r:id="rId10"/>
    <p:sldId id="296" r:id="rId11"/>
    <p:sldId id="303" r:id="rId12"/>
    <p:sldId id="304" r:id="rId13"/>
    <p:sldId id="297" r:id="rId14"/>
    <p:sldId id="298" r:id="rId15"/>
    <p:sldId id="289" r:id="rId16"/>
    <p:sldId id="299" r:id="rId17"/>
    <p:sldId id="281" r:id="rId18"/>
  </p:sldIdLst>
  <p:sldSz cx="9144000" cy="6858000" type="screen4x3"/>
  <p:notesSz cx="6797675" cy="992822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057"/>
    <a:srgbClr val="00CCFF"/>
    <a:srgbClr val="4DDFF3"/>
    <a:srgbClr val="57BCE9"/>
    <a:srgbClr val="F14F12"/>
    <a:srgbClr val="6C284F"/>
    <a:srgbClr val="9B22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15" autoAdjust="0"/>
    <p:restoredTop sz="91107" autoAdjust="0"/>
  </p:normalViewPr>
  <p:slideViewPr>
    <p:cSldViewPr>
      <p:cViewPr varScale="1">
        <p:scale>
          <a:sx n="67" d="100"/>
          <a:sy n="67" d="100"/>
        </p:scale>
        <p:origin x="146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CEBA0E5-D884-4B73-8A99-7CFFACA2970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6093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70643F8-38AE-4925-88DC-203F70BA247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HEADS Title Page  p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292725" y="2420938"/>
            <a:ext cx="3455988" cy="2376487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292725" y="5300663"/>
            <a:ext cx="3457575" cy="792162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88574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14104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9550" y="115888"/>
            <a:ext cx="2125663" cy="6010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9388" y="115888"/>
            <a:ext cx="6227762" cy="6010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0684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94551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5776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1125538"/>
            <a:ext cx="4176712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8500" y="1125538"/>
            <a:ext cx="4176713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86487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67675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0688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4339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2770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Z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7694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3" descr="HEADS header  ppt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04300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115888"/>
            <a:ext cx="8374062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25538"/>
            <a:ext cx="8505825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</p:txBody>
      </p:sp>
      <p:pic>
        <p:nvPicPr>
          <p:cNvPr id="1029" name="Picture 8" descr="NMMU  LOGO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325" y="6269038"/>
            <a:ext cx="12287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173038" indent="-173038" algn="l" rtl="0" eaLnBrk="0" fontAlgn="base" hangingPunct="0">
        <a:spcBef>
          <a:spcPct val="20000"/>
        </a:spcBef>
        <a:spcAft>
          <a:spcPct val="0"/>
        </a:spcAft>
        <a:buClr>
          <a:srgbClr val="9B221F"/>
        </a:buClr>
        <a:buFont typeface="Wingdings" panose="05000000000000000000" pitchFamily="2" charset="2"/>
        <a:buChar char="§"/>
        <a:defRPr sz="2400">
          <a:solidFill>
            <a:srgbClr val="003057"/>
          </a:solidFill>
          <a:latin typeface="+mn-lt"/>
          <a:ea typeface="+mn-ea"/>
          <a:cs typeface="+mn-cs"/>
        </a:defRPr>
      </a:lvl1pPr>
      <a:lvl2pPr marL="347663" indent="-173038" algn="l" rtl="0" eaLnBrk="0" fontAlgn="base" hangingPunct="0">
        <a:spcBef>
          <a:spcPct val="20000"/>
        </a:spcBef>
        <a:spcAft>
          <a:spcPct val="0"/>
        </a:spcAft>
        <a:buClr>
          <a:srgbClr val="003057"/>
        </a:buClr>
        <a:buChar char="•"/>
        <a:defRPr sz="2400">
          <a:solidFill>
            <a:schemeClr val="tx1"/>
          </a:solidFill>
          <a:latin typeface="+mn-lt"/>
        </a:defRPr>
      </a:lvl2pPr>
      <a:lvl3pPr marL="547688" indent="-1984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-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057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057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057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057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057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057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81288" y="2071688"/>
            <a:ext cx="6462712" cy="2376487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Improve your time management</a:t>
            </a:r>
            <a:endParaRPr lang="en-GB" altLang="en-US" sz="400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86125" y="4000500"/>
            <a:ext cx="4464050" cy="27146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GB" altLang="en-US" sz="2000" smtClean="0"/>
          </a:p>
          <a:p>
            <a:pPr eaLnBrk="1" hangingPunct="1">
              <a:lnSpc>
                <a:spcPct val="90000"/>
              </a:lnSpc>
            </a:pPr>
            <a:r>
              <a:rPr lang="en-GB" altLang="en-US" sz="2000" smtClean="0"/>
              <a:t>Offered by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000" smtClean="0"/>
              <a:t>Natasha Taljaard and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000" smtClean="0"/>
              <a:t> Buyiswa Mpini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Overcoming procrastination</a:t>
            </a:r>
            <a:endParaRPr lang="en-GB" altLang="en-US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ZA" altLang="en-US" sz="2800" smtClean="0">
                <a:solidFill>
                  <a:srgbClr val="222268"/>
                </a:solidFill>
              </a:rPr>
              <a:t>Recognise it &amp; work out why</a:t>
            </a:r>
          </a:p>
          <a:p>
            <a:pPr eaLnBrk="1" hangingPunct="1">
              <a:lnSpc>
                <a:spcPct val="80000"/>
              </a:lnSpc>
            </a:pPr>
            <a:endParaRPr lang="en-ZA" altLang="en-US" sz="800" smtClean="0">
              <a:solidFill>
                <a:srgbClr val="222268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ZA" altLang="en-US" sz="2800" smtClean="0">
                <a:solidFill>
                  <a:srgbClr val="222268"/>
                </a:solidFill>
              </a:rPr>
              <a:t>Prioritize</a:t>
            </a:r>
          </a:p>
          <a:p>
            <a:pPr eaLnBrk="1" hangingPunct="1">
              <a:lnSpc>
                <a:spcPct val="80000"/>
              </a:lnSpc>
            </a:pPr>
            <a:endParaRPr lang="en-ZA" altLang="en-US" sz="900" smtClean="0">
              <a:solidFill>
                <a:srgbClr val="222268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ZA" altLang="en-US" sz="2800" smtClean="0">
                <a:solidFill>
                  <a:srgbClr val="222268"/>
                </a:solidFill>
              </a:rPr>
              <a:t>Get started whether you feel like it or not</a:t>
            </a:r>
          </a:p>
          <a:p>
            <a:pPr eaLnBrk="1" hangingPunct="1">
              <a:lnSpc>
                <a:spcPct val="80000"/>
              </a:lnSpc>
            </a:pPr>
            <a:endParaRPr lang="en-ZA" altLang="en-US" sz="900" smtClean="0">
              <a:solidFill>
                <a:srgbClr val="222268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ZA" altLang="en-US" sz="2800" smtClean="0">
                <a:solidFill>
                  <a:srgbClr val="222268"/>
                </a:solidFill>
              </a:rPr>
              <a:t>Consider what rewards versus the effects of putting it off.</a:t>
            </a:r>
          </a:p>
          <a:p>
            <a:pPr eaLnBrk="1" hangingPunct="1">
              <a:lnSpc>
                <a:spcPct val="80000"/>
              </a:lnSpc>
            </a:pPr>
            <a:endParaRPr lang="en-ZA" altLang="en-US" sz="900" smtClean="0">
              <a:solidFill>
                <a:srgbClr val="222268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ZA" altLang="en-US" sz="2800" smtClean="0">
                <a:solidFill>
                  <a:srgbClr val="222268"/>
                </a:solidFill>
              </a:rPr>
              <a:t>Plan – set reasonable goals &amp; time periods.</a:t>
            </a:r>
          </a:p>
          <a:p>
            <a:pPr eaLnBrk="1" hangingPunct="1">
              <a:lnSpc>
                <a:spcPct val="80000"/>
              </a:lnSpc>
            </a:pPr>
            <a:endParaRPr lang="en-ZA" altLang="en-US" sz="900" smtClean="0">
              <a:solidFill>
                <a:srgbClr val="222268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ZA" altLang="en-US" sz="2800" smtClean="0">
                <a:solidFill>
                  <a:srgbClr val="222268"/>
                </a:solidFill>
              </a:rPr>
              <a:t>Stick to your plan &amp; try to complete at least one task. </a:t>
            </a:r>
          </a:p>
          <a:p>
            <a:pPr eaLnBrk="1" hangingPunct="1">
              <a:lnSpc>
                <a:spcPct val="80000"/>
              </a:lnSpc>
            </a:pPr>
            <a:endParaRPr lang="en-GB" altLang="en-US" sz="2800" smtClean="0">
              <a:solidFill>
                <a:srgbClr val="222268"/>
              </a:solidFill>
            </a:endParaRPr>
          </a:p>
        </p:txBody>
      </p:sp>
      <p:pic>
        <p:nvPicPr>
          <p:cNvPr id="12292" name="Picture 4" descr="C:\Documents and Settings\rcplaatjies\Local Settings\Temporary Internet Files\Content.IE5\BYE58N0Q\MCj04299950000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4891088"/>
            <a:ext cx="1998663" cy="196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over dir="l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Overcoming procrastination 2</a:t>
            </a:r>
            <a:endParaRPr lang="en-GB" altLang="en-US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ZA" altLang="en-US" sz="3200" smtClean="0">
                <a:solidFill>
                  <a:srgbClr val="222268"/>
                </a:solidFill>
              </a:rPr>
              <a:t>Do not expect perfection</a:t>
            </a:r>
          </a:p>
          <a:p>
            <a:pPr eaLnBrk="1" hangingPunct="1">
              <a:lnSpc>
                <a:spcPct val="90000"/>
              </a:lnSpc>
            </a:pPr>
            <a:endParaRPr lang="en-ZA" altLang="en-US" sz="900" smtClean="0">
              <a:solidFill>
                <a:srgbClr val="222268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ZA" altLang="en-US" sz="3200" smtClean="0">
                <a:solidFill>
                  <a:srgbClr val="222268"/>
                </a:solidFill>
              </a:rPr>
              <a:t>Smaller manageable tasks.</a:t>
            </a:r>
          </a:p>
          <a:p>
            <a:pPr eaLnBrk="1" hangingPunct="1">
              <a:lnSpc>
                <a:spcPct val="90000"/>
              </a:lnSpc>
            </a:pPr>
            <a:endParaRPr lang="en-ZA" altLang="en-US" sz="800" smtClean="0">
              <a:solidFill>
                <a:srgbClr val="222268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ZA" altLang="en-US" sz="3200" smtClean="0">
                <a:solidFill>
                  <a:srgbClr val="222268"/>
                </a:solidFill>
              </a:rPr>
              <a:t>Difficult / important things first.</a:t>
            </a:r>
          </a:p>
          <a:p>
            <a:pPr eaLnBrk="1" hangingPunct="1">
              <a:lnSpc>
                <a:spcPct val="90000"/>
              </a:lnSpc>
            </a:pPr>
            <a:endParaRPr lang="en-ZA" altLang="en-US" sz="900" smtClean="0">
              <a:solidFill>
                <a:srgbClr val="222268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ZA" altLang="en-US" sz="3200" smtClean="0">
                <a:solidFill>
                  <a:srgbClr val="222268"/>
                </a:solidFill>
              </a:rPr>
              <a:t>Move the deadline earlier </a:t>
            </a:r>
          </a:p>
          <a:p>
            <a:pPr eaLnBrk="1" hangingPunct="1">
              <a:lnSpc>
                <a:spcPct val="90000"/>
              </a:lnSpc>
            </a:pPr>
            <a:endParaRPr lang="en-ZA" altLang="en-US" sz="900" smtClean="0">
              <a:solidFill>
                <a:srgbClr val="222268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ZA" altLang="en-US" sz="3200" smtClean="0">
                <a:solidFill>
                  <a:srgbClr val="222268"/>
                </a:solidFill>
              </a:rPr>
              <a:t>Reward</a:t>
            </a:r>
          </a:p>
          <a:p>
            <a:pPr eaLnBrk="1" hangingPunct="1">
              <a:lnSpc>
                <a:spcPct val="90000"/>
              </a:lnSpc>
            </a:pPr>
            <a:endParaRPr lang="en-ZA" altLang="en-US" sz="900" smtClean="0">
              <a:solidFill>
                <a:srgbClr val="222268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ZA" altLang="en-US" sz="3200" smtClean="0">
                <a:solidFill>
                  <a:srgbClr val="222268"/>
                </a:solidFill>
              </a:rPr>
              <a:t>Ask someone to check up on you</a:t>
            </a:r>
          </a:p>
          <a:p>
            <a:pPr eaLnBrk="1" hangingPunct="1">
              <a:lnSpc>
                <a:spcPct val="90000"/>
              </a:lnSpc>
            </a:pPr>
            <a:endParaRPr lang="en-ZA" altLang="en-US" sz="1000" smtClean="0">
              <a:solidFill>
                <a:srgbClr val="222268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ZA" altLang="en-US" sz="3200" smtClean="0">
                <a:solidFill>
                  <a:srgbClr val="222268"/>
                </a:solidFill>
              </a:rPr>
              <a:t>Ask for help</a:t>
            </a:r>
            <a:endParaRPr lang="en-GB" altLang="en-US" sz="3200" smtClean="0">
              <a:solidFill>
                <a:srgbClr val="222268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 altLang="en-US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mtClean="0"/>
              <a:t>                           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mtClean="0"/>
          </a:p>
          <a:p>
            <a:pPr>
              <a:buFont typeface="Wingdings" panose="05000000000000000000" pitchFamily="2" charset="2"/>
              <a:buNone/>
            </a:pPr>
            <a:endParaRPr lang="en-US" altLang="en-US" smtClean="0"/>
          </a:p>
          <a:p>
            <a:pPr>
              <a:buFont typeface="Wingdings" panose="05000000000000000000" pitchFamily="2" charset="2"/>
              <a:buNone/>
            </a:pPr>
            <a:endParaRPr lang="en-US" altLang="en-US" smtClean="0"/>
          </a:p>
          <a:p>
            <a:pPr>
              <a:buFont typeface="Wingdings" panose="05000000000000000000" pitchFamily="2" charset="2"/>
              <a:buNone/>
            </a:pPr>
            <a:endParaRPr lang="en-US" altLang="en-US" smtClean="0"/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sz="2800" smtClean="0"/>
              <a:t>What are your time wasters?</a:t>
            </a:r>
            <a:endParaRPr lang="en-ZA" altLang="en-US" sz="280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smtClean="0"/>
              <a:t>Time wasters</a:t>
            </a:r>
            <a:endParaRPr lang="en-GB" altLang="en-US" sz="440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25538"/>
            <a:ext cx="8505825" cy="55181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ZA" altLang="en-US" b="1" u="sng" smtClean="0"/>
              <a:t>Visitors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ZA" altLang="en-US" smtClean="0"/>
              <a:t>A note on your door?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ZA" altLang="en-US" smtClean="0"/>
              <a:t>Discuss with friends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ZA" altLang="en-US" sz="10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ZA" altLang="en-US" b="1" u="sng" smtClean="0"/>
              <a:t>Phones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ZA" altLang="en-US" smtClean="0"/>
              <a:t>Switch off your phone, let it take messages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ZA" altLang="en-US" sz="10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ZA" altLang="en-US" b="1" u="sng" smtClean="0"/>
              <a:t>Internet and email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ZA" altLang="en-US" smtClean="0"/>
              <a:t>What is the purpose of what you are doing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ZA" altLang="en-US" smtClean="0"/>
              <a:t>Have a specific time for Internet browsing.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ZA" altLang="en-US" smtClean="0"/>
              <a:t>Determine (before you start) for how long you need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ZA" altLang="en-US" sz="10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ZA" altLang="en-US" b="1" u="sng" smtClean="0"/>
              <a:t>TV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ZA" altLang="en-US" smtClean="0"/>
              <a:t>Plan specific times</a:t>
            </a:r>
            <a:endParaRPr lang="en-GB" altLang="en-US" smtClean="0"/>
          </a:p>
        </p:txBody>
      </p:sp>
      <p:pic>
        <p:nvPicPr>
          <p:cNvPr id="15364" name="Picture 7" descr="MCj0351240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813" y="1214438"/>
            <a:ext cx="1636712" cy="178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over dir="l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smtClean="0"/>
              <a:t>Time savers </a:t>
            </a:r>
            <a:endParaRPr lang="en-GB" altLang="en-US" sz="440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ZA" altLang="en-US" sz="2800" smtClean="0">
                <a:solidFill>
                  <a:srgbClr val="222268"/>
                </a:solidFill>
              </a:rPr>
              <a:t>It is okay to say “no” - be assertive. </a:t>
            </a:r>
          </a:p>
          <a:p>
            <a:pPr eaLnBrk="1" hangingPunct="1">
              <a:lnSpc>
                <a:spcPct val="80000"/>
              </a:lnSpc>
            </a:pPr>
            <a:r>
              <a:rPr lang="en-ZA" altLang="en-US" sz="2800" smtClean="0">
                <a:solidFill>
                  <a:srgbClr val="222268"/>
                </a:solidFill>
              </a:rPr>
              <a:t>Find a quiet place </a:t>
            </a:r>
          </a:p>
          <a:p>
            <a:pPr eaLnBrk="1" hangingPunct="1">
              <a:lnSpc>
                <a:spcPct val="80000"/>
              </a:lnSpc>
            </a:pPr>
            <a:r>
              <a:rPr lang="en-ZA" altLang="en-US" sz="2800" smtClean="0">
                <a:solidFill>
                  <a:srgbClr val="222268"/>
                </a:solidFill>
              </a:rPr>
              <a:t>Delegate</a:t>
            </a:r>
          </a:p>
          <a:p>
            <a:pPr eaLnBrk="1" hangingPunct="1">
              <a:lnSpc>
                <a:spcPct val="80000"/>
              </a:lnSpc>
            </a:pPr>
            <a:r>
              <a:rPr lang="en-ZA" altLang="en-US" sz="2800" smtClean="0">
                <a:solidFill>
                  <a:srgbClr val="222268"/>
                </a:solidFill>
              </a:rPr>
              <a:t>When tasks are similar, do them all at one time </a:t>
            </a:r>
          </a:p>
          <a:p>
            <a:pPr eaLnBrk="1" hangingPunct="1">
              <a:lnSpc>
                <a:spcPct val="80000"/>
              </a:lnSpc>
            </a:pPr>
            <a:r>
              <a:rPr lang="en-ZA" altLang="en-US" sz="2800" smtClean="0">
                <a:solidFill>
                  <a:srgbClr val="222268"/>
                </a:solidFill>
              </a:rPr>
              <a:t>Split large tasks into smaller ones</a:t>
            </a:r>
          </a:p>
          <a:p>
            <a:pPr eaLnBrk="1" hangingPunct="1">
              <a:lnSpc>
                <a:spcPct val="80000"/>
              </a:lnSpc>
            </a:pPr>
            <a:r>
              <a:rPr lang="en-ZA" altLang="en-US" sz="2800" smtClean="0">
                <a:solidFill>
                  <a:srgbClr val="222268"/>
                </a:solidFill>
              </a:rPr>
              <a:t>Must </a:t>
            </a:r>
            <a:r>
              <a:rPr lang="en-ZA" altLang="en-US" sz="2800" i="1" smtClean="0">
                <a:solidFill>
                  <a:srgbClr val="222268"/>
                </a:solidFill>
              </a:rPr>
              <a:t>everything</a:t>
            </a:r>
            <a:r>
              <a:rPr lang="en-ZA" altLang="en-US" sz="2800" smtClean="0">
                <a:solidFill>
                  <a:srgbClr val="222268"/>
                </a:solidFill>
              </a:rPr>
              <a:t> be done perfectly?</a:t>
            </a:r>
          </a:p>
          <a:p>
            <a:pPr eaLnBrk="1" hangingPunct="1">
              <a:lnSpc>
                <a:spcPct val="80000"/>
              </a:lnSpc>
            </a:pPr>
            <a:r>
              <a:rPr lang="en-ZA" altLang="en-US" sz="2800" smtClean="0">
                <a:solidFill>
                  <a:srgbClr val="222268"/>
                </a:solidFill>
              </a:rPr>
              <a:t>Do not get over involved or over-committed</a:t>
            </a:r>
          </a:p>
          <a:p>
            <a:pPr eaLnBrk="1" hangingPunct="1">
              <a:lnSpc>
                <a:spcPct val="80000"/>
              </a:lnSpc>
            </a:pPr>
            <a:r>
              <a:rPr lang="en-ZA" altLang="en-US" sz="2800" smtClean="0">
                <a:solidFill>
                  <a:srgbClr val="222268"/>
                </a:solidFill>
              </a:rPr>
              <a:t>Revisit your schedule at least once a week to check what your responsibilities are for the next week</a:t>
            </a:r>
          </a:p>
          <a:p>
            <a:pPr eaLnBrk="1" hangingPunct="1">
              <a:lnSpc>
                <a:spcPct val="80000"/>
              </a:lnSpc>
            </a:pPr>
            <a:r>
              <a:rPr lang="en-ZA" altLang="en-US" sz="2800" smtClean="0">
                <a:solidFill>
                  <a:srgbClr val="222268"/>
                </a:solidFill>
              </a:rPr>
              <a:t>Make sure you understand the instructions of the lecturer </a:t>
            </a:r>
            <a:endParaRPr lang="en-ZA" altLang="en-US" sz="2800" b="1" i="1" smtClean="0">
              <a:solidFill>
                <a:srgbClr val="222268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ZA" altLang="en-US" sz="2800" b="1" i="1" smtClean="0">
                <a:solidFill>
                  <a:srgbClr val="222268"/>
                </a:solidFill>
              </a:rPr>
              <a:t>Read your study guides – know what is expected of you!</a:t>
            </a:r>
            <a:r>
              <a:rPr lang="en-GB" altLang="en-US" sz="2800" smtClean="0">
                <a:solidFill>
                  <a:srgbClr val="222268"/>
                </a:solidFill>
              </a:rPr>
              <a:t> </a:t>
            </a:r>
          </a:p>
        </p:txBody>
      </p:sp>
      <p:pic>
        <p:nvPicPr>
          <p:cNvPr id="16388" name="Picture 5" descr="MCj0293446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350" y="836613"/>
            <a:ext cx="139065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over dir="l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 altLang="en-US" sz="4800" smtClean="0"/>
              <a:t>Quote</a:t>
            </a:r>
            <a:endParaRPr lang="en-GB" altLang="en-US" sz="480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ZA" altLang="en-US" sz="4400" smtClean="0"/>
              <a:t>“Time is the most precious element of human existence. The successful person knows how to put energy into time and how to draw success from time.”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ZA" altLang="en-US" sz="4400" smtClean="0"/>
              <a:t>Denis Waitley</a:t>
            </a:r>
            <a:endParaRPr lang="en-GB" altLang="en-US" sz="4400" smtClean="0"/>
          </a:p>
        </p:txBody>
      </p:sp>
      <p:pic>
        <p:nvPicPr>
          <p:cNvPr id="17412" name="Picture 4" descr="C:\Documents and Settings\rcplaatjies\Local Settings\Temporary Internet Files\Content.IE5\9MCCOA41\MCj04126020000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25" y="4572000"/>
            <a:ext cx="1357313" cy="159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over dir="l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 altLang="en-US" sz="4400" smtClean="0"/>
              <a:t>Quotes</a:t>
            </a:r>
            <a:endParaRPr lang="en-GB" altLang="en-US" sz="440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z="2800" smtClean="0">
                <a:solidFill>
                  <a:srgbClr val="222268"/>
                </a:solidFill>
              </a:rPr>
              <a:t>Decide what you want, decide what you are willing to exchange for it. Establish your priorities and get to work. H.L. Hunt</a:t>
            </a:r>
          </a:p>
          <a:p>
            <a:pPr eaLnBrk="1" hangingPunct="1"/>
            <a:endParaRPr lang="en-GB" altLang="en-US" sz="800" smtClean="0">
              <a:solidFill>
                <a:srgbClr val="222268"/>
              </a:solidFill>
            </a:endParaRPr>
          </a:p>
          <a:p>
            <a:pPr eaLnBrk="1" hangingPunct="1"/>
            <a:r>
              <a:rPr lang="en-GB" altLang="en-US" sz="2800" smtClean="0">
                <a:solidFill>
                  <a:srgbClr val="222268"/>
                </a:solidFill>
              </a:rPr>
              <a:t>"Don't start your day until you have it finished on paper first.“ Jim Rohn </a:t>
            </a:r>
          </a:p>
          <a:p>
            <a:pPr eaLnBrk="1" hangingPunct="1"/>
            <a:endParaRPr lang="en-GB" altLang="en-US" sz="800" smtClean="0">
              <a:solidFill>
                <a:srgbClr val="222268"/>
              </a:solidFill>
            </a:endParaRPr>
          </a:p>
          <a:p>
            <a:pPr eaLnBrk="1" hangingPunct="1"/>
            <a:r>
              <a:rPr lang="en-GB" altLang="en-US" sz="2800" smtClean="0"/>
              <a:t>"A man who dares to waste one hour of life has not discovered the value of life." Charles Darwin</a:t>
            </a:r>
          </a:p>
          <a:p>
            <a:pPr eaLnBrk="1" hangingPunct="1"/>
            <a:endParaRPr lang="en-GB" altLang="en-US" sz="800" smtClean="0"/>
          </a:p>
          <a:p>
            <a:pPr eaLnBrk="1" hangingPunct="1"/>
            <a:r>
              <a:rPr lang="en-GB" altLang="en-US" sz="2800" smtClean="0"/>
              <a:t>And remember that time waits for no one. Yesterday is history. Tomorrow is a mystery. Today is a gift. That's why it's called the present.</a:t>
            </a:r>
            <a:endParaRPr lang="en-ZA" altLang="en-US" sz="280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GB" altLang="en-US" sz="2800" smtClean="0"/>
          </a:p>
        </p:txBody>
      </p:sp>
    </p:spTree>
  </p:cSld>
  <p:clrMapOvr>
    <a:masterClrMapping/>
  </p:clrMapOvr>
  <p:transition spd="med">
    <p:cover dir="l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ZA" altLang="en-US" smtClean="0"/>
              <a:t>Thank you</a:t>
            </a:r>
            <a:endParaRPr lang="en-GB" altLang="en-US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ZA" altLang="en-US" smtClean="0"/>
              <a:t>For more information please contact the us:</a:t>
            </a:r>
          </a:p>
          <a:p>
            <a:pPr eaLnBrk="1" hangingPunct="1"/>
            <a:endParaRPr lang="en-ZA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ZA" altLang="en-US" smtClean="0"/>
              <a:t>Natasha Taljaard at 041-5043241 or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ZA" altLang="en-US" smtClean="0"/>
              <a:t>          </a:t>
            </a:r>
            <a:r>
              <a:rPr lang="en-ZA" altLang="en-US" u="sng" smtClean="0">
                <a:solidFill>
                  <a:srgbClr val="00CCFF"/>
                </a:solidFill>
              </a:rPr>
              <a:t>Natasha.Taljaard@nmmu.ac.z</a:t>
            </a:r>
            <a:r>
              <a:rPr lang="en-ZA" altLang="en-US" smtClean="0">
                <a:solidFill>
                  <a:srgbClr val="00CCFF"/>
                </a:solidFill>
              </a:rPr>
              <a:t>a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ZA" altLang="en-US" smtClean="0">
              <a:solidFill>
                <a:srgbClr val="00CCFF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ZA" altLang="en-US" smtClean="0"/>
              <a:t>Buyiswa Mpini at 041-5043594 or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ZA" altLang="en-US" smtClean="0"/>
              <a:t>           </a:t>
            </a:r>
            <a:r>
              <a:rPr lang="en-ZA" altLang="en-US" u="sng" smtClean="0">
                <a:solidFill>
                  <a:srgbClr val="00CCFF"/>
                </a:solidFill>
              </a:rPr>
              <a:t>Buyiswa.Mpini@nmmu.ac.za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ZA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ZA" altLang="en-US" smtClean="0"/>
              <a:t>Ronelle Plaatjes at 041 – 5049055 or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ZA" altLang="en-US" smtClean="0"/>
              <a:t>		</a:t>
            </a:r>
            <a:r>
              <a:rPr lang="en-ZA" altLang="en-US" u="sng" smtClean="0">
                <a:solidFill>
                  <a:srgbClr val="00CCFF"/>
                </a:solidFill>
              </a:rPr>
              <a:t>Ronelle.Plaatjes@nmmu.ac.za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ZA" altLang="en-US" u="sng" smtClean="0">
              <a:solidFill>
                <a:srgbClr val="00CCFF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ZA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GB" altLang="en-US" smtClean="0"/>
          </a:p>
        </p:txBody>
      </p:sp>
      <p:grpSp>
        <p:nvGrpSpPr>
          <p:cNvPr id="19460" name="Group 10"/>
          <p:cNvGrpSpPr>
            <a:grpSpLocks/>
          </p:cNvGrpSpPr>
          <p:nvPr/>
        </p:nvGrpSpPr>
        <p:grpSpPr bwMode="auto">
          <a:xfrm>
            <a:off x="7072313" y="1500188"/>
            <a:ext cx="1403350" cy="4103687"/>
            <a:chOff x="4876" y="618"/>
            <a:chExt cx="884" cy="2585"/>
          </a:xfrm>
        </p:grpSpPr>
        <p:pic>
          <p:nvPicPr>
            <p:cNvPr id="19461" name="Picture 7" descr="MPj04393840000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0" t="4512" r="72496" b="72745"/>
            <a:stretch>
              <a:fillRect/>
            </a:stretch>
          </p:blipFill>
          <p:spPr bwMode="auto">
            <a:xfrm>
              <a:off x="4876" y="618"/>
              <a:ext cx="884" cy="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62" name="Picture 8" descr="MPj04393840000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880" t="4512" r="38194" b="72745"/>
            <a:stretch>
              <a:fillRect/>
            </a:stretch>
          </p:blipFill>
          <p:spPr bwMode="auto">
            <a:xfrm>
              <a:off x="4876" y="1480"/>
              <a:ext cx="884" cy="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63" name="Picture 9" descr="MPj04393840000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576" t="4512" r="9499" b="72745"/>
            <a:stretch>
              <a:fillRect/>
            </a:stretch>
          </p:blipFill>
          <p:spPr bwMode="auto">
            <a:xfrm>
              <a:off x="4876" y="2341"/>
              <a:ext cx="884" cy="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 altLang="en-US" sz="4800" smtClean="0"/>
              <a:t>Objectives of the session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ZA" altLang="en-US" sz="3200" smtClean="0"/>
              <a:t>Discuss what is effective time management</a:t>
            </a:r>
          </a:p>
          <a:p>
            <a:pPr eaLnBrk="1" hangingPunct="1"/>
            <a:r>
              <a:rPr lang="en-ZA" altLang="en-US" sz="3200" smtClean="0"/>
              <a:t>Look at the benefits of having a time schedule</a:t>
            </a:r>
          </a:p>
          <a:p>
            <a:pPr eaLnBrk="1" hangingPunct="1"/>
            <a:r>
              <a:rPr lang="en-ZA" altLang="en-US" sz="3200" smtClean="0"/>
              <a:t>Start drawing up a time schedule</a:t>
            </a:r>
          </a:p>
        </p:txBody>
      </p:sp>
      <p:pic>
        <p:nvPicPr>
          <p:cNvPr id="4100" name="Picture 4" descr="C:\Documents and Settings\rcplaatjies\Local Settings\Temporary Internet Files\Content.IE5\AT2D7C4T\MCj04127720000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563" y="3429000"/>
            <a:ext cx="1633537" cy="229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over dir="l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 altLang="en-US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endParaRPr lang="en-US" altLang="en-US" smtClean="0"/>
          </a:p>
          <a:p>
            <a:pPr algn="ctr">
              <a:buFont typeface="Wingdings" panose="05000000000000000000" pitchFamily="2" charset="2"/>
              <a:buNone/>
            </a:pPr>
            <a:endParaRPr lang="en-US" altLang="en-US" smtClean="0"/>
          </a:p>
          <a:p>
            <a:pPr algn="ctr">
              <a:buFont typeface="Wingdings" panose="05000000000000000000" pitchFamily="2" charset="2"/>
              <a:buNone/>
            </a:pPr>
            <a:endParaRPr lang="en-US" altLang="en-US" smtClean="0"/>
          </a:p>
          <a:p>
            <a:pPr algn="ctr">
              <a:buFont typeface="Wingdings" panose="05000000000000000000" pitchFamily="2" charset="2"/>
              <a:buNone/>
            </a:pPr>
            <a:endParaRPr lang="en-US" altLang="en-US" sz="3200" smtClean="0"/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sz="3200" smtClean="0"/>
              <a:t>What are the benefits of good time management?</a:t>
            </a:r>
            <a:endParaRPr lang="en-ZA" altLang="en-US" sz="320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ChangeArrowheads="1"/>
          </p:cNvSpPr>
          <p:nvPr/>
        </p:nvSpPr>
        <p:spPr bwMode="auto">
          <a:xfrm>
            <a:off x="0" y="196850"/>
            <a:ext cx="14649450" cy="606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549275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549275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549275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549275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549275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9275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9275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9275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9275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ZA" altLang="en-US" sz="4000" b="1">
                <a:solidFill>
                  <a:schemeClr val="bg1"/>
                </a:solidFill>
              </a:rPr>
              <a:t>Benefits of good time management</a:t>
            </a:r>
          </a:p>
          <a:p>
            <a:pPr eaLnBrk="1" hangingPunct="1"/>
            <a:endParaRPr lang="en-GB" altLang="en-US" sz="2800"/>
          </a:p>
          <a:p>
            <a:pPr eaLnBrk="1" hangingPunct="1">
              <a:buFontTx/>
              <a:buChar char="•"/>
            </a:pPr>
            <a:r>
              <a:rPr lang="en-ZA" altLang="en-US" sz="2800">
                <a:solidFill>
                  <a:srgbClr val="003057"/>
                </a:solidFill>
              </a:rPr>
              <a:t>Less stress</a:t>
            </a:r>
            <a:endParaRPr lang="en-GB" altLang="en-US" sz="2800">
              <a:solidFill>
                <a:srgbClr val="003057"/>
              </a:solidFill>
            </a:endParaRPr>
          </a:p>
          <a:p>
            <a:pPr eaLnBrk="1" hangingPunct="1">
              <a:buFontTx/>
              <a:buChar char="•"/>
            </a:pPr>
            <a:r>
              <a:rPr lang="en-ZA" altLang="en-US" sz="2800">
                <a:solidFill>
                  <a:srgbClr val="003057"/>
                </a:solidFill>
              </a:rPr>
              <a:t>Know exactly where you are with your work </a:t>
            </a:r>
            <a:endParaRPr lang="en-GB" altLang="en-US" sz="2800">
              <a:solidFill>
                <a:srgbClr val="003057"/>
              </a:solidFill>
            </a:endParaRPr>
          </a:p>
          <a:p>
            <a:pPr eaLnBrk="1" hangingPunct="1">
              <a:buFontTx/>
              <a:buChar char="•"/>
            </a:pPr>
            <a:r>
              <a:rPr lang="en-ZA" altLang="en-US" sz="2800">
                <a:solidFill>
                  <a:srgbClr val="003057"/>
                </a:solidFill>
              </a:rPr>
              <a:t>The possibility of being overwhelmed is less</a:t>
            </a:r>
          </a:p>
          <a:p>
            <a:pPr eaLnBrk="1" hangingPunct="1">
              <a:buFontTx/>
              <a:buChar char="•"/>
            </a:pPr>
            <a:r>
              <a:rPr lang="en-ZA" altLang="en-US" sz="2800">
                <a:solidFill>
                  <a:srgbClr val="003057"/>
                </a:solidFill>
              </a:rPr>
              <a:t>Be flexible</a:t>
            </a:r>
            <a:endParaRPr lang="en-GB" altLang="en-US" sz="2800">
              <a:solidFill>
                <a:srgbClr val="003057"/>
              </a:solidFill>
            </a:endParaRPr>
          </a:p>
          <a:p>
            <a:pPr eaLnBrk="1" hangingPunct="1">
              <a:buFontTx/>
              <a:buChar char="•"/>
            </a:pPr>
            <a:r>
              <a:rPr lang="en-ZA" altLang="en-US" sz="2800">
                <a:solidFill>
                  <a:srgbClr val="003057"/>
                </a:solidFill>
              </a:rPr>
              <a:t>Prevent procrastination &amp; excuses</a:t>
            </a:r>
            <a:endParaRPr lang="en-GB" altLang="en-US" sz="2800">
              <a:solidFill>
                <a:srgbClr val="003057"/>
              </a:solidFill>
            </a:endParaRPr>
          </a:p>
          <a:p>
            <a:pPr eaLnBrk="1" hangingPunct="1">
              <a:buFontTx/>
              <a:buChar char="•"/>
            </a:pPr>
            <a:r>
              <a:rPr lang="en-ZA" altLang="en-US" sz="2800">
                <a:solidFill>
                  <a:srgbClr val="003057"/>
                </a:solidFill>
              </a:rPr>
              <a:t>More in control, motivated &amp; positive</a:t>
            </a:r>
            <a:endParaRPr lang="en-GB" altLang="en-US" sz="2800">
              <a:solidFill>
                <a:srgbClr val="003057"/>
              </a:solidFill>
            </a:endParaRPr>
          </a:p>
          <a:p>
            <a:pPr eaLnBrk="1" hangingPunct="1">
              <a:buFontTx/>
              <a:buChar char="•"/>
            </a:pPr>
            <a:r>
              <a:rPr lang="en-ZA" altLang="en-US" sz="2800">
                <a:solidFill>
                  <a:srgbClr val="003057"/>
                </a:solidFill>
              </a:rPr>
              <a:t>Carry your workload calmly &amp; efficiently,</a:t>
            </a:r>
          </a:p>
          <a:p>
            <a:pPr eaLnBrk="1" hangingPunct="1"/>
            <a:r>
              <a:rPr lang="en-ZA" altLang="en-US" sz="2800">
                <a:solidFill>
                  <a:srgbClr val="003057"/>
                </a:solidFill>
              </a:rPr>
              <a:t> facilitates creative &amp; critical thinking.</a:t>
            </a:r>
          </a:p>
          <a:p>
            <a:pPr eaLnBrk="1" hangingPunct="1"/>
            <a:endParaRPr lang="en-GB" altLang="en-US" sz="2400">
              <a:solidFill>
                <a:srgbClr val="003057"/>
              </a:solidFill>
            </a:endParaRPr>
          </a:p>
          <a:p>
            <a:pPr eaLnBrk="1" hangingPunct="1"/>
            <a:r>
              <a:rPr lang="en-ZA" altLang="en-US" sz="2400" b="1">
                <a:solidFill>
                  <a:srgbClr val="003057"/>
                </a:solidFill>
              </a:rPr>
              <a:t>Self-discipline</a:t>
            </a:r>
            <a:endParaRPr lang="en-ZA" altLang="en-US" sz="2400">
              <a:solidFill>
                <a:srgbClr val="003057"/>
              </a:solidFill>
            </a:endParaRPr>
          </a:p>
          <a:p>
            <a:pPr eaLnBrk="1" hangingPunct="1"/>
            <a:r>
              <a:rPr lang="en-ZA" altLang="en-US" sz="2400" b="1">
                <a:solidFill>
                  <a:srgbClr val="003057"/>
                </a:solidFill>
              </a:rPr>
              <a:t>Achieving your goals</a:t>
            </a:r>
          </a:p>
          <a:p>
            <a:pPr eaLnBrk="1" hangingPunct="1"/>
            <a:r>
              <a:rPr lang="en-ZA" altLang="en-US" sz="2400" b="1">
                <a:solidFill>
                  <a:srgbClr val="003057"/>
                </a:solidFill>
              </a:rPr>
              <a:t>Lifelong pursuit</a:t>
            </a:r>
            <a:endParaRPr lang="en-ZA" altLang="en-US" sz="2400">
              <a:solidFill>
                <a:srgbClr val="003057"/>
              </a:solidFill>
            </a:endParaRPr>
          </a:p>
        </p:txBody>
      </p:sp>
      <p:pic>
        <p:nvPicPr>
          <p:cNvPr id="6147" name="Picture 5" descr="MCj0295111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0" y="2286000"/>
            <a:ext cx="1252538" cy="299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over dir="l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 altLang="en-US" sz="4000" smtClean="0"/>
              <a:t>Welcome students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ZA" altLang="en-US" sz="320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ZA" altLang="en-US" sz="3200" smtClean="0"/>
          </a:p>
          <a:p>
            <a:pPr eaLnBrk="1" hangingPunct="1"/>
            <a:r>
              <a:rPr lang="en-ZA" altLang="en-US" sz="3200" smtClean="0"/>
              <a:t>Do Time checklist</a:t>
            </a:r>
          </a:p>
          <a:p>
            <a:pPr eaLnBrk="1" hangingPunct="1"/>
            <a:endParaRPr lang="en-ZA" altLang="en-US" sz="3200" smtClean="0"/>
          </a:p>
          <a:p>
            <a:pPr eaLnBrk="1" hangingPunct="1"/>
            <a:endParaRPr lang="en-ZA" altLang="en-US" sz="320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ZA" altLang="en-US" sz="3200" smtClean="0"/>
          </a:p>
          <a:p>
            <a:pPr eaLnBrk="1" hangingPunct="1"/>
            <a:endParaRPr lang="en-ZA" altLang="en-US" smtClean="0"/>
          </a:p>
        </p:txBody>
      </p:sp>
      <p:pic>
        <p:nvPicPr>
          <p:cNvPr id="7172" name="Picture 5" descr="C:\Documents and Settings\rcplaatjies\Local Settings\Temporary Internet Files\Content.IE5\N9VRW72O\MPj04385980000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3500438"/>
            <a:ext cx="1544638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over dir="l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Effective time management</a:t>
            </a:r>
            <a:endParaRPr lang="en-GB" altLang="en-US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Set goals</a:t>
            </a:r>
          </a:p>
          <a:p>
            <a:pPr eaLnBrk="1" hangingPunct="1"/>
            <a:r>
              <a:rPr lang="en-US" altLang="en-US" sz="3200" smtClean="0"/>
              <a:t>Determine priorities</a:t>
            </a:r>
          </a:p>
          <a:p>
            <a:pPr eaLnBrk="1" hangingPunct="1"/>
            <a:r>
              <a:rPr lang="en-US" altLang="en-US" sz="3200" smtClean="0"/>
              <a:t>Plan your weekly schedule </a:t>
            </a:r>
          </a:p>
          <a:p>
            <a:pPr eaLnBrk="1" hangingPunct="1"/>
            <a:r>
              <a:rPr lang="en-US" altLang="en-US" sz="3200" smtClean="0"/>
              <a:t>Adhere to your plan</a:t>
            </a:r>
          </a:p>
          <a:p>
            <a:pPr eaLnBrk="1" hangingPunct="1"/>
            <a:r>
              <a:rPr lang="en-US" altLang="en-US" sz="3200" smtClean="0"/>
              <a:t>Use diary, term and year planner</a:t>
            </a:r>
          </a:p>
          <a:p>
            <a:endParaRPr lang="en-GB" altLang="en-US" smtClean="0"/>
          </a:p>
        </p:txBody>
      </p:sp>
      <p:pic>
        <p:nvPicPr>
          <p:cNvPr id="8196" name="Picture 4" descr="MCj0426090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1412875"/>
            <a:ext cx="241935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Create a weekly schedule</a:t>
            </a:r>
            <a:endParaRPr lang="en-GB" altLang="en-US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25538"/>
            <a:ext cx="8505825" cy="530383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ZA" altLang="en-US" sz="3200" smtClean="0"/>
              <a:t>Draw up a weekly schedule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ZA" altLang="en-US" sz="32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smtClean="0"/>
              <a:t> 	- Plan carefully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smtClean="0"/>
              <a:t>	- Time between classes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smtClean="0"/>
              <a:t>	- Realistic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smtClean="0"/>
              <a:t>	- Same time study rhythm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smtClean="0"/>
              <a:t>	- 45-90 minutes, break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smtClean="0"/>
              <a:t>	- 4 study activities (pre-reading, attend lectures,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smtClean="0"/>
              <a:t>    make summaries and learn/revise)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smtClean="0"/>
              <a:t>	- Start  with difficult / boring work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mtClean="0"/>
              <a:t>	</a:t>
            </a:r>
            <a:endParaRPr lang="en-GB" altLang="en-US" smtClean="0"/>
          </a:p>
        </p:txBody>
      </p:sp>
    </p:spTree>
  </p:cSld>
  <p:clrMapOvr>
    <a:masterClrMapping/>
  </p:clrMapOvr>
  <p:transition spd="med">
    <p:cover dir="l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800" smtClean="0"/>
              <a:t>Daily and weekly planning</a:t>
            </a:r>
            <a:endParaRPr lang="en-GB" altLang="en-US" sz="4800" smtClean="0"/>
          </a:p>
        </p:txBody>
      </p:sp>
      <p:sp>
        <p:nvSpPr>
          <p:cNvPr id="10243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3600" smtClean="0"/>
              <a:t>	</a:t>
            </a:r>
          </a:p>
          <a:p>
            <a:pPr eaLnBrk="1" hangingPunct="1"/>
            <a:r>
              <a:rPr lang="en-US" altLang="en-US" sz="3200" smtClean="0"/>
              <a:t>Write academic &amp; social</a:t>
            </a:r>
          </a:p>
          <a:p>
            <a:pPr eaLnBrk="1" hangingPunct="1"/>
            <a:r>
              <a:rPr lang="en-US" altLang="en-US" sz="3200" smtClean="0"/>
              <a:t>To do list</a:t>
            </a:r>
          </a:p>
          <a:p>
            <a:pPr eaLnBrk="1" hangingPunct="1"/>
            <a:r>
              <a:rPr lang="en-US" altLang="en-US" sz="3200" smtClean="0"/>
              <a:t>Estimate time</a:t>
            </a:r>
          </a:p>
          <a:p>
            <a:pPr eaLnBrk="1" hangingPunct="1"/>
            <a:r>
              <a:rPr lang="en-US" altLang="en-US" sz="3200" smtClean="0"/>
              <a:t>Flexible</a:t>
            </a:r>
          </a:p>
          <a:p>
            <a:pPr eaLnBrk="1" hangingPunct="1"/>
            <a:r>
              <a:rPr lang="en-US" altLang="en-US" sz="3200" smtClean="0"/>
              <a:t>Weekly review </a:t>
            </a:r>
          </a:p>
          <a:p>
            <a:pPr eaLnBrk="1" hangingPunct="1"/>
            <a:r>
              <a:rPr lang="en-US" altLang="en-US" sz="3200" smtClean="0"/>
              <a:t>Deadlines, tests, study plans, personal</a:t>
            </a:r>
          </a:p>
          <a:p>
            <a:pPr eaLnBrk="1" hangingPunct="1"/>
            <a:endParaRPr lang="en-GB" altLang="en-US" smtClean="0"/>
          </a:p>
        </p:txBody>
      </p:sp>
      <p:pic>
        <p:nvPicPr>
          <p:cNvPr id="10244" name="Picture 9" descr="MCBD04947_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75" y="1928813"/>
            <a:ext cx="2493963" cy="210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over dir="l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 altLang="en-US" smtClean="0"/>
              <a:t> Reasons for procrastination:</a:t>
            </a:r>
            <a:endParaRPr lang="en-GB" altLang="en-US" smtClean="0"/>
          </a:p>
        </p:txBody>
      </p:sp>
      <p:sp>
        <p:nvSpPr>
          <p:cNvPr id="13315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defRPr/>
            </a:pPr>
            <a:r>
              <a:rPr lang="en-ZA" dirty="0" smtClean="0">
                <a:solidFill>
                  <a:schemeClr val="accent6">
                    <a:lumMod val="75000"/>
                  </a:schemeClr>
                </a:solidFill>
              </a:rPr>
              <a:t>Waiting for the right mood</a:t>
            </a:r>
          </a:p>
          <a:p>
            <a:pPr lvl="1" eaLnBrk="1" hangingPunct="1">
              <a:defRPr/>
            </a:pPr>
            <a:r>
              <a:rPr lang="en-ZA" dirty="0" smtClean="0">
                <a:solidFill>
                  <a:schemeClr val="accent6">
                    <a:lumMod val="75000"/>
                  </a:schemeClr>
                </a:solidFill>
              </a:rPr>
              <a:t>Waiting for the right time                       </a:t>
            </a:r>
          </a:p>
          <a:p>
            <a:pPr lvl="1" eaLnBrk="1" hangingPunct="1">
              <a:defRPr/>
            </a:pPr>
            <a:r>
              <a:rPr lang="en-ZA" dirty="0" smtClean="0">
                <a:solidFill>
                  <a:schemeClr val="accent6">
                    <a:lumMod val="75000"/>
                  </a:schemeClr>
                </a:solidFill>
              </a:rPr>
              <a:t>Lack of clear goals</a:t>
            </a:r>
          </a:p>
          <a:p>
            <a:pPr lvl="1" eaLnBrk="1" hangingPunct="1">
              <a:defRPr/>
            </a:pPr>
            <a:r>
              <a:rPr lang="en-ZA" dirty="0" smtClean="0">
                <a:solidFill>
                  <a:schemeClr val="accent6">
                    <a:lumMod val="75000"/>
                  </a:schemeClr>
                </a:solidFill>
              </a:rPr>
              <a:t>Fear of making wrong decisions</a:t>
            </a:r>
          </a:p>
          <a:p>
            <a:pPr lvl="1" eaLnBrk="1" hangingPunct="1">
              <a:defRPr/>
            </a:pPr>
            <a:r>
              <a:rPr lang="en-ZA" dirty="0" smtClean="0">
                <a:solidFill>
                  <a:schemeClr val="accent6">
                    <a:lumMod val="75000"/>
                  </a:schemeClr>
                </a:solidFill>
              </a:rPr>
              <a:t>Lack of confidence</a:t>
            </a:r>
          </a:p>
          <a:p>
            <a:pPr lvl="1" eaLnBrk="1" hangingPunct="1">
              <a:defRPr/>
            </a:pPr>
            <a:r>
              <a:rPr lang="en-ZA" dirty="0" smtClean="0">
                <a:solidFill>
                  <a:schemeClr val="accent6">
                    <a:lumMod val="75000"/>
                  </a:schemeClr>
                </a:solidFill>
              </a:rPr>
              <a:t>Poor organisational skills</a:t>
            </a:r>
          </a:p>
          <a:p>
            <a:pPr lvl="1" eaLnBrk="1" hangingPunct="1">
              <a:defRPr/>
            </a:pPr>
            <a:r>
              <a:rPr lang="en-ZA" dirty="0" smtClean="0">
                <a:solidFill>
                  <a:schemeClr val="accent6">
                    <a:lumMod val="75000"/>
                  </a:schemeClr>
                </a:solidFill>
              </a:rPr>
              <a:t>Not taking responsibility for yourself</a:t>
            </a:r>
          </a:p>
          <a:p>
            <a:pPr lvl="1" eaLnBrk="1" hangingPunct="1">
              <a:defRPr/>
            </a:pPr>
            <a:r>
              <a:rPr lang="en-ZA" dirty="0" smtClean="0">
                <a:solidFill>
                  <a:schemeClr val="accent6">
                    <a:lumMod val="75000"/>
                  </a:schemeClr>
                </a:solidFill>
              </a:rPr>
              <a:t>Feeling overwhelmed</a:t>
            </a:r>
          </a:p>
          <a:p>
            <a:pPr lvl="1" eaLnBrk="1" hangingPunct="1">
              <a:defRPr/>
            </a:pPr>
            <a:r>
              <a:rPr lang="en-ZA" dirty="0" smtClean="0">
                <a:solidFill>
                  <a:schemeClr val="accent6">
                    <a:lumMod val="75000"/>
                  </a:schemeClr>
                </a:solidFill>
              </a:rPr>
              <a:t>Not understanding the tasks/do not know where to begin</a:t>
            </a:r>
          </a:p>
          <a:p>
            <a:pPr lvl="1" eaLnBrk="1" hangingPunct="1">
              <a:defRPr/>
            </a:pPr>
            <a:r>
              <a:rPr lang="en-ZA" dirty="0" smtClean="0">
                <a:solidFill>
                  <a:schemeClr val="accent6">
                    <a:lumMod val="75000"/>
                  </a:schemeClr>
                </a:solidFill>
              </a:rPr>
              <a:t>Perfectionism</a:t>
            </a:r>
            <a:endParaRPr lang="en-GB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1268" name="Picture 7" descr="MCj0384176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1428750"/>
            <a:ext cx="2265363" cy="181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over dir="l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</TotalTime>
  <Words>581</Words>
  <Application>Microsoft Office PowerPoint</Application>
  <PresentationFormat>On-screen Show (4:3)</PresentationFormat>
  <Paragraphs>152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Wingdings</vt:lpstr>
      <vt:lpstr>Default Design</vt:lpstr>
      <vt:lpstr>Improve your time management</vt:lpstr>
      <vt:lpstr>Objectives of the session</vt:lpstr>
      <vt:lpstr>PowerPoint Presentation</vt:lpstr>
      <vt:lpstr>PowerPoint Presentation</vt:lpstr>
      <vt:lpstr>Welcome students</vt:lpstr>
      <vt:lpstr>Effective time management</vt:lpstr>
      <vt:lpstr>Create a weekly schedule</vt:lpstr>
      <vt:lpstr>Daily and weekly planning</vt:lpstr>
      <vt:lpstr> Reasons for procrastination:</vt:lpstr>
      <vt:lpstr>Overcoming procrastination</vt:lpstr>
      <vt:lpstr>Overcoming procrastination 2</vt:lpstr>
      <vt:lpstr>PowerPoint Presentation</vt:lpstr>
      <vt:lpstr>Time wasters</vt:lpstr>
      <vt:lpstr>Time savers </vt:lpstr>
      <vt:lpstr>Quote</vt:lpstr>
      <vt:lpstr>Quotes</vt:lpstr>
      <vt:lpstr>Thank you</vt:lpstr>
    </vt:vector>
  </TitlesOfParts>
  <Company>NMMU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CSchonknecht</dc:creator>
  <cp:lastModifiedBy>Nelson Mandela University</cp:lastModifiedBy>
  <cp:revision>86</cp:revision>
  <dcterms:created xsi:type="dcterms:W3CDTF">2006-12-05T12:30:39Z</dcterms:created>
  <dcterms:modified xsi:type="dcterms:W3CDTF">2017-12-29T14:37:45Z</dcterms:modified>
</cp:coreProperties>
</file>