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 id="2147484250" r:id="rId2"/>
  </p:sldMasterIdLst>
  <p:notesMasterIdLst>
    <p:notesMasterId r:id="rId30"/>
  </p:notesMasterIdLst>
  <p:sldIdLst>
    <p:sldId id="275" r:id="rId3"/>
    <p:sldId id="277" r:id="rId4"/>
    <p:sldId id="278" r:id="rId5"/>
    <p:sldId id="279" r:id="rId6"/>
    <p:sldId id="280" r:id="rId7"/>
    <p:sldId id="281" r:id="rId8"/>
    <p:sldId id="276" r:id="rId9"/>
    <p:sldId id="282" r:id="rId10"/>
    <p:sldId id="283" r:id="rId11"/>
    <p:sldId id="284" r:id="rId12"/>
    <p:sldId id="285" r:id="rId13"/>
    <p:sldId id="259" r:id="rId14"/>
    <p:sldId id="260" r:id="rId15"/>
    <p:sldId id="261" r:id="rId16"/>
    <p:sldId id="262" r:id="rId17"/>
    <p:sldId id="286" r:id="rId18"/>
    <p:sldId id="264" r:id="rId19"/>
    <p:sldId id="287" r:id="rId20"/>
    <p:sldId id="288" r:id="rId21"/>
    <p:sldId id="289" r:id="rId22"/>
    <p:sldId id="290" r:id="rId23"/>
    <p:sldId id="269" r:id="rId24"/>
    <p:sldId id="270" r:id="rId25"/>
    <p:sldId id="271" r:id="rId26"/>
    <p:sldId id="272" r:id="rId27"/>
    <p:sldId id="273"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660"/>
  </p:normalViewPr>
  <p:slideViewPr>
    <p:cSldViewPr snapToGrid="0">
      <p:cViewPr varScale="1">
        <p:scale>
          <a:sx n="79" d="100"/>
          <a:sy n="79" d="100"/>
        </p:scale>
        <p:origin x="75"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A764D-34E0-4DE6-BD38-10CB7935947D}"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5C3CE-6C61-4A28-9030-A0014CC6CADB}" type="slidenum">
              <a:rPr lang="en-US" smtClean="0"/>
              <a:t>‹#›</a:t>
            </a:fld>
            <a:endParaRPr lang="en-US"/>
          </a:p>
        </p:txBody>
      </p:sp>
    </p:spTree>
    <p:extLst>
      <p:ext uri="{BB962C8B-B14F-4D97-AF65-F5344CB8AC3E}">
        <p14:creationId xmlns:p14="http://schemas.microsoft.com/office/powerpoint/2010/main" val="296608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https://docs.microsoft.com/en-us/learn/modules/intro-to-azure-virtual-machines/3-create-a-vm</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25357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91814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03823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1326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33567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85443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72194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API Management provides the core competencies to ensure a successful API program through developer engagement, business insights, analytics, security, and protection. APIM enables you to create and manage modern API gateways for existing back-end services hosted anywhere.</a:t>
            </a:r>
            <a:endParaRPr lang="en-US" i="1" dirty="0"/>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new API Management instance</a:t>
            </a:r>
          </a:p>
          <a:p>
            <a:pPr marL="171450" indent="-171450">
              <a:buFont typeface="Arial" panose="020B0604020202020204" pitchFamily="34" charset="0"/>
              <a:buChar char="•"/>
            </a:pPr>
            <a:r>
              <a:rPr lang="en-US" dirty="0"/>
              <a:t>Observe the developer and publisher portals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2:12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0069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This tutorial shows how to use the Azure portal to add an API manually to the API Management (APIM) instance that you created earlier. Mocking the API is a common scenario where you would want to create a blank API and define it manually.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blank API</a:t>
            </a:r>
          </a:p>
          <a:p>
            <a:pPr marL="171450" indent="-171450">
              <a:buFont typeface="Arial" panose="020B0604020202020204" pitchFamily="34" charset="0"/>
              <a:buChar char="•"/>
            </a:pPr>
            <a:r>
              <a:rPr lang="en-US" dirty="0"/>
              <a:t>Add API endpoints</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2:13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68064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2:14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26175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2:15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9953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https://docs.microsoft.com/en-us/azure/virtual-machines/windows/tutorial-manage-vm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440451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Storage SDK for .NET to create and validate tables in Azure Storage</a:t>
            </a:r>
          </a:p>
          <a:p>
            <a:pPr marL="171450" indent="-171450">
              <a:buFont typeface="Arial" panose="020B0604020202020204" pitchFamily="34" charset="0"/>
              <a:buChar char="•"/>
            </a:pPr>
            <a:r>
              <a:rPr lang="en-US" dirty="0"/>
              <a:t>Manage the table by creating, querying and deleting table entities using the Azure Storage SDK for .NET</a:t>
            </a:r>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dirty="0"/>
          </a:p>
        </p:txBody>
      </p:sp>
    </p:spTree>
    <p:extLst>
      <p:ext uri="{BB962C8B-B14F-4D97-AF65-F5344CB8AC3E}">
        <p14:creationId xmlns:p14="http://schemas.microsoft.com/office/powerpoint/2010/main" val="2709600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SQL Server instance using the portal.</a:t>
            </a:r>
          </a:p>
          <a:p>
            <a:pPr marL="171450" indent="-171450">
              <a:buFont typeface="Arial" panose="020B0604020202020204" pitchFamily="34" charset="0"/>
              <a:buChar char="•"/>
            </a:pPr>
            <a:r>
              <a:rPr lang="en-US" dirty="0"/>
              <a:t>Create a new SQL database instance using the portal and the existing server.</a:t>
            </a:r>
          </a:p>
          <a:p>
            <a:pPr marL="171450" indent="-171450">
              <a:buFont typeface="Arial" panose="020B0604020202020204" pitchFamily="34" charset="0"/>
              <a:buChar char="•"/>
            </a:pPr>
            <a:r>
              <a:rPr lang="en-US" dirty="0"/>
              <a:t>Query the SQL database instances using the Azure CLI.</a:t>
            </a:r>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a:p>
        </p:txBody>
      </p:sp>
    </p:spTree>
    <p:extLst>
      <p:ext uri="{BB962C8B-B14F-4D97-AF65-F5344CB8AC3E}">
        <p14:creationId xmlns:p14="http://schemas.microsoft.com/office/powerpoint/2010/main" val="1390199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a:p>
        </p:txBody>
      </p:sp>
    </p:spTree>
    <p:extLst>
      <p:ext uri="{BB962C8B-B14F-4D97-AF65-F5344CB8AC3E}">
        <p14:creationId xmlns:p14="http://schemas.microsoft.com/office/powerpoint/2010/main" val="470786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a:p>
        </p:txBody>
      </p:sp>
    </p:spTree>
    <p:extLst>
      <p:ext uri="{BB962C8B-B14F-4D97-AF65-F5344CB8AC3E}">
        <p14:creationId xmlns:p14="http://schemas.microsoft.com/office/powerpoint/2010/main" val="3700663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App Service plan resource.</a:t>
            </a:r>
          </a:p>
          <a:p>
            <a:pPr marL="171450" indent="-171450">
              <a:buFont typeface="Arial" panose="020B0604020202020204" pitchFamily="34" charset="0"/>
              <a:buChar char="•"/>
            </a:pPr>
            <a:r>
              <a:rPr lang="en-US" dirty="0"/>
              <a:t>Define a new custom metric using Application Insights.</a:t>
            </a:r>
          </a:p>
          <a:p>
            <a:pPr marL="171450" indent="-171450">
              <a:buFont typeface="Arial" panose="020B0604020202020204" pitchFamily="34" charset="0"/>
              <a:buChar char="•"/>
            </a:pPr>
            <a:r>
              <a:rPr lang="en-US" dirty="0"/>
              <a:t>Create a new </a:t>
            </a:r>
            <a:r>
              <a:rPr lang="en-US" dirty="0" err="1"/>
              <a:t>autoscale</a:t>
            </a:r>
            <a:r>
              <a:rPr lang="en-US" dirty="0"/>
              <a:t> rule in the App Service plan using the custom metric as criteria.</a:t>
            </a:r>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a:p>
        </p:txBody>
      </p:sp>
    </p:spTree>
    <p:extLst>
      <p:ext uri="{BB962C8B-B14F-4D97-AF65-F5344CB8AC3E}">
        <p14:creationId xmlns:p14="http://schemas.microsoft.com/office/powerpoint/2010/main" val="61797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We'll be creating a logic app that monitors a website's RSS feed and sends email for each new item posted on the site. </a:t>
            </a:r>
          </a:p>
          <a:p>
            <a:endParaRPr lang="en-US" sz="882" b="0" i="0" kern="1200" dirty="0">
              <a:solidFill>
                <a:schemeClr val="tx1"/>
              </a:solidFill>
              <a:effectLst/>
              <a:latin typeface="Segoe UI Light" pitchFamily="34" charset="0"/>
              <a:ea typeface="+mn-ea"/>
              <a:cs typeface="+mn-cs"/>
            </a:endParaRPr>
          </a:p>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900" dirty="0"/>
              <a:t>Build a new logic app using the graphical designer.</a:t>
            </a:r>
          </a:p>
          <a:p>
            <a:pPr marL="171450" indent="-171450">
              <a:buFont typeface="Arial" panose="020B0604020202020204" pitchFamily="34" charset="0"/>
              <a:buChar char="•"/>
            </a:pPr>
            <a:r>
              <a:rPr lang="en-US" sz="900" dirty="0"/>
              <a:t>Use an RSS trigger and connector to monitor an existing feed.</a:t>
            </a:r>
          </a:p>
          <a:p>
            <a:pPr marL="171450" indent="-171450">
              <a:buFont typeface="Arial" panose="020B0604020202020204" pitchFamily="34" charset="0"/>
              <a:buChar char="•"/>
            </a:pPr>
            <a:r>
              <a:rPr lang="en-US" sz="900" dirty="0"/>
              <a:t>Use a SendGrid action to send an e-mail.</a:t>
            </a:r>
          </a:p>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295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https://docs.microsoft.com/en-us/azure/azure-resource-manager/resource-manager-quickstart-create-templates-use-the-portal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0931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Learn how to use Visual Studio Code and the Azure Resource Manager Tools extension to create and edit Azure Resource Manager templates. You can create Resource Manager templates in Visual Studio Code without the extension, but the extension provides autocomplete options that simplify template development.</a:t>
            </a:r>
          </a:p>
          <a:p>
            <a:r>
              <a:rPr lang="en-US" sz="1200" i="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new ARM template file in Visual Studio Code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ARM template extension to view metadata about resources in the template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44876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https://docs.microsoft.com/en-us/azure/virtual-machines/windows/encrypt-disks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1:39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53835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task literally launches a command prompt and just gathers generic information about the machine in the Azure batch processes running and then sits still for 90 seconds before it dumps the output out. </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8</a:t>
            </a:fld>
            <a:endParaRPr lang="en-US"/>
          </a:p>
        </p:txBody>
      </p:sp>
    </p:spTree>
    <p:extLst>
      <p:ext uri="{BB962C8B-B14F-4D97-AF65-F5344CB8AC3E}">
        <p14:creationId xmlns:p14="http://schemas.microsoft.com/office/powerpoint/2010/main" val="2760144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Batch account.</a:t>
            </a:r>
          </a:p>
          <a:p>
            <a:pPr marL="171450" indent="-171450">
              <a:buFont typeface="Arial" panose="020B0604020202020204" pitchFamily="34" charset="0"/>
              <a:buChar char="•"/>
            </a:pPr>
            <a:r>
              <a:rPr lang="en-US" dirty="0"/>
              <a:t>Create a pool of compute nodes.</a:t>
            </a:r>
          </a:p>
          <a:p>
            <a:pPr marL="171450" indent="-171450">
              <a:buFont typeface="Arial" panose="020B0604020202020204" pitchFamily="34" charset="0"/>
              <a:buChar char="•"/>
            </a:pPr>
            <a:r>
              <a:rPr lang="en-US" dirty="0"/>
              <a:t>Create a job.</a:t>
            </a:r>
          </a:p>
          <a:p>
            <a:pPr marL="171450" indent="-171450">
              <a:buFont typeface="Arial" panose="020B0604020202020204" pitchFamily="34" charset="0"/>
              <a:buChar char="•"/>
            </a:pPr>
            <a:r>
              <a:rPr lang="en-US" dirty="0"/>
              <a:t>Create tasks.</a:t>
            </a:r>
          </a:p>
          <a:p>
            <a:pPr marL="171450" indent="-171450">
              <a:buFont typeface="Arial" panose="020B0604020202020204" pitchFamily="34" charset="0"/>
              <a:buChar char="•"/>
            </a:pPr>
            <a:r>
              <a:rPr lang="en-US" dirty="0"/>
              <a:t>View task output.</a:t>
            </a:r>
          </a:p>
        </p:txBody>
      </p:sp>
      <p:sp>
        <p:nvSpPr>
          <p:cNvPr id="4" name="Slide Number Placeholder 3"/>
          <p:cNvSpPr>
            <a:spLocks noGrp="1"/>
          </p:cNvSpPr>
          <p:nvPr>
            <p:ph type="sldNum" sz="quarter" idx="5"/>
          </p:nvPr>
        </p:nvSpPr>
        <p:spPr/>
        <p:txBody>
          <a:bodyPr/>
          <a:lstStyle/>
          <a:p>
            <a:fld id="{C36DE848-917B-4977-8FFB-D5973E30E536}" type="slidenum">
              <a:rPr lang="en-US" smtClean="0"/>
              <a:t>9</a:t>
            </a:fld>
            <a:endParaRPr lang="en-US"/>
          </a:p>
        </p:txBody>
      </p:sp>
    </p:spTree>
    <p:extLst>
      <p:ext uri="{BB962C8B-B14F-4D97-AF65-F5344CB8AC3E}">
        <p14:creationId xmlns:p14="http://schemas.microsoft.com/office/powerpoint/2010/main" val="1442294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2:07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2905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1/31/2020 2:07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6897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4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5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2BA-2AFD-4FA0-AD0C-21CACD6F0C56}"/>
              </a:ext>
            </a:extLst>
          </p:cNvPr>
          <p:cNvSpPr>
            <a:spLocks noGrp="1"/>
          </p:cNvSpPr>
          <p:nvPr>
            <p:ph type="title"/>
          </p:nvPr>
        </p:nvSpPr>
        <p:spPr/>
        <p:txBody>
          <a:bodyPr/>
          <a:lstStyle/>
          <a:p>
            <a:r>
              <a:rPr lang="en-US" dirty="0"/>
              <a:t>Learning Path for AZ-203</a:t>
            </a:r>
          </a:p>
        </p:txBody>
      </p:sp>
      <p:sp>
        <p:nvSpPr>
          <p:cNvPr id="3" name="Text Placeholder 2">
            <a:extLst>
              <a:ext uri="{FF2B5EF4-FFF2-40B4-BE49-F238E27FC236}">
                <a16:creationId xmlns:a16="http://schemas.microsoft.com/office/drawing/2014/main" id="{E589FBEC-DC34-4F03-9575-E13489788F9A}"/>
              </a:ext>
            </a:extLst>
          </p:cNvPr>
          <p:cNvSpPr>
            <a:spLocks noGrp="1"/>
          </p:cNvSpPr>
          <p:nvPr>
            <p:ph type="body" sz="quarter" idx="12"/>
          </p:nvPr>
        </p:nvSpPr>
        <p:spPr/>
        <p:txBody>
          <a:bodyPr/>
          <a:lstStyle/>
          <a:p>
            <a:r>
              <a:rPr lang="en-US" dirty="0"/>
              <a:t>https://aka.ms/AZ203LearningPath</a:t>
            </a:r>
          </a:p>
        </p:txBody>
      </p:sp>
    </p:spTree>
    <p:extLst>
      <p:ext uri="{BB962C8B-B14F-4D97-AF65-F5344CB8AC3E}">
        <p14:creationId xmlns:p14="http://schemas.microsoft.com/office/powerpoint/2010/main" val="88833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50F6E3-CB3C-4F41-BD58-DAF64886DAA5}"/>
              </a:ext>
            </a:extLst>
          </p:cNvPr>
          <p:cNvSpPr>
            <a:spLocks noGrp="1"/>
          </p:cNvSpPr>
          <p:nvPr>
            <p:ph type="title"/>
          </p:nvPr>
        </p:nvSpPr>
        <p:spPr>
          <a:xfrm>
            <a:off x="585216" y="2534625"/>
            <a:ext cx="9144000" cy="997196"/>
          </a:xfrm>
        </p:spPr>
        <p:txBody>
          <a:bodyPr/>
          <a:lstStyle/>
          <a:p>
            <a:r>
              <a:rPr lang="en-US" dirty="0"/>
              <a:t>Guided Walkthrough: Deploying an AKS cluster by using the Azure portal</a:t>
            </a:r>
          </a:p>
        </p:txBody>
      </p:sp>
      <p:sp>
        <p:nvSpPr>
          <p:cNvPr id="5" name="Text Placeholder 4">
            <a:extLst>
              <a:ext uri="{FF2B5EF4-FFF2-40B4-BE49-F238E27FC236}">
                <a16:creationId xmlns:a16="http://schemas.microsoft.com/office/drawing/2014/main" id="{ED63109A-5C4B-41D7-ACF1-7A94DA4FAA4D}"/>
              </a:ext>
            </a:extLst>
          </p:cNvPr>
          <p:cNvSpPr>
            <a:spLocks noGrp="1"/>
          </p:cNvSpPr>
          <p:nvPr>
            <p:ph type="body" sz="quarter" idx="12"/>
          </p:nvPr>
        </p:nvSpPr>
        <p:spPr/>
        <p:txBody>
          <a:bodyPr/>
          <a:lstStyle/>
          <a:p>
            <a:r>
              <a:rPr lang="en-US" dirty="0"/>
              <a:t>https://aka.ms/deployAKSGW2</a:t>
            </a:r>
          </a:p>
        </p:txBody>
      </p:sp>
    </p:spTree>
    <p:extLst>
      <p:ext uri="{BB962C8B-B14F-4D97-AF65-F5344CB8AC3E}">
        <p14:creationId xmlns:p14="http://schemas.microsoft.com/office/powerpoint/2010/main" val="814406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13E4-0F7A-4325-BEAB-31D5B86FF1C2}"/>
              </a:ext>
            </a:extLst>
          </p:cNvPr>
          <p:cNvSpPr>
            <a:spLocks noGrp="1"/>
          </p:cNvSpPr>
          <p:nvPr>
            <p:ph type="title"/>
          </p:nvPr>
        </p:nvSpPr>
        <p:spPr>
          <a:xfrm>
            <a:off x="585216" y="2534625"/>
            <a:ext cx="9144000" cy="997196"/>
          </a:xfrm>
        </p:spPr>
        <p:txBody>
          <a:bodyPr/>
          <a:lstStyle/>
          <a:p>
            <a:r>
              <a:rPr lang="en-US" dirty="0"/>
              <a:t>Guided Walkthrough: Deploying to AKS by using Azure CLI</a:t>
            </a:r>
          </a:p>
        </p:txBody>
      </p:sp>
      <p:sp>
        <p:nvSpPr>
          <p:cNvPr id="3" name="Text Placeholder 2">
            <a:extLst>
              <a:ext uri="{FF2B5EF4-FFF2-40B4-BE49-F238E27FC236}">
                <a16:creationId xmlns:a16="http://schemas.microsoft.com/office/drawing/2014/main" id="{D6E6AFA7-7F20-4311-B94C-44D5391304E6}"/>
              </a:ext>
            </a:extLst>
          </p:cNvPr>
          <p:cNvSpPr>
            <a:spLocks noGrp="1"/>
          </p:cNvSpPr>
          <p:nvPr>
            <p:ph type="body" sz="quarter" idx="12"/>
          </p:nvPr>
        </p:nvSpPr>
        <p:spPr/>
        <p:txBody>
          <a:bodyPr/>
          <a:lstStyle/>
          <a:p>
            <a:r>
              <a:rPr lang="en-US" dirty="0"/>
              <a:t>https://aka.ms/deployAKSGW</a:t>
            </a:r>
          </a:p>
        </p:txBody>
      </p:sp>
    </p:spTree>
    <p:extLst>
      <p:ext uri="{BB962C8B-B14F-4D97-AF65-F5344CB8AC3E}">
        <p14:creationId xmlns:p14="http://schemas.microsoft.com/office/powerpoint/2010/main" val="545863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8006-BB97-4222-ABC0-AB63BDF3D7C3}"/>
              </a:ext>
            </a:extLst>
          </p:cNvPr>
          <p:cNvSpPr>
            <a:spLocks noGrp="1"/>
          </p:cNvSpPr>
          <p:nvPr>
            <p:ph type="title"/>
          </p:nvPr>
        </p:nvSpPr>
        <p:spPr>
          <a:xfrm>
            <a:off x="585216" y="2534625"/>
            <a:ext cx="9144000" cy="997196"/>
          </a:xfrm>
        </p:spPr>
        <p:txBody>
          <a:bodyPr/>
          <a:lstStyle/>
          <a:p>
            <a:r>
              <a:rPr lang="en-US" dirty="0"/>
              <a:t>Deploy an image to Container Registry by using Azure Portal</a:t>
            </a:r>
          </a:p>
        </p:txBody>
      </p:sp>
      <p:sp>
        <p:nvSpPr>
          <p:cNvPr id="3" name="Text Placeholder 2">
            <a:extLst>
              <a:ext uri="{FF2B5EF4-FFF2-40B4-BE49-F238E27FC236}">
                <a16:creationId xmlns:a16="http://schemas.microsoft.com/office/drawing/2014/main" id="{4A9E93B1-A2E1-423C-9F74-2B9131B95C5F}"/>
              </a:ext>
            </a:extLst>
          </p:cNvPr>
          <p:cNvSpPr>
            <a:spLocks noGrp="1"/>
          </p:cNvSpPr>
          <p:nvPr>
            <p:ph type="body" sz="quarter" idx="12"/>
          </p:nvPr>
        </p:nvSpPr>
        <p:spPr/>
        <p:txBody>
          <a:bodyPr/>
          <a:lstStyle/>
          <a:p>
            <a:r>
              <a:rPr lang="en-US" dirty="0"/>
              <a:t>https://aka.ms/deployContainerRegPortalGW</a:t>
            </a:r>
          </a:p>
        </p:txBody>
      </p:sp>
    </p:spTree>
    <p:extLst>
      <p:ext uri="{BB962C8B-B14F-4D97-AF65-F5344CB8AC3E}">
        <p14:creationId xmlns:p14="http://schemas.microsoft.com/office/powerpoint/2010/main" val="229056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8006-BB97-4222-ABC0-AB63BDF3D7C3}"/>
              </a:ext>
            </a:extLst>
          </p:cNvPr>
          <p:cNvSpPr>
            <a:spLocks noGrp="1"/>
          </p:cNvSpPr>
          <p:nvPr>
            <p:ph type="title"/>
          </p:nvPr>
        </p:nvSpPr>
        <p:spPr>
          <a:xfrm>
            <a:off x="585216" y="2534625"/>
            <a:ext cx="9144000" cy="997196"/>
          </a:xfrm>
        </p:spPr>
        <p:txBody>
          <a:bodyPr/>
          <a:lstStyle/>
          <a:p>
            <a:r>
              <a:rPr lang="en-US" dirty="0"/>
              <a:t>Deploy an image to Container Registry by using Azure CLI</a:t>
            </a:r>
          </a:p>
        </p:txBody>
      </p:sp>
      <p:sp>
        <p:nvSpPr>
          <p:cNvPr id="3" name="Text Placeholder 2">
            <a:extLst>
              <a:ext uri="{FF2B5EF4-FFF2-40B4-BE49-F238E27FC236}">
                <a16:creationId xmlns:a16="http://schemas.microsoft.com/office/drawing/2014/main" id="{4A9E93B1-A2E1-423C-9F74-2B9131B95C5F}"/>
              </a:ext>
            </a:extLst>
          </p:cNvPr>
          <p:cNvSpPr>
            <a:spLocks noGrp="1"/>
          </p:cNvSpPr>
          <p:nvPr>
            <p:ph type="body" sz="quarter" idx="12"/>
          </p:nvPr>
        </p:nvSpPr>
        <p:spPr/>
        <p:txBody>
          <a:bodyPr/>
          <a:lstStyle/>
          <a:p>
            <a:r>
              <a:rPr lang="en-US" dirty="0"/>
              <a:t>https://aka.ms/deployContainerRegDemo</a:t>
            </a:r>
          </a:p>
        </p:txBody>
      </p:sp>
    </p:spTree>
    <p:extLst>
      <p:ext uri="{BB962C8B-B14F-4D97-AF65-F5344CB8AC3E}">
        <p14:creationId xmlns:p14="http://schemas.microsoft.com/office/powerpoint/2010/main" val="178624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4B23-0420-49E4-9F63-927E67A27CF3}"/>
              </a:ext>
            </a:extLst>
          </p:cNvPr>
          <p:cNvSpPr>
            <a:spLocks noGrp="1"/>
          </p:cNvSpPr>
          <p:nvPr>
            <p:ph type="title"/>
          </p:nvPr>
        </p:nvSpPr>
        <p:spPr>
          <a:xfrm>
            <a:off x="585216" y="2534625"/>
            <a:ext cx="9144000" cy="997196"/>
          </a:xfrm>
        </p:spPr>
        <p:txBody>
          <a:bodyPr/>
          <a:lstStyle/>
          <a:p>
            <a:r>
              <a:rPr lang="en-US" dirty="0"/>
              <a:t>Create a container for deployment to Container Instances</a:t>
            </a:r>
          </a:p>
        </p:txBody>
      </p:sp>
      <p:sp>
        <p:nvSpPr>
          <p:cNvPr id="3" name="Text Placeholder 2">
            <a:extLst>
              <a:ext uri="{FF2B5EF4-FFF2-40B4-BE49-F238E27FC236}">
                <a16:creationId xmlns:a16="http://schemas.microsoft.com/office/drawing/2014/main" id="{D133881C-31CC-4849-8429-6BDB3016499D}"/>
              </a:ext>
            </a:extLst>
          </p:cNvPr>
          <p:cNvSpPr>
            <a:spLocks noGrp="1"/>
          </p:cNvSpPr>
          <p:nvPr>
            <p:ph type="body" sz="quarter" idx="12"/>
          </p:nvPr>
        </p:nvSpPr>
        <p:spPr/>
        <p:txBody>
          <a:bodyPr/>
          <a:lstStyle/>
          <a:p>
            <a:r>
              <a:rPr lang="en-US" dirty="0"/>
              <a:t>https://aka.ms/createContDemo</a:t>
            </a:r>
          </a:p>
        </p:txBody>
      </p:sp>
    </p:spTree>
    <p:extLst>
      <p:ext uri="{BB962C8B-B14F-4D97-AF65-F5344CB8AC3E}">
        <p14:creationId xmlns:p14="http://schemas.microsoft.com/office/powerpoint/2010/main" val="284720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9F9B-260C-4A8B-9966-DD49114E91D4}"/>
              </a:ext>
            </a:extLst>
          </p:cNvPr>
          <p:cNvSpPr>
            <a:spLocks noGrp="1"/>
          </p:cNvSpPr>
          <p:nvPr>
            <p:ph type="title"/>
          </p:nvPr>
        </p:nvSpPr>
        <p:spPr>
          <a:xfrm>
            <a:off x="585216" y="3033223"/>
            <a:ext cx="9144000" cy="498598"/>
          </a:xfrm>
        </p:spPr>
        <p:txBody>
          <a:bodyPr/>
          <a:lstStyle/>
          <a:p>
            <a:r>
              <a:rPr lang="en-US" dirty="0"/>
              <a:t>Deploy a container to Container Instances</a:t>
            </a:r>
          </a:p>
        </p:txBody>
      </p:sp>
      <p:sp>
        <p:nvSpPr>
          <p:cNvPr id="3" name="Text Placeholder 2">
            <a:extLst>
              <a:ext uri="{FF2B5EF4-FFF2-40B4-BE49-F238E27FC236}">
                <a16:creationId xmlns:a16="http://schemas.microsoft.com/office/drawing/2014/main" id="{D1997305-CACB-4D92-ADB7-64D048C4A7B0}"/>
              </a:ext>
            </a:extLst>
          </p:cNvPr>
          <p:cNvSpPr>
            <a:spLocks noGrp="1"/>
          </p:cNvSpPr>
          <p:nvPr>
            <p:ph type="body" sz="quarter" idx="12"/>
          </p:nvPr>
        </p:nvSpPr>
        <p:spPr/>
        <p:txBody>
          <a:bodyPr/>
          <a:lstStyle/>
          <a:p>
            <a:r>
              <a:rPr lang="en-US" dirty="0"/>
              <a:t>https://aka.ms/DeployContainerInstGW</a:t>
            </a:r>
          </a:p>
        </p:txBody>
      </p:sp>
    </p:spTree>
    <p:extLst>
      <p:ext uri="{BB962C8B-B14F-4D97-AF65-F5344CB8AC3E}">
        <p14:creationId xmlns:p14="http://schemas.microsoft.com/office/powerpoint/2010/main" val="63995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A05-256B-46F8-940B-6EB0CA853A1B}"/>
              </a:ext>
            </a:extLst>
          </p:cNvPr>
          <p:cNvSpPr>
            <a:spLocks noGrp="1"/>
          </p:cNvSpPr>
          <p:nvPr>
            <p:ph type="title"/>
          </p:nvPr>
        </p:nvSpPr>
        <p:spPr>
          <a:xfrm>
            <a:off x="585216" y="2534625"/>
            <a:ext cx="9144000" cy="997196"/>
          </a:xfrm>
        </p:spPr>
        <p:txBody>
          <a:bodyPr/>
          <a:lstStyle/>
          <a:p>
            <a:r>
              <a:rPr lang="en-US" dirty="0"/>
              <a:t>Guided Walkthrough: Creating an Azure WebApp</a:t>
            </a:r>
          </a:p>
        </p:txBody>
      </p:sp>
      <p:sp>
        <p:nvSpPr>
          <p:cNvPr id="3" name="Text Placeholder 2">
            <a:extLst>
              <a:ext uri="{FF2B5EF4-FFF2-40B4-BE49-F238E27FC236}">
                <a16:creationId xmlns:a16="http://schemas.microsoft.com/office/drawing/2014/main" id="{CB03B75A-AB98-45B2-8930-303FFEEBE76B}"/>
              </a:ext>
            </a:extLst>
          </p:cNvPr>
          <p:cNvSpPr>
            <a:spLocks noGrp="1"/>
          </p:cNvSpPr>
          <p:nvPr>
            <p:ph type="body" sz="quarter" idx="12"/>
          </p:nvPr>
        </p:nvSpPr>
        <p:spPr>
          <a:xfrm>
            <a:off x="585216" y="3977319"/>
            <a:ext cx="9144000" cy="307777"/>
          </a:xfrm>
        </p:spPr>
        <p:txBody>
          <a:bodyPr/>
          <a:lstStyle/>
          <a:p>
            <a:r>
              <a:rPr lang="en-US" dirty="0"/>
              <a:t>https://aka.ms/AZ203/CreateWebApp</a:t>
            </a:r>
          </a:p>
        </p:txBody>
      </p:sp>
    </p:spTree>
    <p:extLst>
      <p:ext uri="{BB962C8B-B14F-4D97-AF65-F5344CB8AC3E}">
        <p14:creationId xmlns:p14="http://schemas.microsoft.com/office/powerpoint/2010/main" val="3576077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A05-256B-46F8-940B-6EB0CA853A1B}"/>
              </a:ext>
            </a:extLst>
          </p:cNvPr>
          <p:cNvSpPr>
            <a:spLocks noGrp="1"/>
          </p:cNvSpPr>
          <p:nvPr>
            <p:ph type="title"/>
          </p:nvPr>
        </p:nvSpPr>
        <p:spPr/>
        <p:txBody>
          <a:bodyPr/>
          <a:lstStyle/>
          <a:p>
            <a:r>
              <a:rPr lang="en-US" dirty="0"/>
              <a:t>Creating </a:t>
            </a:r>
            <a:r>
              <a:rPr lang="en-US" dirty="0" err="1"/>
              <a:t>WebJobs</a:t>
            </a:r>
            <a:endParaRPr lang="en-US" dirty="0"/>
          </a:p>
        </p:txBody>
      </p:sp>
      <p:sp>
        <p:nvSpPr>
          <p:cNvPr id="3" name="Text Placeholder 2">
            <a:extLst>
              <a:ext uri="{FF2B5EF4-FFF2-40B4-BE49-F238E27FC236}">
                <a16:creationId xmlns:a16="http://schemas.microsoft.com/office/drawing/2014/main" id="{CB03B75A-AB98-45B2-8930-303FFEEBE76B}"/>
              </a:ext>
            </a:extLst>
          </p:cNvPr>
          <p:cNvSpPr>
            <a:spLocks noGrp="1"/>
          </p:cNvSpPr>
          <p:nvPr>
            <p:ph type="body" sz="quarter" idx="12"/>
          </p:nvPr>
        </p:nvSpPr>
        <p:spPr/>
        <p:txBody>
          <a:bodyPr/>
          <a:lstStyle/>
          <a:p>
            <a:r>
              <a:rPr lang="en-US" dirty="0"/>
              <a:t>https://aka.ms/createWebJobGW</a:t>
            </a:r>
          </a:p>
        </p:txBody>
      </p:sp>
    </p:spTree>
    <p:extLst>
      <p:ext uri="{BB962C8B-B14F-4D97-AF65-F5344CB8AC3E}">
        <p14:creationId xmlns:p14="http://schemas.microsoft.com/office/powerpoint/2010/main" val="81626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3B2A-058C-4FF8-82D5-4AFA7598AD0B}"/>
              </a:ext>
            </a:extLst>
          </p:cNvPr>
          <p:cNvSpPr>
            <a:spLocks noGrp="1"/>
          </p:cNvSpPr>
          <p:nvPr>
            <p:ph type="title"/>
          </p:nvPr>
        </p:nvSpPr>
        <p:spPr>
          <a:xfrm>
            <a:off x="585216" y="2534625"/>
            <a:ext cx="9144000" cy="997196"/>
          </a:xfrm>
        </p:spPr>
        <p:txBody>
          <a:bodyPr/>
          <a:lstStyle/>
          <a:p>
            <a:r>
              <a:rPr lang="en-US" dirty="0"/>
              <a:t>Guided Walkthrough: Create an Azure API Management Service Instance</a:t>
            </a:r>
          </a:p>
        </p:txBody>
      </p:sp>
      <p:sp>
        <p:nvSpPr>
          <p:cNvPr id="3" name="Text Placeholder 2">
            <a:extLst>
              <a:ext uri="{FF2B5EF4-FFF2-40B4-BE49-F238E27FC236}">
                <a16:creationId xmlns:a16="http://schemas.microsoft.com/office/drawing/2014/main" id="{9FFEA467-449F-4B99-A90A-02A6C4EC6557}"/>
              </a:ext>
            </a:extLst>
          </p:cNvPr>
          <p:cNvSpPr>
            <a:spLocks noGrp="1"/>
          </p:cNvSpPr>
          <p:nvPr>
            <p:ph type="body" sz="quarter" idx="12"/>
          </p:nvPr>
        </p:nvSpPr>
        <p:spPr/>
        <p:txBody>
          <a:bodyPr/>
          <a:lstStyle/>
          <a:p>
            <a:r>
              <a:rPr lang="en-US" dirty="0"/>
              <a:t>https://aka.ms/AZ203/CreatAPIM</a:t>
            </a:r>
          </a:p>
        </p:txBody>
      </p:sp>
    </p:spTree>
    <p:extLst>
      <p:ext uri="{BB962C8B-B14F-4D97-AF65-F5344CB8AC3E}">
        <p14:creationId xmlns:p14="http://schemas.microsoft.com/office/powerpoint/2010/main" val="2047485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7A32-93FB-4627-9100-D25492547545}"/>
              </a:ext>
            </a:extLst>
          </p:cNvPr>
          <p:cNvSpPr>
            <a:spLocks noGrp="1"/>
          </p:cNvSpPr>
          <p:nvPr>
            <p:ph type="title"/>
          </p:nvPr>
        </p:nvSpPr>
        <p:spPr/>
        <p:txBody>
          <a:bodyPr/>
          <a:lstStyle/>
          <a:p>
            <a:r>
              <a:rPr lang="en-US" dirty="0"/>
              <a:t>Guided Walkthrough: Import a new API</a:t>
            </a:r>
          </a:p>
        </p:txBody>
      </p:sp>
      <p:sp>
        <p:nvSpPr>
          <p:cNvPr id="4" name="Text Placeholder 3">
            <a:extLst>
              <a:ext uri="{FF2B5EF4-FFF2-40B4-BE49-F238E27FC236}">
                <a16:creationId xmlns:a16="http://schemas.microsoft.com/office/drawing/2014/main" id="{D77E0380-A39A-4873-BD24-C258CC794839}"/>
              </a:ext>
            </a:extLst>
          </p:cNvPr>
          <p:cNvSpPr>
            <a:spLocks noGrp="1"/>
          </p:cNvSpPr>
          <p:nvPr>
            <p:ph type="body" sz="quarter" idx="12"/>
          </p:nvPr>
        </p:nvSpPr>
        <p:spPr/>
        <p:txBody>
          <a:bodyPr/>
          <a:lstStyle/>
          <a:p>
            <a:r>
              <a:rPr lang="en-US" dirty="0"/>
              <a:t>https://aka.ms/AZ203/ImportAPI</a:t>
            </a:r>
          </a:p>
        </p:txBody>
      </p:sp>
    </p:spTree>
    <p:extLst>
      <p:ext uri="{BB962C8B-B14F-4D97-AF65-F5344CB8AC3E}">
        <p14:creationId xmlns:p14="http://schemas.microsoft.com/office/powerpoint/2010/main" val="4010610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DCDC-E3EA-4577-917F-004729596A6B}"/>
              </a:ext>
            </a:extLst>
          </p:cNvPr>
          <p:cNvSpPr>
            <a:spLocks noGrp="1"/>
          </p:cNvSpPr>
          <p:nvPr>
            <p:ph type="title"/>
          </p:nvPr>
        </p:nvSpPr>
        <p:spPr>
          <a:xfrm>
            <a:off x="585216" y="2534625"/>
            <a:ext cx="9144000" cy="997196"/>
          </a:xfrm>
        </p:spPr>
        <p:txBody>
          <a:bodyPr/>
          <a:lstStyle/>
          <a:p>
            <a:r>
              <a:rPr lang="en-US" dirty="0"/>
              <a:t>Guided Walkthrough: Create an Azure VM by using the Azure portal</a:t>
            </a:r>
          </a:p>
        </p:txBody>
      </p:sp>
      <p:sp>
        <p:nvSpPr>
          <p:cNvPr id="3" name="Text Placeholder 2">
            <a:extLst>
              <a:ext uri="{FF2B5EF4-FFF2-40B4-BE49-F238E27FC236}">
                <a16:creationId xmlns:a16="http://schemas.microsoft.com/office/drawing/2014/main" id="{0ABA31F3-079E-421C-AA8F-52D71BBDBB7D}"/>
              </a:ext>
            </a:extLst>
          </p:cNvPr>
          <p:cNvSpPr>
            <a:spLocks noGrp="1"/>
          </p:cNvSpPr>
          <p:nvPr>
            <p:ph type="body" sz="quarter" idx="12"/>
          </p:nvPr>
        </p:nvSpPr>
        <p:spPr/>
        <p:txBody>
          <a:bodyPr/>
          <a:lstStyle/>
          <a:p>
            <a:r>
              <a:rPr lang="en-US" dirty="0"/>
              <a:t>https://aka.ms/AZ300/CreateVM</a:t>
            </a:r>
          </a:p>
        </p:txBody>
      </p:sp>
    </p:spTree>
    <p:extLst>
      <p:ext uri="{BB962C8B-B14F-4D97-AF65-F5344CB8AC3E}">
        <p14:creationId xmlns:p14="http://schemas.microsoft.com/office/powerpoint/2010/main" val="3246722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C1DD-8DCA-4C24-9F41-2E99B0F09240}"/>
              </a:ext>
            </a:extLst>
          </p:cNvPr>
          <p:cNvSpPr>
            <a:spLocks noGrp="1"/>
          </p:cNvSpPr>
          <p:nvPr>
            <p:ph type="title"/>
          </p:nvPr>
        </p:nvSpPr>
        <p:spPr>
          <a:xfrm>
            <a:off x="585216" y="2534625"/>
            <a:ext cx="9144000" cy="997196"/>
          </a:xfrm>
        </p:spPr>
        <p:txBody>
          <a:bodyPr/>
          <a:lstStyle/>
          <a:p>
            <a:r>
              <a:rPr lang="en-US" dirty="0"/>
              <a:t>Guided Walkthrough: Creating an Azure Function in the Portal</a:t>
            </a:r>
          </a:p>
        </p:txBody>
      </p:sp>
      <p:sp>
        <p:nvSpPr>
          <p:cNvPr id="3" name="Text Placeholder 2">
            <a:extLst>
              <a:ext uri="{FF2B5EF4-FFF2-40B4-BE49-F238E27FC236}">
                <a16:creationId xmlns:a16="http://schemas.microsoft.com/office/drawing/2014/main" id="{B07C42B5-4FFE-4983-8B0C-3DE1CF52C2CE}"/>
              </a:ext>
            </a:extLst>
          </p:cNvPr>
          <p:cNvSpPr>
            <a:spLocks noGrp="1"/>
          </p:cNvSpPr>
          <p:nvPr>
            <p:ph type="body" sz="quarter" idx="12"/>
          </p:nvPr>
        </p:nvSpPr>
        <p:spPr/>
        <p:txBody>
          <a:bodyPr/>
          <a:lstStyle/>
          <a:p>
            <a:r>
              <a:rPr lang="en-US" dirty="0"/>
              <a:t>https://aka.ms/AZ203/createFunction</a:t>
            </a:r>
          </a:p>
        </p:txBody>
      </p:sp>
    </p:spTree>
    <p:extLst>
      <p:ext uri="{BB962C8B-B14F-4D97-AF65-F5344CB8AC3E}">
        <p14:creationId xmlns:p14="http://schemas.microsoft.com/office/powerpoint/2010/main" val="620276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E0C9-9BE3-4659-8FAF-910905F2B371}"/>
              </a:ext>
            </a:extLst>
          </p:cNvPr>
          <p:cNvSpPr>
            <a:spLocks noGrp="1"/>
          </p:cNvSpPr>
          <p:nvPr>
            <p:ph type="title"/>
          </p:nvPr>
        </p:nvSpPr>
        <p:spPr/>
        <p:txBody>
          <a:bodyPr/>
          <a:lstStyle/>
          <a:p>
            <a:r>
              <a:rPr lang="en-US" dirty="0"/>
              <a:t>Demo: Create a Durable Function in C#</a:t>
            </a:r>
          </a:p>
        </p:txBody>
      </p:sp>
      <p:sp>
        <p:nvSpPr>
          <p:cNvPr id="4" name="Text Placeholder 3">
            <a:extLst>
              <a:ext uri="{FF2B5EF4-FFF2-40B4-BE49-F238E27FC236}">
                <a16:creationId xmlns:a16="http://schemas.microsoft.com/office/drawing/2014/main" id="{2A94D43A-39DE-46B3-B0CC-21FA014DA0C6}"/>
              </a:ext>
            </a:extLst>
          </p:cNvPr>
          <p:cNvSpPr>
            <a:spLocks noGrp="1"/>
          </p:cNvSpPr>
          <p:nvPr>
            <p:ph type="body" sz="quarter" idx="12"/>
          </p:nvPr>
        </p:nvSpPr>
        <p:spPr/>
        <p:txBody>
          <a:bodyPr/>
          <a:lstStyle/>
          <a:p>
            <a:r>
              <a:rPr lang="en-US" dirty="0"/>
              <a:t>https://aka.ms/AZ203/CreateDurableFunction</a:t>
            </a:r>
          </a:p>
        </p:txBody>
      </p:sp>
    </p:spTree>
    <p:extLst>
      <p:ext uri="{BB962C8B-B14F-4D97-AF65-F5344CB8AC3E}">
        <p14:creationId xmlns:p14="http://schemas.microsoft.com/office/powerpoint/2010/main" val="2778875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58B-45D2-4295-A9BA-A3B0574D90E5}"/>
              </a:ext>
            </a:extLst>
          </p:cNvPr>
          <p:cNvSpPr>
            <a:spLocks noGrp="1"/>
          </p:cNvSpPr>
          <p:nvPr>
            <p:ph type="title"/>
          </p:nvPr>
        </p:nvSpPr>
        <p:spPr>
          <a:xfrm>
            <a:off x="585216" y="3033223"/>
            <a:ext cx="9144000" cy="498598"/>
          </a:xfrm>
        </p:spPr>
        <p:txBody>
          <a:bodyPr/>
          <a:lstStyle/>
          <a:p>
            <a:r>
              <a:rPr lang="en-US" dirty="0"/>
              <a:t>Managing Azure Table storage by using .NET</a:t>
            </a:r>
          </a:p>
        </p:txBody>
      </p:sp>
      <p:sp>
        <p:nvSpPr>
          <p:cNvPr id="3" name="Text Placeholder 2">
            <a:extLst>
              <a:ext uri="{FF2B5EF4-FFF2-40B4-BE49-F238E27FC236}">
                <a16:creationId xmlns:a16="http://schemas.microsoft.com/office/drawing/2014/main" id="{12F18E70-76B8-4ACE-9E24-3707E6848195}"/>
              </a:ext>
            </a:extLst>
          </p:cNvPr>
          <p:cNvSpPr>
            <a:spLocks noGrp="1"/>
          </p:cNvSpPr>
          <p:nvPr>
            <p:ph type="body" sz="quarter" idx="12"/>
          </p:nvPr>
        </p:nvSpPr>
        <p:spPr/>
        <p:txBody>
          <a:bodyPr/>
          <a:lstStyle/>
          <a:p>
            <a:r>
              <a:rPr lang="en-US" dirty="0"/>
              <a:t>https://aka.ms/tableStorageDemo</a:t>
            </a:r>
          </a:p>
        </p:txBody>
      </p:sp>
    </p:spTree>
    <p:extLst>
      <p:ext uri="{BB962C8B-B14F-4D97-AF65-F5344CB8AC3E}">
        <p14:creationId xmlns:p14="http://schemas.microsoft.com/office/powerpoint/2010/main" val="344667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BFCB-781E-4B1D-90B3-C3854936DB34}"/>
              </a:ext>
            </a:extLst>
          </p:cNvPr>
          <p:cNvSpPr>
            <a:spLocks noGrp="1"/>
          </p:cNvSpPr>
          <p:nvPr>
            <p:ph type="title"/>
          </p:nvPr>
        </p:nvSpPr>
        <p:spPr>
          <a:xfrm>
            <a:off x="585216" y="3033223"/>
            <a:ext cx="9144000" cy="498598"/>
          </a:xfrm>
        </p:spPr>
        <p:txBody>
          <a:bodyPr/>
          <a:lstStyle/>
          <a:p>
            <a:r>
              <a:rPr lang="en-US" dirty="0"/>
              <a:t>Creating an Azure SQL Database</a:t>
            </a:r>
          </a:p>
        </p:txBody>
      </p:sp>
      <p:sp>
        <p:nvSpPr>
          <p:cNvPr id="3" name="Text Placeholder 2">
            <a:extLst>
              <a:ext uri="{FF2B5EF4-FFF2-40B4-BE49-F238E27FC236}">
                <a16:creationId xmlns:a16="http://schemas.microsoft.com/office/drawing/2014/main" id="{C25DDC3C-A07A-482E-A127-7212B79C906B}"/>
              </a:ext>
            </a:extLst>
          </p:cNvPr>
          <p:cNvSpPr>
            <a:spLocks noGrp="1"/>
          </p:cNvSpPr>
          <p:nvPr>
            <p:ph type="body" sz="quarter" idx="12"/>
          </p:nvPr>
        </p:nvSpPr>
        <p:spPr/>
        <p:txBody>
          <a:bodyPr/>
          <a:lstStyle/>
          <a:p>
            <a:r>
              <a:rPr lang="en-US" dirty="0"/>
              <a:t>https://aka.ms/createSQLDB</a:t>
            </a:r>
          </a:p>
        </p:txBody>
      </p:sp>
    </p:spTree>
    <p:extLst>
      <p:ext uri="{BB962C8B-B14F-4D97-AF65-F5344CB8AC3E}">
        <p14:creationId xmlns:p14="http://schemas.microsoft.com/office/powerpoint/2010/main" val="331923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2CE8-4FAB-420B-9B28-FDA0511ACCFA}"/>
              </a:ext>
            </a:extLst>
          </p:cNvPr>
          <p:cNvSpPr>
            <a:spLocks noGrp="1"/>
          </p:cNvSpPr>
          <p:nvPr>
            <p:ph type="title"/>
          </p:nvPr>
        </p:nvSpPr>
        <p:spPr>
          <a:xfrm>
            <a:off x="585216" y="3033223"/>
            <a:ext cx="9144000" cy="498598"/>
          </a:xfrm>
        </p:spPr>
        <p:txBody>
          <a:bodyPr/>
          <a:lstStyle/>
          <a:p>
            <a:r>
              <a:rPr lang="en-US" dirty="0"/>
              <a:t>Registering an app with AAD</a:t>
            </a:r>
          </a:p>
        </p:txBody>
      </p:sp>
      <p:sp>
        <p:nvSpPr>
          <p:cNvPr id="3" name="Text Placeholder 2">
            <a:extLst>
              <a:ext uri="{FF2B5EF4-FFF2-40B4-BE49-F238E27FC236}">
                <a16:creationId xmlns:a16="http://schemas.microsoft.com/office/drawing/2014/main" id="{4A381EB0-AC1D-404B-BEC2-83982F677AE0}"/>
              </a:ext>
            </a:extLst>
          </p:cNvPr>
          <p:cNvSpPr>
            <a:spLocks noGrp="1"/>
          </p:cNvSpPr>
          <p:nvPr>
            <p:ph type="body" sz="quarter" idx="12"/>
          </p:nvPr>
        </p:nvSpPr>
        <p:spPr/>
        <p:txBody>
          <a:bodyPr/>
          <a:lstStyle/>
          <a:p>
            <a:r>
              <a:rPr lang="en-US" dirty="0"/>
              <a:t>https://aka.ms/MSALDemo</a:t>
            </a:r>
          </a:p>
        </p:txBody>
      </p:sp>
    </p:spTree>
    <p:extLst>
      <p:ext uri="{BB962C8B-B14F-4D97-AF65-F5344CB8AC3E}">
        <p14:creationId xmlns:p14="http://schemas.microsoft.com/office/powerpoint/2010/main" val="421959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2CE8-4FAB-420B-9B28-FDA0511ACCFA}"/>
              </a:ext>
            </a:extLst>
          </p:cNvPr>
          <p:cNvSpPr>
            <a:spLocks noGrp="1"/>
          </p:cNvSpPr>
          <p:nvPr>
            <p:ph type="title"/>
          </p:nvPr>
        </p:nvSpPr>
        <p:spPr>
          <a:xfrm>
            <a:off x="585216" y="3033223"/>
            <a:ext cx="9144000" cy="498598"/>
          </a:xfrm>
        </p:spPr>
        <p:txBody>
          <a:bodyPr/>
          <a:lstStyle/>
          <a:p>
            <a:r>
              <a:rPr lang="en-US" dirty="0"/>
              <a:t>Create a managed identity</a:t>
            </a:r>
          </a:p>
        </p:txBody>
      </p:sp>
      <p:sp>
        <p:nvSpPr>
          <p:cNvPr id="3" name="Text Placeholder 2">
            <a:extLst>
              <a:ext uri="{FF2B5EF4-FFF2-40B4-BE49-F238E27FC236}">
                <a16:creationId xmlns:a16="http://schemas.microsoft.com/office/drawing/2014/main" id="{4A381EB0-AC1D-404B-BEC2-83982F677AE0}"/>
              </a:ext>
            </a:extLst>
          </p:cNvPr>
          <p:cNvSpPr>
            <a:spLocks noGrp="1"/>
          </p:cNvSpPr>
          <p:nvPr>
            <p:ph type="body" sz="quarter" idx="12"/>
          </p:nvPr>
        </p:nvSpPr>
        <p:spPr/>
        <p:txBody>
          <a:bodyPr/>
          <a:lstStyle/>
          <a:p>
            <a:r>
              <a:rPr lang="en-US" dirty="0"/>
              <a:t>https://aka.ms/mangIdentGW</a:t>
            </a:r>
          </a:p>
        </p:txBody>
      </p:sp>
    </p:spTree>
    <p:extLst>
      <p:ext uri="{BB962C8B-B14F-4D97-AF65-F5344CB8AC3E}">
        <p14:creationId xmlns:p14="http://schemas.microsoft.com/office/powerpoint/2010/main" val="185408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CF30-CA1D-4941-B26E-FAB81460C431}"/>
              </a:ext>
            </a:extLst>
          </p:cNvPr>
          <p:cNvSpPr>
            <a:spLocks noGrp="1"/>
          </p:cNvSpPr>
          <p:nvPr>
            <p:ph type="title"/>
          </p:nvPr>
        </p:nvSpPr>
        <p:spPr/>
        <p:txBody>
          <a:bodyPr/>
          <a:lstStyle/>
          <a:p>
            <a:r>
              <a:rPr lang="en-US" dirty="0" err="1"/>
              <a:t>Autoscale</a:t>
            </a:r>
            <a:r>
              <a:rPr lang="en-US" dirty="0"/>
              <a:t> by using custom metrics</a:t>
            </a:r>
          </a:p>
        </p:txBody>
      </p:sp>
      <p:sp>
        <p:nvSpPr>
          <p:cNvPr id="3" name="Text Placeholder 2">
            <a:extLst>
              <a:ext uri="{FF2B5EF4-FFF2-40B4-BE49-F238E27FC236}">
                <a16:creationId xmlns:a16="http://schemas.microsoft.com/office/drawing/2014/main" id="{3A0D134E-B66E-44B7-BCD0-6F1D47E22F6F}"/>
              </a:ext>
            </a:extLst>
          </p:cNvPr>
          <p:cNvSpPr>
            <a:spLocks noGrp="1"/>
          </p:cNvSpPr>
          <p:nvPr>
            <p:ph type="body" sz="quarter" idx="12"/>
          </p:nvPr>
        </p:nvSpPr>
        <p:spPr/>
        <p:txBody>
          <a:bodyPr/>
          <a:lstStyle/>
          <a:p>
            <a:r>
              <a:rPr lang="en-US" dirty="0"/>
              <a:t>https://aka.ms/autoScalingDemo</a:t>
            </a:r>
          </a:p>
        </p:txBody>
      </p:sp>
    </p:spTree>
    <p:extLst>
      <p:ext uri="{BB962C8B-B14F-4D97-AF65-F5344CB8AC3E}">
        <p14:creationId xmlns:p14="http://schemas.microsoft.com/office/powerpoint/2010/main" val="279648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A16B-A923-435F-8DB4-4A9DFFC396B3}"/>
              </a:ext>
            </a:extLst>
          </p:cNvPr>
          <p:cNvSpPr>
            <a:spLocks noGrp="1"/>
          </p:cNvSpPr>
          <p:nvPr>
            <p:ph type="title"/>
          </p:nvPr>
        </p:nvSpPr>
        <p:spPr>
          <a:xfrm>
            <a:off x="585216" y="3033223"/>
            <a:ext cx="9144000" cy="498598"/>
          </a:xfrm>
        </p:spPr>
        <p:txBody>
          <a:bodyPr/>
          <a:lstStyle/>
          <a:p>
            <a:r>
              <a:rPr lang="en-US" dirty="0"/>
              <a:t>Creating logic apps</a:t>
            </a:r>
          </a:p>
        </p:txBody>
      </p:sp>
      <p:sp>
        <p:nvSpPr>
          <p:cNvPr id="3" name="Text Placeholder 2">
            <a:extLst>
              <a:ext uri="{FF2B5EF4-FFF2-40B4-BE49-F238E27FC236}">
                <a16:creationId xmlns:a16="http://schemas.microsoft.com/office/drawing/2014/main" id="{04BD5B46-AE2C-4126-ACDE-19A2EF4BA687}"/>
              </a:ext>
            </a:extLst>
          </p:cNvPr>
          <p:cNvSpPr>
            <a:spLocks noGrp="1"/>
          </p:cNvSpPr>
          <p:nvPr>
            <p:ph type="body" sz="quarter" idx="12"/>
          </p:nvPr>
        </p:nvSpPr>
        <p:spPr/>
        <p:txBody>
          <a:bodyPr/>
          <a:lstStyle/>
          <a:p>
            <a:r>
              <a:rPr lang="en-US" dirty="0"/>
              <a:t>https://aka.ms/logicAppGW</a:t>
            </a:r>
          </a:p>
        </p:txBody>
      </p:sp>
    </p:spTree>
    <p:extLst>
      <p:ext uri="{BB962C8B-B14F-4D97-AF65-F5344CB8AC3E}">
        <p14:creationId xmlns:p14="http://schemas.microsoft.com/office/powerpoint/2010/main" val="29171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2F1A-C404-4530-86EB-4DF833590560}"/>
              </a:ext>
            </a:extLst>
          </p:cNvPr>
          <p:cNvSpPr>
            <a:spLocks noGrp="1"/>
          </p:cNvSpPr>
          <p:nvPr>
            <p:ph type="title"/>
          </p:nvPr>
        </p:nvSpPr>
        <p:spPr>
          <a:xfrm>
            <a:off x="585216" y="2534625"/>
            <a:ext cx="9144000" cy="997196"/>
          </a:xfrm>
        </p:spPr>
        <p:txBody>
          <a:bodyPr/>
          <a:lstStyle/>
          <a:p>
            <a:r>
              <a:rPr lang="en-US" dirty="0"/>
              <a:t>Guided Walkthrough: Create an Azure VM by using PowerShell</a:t>
            </a:r>
          </a:p>
        </p:txBody>
      </p:sp>
      <p:sp>
        <p:nvSpPr>
          <p:cNvPr id="6" name="Text Placeholder 5">
            <a:extLst>
              <a:ext uri="{FF2B5EF4-FFF2-40B4-BE49-F238E27FC236}">
                <a16:creationId xmlns:a16="http://schemas.microsoft.com/office/drawing/2014/main" id="{2790FEEF-4F19-49B7-BF28-0EAC9DA2264F}"/>
              </a:ext>
            </a:extLst>
          </p:cNvPr>
          <p:cNvSpPr>
            <a:spLocks noGrp="1"/>
          </p:cNvSpPr>
          <p:nvPr>
            <p:ph type="body" sz="quarter" idx="12"/>
          </p:nvPr>
        </p:nvSpPr>
        <p:spPr/>
        <p:txBody>
          <a:bodyPr/>
          <a:lstStyle/>
          <a:p>
            <a:r>
              <a:rPr lang="en-US" dirty="0"/>
              <a:t>https://aka.ms/vmPSGW</a:t>
            </a:r>
          </a:p>
        </p:txBody>
      </p:sp>
    </p:spTree>
    <p:extLst>
      <p:ext uri="{BB962C8B-B14F-4D97-AF65-F5344CB8AC3E}">
        <p14:creationId xmlns:p14="http://schemas.microsoft.com/office/powerpoint/2010/main" val="1646585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6BFD-FBB2-4311-AA39-E7DE00394FB5}"/>
              </a:ext>
            </a:extLst>
          </p:cNvPr>
          <p:cNvSpPr>
            <a:spLocks noGrp="1"/>
          </p:cNvSpPr>
          <p:nvPr>
            <p:ph type="title"/>
          </p:nvPr>
        </p:nvSpPr>
        <p:spPr>
          <a:xfrm>
            <a:off x="585216" y="2036027"/>
            <a:ext cx="9144000" cy="1495794"/>
          </a:xfrm>
        </p:spPr>
        <p:txBody>
          <a:bodyPr/>
          <a:lstStyle/>
          <a:p>
            <a:r>
              <a:rPr lang="en-US" dirty="0"/>
              <a:t>Guided Walkthrough: </a:t>
            </a:r>
            <a:br>
              <a:rPr lang="en-US" dirty="0"/>
            </a:br>
            <a:r>
              <a:rPr lang="en-US" dirty="0"/>
              <a:t>Create Resource Manager templates by using the Azure portal</a:t>
            </a:r>
          </a:p>
        </p:txBody>
      </p:sp>
      <p:sp>
        <p:nvSpPr>
          <p:cNvPr id="3" name="Text Placeholder 2">
            <a:extLst>
              <a:ext uri="{FF2B5EF4-FFF2-40B4-BE49-F238E27FC236}">
                <a16:creationId xmlns:a16="http://schemas.microsoft.com/office/drawing/2014/main" id="{FCB05E87-9C10-42DC-A4BC-0621C71626D1}"/>
              </a:ext>
            </a:extLst>
          </p:cNvPr>
          <p:cNvSpPr>
            <a:spLocks noGrp="1"/>
          </p:cNvSpPr>
          <p:nvPr>
            <p:ph type="body" sz="quarter" idx="12"/>
          </p:nvPr>
        </p:nvSpPr>
        <p:spPr/>
        <p:txBody>
          <a:bodyPr/>
          <a:lstStyle/>
          <a:p>
            <a:r>
              <a:rPr lang="en-US" dirty="0"/>
              <a:t>https://aka.ms/armTempGW</a:t>
            </a:r>
          </a:p>
        </p:txBody>
      </p:sp>
    </p:spTree>
    <p:extLst>
      <p:ext uri="{BB962C8B-B14F-4D97-AF65-F5344CB8AC3E}">
        <p14:creationId xmlns:p14="http://schemas.microsoft.com/office/powerpoint/2010/main" val="130936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984C-605E-45FB-8087-9F5E49154535}"/>
              </a:ext>
            </a:extLst>
          </p:cNvPr>
          <p:cNvSpPr>
            <a:spLocks noGrp="1"/>
          </p:cNvSpPr>
          <p:nvPr>
            <p:ph type="title"/>
          </p:nvPr>
        </p:nvSpPr>
        <p:spPr>
          <a:xfrm>
            <a:off x="585216" y="2534625"/>
            <a:ext cx="9144000" cy="997196"/>
          </a:xfrm>
        </p:spPr>
        <p:txBody>
          <a:bodyPr/>
          <a:lstStyle/>
          <a:p>
            <a:r>
              <a:rPr lang="en-US" dirty="0"/>
              <a:t>Demo: Create Resource Manager templates by using Visual Studio Code</a:t>
            </a:r>
          </a:p>
        </p:txBody>
      </p:sp>
      <p:sp>
        <p:nvSpPr>
          <p:cNvPr id="3" name="Text Placeholder 2">
            <a:extLst>
              <a:ext uri="{FF2B5EF4-FFF2-40B4-BE49-F238E27FC236}">
                <a16:creationId xmlns:a16="http://schemas.microsoft.com/office/drawing/2014/main" id="{C2CE1C72-40DF-475C-AFC8-A6B68799C0A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3722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310D8-F52C-437B-9EC3-DB765F6BE1BC}"/>
              </a:ext>
            </a:extLst>
          </p:cNvPr>
          <p:cNvSpPr>
            <a:spLocks noGrp="1"/>
          </p:cNvSpPr>
          <p:nvPr>
            <p:ph type="title"/>
          </p:nvPr>
        </p:nvSpPr>
        <p:spPr>
          <a:xfrm>
            <a:off x="585216" y="2534625"/>
            <a:ext cx="9144000" cy="997196"/>
          </a:xfrm>
        </p:spPr>
        <p:txBody>
          <a:bodyPr/>
          <a:lstStyle/>
          <a:p>
            <a:r>
              <a:rPr lang="en-US" dirty="0"/>
              <a:t>Guided Walkthrough: Encrypt existing VM disks</a:t>
            </a:r>
          </a:p>
        </p:txBody>
      </p:sp>
      <p:sp>
        <p:nvSpPr>
          <p:cNvPr id="5" name="Text Placeholder 4">
            <a:extLst>
              <a:ext uri="{FF2B5EF4-FFF2-40B4-BE49-F238E27FC236}">
                <a16:creationId xmlns:a16="http://schemas.microsoft.com/office/drawing/2014/main" id="{1A50E2FB-CB93-4C84-ABB1-ECFA2A842214}"/>
              </a:ext>
            </a:extLst>
          </p:cNvPr>
          <p:cNvSpPr>
            <a:spLocks noGrp="1"/>
          </p:cNvSpPr>
          <p:nvPr>
            <p:ph type="body" sz="quarter" idx="12"/>
          </p:nvPr>
        </p:nvSpPr>
        <p:spPr>
          <a:xfrm>
            <a:off x="585216" y="3880043"/>
            <a:ext cx="9144000" cy="307777"/>
          </a:xfrm>
        </p:spPr>
        <p:txBody>
          <a:bodyPr/>
          <a:lstStyle/>
          <a:p>
            <a:r>
              <a:rPr lang="en-US" dirty="0"/>
              <a:t>https://aka.ms/encryptVMGW</a:t>
            </a:r>
          </a:p>
        </p:txBody>
      </p:sp>
    </p:spTree>
    <p:extLst>
      <p:ext uri="{BB962C8B-B14F-4D97-AF65-F5344CB8AC3E}">
        <p14:creationId xmlns:p14="http://schemas.microsoft.com/office/powerpoint/2010/main" val="2473948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2BA-2AFD-4FA0-AD0C-21CACD6F0C56}"/>
              </a:ext>
            </a:extLst>
          </p:cNvPr>
          <p:cNvSpPr>
            <a:spLocks noGrp="1"/>
          </p:cNvSpPr>
          <p:nvPr>
            <p:ph type="title"/>
          </p:nvPr>
        </p:nvSpPr>
        <p:spPr/>
        <p:txBody>
          <a:bodyPr/>
          <a:lstStyle/>
          <a:p>
            <a:r>
              <a:rPr lang="en-US" dirty="0"/>
              <a:t>Learning Path for Kubernetes</a:t>
            </a:r>
          </a:p>
        </p:txBody>
      </p:sp>
      <p:sp>
        <p:nvSpPr>
          <p:cNvPr id="3" name="Text Placeholder 2">
            <a:extLst>
              <a:ext uri="{FF2B5EF4-FFF2-40B4-BE49-F238E27FC236}">
                <a16:creationId xmlns:a16="http://schemas.microsoft.com/office/drawing/2014/main" id="{E589FBEC-DC34-4F03-9575-E13489788F9A}"/>
              </a:ext>
            </a:extLst>
          </p:cNvPr>
          <p:cNvSpPr>
            <a:spLocks noGrp="1"/>
          </p:cNvSpPr>
          <p:nvPr>
            <p:ph type="body" sz="quarter" idx="12"/>
          </p:nvPr>
        </p:nvSpPr>
        <p:spPr/>
        <p:txBody>
          <a:bodyPr/>
          <a:lstStyle/>
          <a:p>
            <a:r>
              <a:rPr lang="en-US" dirty="0"/>
              <a:t>https://aka.ms/KubeLearningPath</a:t>
            </a:r>
          </a:p>
        </p:txBody>
      </p:sp>
    </p:spTree>
    <p:extLst>
      <p:ext uri="{BB962C8B-B14F-4D97-AF65-F5344CB8AC3E}">
        <p14:creationId xmlns:p14="http://schemas.microsoft.com/office/powerpoint/2010/main" val="7027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93F6-4471-4812-9505-7E84FD592EEF}"/>
              </a:ext>
            </a:extLst>
          </p:cNvPr>
          <p:cNvSpPr>
            <a:spLocks noGrp="1"/>
          </p:cNvSpPr>
          <p:nvPr>
            <p:ph type="title"/>
          </p:nvPr>
        </p:nvSpPr>
        <p:spPr/>
        <p:txBody>
          <a:bodyPr/>
          <a:lstStyle/>
          <a:p>
            <a:r>
              <a:rPr lang="en-US" dirty="0"/>
              <a:t>Demo: Running Batch jobs with Azure portal</a:t>
            </a:r>
          </a:p>
        </p:txBody>
      </p:sp>
      <p:sp>
        <p:nvSpPr>
          <p:cNvPr id="4" name="Text Placeholder 3">
            <a:extLst>
              <a:ext uri="{FF2B5EF4-FFF2-40B4-BE49-F238E27FC236}">
                <a16:creationId xmlns:a16="http://schemas.microsoft.com/office/drawing/2014/main" id="{5964357D-9356-4C33-8C52-C17B0885E532}"/>
              </a:ext>
            </a:extLst>
          </p:cNvPr>
          <p:cNvSpPr>
            <a:spLocks noGrp="1"/>
          </p:cNvSpPr>
          <p:nvPr>
            <p:ph type="body" sz="quarter" idx="12"/>
          </p:nvPr>
        </p:nvSpPr>
        <p:spPr/>
        <p:txBody>
          <a:bodyPr/>
          <a:lstStyle/>
          <a:p>
            <a:r>
              <a:rPr lang="en-US" dirty="0"/>
              <a:t>https://aka.ms/CreateBatchGW</a:t>
            </a:r>
          </a:p>
        </p:txBody>
      </p:sp>
    </p:spTree>
    <p:extLst>
      <p:ext uri="{BB962C8B-B14F-4D97-AF65-F5344CB8AC3E}">
        <p14:creationId xmlns:p14="http://schemas.microsoft.com/office/powerpoint/2010/main" val="4035757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93F6-4471-4812-9505-7E84FD592EEF}"/>
              </a:ext>
            </a:extLst>
          </p:cNvPr>
          <p:cNvSpPr>
            <a:spLocks noGrp="1"/>
          </p:cNvSpPr>
          <p:nvPr>
            <p:ph type="title"/>
          </p:nvPr>
        </p:nvSpPr>
        <p:spPr/>
        <p:txBody>
          <a:bodyPr/>
          <a:lstStyle/>
          <a:p>
            <a:r>
              <a:rPr lang="en-US" dirty="0"/>
              <a:t>Demo: Running Batch jobs with Code</a:t>
            </a:r>
          </a:p>
        </p:txBody>
      </p:sp>
      <p:sp>
        <p:nvSpPr>
          <p:cNvPr id="4" name="Text Placeholder 3">
            <a:extLst>
              <a:ext uri="{FF2B5EF4-FFF2-40B4-BE49-F238E27FC236}">
                <a16:creationId xmlns:a16="http://schemas.microsoft.com/office/drawing/2014/main" id="{5964357D-9356-4C33-8C52-C17B0885E532}"/>
              </a:ext>
            </a:extLst>
          </p:cNvPr>
          <p:cNvSpPr>
            <a:spLocks noGrp="1"/>
          </p:cNvSpPr>
          <p:nvPr>
            <p:ph type="body" sz="quarter" idx="12"/>
          </p:nvPr>
        </p:nvSpPr>
        <p:spPr/>
        <p:txBody>
          <a:bodyPr/>
          <a:lstStyle/>
          <a:p>
            <a:r>
              <a:rPr lang="en-US" dirty="0"/>
              <a:t>https://aka.ms/RunBatchCodeGW</a:t>
            </a:r>
          </a:p>
        </p:txBody>
      </p:sp>
    </p:spTree>
    <p:extLst>
      <p:ext uri="{BB962C8B-B14F-4D97-AF65-F5344CB8AC3E}">
        <p14:creationId xmlns:p14="http://schemas.microsoft.com/office/powerpoint/2010/main" val="161311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WHITE TEMPLATE">
  <a:themeElements>
    <a:clrScheme name="Content">
      <a:dk1>
        <a:srgbClr val="1A1A1A"/>
      </a:dk1>
      <a:lt1>
        <a:srgbClr val="FFFFFF"/>
      </a:lt1>
      <a:dk2>
        <a:srgbClr val="0D0D0D"/>
      </a:dk2>
      <a:lt2>
        <a:srgbClr val="D2D2D2"/>
      </a:lt2>
      <a:accent1>
        <a:srgbClr val="0078D4"/>
      </a:accent1>
      <a:accent2>
        <a:srgbClr val="002050"/>
      </a:accent2>
      <a:accent3>
        <a:srgbClr val="A80000"/>
      </a:accent3>
      <a:accent4>
        <a:srgbClr val="005B70"/>
      </a:accent4>
      <a:accent5>
        <a:srgbClr val="DA3B01"/>
      </a:accent5>
      <a:accent6>
        <a:srgbClr val="881798"/>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2028</Words>
  <Application>Microsoft Office PowerPoint</Application>
  <PresentationFormat>Widescreen</PresentationFormat>
  <Paragraphs>180</Paragraphs>
  <Slides>27</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Segoe UI</vt:lpstr>
      <vt:lpstr>Segoe UI Light</vt:lpstr>
      <vt:lpstr>Segoe UI Semibold</vt:lpstr>
      <vt:lpstr>Segoe UI Semilight</vt:lpstr>
      <vt:lpstr>Wingdings</vt:lpstr>
      <vt:lpstr>WHITE TEMPLATE</vt:lpstr>
      <vt:lpstr>WHITE TEMPLATE</vt:lpstr>
      <vt:lpstr>Learning Path for AZ-203</vt:lpstr>
      <vt:lpstr>Guided Walkthrough: Create an Azure VM by using the Azure portal</vt:lpstr>
      <vt:lpstr>Guided Walkthrough: Create an Azure VM by using PowerShell</vt:lpstr>
      <vt:lpstr>Guided Walkthrough:  Create Resource Manager templates by using the Azure portal</vt:lpstr>
      <vt:lpstr>Demo: Create Resource Manager templates by using Visual Studio Code</vt:lpstr>
      <vt:lpstr>Guided Walkthrough: Encrypt existing VM disks</vt:lpstr>
      <vt:lpstr>Learning Path for Kubernetes</vt:lpstr>
      <vt:lpstr>Demo: Running Batch jobs with Azure portal</vt:lpstr>
      <vt:lpstr>Demo: Running Batch jobs with Code</vt:lpstr>
      <vt:lpstr>Guided Walkthrough: Deploying an AKS cluster by using the Azure portal</vt:lpstr>
      <vt:lpstr>Guided Walkthrough: Deploying to AKS by using Azure CLI</vt:lpstr>
      <vt:lpstr>Deploy an image to Container Registry by using Azure Portal</vt:lpstr>
      <vt:lpstr>Deploy an image to Container Registry by using Azure CLI</vt:lpstr>
      <vt:lpstr>Create a container for deployment to Container Instances</vt:lpstr>
      <vt:lpstr>Deploy a container to Container Instances</vt:lpstr>
      <vt:lpstr>Guided Walkthrough: Creating an Azure WebApp</vt:lpstr>
      <vt:lpstr>Creating WebJobs</vt:lpstr>
      <vt:lpstr>Guided Walkthrough: Create an Azure API Management Service Instance</vt:lpstr>
      <vt:lpstr>Guided Walkthrough: Import a new API</vt:lpstr>
      <vt:lpstr>Guided Walkthrough: Creating an Azure Function in the Portal</vt:lpstr>
      <vt:lpstr>Demo: Create a Durable Function in C#</vt:lpstr>
      <vt:lpstr>Managing Azure Table storage by using .NET</vt:lpstr>
      <vt:lpstr>Creating an Azure SQL Database</vt:lpstr>
      <vt:lpstr>Registering an app with AAD</vt:lpstr>
      <vt:lpstr>Create a managed identity</vt:lpstr>
      <vt:lpstr>Autoscale by using custom metrics</vt:lpstr>
      <vt:lpstr>Creating logic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Walkthrough: Deploying an AKS cluster by using the Azure portal</dc:title>
  <dc:creator>Dan Clark</dc:creator>
  <cp:lastModifiedBy>Dan Clark</cp:lastModifiedBy>
  <cp:revision>10</cp:revision>
  <dcterms:created xsi:type="dcterms:W3CDTF">2019-09-13T12:29:21Z</dcterms:created>
  <dcterms:modified xsi:type="dcterms:W3CDTF">2020-01-31T19:34:52Z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danclark@microsoft.com</vt:lpwstr>
  </property>
  <property fmtid="{D5CDD505-2E9C-101B-9397-08002B2CF9AE}" pid="5" name="MSIP_Label_f42aa342-8706-4288-bd11-ebb85995028c_SetDate">
    <vt:lpwstr>2019-09-13T12:32:53.0226483Z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2c788a5a-3a9a-4b85-a01b-b351555ba2d7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