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8" r:id="rId4"/>
    <p:sldId id="287" r:id="rId5"/>
    <p:sldId id="261" r:id="rId6"/>
    <p:sldId id="262" r:id="rId7"/>
    <p:sldId id="288" r:id="rId8"/>
    <p:sldId id="295" r:id="rId9"/>
    <p:sldId id="296" r:id="rId10"/>
    <p:sldId id="297" r:id="rId11"/>
    <p:sldId id="289" r:id="rId12"/>
    <p:sldId id="298" r:id="rId13"/>
    <p:sldId id="290" r:id="rId14"/>
    <p:sldId id="291" r:id="rId15"/>
    <p:sldId id="305" r:id="rId16"/>
    <p:sldId id="292" r:id="rId17"/>
    <p:sldId id="300" r:id="rId18"/>
    <p:sldId id="301" r:id="rId19"/>
    <p:sldId id="259" r:id="rId20"/>
    <p:sldId id="284" r:id="rId21"/>
    <p:sldId id="302" r:id="rId22"/>
    <p:sldId id="304" r:id="rId23"/>
    <p:sldId id="29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CC66FF"/>
    <a:srgbClr val="FA72ED"/>
    <a:srgbClr val="4472C4"/>
    <a:srgbClr val="6C63FF"/>
    <a:srgbClr val="CB45BE"/>
    <a:srgbClr val="564FCC"/>
    <a:srgbClr val="3F3D56"/>
    <a:srgbClr val="FFFFFF"/>
    <a:srgbClr val="883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E2CCA-4BF4-4D4D-98AA-8CB75892D72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2661-6439-4B66-8B64-D9EEE2422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6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92661-6439-4B66-8B64-D9EEE24226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79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92661-6439-4B66-8B64-D9EEE24226F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5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92661-6439-4B66-8B64-D9EEE24226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94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回歸分析是透過某些已知資訊來預測未知變數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92661-6439-4B66-8B64-D9EEE24226F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9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92661-6439-4B66-8B64-D9EEE24226F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15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92661-6439-4B66-8B64-D9EEE24226F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9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5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2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5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1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7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2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9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0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19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43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35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5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ED11-A758-4F2B-9757-14DDF6DF8854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5222-10D0-413C-A9F9-BB80011A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32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8183418" y="745835"/>
            <a:ext cx="2087418" cy="444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5</a:t>
            </a:r>
            <a:endParaRPr lang="zh-TW" altLang="en-US" sz="40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510287"/>
            <a:ext cx="6437751" cy="238760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打造你的神經</a:t>
            </a:r>
            <a:r>
              <a:rPr lang="zh-TW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多層感知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61670" y="3893341"/>
            <a:ext cx="5301673" cy="1302471"/>
          </a:xfrm>
        </p:spPr>
        <p:txBody>
          <a:bodyPr>
            <a:noAutofit/>
          </a:bodyPr>
          <a:lstStyle/>
          <a:p>
            <a:r>
              <a:rPr lang="en-US" altLang="zh-TW" sz="9600" dirty="0" smtClean="0">
                <a:solidFill>
                  <a:srgbClr val="92D050"/>
                </a:solidFill>
                <a:latin typeface="Bauhaus 93" panose="04030905020B02020C02" pitchFamily="82" charset="0"/>
              </a:rPr>
              <a:t>CHAPTER</a:t>
            </a:r>
            <a:endParaRPr lang="zh-TW" altLang="en-US" sz="9600" dirty="0">
              <a:solidFill>
                <a:srgbClr val="92D05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252914" y="1807875"/>
            <a:ext cx="81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summary()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函式顯示摘要資訊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40" y="2515761"/>
            <a:ext cx="6648450" cy="28956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1999293" y="5699984"/>
            <a:ext cx="3773434" cy="510778"/>
          </a:xfrm>
          <a:prstGeom prst="wedgeRoundRectCallout">
            <a:avLst>
              <a:gd name="adj1" fmla="val -7436"/>
              <a:gd name="adj2" fmla="val -96630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顯示每層神經層參數個數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87274" y="5699984"/>
            <a:ext cx="3773434" cy="510778"/>
          </a:xfrm>
          <a:prstGeom prst="wedgeRoundRectCallout">
            <a:avLst>
              <a:gd name="adj1" fmla="val 6271"/>
              <a:gd name="adj2" fmla="val -102055"/>
              <a:gd name="adj3" fmla="val 16667"/>
            </a:avLst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整個神經網路的參數總數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4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03054" y="1791854"/>
            <a:ext cx="765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sz="36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低階的</a:t>
            </a:r>
            <a:r>
              <a:rPr lang="en-US" altLang="zh-TW" sz="3600" b="1" dirty="0" err="1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36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計算圖</a:t>
            </a:r>
            <a:endParaRPr lang="en-US" altLang="zh-TW" sz="3600" b="1" dirty="0" smtClean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27" y="4433454"/>
            <a:ext cx="2618344" cy="20946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79055" y="3420092"/>
            <a:ext cx="1021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err="1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Model.compile</a:t>
            </a:r>
            <a:r>
              <a:rPr lang="en-US" altLang="zh-TW" b="1" i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(loss=“</a:t>
            </a:r>
            <a:r>
              <a:rPr lang="en-US" altLang="zh-TW" b="1" i="1" dirty="0" err="1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binary_crossentropy</a:t>
            </a:r>
            <a:r>
              <a:rPr lang="en-US" altLang="zh-TW" b="1" i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”, optimizer=“</a:t>
            </a:r>
            <a:r>
              <a:rPr lang="en-US" altLang="zh-TW" b="1" i="1" dirty="0" err="1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en-US" altLang="zh-TW" b="1" i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”,metrics=[“accuracy”])</a:t>
            </a:r>
            <a:endParaRPr lang="zh-TW" altLang="en-US" b="1" i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0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03054" y="1699490"/>
            <a:ext cx="76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ompile()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函式可以編輯模型</a:t>
            </a:r>
            <a:endParaRPr lang="en-US" altLang="zh-TW" sz="3600" b="1" dirty="0" smtClean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078181" y="2433783"/>
            <a:ext cx="8294255" cy="24823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均方誤差、交叉熵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71" y="2645215"/>
            <a:ext cx="5192857" cy="2053047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152073" y="5172364"/>
            <a:ext cx="3823854" cy="13854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時使用優化器名稱字串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err="1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是指隨機梯度下降</a:t>
            </a:r>
            <a:endParaRPr lang="zh-TW" altLang="en-US" sz="20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548582" y="5172364"/>
            <a:ext cx="3823854" cy="13854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指定訓練和評估模型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88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31" y="2515321"/>
            <a:ext cx="6972300" cy="33051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13708" y="1711462"/>
            <a:ext cx="76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送入</a:t>
            </a:r>
            <a:r>
              <a:rPr lang="zh-TW" altLang="en-US" sz="36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特徵資料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96179" y="6051405"/>
            <a:ext cx="2481886" cy="510778"/>
          </a:xfrm>
          <a:prstGeom prst="wedgeRoundRectCallout">
            <a:avLst>
              <a:gd name="adj1" fmla="val -54699"/>
              <a:gd name="adj2" fmla="val -98438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訓練共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1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13708" y="1711462"/>
            <a:ext cx="76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評估模型效能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964213" y="2582200"/>
            <a:ext cx="2559790" cy="3555263"/>
            <a:chOff x="2483922" y="2582634"/>
            <a:chExt cx="2559790" cy="3555263"/>
          </a:xfrm>
        </p:grpSpPr>
        <p:sp>
          <p:nvSpPr>
            <p:cNvPr id="5" name="手繪多邊形 4"/>
            <p:cNvSpPr/>
            <p:nvPr/>
          </p:nvSpPr>
          <p:spPr>
            <a:xfrm>
              <a:off x="2483922" y="2582634"/>
              <a:ext cx="2559790" cy="1422105"/>
            </a:xfrm>
            <a:custGeom>
              <a:avLst/>
              <a:gdLst>
                <a:gd name="connsiteX0" fmla="*/ 0 w 2559790"/>
                <a:gd name="connsiteY0" fmla="*/ 142211 h 1422105"/>
                <a:gd name="connsiteX1" fmla="*/ 142211 w 2559790"/>
                <a:gd name="connsiteY1" fmla="*/ 0 h 1422105"/>
                <a:gd name="connsiteX2" fmla="*/ 2417580 w 2559790"/>
                <a:gd name="connsiteY2" fmla="*/ 0 h 1422105"/>
                <a:gd name="connsiteX3" fmla="*/ 2559791 w 2559790"/>
                <a:gd name="connsiteY3" fmla="*/ 142211 h 1422105"/>
                <a:gd name="connsiteX4" fmla="*/ 2559790 w 2559790"/>
                <a:gd name="connsiteY4" fmla="*/ 1279895 h 1422105"/>
                <a:gd name="connsiteX5" fmla="*/ 2417579 w 2559790"/>
                <a:gd name="connsiteY5" fmla="*/ 1422106 h 1422105"/>
                <a:gd name="connsiteX6" fmla="*/ 142211 w 2559790"/>
                <a:gd name="connsiteY6" fmla="*/ 1422105 h 1422105"/>
                <a:gd name="connsiteX7" fmla="*/ 0 w 2559790"/>
                <a:gd name="connsiteY7" fmla="*/ 1279894 h 1422105"/>
                <a:gd name="connsiteX8" fmla="*/ 0 w 2559790"/>
                <a:gd name="connsiteY8" fmla="*/ 142211 h 14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790" h="1422105">
                  <a:moveTo>
                    <a:pt x="0" y="142211"/>
                  </a:moveTo>
                  <a:cubicBezTo>
                    <a:pt x="0" y="63670"/>
                    <a:pt x="63670" y="0"/>
                    <a:pt x="142211" y="0"/>
                  </a:cubicBezTo>
                  <a:lnTo>
                    <a:pt x="2417580" y="0"/>
                  </a:lnTo>
                  <a:cubicBezTo>
                    <a:pt x="2496121" y="0"/>
                    <a:pt x="2559791" y="63670"/>
                    <a:pt x="2559791" y="142211"/>
                  </a:cubicBezTo>
                  <a:cubicBezTo>
                    <a:pt x="2559791" y="521439"/>
                    <a:pt x="2559790" y="900667"/>
                    <a:pt x="2559790" y="1279895"/>
                  </a:cubicBezTo>
                  <a:cubicBezTo>
                    <a:pt x="2559790" y="1358436"/>
                    <a:pt x="2496120" y="1422106"/>
                    <a:pt x="2417579" y="1422106"/>
                  </a:cubicBezTo>
                  <a:lnTo>
                    <a:pt x="142211" y="1422105"/>
                  </a:lnTo>
                  <a:cubicBezTo>
                    <a:pt x="63670" y="1422105"/>
                    <a:pt x="0" y="1358435"/>
                    <a:pt x="0" y="1279894"/>
                  </a:cubicBezTo>
                  <a:lnTo>
                    <a:pt x="0" y="142211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192" tIns="171192" rIns="171192" bIns="171192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4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訓練資料集</a:t>
              </a:r>
              <a:endParaRPr lang="zh-TW" altLang="en-US" sz="34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3443844" y="4093621"/>
              <a:ext cx="639948" cy="533290"/>
            </a:xfrm>
            <a:custGeom>
              <a:avLst/>
              <a:gdLst>
                <a:gd name="connsiteX0" fmla="*/ 0 w 533289"/>
                <a:gd name="connsiteY0" fmla="*/ 127989 h 639947"/>
                <a:gd name="connsiteX1" fmla="*/ 266645 w 533289"/>
                <a:gd name="connsiteY1" fmla="*/ 127989 h 639947"/>
                <a:gd name="connsiteX2" fmla="*/ 266645 w 533289"/>
                <a:gd name="connsiteY2" fmla="*/ 0 h 639947"/>
                <a:gd name="connsiteX3" fmla="*/ 533289 w 533289"/>
                <a:gd name="connsiteY3" fmla="*/ 319974 h 639947"/>
                <a:gd name="connsiteX4" fmla="*/ 266645 w 533289"/>
                <a:gd name="connsiteY4" fmla="*/ 639947 h 639947"/>
                <a:gd name="connsiteX5" fmla="*/ 266645 w 533289"/>
                <a:gd name="connsiteY5" fmla="*/ 511958 h 639947"/>
                <a:gd name="connsiteX6" fmla="*/ 0 w 533289"/>
                <a:gd name="connsiteY6" fmla="*/ 511958 h 639947"/>
                <a:gd name="connsiteX7" fmla="*/ 0 w 533289"/>
                <a:gd name="connsiteY7" fmla="*/ 127989 h 6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289" h="639947">
                  <a:moveTo>
                    <a:pt x="426632" y="0"/>
                  </a:moveTo>
                  <a:lnTo>
                    <a:pt x="426632" y="319974"/>
                  </a:lnTo>
                  <a:lnTo>
                    <a:pt x="533289" y="319974"/>
                  </a:lnTo>
                  <a:lnTo>
                    <a:pt x="266644" y="639947"/>
                  </a:lnTo>
                  <a:lnTo>
                    <a:pt x="0" y="319974"/>
                  </a:lnTo>
                  <a:lnTo>
                    <a:pt x="106657" y="319974"/>
                  </a:lnTo>
                  <a:lnTo>
                    <a:pt x="106657" y="0"/>
                  </a:lnTo>
                  <a:lnTo>
                    <a:pt x="426632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990" tIns="0" rIns="127989" bIns="15998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8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2483922" y="4715792"/>
              <a:ext cx="2559790" cy="1422105"/>
            </a:xfrm>
            <a:custGeom>
              <a:avLst/>
              <a:gdLst>
                <a:gd name="connsiteX0" fmla="*/ 0 w 2559790"/>
                <a:gd name="connsiteY0" fmla="*/ 142211 h 1422105"/>
                <a:gd name="connsiteX1" fmla="*/ 142211 w 2559790"/>
                <a:gd name="connsiteY1" fmla="*/ 0 h 1422105"/>
                <a:gd name="connsiteX2" fmla="*/ 2417580 w 2559790"/>
                <a:gd name="connsiteY2" fmla="*/ 0 h 1422105"/>
                <a:gd name="connsiteX3" fmla="*/ 2559791 w 2559790"/>
                <a:gd name="connsiteY3" fmla="*/ 142211 h 1422105"/>
                <a:gd name="connsiteX4" fmla="*/ 2559790 w 2559790"/>
                <a:gd name="connsiteY4" fmla="*/ 1279895 h 1422105"/>
                <a:gd name="connsiteX5" fmla="*/ 2417579 w 2559790"/>
                <a:gd name="connsiteY5" fmla="*/ 1422106 h 1422105"/>
                <a:gd name="connsiteX6" fmla="*/ 142211 w 2559790"/>
                <a:gd name="connsiteY6" fmla="*/ 1422105 h 1422105"/>
                <a:gd name="connsiteX7" fmla="*/ 0 w 2559790"/>
                <a:gd name="connsiteY7" fmla="*/ 1279894 h 1422105"/>
                <a:gd name="connsiteX8" fmla="*/ 0 w 2559790"/>
                <a:gd name="connsiteY8" fmla="*/ 142211 h 14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790" h="1422105">
                  <a:moveTo>
                    <a:pt x="0" y="142211"/>
                  </a:moveTo>
                  <a:cubicBezTo>
                    <a:pt x="0" y="63670"/>
                    <a:pt x="63670" y="0"/>
                    <a:pt x="142211" y="0"/>
                  </a:cubicBezTo>
                  <a:lnTo>
                    <a:pt x="2417580" y="0"/>
                  </a:lnTo>
                  <a:cubicBezTo>
                    <a:pt x="2496121" y="0"/>
                    <a:pt x="2559791" y="63670"/>
                    <a:pt x="2559791" y="142211"/>
                  </a:cubicBezTo>
                  <a:cubicBezTo>
                    <a:pt x="2559791" y="521439"/>
                    <a:pt x="2559790" y="900667"/>
                    <a:pt x="2559790" y="1279895"/>
                  </a:cubicBezTo>
                  <a:cubicBezTo>
                    <a:pt x="2559790" y="1358436"/>
                    <a:pt x="2496120" y="1422106"/>
                    <a:pt x="2417579" y="1422106"/>
                  </a:cubicBezTo>
                  <a:lnTo>
                    <a:pt x="142211" y="1422105"/>
                  </a:lnTo>
                  <a:cubicBezTo>
                    <a:pt x="63670" y="1422105"/>
                    <a:pt x="0" y="1358435"/>
                    <a:pt x="0" y="1279894"/>
                  </a:cubicBezTo>
                  <a:lnTo>
                    <a:pt x="0" y="14221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192" tIns="171192" rIns="171192" bIns="171192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400" kern="120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訓練模型</a:t>
              </a:r>
              <a:endParaRPr lang="zh-TW" altLang="en-US" sz="34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561118" y="2582200"/>
            <a:ext cx="2559790" cy="3555263"/>
            <a:chOff x="2483922" y="2582634"/>
            <a:chExt cx="2559790" cy="3555263"/>
          </a:xfrm>
        </p:grpSpPr>
        <p:sp>
          <p:nvSpPr>
            <p:cNvPr id="11" name="手繪多邊形 10"/>
            <p:cNvSpPr/>
            <p:nvPr/>
          </p:nvSpPr>
          <p:spPr>
            <a:xfrm>
              <a:off x="2483922" y="2582634"/>
              <a:ext cx="2559790" cy="1422105"/>
            </a:xfrm>
            <a:custGeom>
              <a:avLst/>
              <a:gdLst>
                <a:gd name="connsiteX0" fmla="*/ 0 w 2559790"/>
                <a:gd name="connsiteY0" fmla="*/ 142211 h 1422105"/>
                <a:gd name="connsiteX1" fmla="*/ 142211 w 2559790"/>
                <a:gd name="connsiteY1" fmla="*/ 0 h 1422105"/>
                <a:gd name="connsiteX2" fmla="*/ 2417580 w 2559790"/>
                <a:gd name="connsiteY2" fmla="*/ 0 h 1422105"/>
                <a:gd name="connsiteX3" fmla="*/ 2559791 w 2559790"/>
                <a:gd name="connsiteY3" fmla="*/ 142211 h 1422105"/>
                <a:gd name="connsiteX4" fmla="*/ 2559790 w 2559790"/>
                <a:gd name="connsiteY4" fmla="*/ 1279895 h 1422105"/>
                <a:gd name="connsiteX5" fmla="*/ 2417579 w 2559790"/>
                <a:gd name="connsiteY5" fmla="*/ 1422106 h 1422105"/>
                <a:gd name="connsiteX6" fmla="*/ 142211 w 2559790"/>
                <a:gd name="connsiteY6" fmla="*/ 1422105 h 1422105"/>
                <a:gd name="connsiteX7" fmla="*/ 0 w 2559790"/>
                <a:gd name="connsiteY7" fmla="*/ 1279894 h 1422105"/>
                <a:gd name="connsiteX8" fmla="*/ 0 w 2559790"/>
                <a:gd name="connsiteY8" fmla="*/ 142211 h 14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790" h="1422105">
                  <a:moveTo>
                    <a:pt x="0" y="142211"/>
                  </a:moveTo>
                  <a:cubicBezTo>
                    <a:pt x="0" y="63670"/>
                    <a:pt x="63670" y="0"/>
                    <a:pt x="142211" y="0"/>
                  </a:cubicBezTo>
                  <a:lnTo>
                    <a:pt x="2417580" y="0"/>
                  </a:lnTo>
                  <a:cubicBezTo>
                    <a:pt x="2496121" y="0"/>
                    <a:pt x="2559791" y="63670"/>
                    <a:pt x="2559791" y="142211"/>
                  </a:cubicBezTo>
                  <a:cubicBezTo>
                    <a:pt x="2559791" y="521439"/>
                    <a:pt x="2559790" y="900667"/>
                    <a:pt x="2559790" y="1279895"/>
                  </a:cubicBezTo>
                  <a:cubicBezTo>
                    <a:pt x="2559790" y="1358436"/>
                    <a:pt x="2496120" y="1422106"/>
                    <a:pt x="2417579" y="1422106"/>
                  </a:cubicBezTo>
                  <a:lnTo>
                    <a:pt x="142211" y="1422105"/>
                  </a:lnTo>
                  <a:cubicBezTo>
                    <a:pt x="63670" y="1422105"/>
                    <a:pt x="0" y="1358435"/>
                    <a:pt x="0" y="1279894"/>
                  </a:cubicBezTo>
                  <a:lnTo>
                    <a:pt x="0" y="14221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192" tIns="171192" rIns="171192" bIns="171192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4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測試資料集</a:t>
              </a:r>
              <a:endParaRPr lang="zh-TW" altLang="en-US" sz="34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3443844" y="4093621"/>
              <a:ext cx="639948" cy="533290"/>
            </a:xfrm>
            <a:custGeom>
              <a:avLst/>
              <a:gdLst>
                <a:gd name="connsiteX0" fmla="*/ 0 w 533289"/>
                <a:gd name="connsiteY0" fmla="*/ 127989 h 639947"/>
                <a:gd name="connsiteX1" fmla="*/ 266645 w 533289"/>
                <a:gd name="connsiteY1" fmla="*/ 127989 h 639947"/>
                <a:gd name="connsiteX2" fmla="*/ 266645 w 533289"/>
                <a:gd name="connsiteY2" fmla="*/ 0 h 639947"/>
                <a:gd name="connsiteX3" fmla="*/ 533289 w 533289"/>
                <a:gd name="connsiteY3" fmla="*/ 319974 h 639947"/>
                <a:gd name="connsiteX4" fmla="*/ 266645 w 533289"/>
                <a:gd name="connsiteY4" fmla="*/ 639947 h 639947"/>
                <a:gd name="connsiteX5" fmla="*/ 266645 w 533289"/>
                <a:gd name="connsiteY5" fmla="*/ 511958 h 639947"/>
                <a:gd name="connsiteX6" fmla="*/ 0 w 533289"/>
                <a:gd name="connsiteY6" fmla="*/ 511958 h 639947"/>
                <a:gd name="connsiteX7" fmla="*/ 0 w 533289"/>
                <a:gd name="connsiteY7" fmla="*/ 127989 h 6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289" h="639947">
                  <a:moveTo>
                    <a:pt x="426632" y="0"/>
                  </a:moveTo>
                  <a:lnTo>
                    <a:pt x="426632" y="319974"/>
                  </a:lnTo>
                  <a:lnTo>
                    <a:pt x="533289" y="319974"/>
                  </a:lnTo>
                  <a:lnTo>
                    <a:pt x="266644" y="639947"/>
                  </a:lnTo>
                  <a:lnTo>
                    <a:pt x="0" y="319974"/>
                  </a:lnTo>
                  <a:lnTo>
                    <a:pt x="106657" y="319974"/>
                  </a:lnTo>
                  <a:lnTo>
                    <a:pt x="106657" y="0"/>
                  </a:lnTo>
                  <a:lnTo>
                    <a:pt x="426632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990" tIns="0" rIns="127989" bIns="15998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8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2483922" y="4715792"/>
              <a:ext cx="2559790" cy="1422105"/>
            </a:xfrm>
            <a:custGeom>
              <a:avLst/>
              <a:gdLst>
                <a:gd name="connsiteX0" fmla="*/ 0 w 2559790"/>
                <a:gd name="connsiteY0" fmla="*/ 142211 h 1422105"/>
                <a:gd name="connsiteX1" fmla="*/ 142211 w 2559790"/>
                <a:gd name="connsiteY1" fmla="*/ 0 h 1422105"/>
                <a:gd name="connsiteX2" fmla="*/ 2417580 w 2559790"/>
                <a:gd name="connsiteY2" fmla="*/ 0 h 1422105"/>
                <a:gd name="connsiteX3" fmla="*/ 2559791 w 2559790"/>
                <a:gd name="connsiteY3" fmla="*/ 142211 h 1422105"/>
                <a:gd name="connsiteX4" fmla="*/ 2559790 w 2559790"/>
                <a:gd name="connsiteY4" fmla="*/ 1279895 h 1422105"/>
                <a:gd name="connsiteX5" fmla="*/ 2417579 w 2559790"/>
                <a:gd name="connsiteY5" fmla="*/ 1422106 h 1422105"/>
                <a:gd name="connsiteX6" fmla="*/ 142211 w 2559790"/>
                <a:gd name="connsiteY6" fmla="*/ 1422105 h 1422105"/>
                <a:gd name="connsiteX7" fmla="*/ 0 w 2559790"/>
                <a:gd name="connsiteY7" fmla="*/ 1279894 h 1422105"/>
                <a:gd name="connsiteX8" fmla="*/ 0 w 2559790"/>
                <a:gd name="connsiteY8" fmla="*/ 142211 h 14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790" h="1422105">
                  <a:moveTo>
                    <a:pt x="0" y="142211"/>
                  </a:moveTo>
                  <a:cubicBezTo>
                    <a:pt x="0" y="63670"/>
                    <a:pt x="63670" y="0"/>
                    <a:pt x="142211" y="0"/>
                  </a:cubicBezTo>
                  <a:lnTo>
                    <a:pt x="2417580" y="0"/>
                  </a:lnTo>
                  <a:cubicBezTo>
                    <a:pt x="2496121" y="0"/>
                    <a:pt x="2559791" y="63670"/>
                    <a:pt x="2559791" y="142211"/>
                  </a:cubicBezTo>
                  <a:cubicBezTo>
                    <a:pt x="2559791" y="521439"/>
                    <a:pt x="2559790" y="900667"/>
                    <a:pt x="2559790" y="1279895"/>
                  </a:cubicBezTo>
                  <a:cubicBezTo>
                    <a:pt x="2559790" y="1358436"/>
                    <a:pt x="2496120" y="1422106"/>
                    <a:pt x="2417579" y="1422106"/>
                  </a:cubicBezTo>
                  <a:lnTo>
                    <a:pt x="142211" y="1422105"/>
                  </a:lnTo>
                  <a:cubicBezTo>
                    <a:pt x="63670" y="1422105"/>
                    <a:pt x="0" y="1358435"/>
                    <a:pt x="0" y="1279894"/>
                  </a:cubicBezTo>
                  <a:lnTo>
                    <a:pt x="0" y="1422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192" tIns="171192" rIns="171192" bIns="171192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4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評估模型</a:t>
              </a:r>
              <a:endParaRPr lang="zh-TW" altLang="en-US" sz="34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9496906" y="4052275"/>
            <a:ext cx="2481886" cy="919401"/>
          </a:xfrm>
          <a:prstGeom prst="wedgeRoundRectCallout">
            <a:avLst>
              <a:gd name="adj1" fmla="val -63258"/>
              <a:gd name="adj2" fmla="val 86410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泛化性不足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79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en-US" sz="28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45" y="3436757"/>
            <a:ext cx="3151910" cy="2521528"/>
          </a:xfrm>
          <a:prstGeom prst="rect">
            <a:avLst/>
          </a:prstGeom>
        </p:spPr>
      </p:pic>
      <p:sp>
        <p:nvSpPr>
          <p:cNvPr id="16" name="圓角矩形圖說文字 15"/>
          <p:cNvSpPr/>
          <p:nvPr/>
        </p:nvSpPr>
        <p:spPr>
          <a:xfrm>
            <a:off x="1431680" y="3845630"/>
            <a:ext cx="1985775" cy="636808"/>
          </a:xfrm>
          <a:prstGeom prst="wedgeRoundRectCallout">
            <a:avLst>
              <a:gd name="adj1" fmla="val 97777"/>
              <a:gd name="adj2" fmla="val 4872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特徵標準化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1103766" y="2539609"/>
            <a:ext cx="4267200" cy="636808"/>
          </a:xfrm>
          <a:prstGeom prst="wedgeRoundRectCallout">
            <a:avLst>
              <a:gd name="adj1" fmla="val 38719"/>
              <a:gd name="adj2" fmla="val 134296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輸出層使用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啟動函數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5370966" y="1735699"/>
            <a:ext cx="3532889" cy="636808"/>
          </a:xfrm>
          <a:prstGeom prst="wedgeRoundRectCallout">
            <a:avLst>
              <a:gd name="adj1" fmla="val -29867"/>
              <a:gd name="adj2" fmla="val 192313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神經層使用權重初始器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7622475" y="2539609"/>
            <a:ext cx="4013201" cy="636808"/>
          </a:xfrm>
          <a:prstGeom prst="wedgeRoundRectCallout">
            <a:avLst>
              <a:gd name="adj1" fmla="val -41370"/>
              <a:gd name="adj2" fmla="val 1429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編譯模型使用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圖說文字 19"/>
          <p:cNvSpPr/>
          <p:nvPr/>
        </p:nvSpPr>
        <p:spPr>
          <a:xfrm>
            <a:off x="8112003" y="3845630"/>
            <a:ext cx="3523674" cy="636808"/>
          </a:xfrm>
          <a:prstGeom prst="wedgeRoundRectCallout">
            <a:avLst>
              <a:gd name="adj1" fmla="val -64385"/>
              <a:gd name="adj2" fmla="val 44371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減少神經網路的參數量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5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44" y="2274743"/>
            <a:ext cx="6348845" cy="404209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319489" y="2602166"/>
            <a:ext cx="2481886" cy="919401"/>
          </a:xfrm>
          <a:prstGeom prst="wedgeRoundRectCallout">
            <a:avLst>
              <a:gd name="adj1" fmla="val -63258"/>
              <a:gd name="adj2" fmla="val 86410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軸訓練週期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軸損失趨勢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4615" y="5434385"/>
            <a:ext cx="2481886" cy="510778"/>
          </a:xfrm>
          <a:prstGeom prst="wedgeRoundRectCallout">
            <a:avLst>
              <a:gd name="adj1" fmla="val 57319"/>
              <a:gd name="adj2" fmla="val -101451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模型過度擬合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16593" y="1049570"/>
            <a:ext cx="7656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物件取出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訓練損失、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驗證損失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5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16593" y="1049570"/>
            <a:ext cx="7656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物件取出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訓練準確度、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val_acc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驗證準確度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40" y="2436524"/>
            <a:ext cx="6205355" cy="39735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430323" y="2436524"/>
            <a:ext cx="2481886" cy="919401"/>
          </a:xfrm>
          <a:prstGeom prst="wedgeRoundRectCallout">
            <a:avLst>
              <a:gd name="adj1" fmla="val -63258"/>
              <a:gd name="adj2" fmla="val 86410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軸訓練週期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軸準確度趨勢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7091" y="5434385"/>
            <a:ext cx="2839410" cy="919401"/>
          </a:xfrm>
          <a:prstGeom prst="wedgeRoundRectCallout">
            <a:avLst>
              <a:gd name="adj1" fmla="val 57319"/>
              <a:gd name="adj2" fmla="val -101451"/>
              <a:gd name="adj3" fmla="val 16667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次訓練後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準確度沒上升過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2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06" y="2324100"/>
            <a:ext cx="6537318" cy="439073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316593" y="1049570"/>
            <a:ext cx="7656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訓練損失和驗證損失逐漸下降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過度擬合基本已解決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5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0" y="221164"/>
            <a:ext cx="3906982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認識線性回歸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10853" y="1385456"/>
            <a:ext cx="943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回歸分析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是透過某些已知資訊來</a:t>
            </a:r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預測未知變數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29" y="2247910"/>
            <a:ext cx="2718755" cy="188392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02" y="2247910"/>
            <a:ext cx="2694623" cy="1883920"/>
          </a:xfrm>
          <a:prstGeom prst="rect">
            <a:avLst/>
          </a:prstGeom>
        </p:spPr>
      </p:pic>
      <p:sp>
        <p:nvSpPr>
          <p:cNvPr id="16" name="流程圖: 替代程序 15"/>
          <p:cNvSpPr/>
          <p:nvPr/>
        </p:nvSpPr>
        <p:spPr>
          <a:xfrm>
            <a:off x="2743198" y="4715163"/>
            <a:ext cx="3103419" cy="117301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簡單線性回歸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使用新值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透過公式預測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替代程序 16"/>
          <p:cNvSpPr/>
          <p:nvPr/>
        </p:nvSpPr>
        <p:spPr>
          <a:xfrm>
            <a:off x="6428509" y="4715162"/>
            <a:ext cx="3103418" cy="117301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多元線性回歸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多因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7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9527" y="1200727"/>
            <a:ext cx="88207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方便人使用的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高階函式庫</a:t>
            </a:r>
            <a:endParaRPr lang="zh-TW" altLang="en-US" sz="3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-1" y="240144"/>
            <a:ext cx="4488873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34" y="2496520"/>
            <a:ext cx="5813412" cy="38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0" y="221164"/>
            <a:ext cx="5449456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打造回歸問題神經網路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95927"/>
            <a:ext cx="3703782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K-fold</a:t>
            </a:r>
            <a:r>
              <a:rPr lang="zh-TW" altLang="en-US" sz="28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</a:t>
            </a:r>
            <a:endParaRPr lang="zh-TW" altLang="en-US" sz="2800" b="1" kern="12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02" y="2528021"/>
            <a:ext cx="6015708" cy="35587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59582" y="1684372"/>
            <a:ext cx="943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將資料分割成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或更多的</a:t>
            </a:r>
            <a:r>
              <a:rPr lang="zh-TW" altLang="en-US" sz="36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分隔區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(Partitions)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0433" y="2897371"/>
            <a:ext cx="2481886" cy="919401"/>
          </a:xfrm>
          <a:prstGeom prst="wedgeRoundRectCallout">
            <a:avLst>
              <a:gd name="adj1" fmla="val 83742"/>
              <a:gd name="adj2" fmla="val 582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一個分隔區為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02203" y="4031928"/>
            <a:ext cx="2071017" cy="919401"/>
          </a:xfrm>
          <a:prstGeom prst="wedgeRoundRectCallout">
            <a:avLst>
              <a:gd name="adj1" fmla="val -84810"/>
              <a:gd name="adj2" fmla="val 25530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剩下為訓練資料集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0" y="221164"/>
            <a:ext cx="5449456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儲存與載入神經網路模型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95927"/>
            <a:ext cx="4073236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zh-TW" altLang="en-US" sz="2800" b="1" kern="12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6" y="2161818"/>
            <a:ext cx="6829372" cy="36714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44972" y="1487055"/>
            <a:ext cx="4692073" cy="358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替代程序 7"/>
          <p:cNvSpPr/>
          <p:nvPr/>
        </p:nvSpPr>
        <p:spPr>
          <a:xfrm>
            <a:off x="5009809" y="1824436"/>
            <a:ext cx="3962400" cy="1727201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分開儲存模型結構與權重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模型存成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權重是另一個檔案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流程圖: 替代程序 12"/>
          <p:cNvSpPr/>
          <p:nvPr/>
        </p:nvSpPr>
        <p:spPr>
          <a:xfrm>
            <a:off x="5009809" y="3889019"/>
            <a:ext cx="3962400" cy="108065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同時儲存模型結構與權重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全部儲存成為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0" y="221164"/>
            <a:ext cx="5449456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儲存與載入神經網路模型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95927"/>
            <a:ext cx="4073236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endParaRPr lang="zh-TW" altLang="en-US" sz="2800" b="1" kern="12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507673" y="2352181"/>
            <a:ext cx="6829372" cy="4445274"/>
            <a:chOff x="2507673" y="2352181"/>
            <a:chExt cx="6829372" cy="444527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673" y="3126000"/>
              <a:ext cx="6829372" cy="367145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395590" y="2352181"/>
              <a:ext cx="4692073" cy="3583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流程圖: 替代程序 7"/>
          <p:cNvSpPr/>
          <p:nvPr/>
        </p:nvSpPr>
        <p:spPr>
          <a:xfrm>
            <a:off x="4788137" y="1732070"/>
            <a:ext cx="3962400" cy="2424291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分開載入模型結構與權重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資料集和樣本資料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model_from_jsom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載入模型的權重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流程圖: 替代程序 12"/>
          <p:cNvSpPr/>
          <p:nvPr/>
        </p:nvSpPr>
        <p:spPr>
          <a:xfrm>
            <a:off x="4788136" y="4308761"/>
            <a:ext cx="3962400" cy="1732837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同時載入模型結構與權重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載入資料集和樣本資料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algn="ct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load_model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8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8183418" y="745835"/>
            <a:ext cx="2087418" cy="444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0" dirty="0" smtClean="0">
                <a:solidFill>
                  <a:schemeClr val="accent4">
                    <a:lumMod val="75000"/>
                  </a:schemeClr>
                </a:solidFill>
                <a:latin typeface="Bauhaus 93" panose="04030905020B02020C02" pitchFamily="82" charset="0"/>
              </a:rPr>
              <a:t>5</a:t>
            </a:r>
            <a:endParaRPr lang="zh-TW" altLang="en-US" sz="40000" dirty="0">
              <a:solidFill>
                <a:schemeClr val="accent4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510287"/>
            <a:ext cx="6437751" cy="238760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打造你的神經</a:t>
            </a:r>
            <a:r>
              <a:rPr lang="zh-TW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多層感知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61670" y="3893341"/>
            <a:ext cx="5301673" cy="1302471"/>
          </a:xfrm>
        </p:spPr>
        <p:txBody>
          <a:bodyPr>
            <a:noAutofit/>
          </a:bodyPr>
          <a:lstStyle/>
          <a:p>
            <a:r>
              <a:rPr lang="en-US" altLang="zh-TW" sz="9600" dirty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rPr>
              <a:t>THE END</a:t>
            </a:r>
            <a:endParaRPr lang="zh-TW" altLang="en-US" sz="9600" dirty="0">
              <a:solidFill>
                <a:schemeClr val="accent6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61" y="2549236"/>
            <a:ext cx="3471007" cy="24153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318531" y="5263285"/>
            <a:ext cx="55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深度學習模型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7966768" y="1974272"/>
            <a:ext cx="3883487" cy="1782618"/>
          </a:xfrm>
          <a:prstGeom prst="wedgeRoundRectCallout">
            <a:avLst>
              <a:gd name="adj1" fmla="val -51381"/>
              <a:gd name="adj2" fmla="val 70272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algn="ctr"/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複雜的多輸出、輸入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共享神經層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958234" y="1974272"/>
            <a:ext cx="3537527" cy="1782618"/>
          </a:xfrm>
          <a:prstGeom prst="wedgeRoundRectCallout">
            <a:avLst>
              <a:gd name="adj1" fmla="val 49663"/>
              <a:gd name="adj2" fmla="val 66127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線性堆疊結構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不允許跨層連接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-1" y="240144"/>
            <a:ext cx="4488873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61" y="2733956"/>
            <a:ext cx="3471007" cy="24153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318531" y="5448005"/>
            <a:ext cx="55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預建神經層類型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4900054" y="1305780"/>
            <a:ext cx="2662421" cy="1106054"/>
          </a:xfrm>
          <a:prstGeom prst="wedgeRoundRectCallout">
            <a:avLst>
              <a:gd name="adj1" fmla="val -1334"/>
              <a:gd name="adj2" fmla="val 76148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833340" y="2909447"/>
            <a:ext cx="2662421" cy="1106054"/>
          </a:xfrm>
          <a:prstGeom prst="wedgeRoundRectCallout">
            <a:avLst>
              <a:gd name="adj1" fmla="val 49663"/>
              <a:gd name="adj2" fmla="val 66127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多層感知器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7966768" y="2909447"/>
            <a:ext cx="2662421" cy="1106054"/>
          </a:xfrm>
          <a:prstGeom prst="wedgeRoundRectCallout">
            <a:avLst>
              <a:gd name="adj1" fmla="val -51290"/>
              <a:gd name="adj2" fmla="val 7698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循環神經網路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-1" y="240144"/>
            <a:ext cx="4488873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05" y="4488872"/>
            <a:ext cx="2930650" cy="2208122"/>
          </a:xfrm>
          <a:prstGeom prst="rect">
            <a:avLst/>
          </a:prstGeom>
        </p:spPr>
      </p:pic>
      <p:sp>
        <p:nvSpPr>
          <p:cNvPr id="38" name="圓角矩形 37"/>
          <p:cNvSpPr/>
          <p:nvPr/>
        </p:nvSpPr>
        <p:spPr>
          <a:xfrm>
            <a:off x="0" y="221164"/>
            <a:ext cx="3851564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128177" y="1717225"/>
            <a:ext cx="8331453" cy="2586920"/>
            <a:chOff x="3005632" y="1195739"/>
            <a:chExt cx="8331453" cy="2586920"/>
          </a:xfrm>
        </p:grpSpPr>
        <p:sp>
          <p:nvSpPr>
            <p:cNvPr id="4" name="手繪多邊形 3"/>
            <p:cNvSpPr/>
            <p:nvPr/>
          </p:nvSpPr>
          <p:spPr>
            <a:xfrm>
              <a:off x="3005632" y="1195739"/>
              <a:ext cx="1602202" cy="961321"/>
            </a:xfrm>
            <a:custGeom>
              <a:avLst/>
              <a:gdLst>
                <a:gd name="connsiteX0" fmla="*/ 0 w 1602202"/>
                <a:gd name="connsiteY0" fmla="*/ 96132 h 961321"/>
                <a:gd name="connsiteX1" fmla="*/ 96132 w 1602202"/>
                <a:gd name="connsiteY1" fmla="*/ 0 h 961321"/>
                <a:gd name="connsiteX2" fmla="*/ 1506070 w 1602202"/>
                <a:gd name="connsiteY2" fmla="*/ 0 h 961321"/>
                <a:gd name="connsiteX3" fmla="*/ 1602202 w 1602202"/>
                <a:gd name="connsiteY3" fmla="*/ 96132 h 961321"/>
                <a:gd name="connsiteX4" fmla="*/ 1602202 w 1602202"/>
                <a:gd name="connsiteY4" fmla="*/ 865189 h 961321"/>
                <a:gd name="connsiteX5" fmla="*/ 1506070 w 1602202"/>
                <a:gd name="connsiteY5" fmla="*/ 961321 h 961321"/>
                <a:gd name="connsiteX6" fmla="*/ 96132 w 1602202"/>
                <a:gd name="connsiteY6" fmla="*/ 961321 h 961321"/>
                <a:gd name="connsiteX7" fmla="*/ 0 w 1602202"/>
                <a:gd name="connsiteY7" fmla="*/ 865189 h 961321"/>
                <a:gd name="connsiteX8" fmla="*/ 0 w 1602202"/>
                <a:gd name="connsiteY8" fmla="*/ 96132 h 9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2202" h="961321">
                  <a:moveTo>
                    <a:pt x="0" y="96132"/>
                  </a:moveTo>
                  <a:cubicBezTo>
                    <a:pt x="0" y="43040"/>
                    <a:pt x="43040" y="0"/>
                    <a:pt x="96132" y="0"/>
                  </a:cubicBezTo>
                  <a:lnTo>
                    <a:pt x="1506070" y="0"/>
                  </a:lnTo>
                  <a:cubicBezTo>
                    <a:pt x="1559162" y="0"/>
                    <a:pt x="1602202" y="43040"/>
                    <a:pt x="1602202" y="96132"/>
                  </a:cubicBezTo>
                  <a:lnTo>
                    <a:pt x="1602202" y="865189"/>
                  </a:lnTo>
                  <a:cubicBezTo>
                    <a:pt x="1602202" y="918281"/>
                    <a:pt x="1559162" y="961321"/>
                    <a:pt x="1506070" y="961321"/>
                  </a:cubicBezTo>
                  <a:lnTo>
                    <a:pt x="96132" y="961321"/>
                  </a:lnTo>
                  <a:cubicBezTo>
                    <a:pt x="43040" y="961321"/>
                    <a:pt x="0" y="918281"/>
                    <a:pt x="0" y="865189"/>
                  </a:cubicBezTo>
                  <a:lnTo>
                    <a:pt x="0" y="9613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66" tIns="108166" rIns="108166" bIns="10816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資料預處理</a:t>
              </a:r>
              <a:endParaRPr lang="zh-TW" altLang="en-US" sz="21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 rot="5400000">
              <a:off x="3636900" y="2290526"/>
              <a:ext cx="339666" cy="397346"/>
            </a:xfrm>
            <a:custGeom>
              <a:avLst/>
              <a:gdLst>
                <a:gd name="connsiteX0" fmla="*/ 0 w 339666"/>
                <a:gd name="connsiteY0" fmla="*/ 79469 h 397346"/>
                <a:gd name="connsiteX1" fmla="*/ 169833 w 339666"/>
                <a:gd name="connsiteY1" fmla="*/ 79469 h 397346"/>
                <a:gd name="connsiteX2" fmla="*/ 169833 w 339666"/>
                <a:gd name="connsiteY2" fmla="*/ 0 h 397346"/>
                <a:gd name="connsiteX3" fmla="*/ 339666 w 339666"/>
                <a:gd name="connsiteY3" fmla="*/ 198673 h 397346"/>
                <a:gd name="connsiteX4" fmla="*/ 169833 w 339666"/>
                <a:gd name="connsiteY4" fmla="*/ 397346 h 397346"/>
                <a:gd name="connsiteX5" fmla="*/ 169833 w 339666"/>
                <a:gd name="connsiteY5" fmla="*/ 317877 h 397346"/>
                <a:gd name="connsiteX6" fmla="*/ 0 w 339666"/>
                <a:gd name="connsiteY6" fmla="*/ 317877 h 397346"/>
                <a:gd name="connsiteX7" fmla="*/ 0 w 339666"/>
                <a:gd name="connsiteY7" fmla="*/ 79469 h 3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66" h="397346">
                  <a:moveTo>
                    <a:pt x="0" y="79469"/>
                  </a:moveTo>
                  <a:lnTo>
                    <a:pt x="169833" y="79469"/>
                  </a:lnTo>
                  <a:lnTo>
                    <a:pt x="169833" y="0"/>
                  </a:lnTo>
                  <a:lnTo>
                    <a:pt x="339666" y="198673"/>
                  </a:lnTo>
                  <a:lnTo>
                    <a:pt x="169833" y="397346"/>
                  </a:lnTo>
                  <a:lnTo>
                    <a:pt x="169833" y="317877"/>
                  </a:lnTo>
                  <a:lnTo>
                    <a:pt x="0" y="317877"/>
                  </a:lnTo>
                  <a:lnTo>
                    <a:pt x="0" y="7946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69" rIns="101900" bIns="794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3005632" y="2821338"/>
              <a:ext cx="1602202" cy="961321"/>
            </a:xfrm>
            <a:custGeom>
              <a:avLst/>
              <a:gdLst>
                <a:gd name="connsiteX0" fmla="*/ 0 w 1602202"/>
                <a:gd name="connsiteY0" fmla="*/ 96132 h 961321"/>
                <a:gd name="connsiteX1" fmla="*/ 96132 w 1602202"/>
                <a:gd name="connsiteY1" fmla="*/ 0 h 961321"/>
                <a:gd name="connsiteX2" fmla="*/ 1506070 w 1602202"/>
                <a:gd name="connsiteY2" fmla="*/ 0 h 961321"/>
                <a:gd name="connsiteX3" fmla="*/ 1602202 w 1602202"/>
                <a:gd name="connsiteY3" fmla="*/ 96132 h 961321"/>
                <a:gd name="connsiteX4" fmla="*/ 1602202 w 1602202"/>
                <a:gd name="connsiteY4" fmla="*/ 865189 h 961321"/>
                <a:gd name="connsiteX5" fmla="*/ 1506070 w 1602202"/>
                <a:gd name="connsiteY5" fmla="*/ 961321 h 961321"/>
                <a:gd name="connsiteX6" fmla="*/ 96132 w 1602202"/>
                <a:gd name="connsiteY6" fmla="*/ 961321 h 961321"/>
                <a:gd name="connsiteX7" fmla="*/ 0 w 1602202"/>
                <a:gd name="connsiteY7" fmla="*/ 865189 h 961321"/>
                <a:gd name="connsiteX8" fmla="*/ 0 w 1602202"/>
                <a:gd name="connsiteY8" fmla="*/ 96132 h 9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2202" h="961321">
                  <a:moveTo>
                    <a:pt x="0" y="96132"/>
                  </a:moveTo>
                  <a:cubicBezTo>
                    <a:pt x="0" y="43040"/>
                    <a:pt x="43040" y="0"/>
                    <a:pt x="96132" y="0"/>
                  </a:cubicBezTo>
                  <a:lnTo>
                    <a:pt x="1506070" y="0"/>
                  </a:lnTo>
                  <a:cubicBezTo>
                    <a:pt x="1559162" y="0"/>
                    <a:pt x="1602202" y="43040"/>
                    <a:pt x="1602202" y="96132"/>
                  </a:cubicBezTo>
                  <a:lnTo>
                    <a:pt x="1602202" y="865189"/>
                  </a:lnTo>
                  <a:cubicBezTo>
                    <a:pt x="1602202" y="918281"/>
                    <a:pt x="1559162" y="961321"/>
                    <a:pt x="1506070" y="961321"/>
                  </a:cubicBezTo>
                  <a:lnTo>
                    <a:pt x="96132" y="961321"/>
                  </a:lnTo>
                  <a:cubicBezTo>
                    <a:pt x="43040" y="961321"/>
                    <a:pt x="0" y="918281"/>
                    <a:pt x="0" y="865189"/>
                  </a:cubicBezTo>
                  <a:lnTo>
                    <a:pt x="0" y="96132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66" tIns="108166" rIns="108166" bIns="10816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定義模型</a:t>
              </a:r>
              <a:endParaRPr lang="zh-TW" altLang="en-US" sz="21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4768055" y="3103326"/>
              <a:ext cx="339666" cy="397346"/>
            </a:xfrm>
            <a:custGeom>
              <a:avLst/>
              <a:gdLst>
                <a:gd name="connsiteX0" fmla="*/ 0 w 339666"/>
                <a:gd name="connsiteY0" fmla="*/ 79469 h 397346"/>
                <a:gd name="connsiteX1" fmla="*/ 169833 w 339666"/>
                <a:gd name="connsiteY1" fmla="*/ 79469 h 397346"/>
                <a:gd name="connsiteX2" fmla="*/ 169833 w 339666"/>
                <a:gd name="connsiteY2" fmla="*/ 0 h 397346"/>
                <a:gd name="connsiteX3" fmla="*/ 339666 w 339666"/>
                <a:gd name="connsiteY3" fmla="*/ 198673 h 397346"/>
                <a:gd name="connsiteX4" fmla="*/ 169833 w 339666"/>
                <a:gd name="connsiteY4" fmla="*/ 397346 h 397346"/>
                <a:gd name="connsiteX5" fmla="*/ 169833 w 339666"/>
                <a:gd name="connsiteY5" fmla="*/ 317877 h 397346"/>
                <a:gd name="connsiteX6" fmla="*/ 0 w 339666"/>
                <a:gd name="connsiteY6" fmla="*/ 317877 h 397346"/>
                <a:gd name="connsiteX7" fmla="*/ 0 w 339666"/>
                <a:gd name="connsiteY7" fmla="*/ 79469 h 3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66" h="397346">
                  <a:moveTo>
                    <a:pt x="0" y="79469"/>
                  </a:moveTo>
                  <a:lnTo>
                    <a:pt x="169833" y="79469"/>
                  </a:lnTo>
                  <a:lnTo>
                    <a:pt x="169833" y="0"/>
                  </a:lnTo>
                  <a:lnTo>
                    <a:pt x="339666" y="198673"/>
                  </a:lnTo>
                  <a:lnTo>
                    <a:pt x="169833" y="397346"/>
                  </a:lnTo>
                  <a:lnTo>
                    <a:pt x="169833" y="317877"/>
                  </a:lnTo>
                  <a:lnTo>
                    <a:pt x="0" y="317877"/>
                  </a:lnTo>
                  <a:lnTo>
                    <a:pt x="0" y="7946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69" rIns="101900" bIns="794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5248716" y="2821338"/>
              <a:ext cx="1602202" cy="961321"/>
            </a:xfrm>
            <a:custGeom>
              <a:avLst/>
              <a:gdLst>
                <a:gd name="connsiteX0" fmla="*/ 0 w 1602202"/>
                <a:gd name="connsiteY0" fmla="*/ 96132 h 961321"/>
                <a:gd name="connsiteX1" fmla="*/ 96132 w 1602202"/>
                <a:gd name="connsiteY1" fmla="*/ 0 h 961321"/>
                <a:gd name="connsiteX2" fmla="*/ 1506070 w 1602202"/>
                <a:gd name="connsiteY2" fmla="*/ 0 h 961321"/>
                <a:gd name="connsiteX3" fmla="*/ 1602202 w 1602202"/>
                <a:gd name="connsiteY3" fmla="*/ 96132 h 961321"/>
                <a:gd name="connsiteX4" fmla="*/ 1602202 w 1602202"/>
                <a:gd name="connsiteY4" fmla="*/ 865189 h 961321"/>
                <a:gd name="connsiteX5" fmla="*/ 1506070 w 1602202"/>
                <a:gd name="connsiteY5" fmla="*/ 961321 h 961321"/>
                <a:gd name="connsiteX6" fmla="*/ 96132 w 1602202"/>
                <a:gd name="connsiteY6" fmla="*/ 961321 h 961321"/>
                <a:gd name="connsiteX7" fmla="*/ 0 w 1602202"/>
                <a:gd name="connsiteY7" fmla="*/ 865189 h 961321"/>
                <a:gd name="connsiteX8" fmla="*/ 0 w 1602202"/>
                <a:gd name="connsiteY8" fmla="*/ 96132 h 9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2202" h="961321">
                  <a:moveTo>
                    <a:pt x="0" y="96132"/>
                  </a:moveTo>
                  <a:cubicBezTo>
                    <a:pt x="0" y="43040"/>
                    <a:pt x="43040" y="0"/>
                    <a:pt x="96132" y="0"/>
                  </a:cubicBezTo>
                  <a:lnTo>
                    <a:pt x="1506070" y="0"/>
                  </a:lnTo>
                  <a:cubicBezTo>
                    <a:pt x="1559162" y="0"/>
                    <a:pt x="1602202" y="43040"/>
                    <a:pt x="1602202" y="96132"/>
                  </a:cubicBezTo>
                  <a:lnTo>
                    <a:pt x="1602202" y="865189"/>
                  </a:lnTo>
                  <a:cubicBezTo>
                    <a:pt x="1602202" y="918281"/>
                    <a:pt x="1559162" y="961321"/>
                    <a:pt x="1506070" y="961321"/>
                  </a:cubicBezTo>
                  <a:lnTo>
                    <a:pt x="96132" y="961321"/>
                  </a:lnTo>
                  <a:cubicBezTo>
                    <a:pt x="43040" y="961321"/>
                    <a:pt x="0" y="918281"/>
                    <a:pt x="0" y="865189"/>
                  </a:cubicBezTo>
                  <a:lnTo>
                    <a:pt x="0" y="9613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66" tIns="108166" rIns="108166" bIns="10816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編譯模型</a:t>
              </a:r>
              <a:endParaRPr lang="zh-TW" altLang="en-US" sz="21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7011138" y="3103326"/>
              <a:ext cx="339666" cy="397346"/>
            </a:xfrm>
            <a:custGeom>
              <a:avLst/>
              <a:gdLst>
                <a:gd name="connsiteX0" fmla="*/ 0 w 339666"/>
                <a:gd name="connsiteY0" fmla="*/ 79469 h 397346"/>
                <a:gd name="connsiteX1" fmla="*/ 169833 w 339666"/>
                <a:gd name="connsiteY1" fmla="*/ 79469 h 397346"/>
                <a:gd name="connsiteX2" fmla="*/ 169833 w 339666"/>
                <a:gd name="connsiteY2" fmla="*/ 0 h 397346"/>
                <a:gd name="connsiteX3" fmla="*/ 339666 w 339666"/>
                <a:gd name="connsiteY3" fmla="*/ 198673 h 397346"/>
                <a:gd name="connsiteX4" fmla="*/ 169833 w 339666"/>
                <a:gd name="connsiteY4" fmla="*/ 397346 h 397346"/>
                <a:gd name="connsiteX5" fmla="*/ 169833 w 339666"/>
                <a:gd name="connsiteY5" fmla="*/ 317877 h 397346"/>
                <a:gd name="connsiteX6" fmla="*/ 0 w 339666"/>
                <a:gd name="connsiteY6" fmla="*/ 317877 h 397346"/>
                <a:gd name="connsiteX7" fmla="*/ 0 w 339666"/>
                <a:gd name="connsiteY7" fmla="*/ 79469 h 3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66" h="397346">
                  <a:moveTo>
                    <a:pt x="0" y="79469"/>
                  </a:moveTo>
                  <a:lnTo>
                    <a:pt x="169833" y="79469"/>
                  </a:lnTo>
                  <a:lnTo>
                    <a:pt x="169833" y="0"/>
                  </a:lnTo>
                  <a:lnTo>
                    <a:pt x="339666" y="198673"/>
                  </a:lnTo>
                  <a:lnTo>
                    <a:pt x="169833" y="397346"/>
                  </a:lnTo>
                  <a:lnTo>
                    <a:pt x="169833" y="317877"/>
                  </a:lnTo>
                  <a:lnTo>
                    <a:pt x="0" y="317877"/>
                  </a:lnTo>
                  <a:lnTo>
                    <a:pt x="0" y="7946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69" rIns="101900" bIns="794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7491799" y="2821338"/>
              <a:ext cx="1602202" cy="961321"/>
            </a:xfrm>
            <a:custGeom>
              <a:avLst/>
              <a:gdLst>
                <a:gd name="connsiteX0" fmla="*/ 0 w 1602202"/>
                <a:gd name="connsiteY0" fmla="*/ 96132 h 961321"/>
                <a:gd name="connsiteX1" fmla="*/ 96132 w 1602202"/>
                <a:gd name="connsiteY1" fmla="*/ 0 h 961321"/>
                <a:gd name="connsiteX2" fmla="*/ 1506070 w 1602202"/>
                <a:gd name="connsiteY2" fmla="*/ 0 h 961321"/>
                <a:gd name="connsiteX3" fmla="*/ 1602202 w 1602202"/>
                <a:gd name="connsiteY3" fmla="*/ 96132 h 961321"/>
                <a:gd name="connsiteX4" fmla="*/ 1602202 w 1602202"/>
                <a:gd name="connsiteY4" fmla="*/ 865189 h 961321"/>
                <a:gd name="connsiteX5" fmla="*/ 1506070 w 1602202"/>
                <a:gd name="connsiteY5" fmla="*/ 961321 h 961321"/>
                <a:gd name="connsiteX6" fmla="*/ 96132 w 1602202"/>
                <a:gd name="connsiteY6" fmla="*/ 961321 h 961321"/>
                <a:gd name="connsiteX7" fmla="*/ 0 w 1602202"/>
                <a:gd name="connsiteY7" fmla="*/ 865189 h 961321"/>
                <a:gd name="connsiteX8" fmla="*/ 0 w 1602202"/>
                <a:gd name="connsiteY8" fmla="*/ 96132 h 9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2202" h="961321">
                  <a:moveTo>
                    <a:pt x="0" y="96132"/>
                  </a:moveTo>
                  <a:cubicBezTo>
                    <a:pt x="0" y="43040"/>
                    <a:pt x="43040" y="0"/>
                    <a:pt x="96132" y="0"/>
                  </a:cubicBezTo>
                  <a:lnTo>
                    <a:pt x="1506070" y="0"/>
                  </a:lnTo>
                  <a:cubicBezTo>
                    <a:pt x="1559162" y="0"/>
                    <a:pt x="1602202" y="43040"/>
                    <a:pt x="1602202" y="96132"/>
                  </a:cubicBezTo>
                  <a:lnTo>
                    <a:pt x="1602202" y="865189"/>
                  </a:lnTo>
                  <a:cubicBezTo>
                    <a:pt x="1602202" y="918281"/>
                    <a:pt x="1559162" y="961321"/>
                    <a:pt x="1506070" y="961321"/>
                  </a:cubicBezTo>
                  <a:lnTo>
                    <a:pt x="96132" y="961321"/>
                  </a:lnTo>
                  <a:cubicBezTo>
                    <a:pt x="43040" y="961321"/>
                    <a:pt x="0" y="918281"/>
                    <a:pt x="0" y="865189"/>
                  </a:cubicBezTo>
                  <a:lnTo>
                    <a:pt x="0" y="96132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66" tIns="108166" rIns="108166" bIns="10816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訓練模型</a:t>
              </a:r>
              <a:endParaRPr lang="zh-TW" altLang="en-US" sz="21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9254222" y="3103326"/>
              <a:ext cx="339666" cy="397346"/>
            </a:xfrm>
            <a:custGeom>
              <a:avLst/>
              <a:gdLst>
                <a:gd name="connsiteX0" fmla="*/ 0 w 339666"/>
                <a:gd name="connsiteY0" fmla="*/ 79469 h 397346"/>
                <a:gd name="connsiteX1" fmla="*/ 169833 w 339666"/>
                <a:gd name="connsiteY1" fmla="*/ 79469 h 397346"/>
                <a:gd name="connsiteX2" fmla="*/ 169833 w 339666"/>
                <a:gd name="connsiteY2" fmla="*/ 0 h 397346"/>
                <a:gd name="connsiteX3" fmla="*/ 339666 w 339666"/>
                <a:gd name="connsiteY3" fmla="*/ 198673 h 397346"/>
                <a:gd name="connsiteX4" fmla="*/ 169833 w 339666"/>
                <a:gd name="connsiteY4" fmla="*/ 397346 h 397346"/>
                <a:gd name="connsiteX5" fmla="*/ 169833 w 339666"/>
                <a:gd name="connsiteY5" fmla="*/ 317877 h 397346"/>
                <a:gd name="connsiteX6" fmla="*/ 0 w 339666"/>
                <a:gd name="connsiteY6" fmla="*/ 317877 h 397346"/>
                <a:gd name="connsiteX7" fmla="*/ 0 w 339666"/>
                <a:gd name="connsiteY7" fmla="*/ 79469 h 3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666" h="397346">
                  <a:moveTo>
                    <a:pt x="0" y="79469"/>
                  </a:moveTo>
                  <a:lnTo>
                    <a:pt x="169833" y="79469"/>
                  </a:lnTo>
                  <a:lnTo>
                    <a:pt x="169833" y="0"/>
                  </a:lnTo>
                  <a:lnTo>
                    <a:pt x="339666" y="198673"/>
                  </a:lnTo>
                  <a:lnTo>
                    <a:pt x="169833" y="397346"/>
                  </a:lnTo>
                  <a:lnTo>
                    <a:pt x="169833" y="317877"/>
                  </a:lnTo>
                  <a:lnTo>
                    <a:pt x="0" y="317877"/>
                  </a:lnTo>
                  <a:lnTo>
                    <a:pt x="0" y="7946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69" rIns="101900" bIns="794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100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9734883" y="2821338"/>
              <a:ext cx="1602202" cy="961321"/>
            </a:xfrm>
            <a:custGeom>
              <a:avLst/>
              <a:gdLst>
                <a:gd name="connsiteX0" fmla="*/ 0 w 1602202"/>
                <a:gd name="connsiteY0" fmla="*/ 96132 h 961321"/>
                <a:gd name="connsiteX1" fmla="*/ 96132 w 1602202"/>
                <a:gd name="connsiteY1" fmla="*/ 0 h 961321"/>
                <a:gd name="connsiteX2" fmla="*/ 1506070 w 1602202"/>
                <a:gd name="connsiteY2" fmla="*/ 0 h 961321"/>
                <a:gd name="connsiteX3" fmla="*/ 1602202 w 1602202"/>
                <a:gd name="connsiteY3" fmla="*/ 96132 h 961321"/>
                <a:gd name="connsiteX4" fmla="*/ 1602202 w 1602202"/>
                <a:gd name="connsiteY4" fmla="*/ 865189 h 961321"/>
                <a:gd name="connsiteX5" fmla="*/ 1506070 w 1602202"/>
                <a:gd name="connsiteY5" fmla="*/ 961321 h 961321"/>
                <a:gd name="connsiteX6" fmla="*/ 96132 w 1602202"/>
                <a:gd name="connsiteY6" fmla="*/ 961321 h 961321"/>
                <a:gd name="connsiteX7" fmla="*/ 0 w 1602202"/>
                <a:gd name="connsiteY7" fmla="*/ 865189 h 961321"/>
                <a:gd name="connsiteX8" fmla="*/ 0 w 1602202"/>
                <a:gd name="connsiteY8" fmla="*/ 96132 h 9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2202" h="961321">
                  <a:moveTo>
                    <a:pt x="0" y="96132"/>
                  </a:moveTo>
                  <a:cubicBezTo>
                    <a:pt x="0" y="43040"/>
                    <a:pt x="43040" y="0"/>
                    <a:pt x="96132" y="0"/>
                  </a:cubicBezTo>
                  <a:lnTo>
                    <a:pt x="1506070" y="0"/>
                  </a:lnTo>
                  <a:cubicBezTo>
                    <a:pt x="1559162" y="0"/>
                    <a:pt x="1602202" y="43040"/>
                    <a:pt x="1602202" y="96132"/>
                  </a:cubicBezTo>
                  <a:lnTo>
                    <a:pt x="1602202" y="865189"/>
                  </a:lnTo>
                  <a:cubicBezTo>
                    <a:pt x="1602202" y="918281"/>
                    <a:pt x="1559162" y="961321"/>
                    <a:pt x="1506070" y="961321"/>
                  </a:cubicBezTo>
                  <a:lnTo>
                    <a:pt x="96132" y="961321"/>
                  </a:lnTo>
                  <a:cubicBezTo>
                    <a:pt x="43040" y="961321"/>
                    <a:pt x="0" y="918281"/>
                    <a:pt x="0" y="865189"/>
                  </a:cubicBezTo>
                  <a:lnTo>
                    <a:pt x="0" y="961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66" tIns="108166" rIns="108166" bIns="10816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評估模型</a:t>
              </a:r>
              <a:endParaRPr lang="zh-TW" altLang="en-US" sz="21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1808682" y="1255560"/>
            <a:ext cx="224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>
                <a:solidFill>
                  <a:schemeClr val="accent4">
                    <a:lumMod val="50000"/>
                  </a:schemeClr>
                </a:solidFill>
              </a:rPr>
              <a:t>NumPy</a:t>
            </a:r>
            <a:r>
              <a:rPr lang="en-US" altLang="zh-TW" sz="2400" b="1" dirty="0" smtClean="0">
                <a:solidFill>
                  <a:schemeClr val="accent4">
                    <a:lumMod val="50000"/>
                  </a:schemeClr>
                </a:solidFill>
              </a:rPr>
              <a:t>, Pandas</a:t>
            </a:r>
            <a:endParaRPr lang="zh-TW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99580" y="4854617"/>
            <a:ext cx="224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err="1" smtClean="0">
                <a:solidFill>
                  <a:schemeClr val="accent6">
                    <a:lumMod val="50000"/>
                  </a:schemeClr>
                </a:solidFill>
              </a:rPr>
              <a:t>Keras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右大括弧 40"/>
          <p:cNvSpPr/>
          <p:nvPr/>
        </p:nvSpPr>
        <p:spPr>
          <a:xfrm rot="5400000">
            <a:off x="6148878" y="1238442"/>
            <a:ext cx="341094" cy="6678207"/>
          </a:xfrm>
          <a:prstGeom prst="rightBrace">
            <a:avLst>
              <a:gd name="adj1" fmla="val 20001"/>
              <a:gd name="adj2" fmla="val 50415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8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kern="12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596022" y="1326958"/>
            <a:ext cx="4741333" cy="5350934"/>
            <a:chOff x="4131732" y="1308485"/>
            <a:chExt cx="4741333" cy="5350934"/>
          </a:xfrm>
        </p:grpSpPr>
        <p:sp>
          <p:nvSpPr>
            <p:cNvPr id="5" name="橢圓 4"/>
            <p:cNvSpPr/>
            <p:nvPr/>
          </p:nvSpPr>
          <p:spPr>
            <a:xfrm>
              <a:off x="4311225" y="1494752"/>
              <a:ext cx="4368800" cy="15172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向下箭號 5"/>
            <p:cNvSpPr/>
            <p:nvPr/>
          </p:nvSpPr>
          <p:spPr>
            <a:xfrm>
              <a:off x="6079065" y="5209925"/>
              <a:ext cx="846666" cy="541866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手繪多邊形 6"/>
            <p:cNvSpPr/>
            <p:nvPr/>
          </p:nvSpPr>
          <p:spPr>
            <a:xfrm>
              <a:off x="4470398" y="5643419"/>
              <a:ext cx="4064000" cy="1016000"/>
            </a:xfrm>
            <a:custGeom>
              <a:avLst/>
              <a:gdLst>
                <a:gd name="connsiteX0" fmla="*/ 0 w 4064000"/>
                <a:gd name="connsiteY0" fmla="*/ 0 h 1016000"/>
                <a:gd name="connsiteX1" fmla="*/ 4064000 w 4064000"/>
                <a:gd name="connsiteY1" fmla="*/ 0 h 1016000"/>
                <a:gd name="connsiteX2" fmla="*/ 4064000 w 4064000"/>
                <a:gd name="connsiteY2" fmla="*/ 1016000 h 1016000"/>
                <a:gd name="connsiteX3" fmla="*/ 0 w 4064000"/>
                <a:gd name="connsiteY3" fmla="*/ 1016000 h 1016000"/>
                <a:gd name="connsiteX4" fmla="*/ 0 w 406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016000">
                  <a:moveTo>
                    <a:pt x="0" y="0"/>
                  </a:moveTo>
                  <a:lnTo>
                    <a:pt x="4064000" y="0"/>
                  </a:lnTo>
                  <a:lnTo>
                    <a:pt x="406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資料預處理</a:t>
              </a:r>
              <a:endParaRPr lang="zh-TW" altLang="en-US" sz="2800" b="1" kern="1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899572" y="3129157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505" tIns="243505" rIns="243505" bIns="2435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特徵標準化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4809065" y="1985819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505" tIns="243505" rIns="243505" bIns="2435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資料清理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6366932" y="1617349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505" tIns="243505" rIns="243505" bIns="24350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載入資料集</a:t>
              </a:r>
              <a:endParaRPr lang="zh-TW" altLang="en-US" sz="16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圖案 10"/>
            <p:cNvSpPr/>
            <p:nvPr/>
          </p:nvSpPr>
          <p:spPr>
            <a:xfrm>
              <a:off x="4131732" y="1308485"/>
              <a:ext cx="4741333" cy="3793066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805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1002596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b="1" kern="1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</a:t>
            </a:r>
            <a:endParaRPr lang="zh-TW" altLang="en-US" sz="2500" b="1" kern="1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2731185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3202618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</a:t>
            </a:r>
            <a:endPara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4931207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5402641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</a:t>
            </a:r>
            <a:endPara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7131230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7602663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輸出層</a:t>
            </a:r>
            <a:endPara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9331252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9802685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b="1" kern="1200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輸出資料</a:t>
            </a:r>
            <a:endParaRPr lang="zh-TW" altLang="en-US" sz="2500" b="1" kern="12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02618" y="2074904"/>
            <a:ext cx="55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定義神經網路模型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52813" y="3898006"/>
            <a:ext cx="47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48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55536" y="3898006"/>
            <a:ext cx="94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604313" y="3898006"/>
            <a:ext cx="619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152858" y="3879917"/>
            <a:ext cx="47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8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0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20545" y="3767610"/>
            <a:ext cx="11147719" cy="1286275"/>
            <a:chOff x="614504" y="3084119"/>
            <a:chExt cx="11147719" cy="1286275"/>
          </a:xfrm>
        </p:grpSpPr>
        <p:sp>
          <p:nvSpPr>
            <p:cNvPr id="14" name="手繪多邊形 13"/>
            <p:cNvSpPr/>
            <p:nvPr/>
          </p:nvSpPr>
          <p:spPr>
            <a:xfrm>
              <a:off x="614504" y="3084119"/>
              <a:ext cx="2143792" cy="1286275"/>
            </a:xfrm>
            <a:custGeom>
              <a:avLst/>
              <a:gdLst>
                <a:gd name="connsiteX0" fmla="*/ 0 w 2143792"/>
                <a:gd name="connsiteY0" fmla="*/ 128628 h 1286275"/>
                <a:gd name="connsiteX1" fmla="*/ 128628 w 2143792"/>
                <a:gd name="connsiteY1" fmla="*/ 0 h 1286275"/>
                <a:gd name="connsiteX2" fmla="*/ 2015165 w 2143792"/>
                <a:gd name="connsiteY2" fmla="*/ 0 h 1286275"/>
                <a:gd name="connsiteX3" fmla="*/ 2143793 w 2143792"/>
                <a:gd name="connsiteY3" fmla="*/ 128628 h 1286275"/>
                <a:gd name="connsiteX4" fmla="*/ 2143792 w 2143792"/>
                <a:gd name="connsiteY4" fmla="*/ 1157648 h 1286275"/>
                <a:gd name="connsiteX5" fmla="*/ 2015164 w 2143792"/>
                <a:gd name="connsiteY5" fmla="*/ 1286276 h 1286275"/>
                <a:gd name="connsiteX6" fmla="*/ 128628 w 2143792"/>
                <a:gd name="connsiteY6" fmla="*/ 1286275 h 1286275"/>
                <a:gd name="connsiteX7" fmla="*/ 0 w 2143792"/>
                <a:gd name="connsiteY7" fmla="*/ 1157647 h 1286275"/>
                <a:gd name="connsiteX8" fmla="*/ 0 w 2143792"/>
                <a:gd name="connsiteY8" fmla="*/ 128628 h 128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92" h="1286275">
                  <a:moveTo>
                    <a:pt x="0" y="128628"/>
                  </a:moveTo>
                  <a:cubicBezTo>
                    <a:pt x="0" y="57589"/>
                    <a:pt x="57589" y="0"/>
                    <a:pt x="128628" y="0"/>
                  </a:cubicBezTo>
                  <a:lnTo>
                    <a:pt x="2015165" y="0"/>
                  </a:lnTo>
                  <a:cubicBezTo>
                    <a:pt x="2086204" y="0"/>
                    <a:pt x="2143793" y="57589"/>
                    <a:pt x="2143793" y="128628"/>
                  </a:cubicBezTo>
                  <a:cubicBezTo>
                    <a:pt x="2143793" y="471635"/>
                    <a:pt x="2143792" y="814641"/>
                    <a:pt x="2143792" y="1157648"/>
                  </a:cubicBezTo>
                  <a:cubicBezTo>
                    <a:pt x="2143792" y="1228687"/>
                    <a:pt x="2086203" y="1286276"/>
                    <a:pt x="2015164" y="1286276"/>
                  </a:cubicBezTo>
                  <a:lnTo>
                    <a:pt x="128628" y="1286275"/>
                  </a:lnTo>
                  <a:cubicBezTo>
                    <a:pt x="57589" y="1286275"/>
                    <a:pt x="0" y="1228686"/>
                    <a:pt x="0" y="1157647"/>
                  </a:cubicBezTo>
                  <a:lnTo>
                    <a:pt x="0" y="1286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684" tIns="117684" rIns="117684" bIns="11768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</a:t>
              </a:r>
              <a:r>
                <a:rPr lang="en-US" altLang="zh-TW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Sequential</a:t>
              </a: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</a:t>
              </a:r>
              <a:endParaRPr lang="zh-TW" altLang="en-US" sz="21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2972675" y="3461427"/>
              <a:ext cx="454483" cy="531660"/>
            </a:xfrm>
            <a:custGeom>
              <a:avLst/>
              <a:gdLst>
                <a:gd name="connsiteX0" fmla="*/ 0 w 454483"/>
                <a:gd name="connsiteY0" fmla="*/ 106332 h 531660"/>
                <a:gd name="connsiteX1" fmla="*/ 227242 w 454483"/>
                <a:gd name="connsiteY1" fmla="*/ 106332 h 531660"/>
                <a:gd name="connsiteX2" fmla="*/ 227242 w 454483"/>
                <a:gd name="connsiteY2" fmla="*/ 0 h 531660"/>
                <a:gd name="connsiteX3" fmla="*/ 454483 w 454483"/>
                <a:gd name="connsiteY3" fmla="*/ 265830 h 531660"/>
                <a:gd name="connsiteX4" fmla="*/ 227242 w 454483"/>
                <a:gd name="connsiteY4" fmla="*/ 531660 h 531660"/>
                <a:gd name="connsiteX5" fmla="*/ 227242 w 454483"/>
                <a:gd name="connsiteY5" fmla="*/ 425328 h 531660"/>
                <a:gd name="connsiteX6" fmla="*/ 0 w 454483"/>
                <a:gd name="connsiteY6" fmla="*/ 425328 h 531660"/>
                <a:gd name="connsiteX7" fmla="*/ 0 w 454483"/>
                <a:gd name="connsiteY7" fmla="*/ 106332 h 5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83" h="531660">
                  <a:moveTo>
                    <a:pt x="0" y="106332"/>
                  </a:moveTo>
                  <a:lnTo>
                    <a:pt x="227242" y="106332"/>
                  </a:lnTo>
                  <a:lnTo>
                    <a:pt x="227242" y="0"/>
                  </a:lnTo>
                  <a:lnTo>
                    <a:pt x="454483" y="265830"/>
                  </a:lnTo>
                  <a:lnTo>
                    <a:pt x="227242" y="531660"/>
                  </a:lnTo>
                  <a:lnTo>
                    <a:pt x="227242" y="425328"/>
                  </a:lnTo>
                  <a:lnTo>
                    <a:pt x="0" y="425328"/>
                  </a:lnTo>
                  <a:lnTo>
                    <a:pt x="0" y="10633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2" rIns="136345" bIns="10633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500" b="1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3615813" y="3084119"/>
              <a:ext cx="2143792" cy="1286275"/>
            </a:xfrm>
            <a:custGeom>
              <a:avLst/>
              <a:gdLst>
                <a:gd name="connsiteX0" fmla="*/ 0 w 2143792"/>
                <a:gd name="connsiteY0" fmla="*/ 128628 h 1286275"/>
                <a:gd name="connsiteX1" fmla="*/ 128628 w 2143792"/>
                <a:gd name="connsiteY1" fmla="*/ 0 h 1286275"/>
                <a:gd name="connsiteX2" fmla="*/ 2015165 w 2143792"/>
                <a:gd name="connsiteY2" fmla="*/ 0 h 1286275"/>
                <a:gd name="connsiteX3" fmla="*/ 2143793 w 2143792"/>
                <a:gd name="connsiteY3" fmla="*/ 128628 h 1286275"/>
                <a:gd name="connsiteX4" fmla="*/ 2143792 w 2143792"/>
                <a:gd name="connsiteY4" fmla="*/ 1157648 h 1286275"/>
                <a:gd name="connsiteX5" fmla="*/ 2015164 w 2143792"/>
                <a:gd name="connsiteY5" fmla="*/ 1286276 h 1286275"/>
                <a:gd name="connsiteX6" fmla="*/ 128628 w 2143792"/>
                <a:gd name="connsiteY6" fmla="*/ 1286275 h 1286275"/>
                <a:gd name="connsiteX7" fmla="*/ 0 w 2143792"/>
                <a:gd name="connsiteY7" fmla="*/ 1157647 h 1286275"/>
                <a:gd name="connsiteX8" fmla="*/ 0 w 2143792"/>
                <a:gd name="connsiteY8" fmla="*/ 128628 h 128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92" h="1286275">
                  <a:moveTo>
                    <a:pt x="0" y="128628"/>
                  </a:moveTo>
                  <a:cubicBezTo>
                    <a:pt x="0" y="57589"/>
                    <a:pt x="57589" y="0"/>
                    <a:pt x="128628" y="0"/>
                  </a:cubicBezTo>
                  <a:lnTo>
                    <a:pt x="2015165" y="0"/>
                  </a:lnTo>
                  <a:cubicBezTo>
                    <a:pt x="2086204" y="0"/>
                    <a:pt x="2143793" y="57589"/>
                    <a:pt x="2143793" y="128628"/>
                  </a:cubicBezTo>
                  <a:cubicBezTo>
                    <a:pt x="2143793" y="471635"/>
                    <a:pt x="2143792" y="814641"/>
                    <a:pt x="2143792" y="1157648"/>
                  </a:cubicBezTo>
                  <a:cubicBezTo>
                    <a:pt x="2143792" y="1228687"/>
                    <a:pt x="2086203" y="1286276"/>
                    <a:pt x="2015164" y="1286276"/>
                  </a:cubicBezTo>
                  <a:lnTo>
                    <a:pt x="128628" y="1286275"/>
                  </a:lnTo>
                  <a:cubicBezTo>
                    <a:pt x="57589" y="1286275"/>
                    <a:pt x="0" y="1228686"/>
                    <a:pt x="0" y="1157647"/>
                  </a:cubicBezTo>
                  <a:lnTo>
                    <a:pt x="0" y="128628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684" tIns="117684" rIns="117684" bIns="11768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新增第一層</a:t>
              </a:r>
              <a:r>
                <a:rPr lang="en-US" altLang="zh-TW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Dense</a:t>
              </a: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隱藏層</a:t>
              </a:r>
              <a:endParaRPr lang="zh-TW" altLang="en-US" sz="21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5973984" y="3461427"/>
              <a:ext cx="454483" cy="531660"/>
            </a:xfrm>
            <a:custGeom>
              <a:avLst/>
              <a:gdLst>
                <a:gd name="connsiteX0" fmla="*/ 0 w 454483"/>
                <a:gd name="connsiteY0" fmla="*/ 106332 h 531660"/>
                <a:gd name="connsiteX1" fmla="*/ 227242 w 454483"/>
                <a:gd name="connsiteY1" fmla="*/ 106332 h 531660"/>
                <a:gd name="connsiteX2" fmla="*/ 227242 w 454483"/>
                <a:gd name="connsiteY2" fmla="*/ 0 h 531660"/>
                <a:gd name="connsiteX3" fmla="*/ 454483 w 454483"/>
                <a:gd name="connsiteY3" fmla="*/ 265830 h 531660"/>
                <a:gd name="connsiteX4" fmla="*/ 227242 w 454483"/>
                <a:gd name="connsiteY4" fmla="*/ 531660 h 531660"/>
                <a:gd name="connsiteX5" fmla="*/ 227242 w 454483"/>
                <a:gd name="connsiteY5" fmla="*/ 425328 h 531660"/>
                <a:gd name="connsiteX6" fmla="*/ 0 w 454483"/>
                <a:gd name="connsiteY6" fmla="*/ 425328 h 531660"/>
                <a:gd name="connsiteX7" fmla="*/ 0 w 454483"/>
                <a:gd name="connsiteY7" fmla="*/ 106332 h 5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83" h="531660">
                  <a:moveTo>
                    <a:pt x="0" y="106332"/>
                  </a:moveTo>
                  <a:lnTo>
                    <a:pt x="227242" y="106332"/>
                  </a:lnTo>
                  <a:lnTo>
                    <a:pt x="227242" y="0"/>
                  </a:lnTo>
                  <a:lnTo>
                    <a:pt x="454483" y="265830"/>
                  </a:lnTo>
                  <a:lnTo>
                    <a:pt x="227242" y="531660"/>
                  </a:lnTo>
                  <a:lnTo>
                    <a:pt x="227242" y="425328"/>
                  </a:lnTo>
                  <a:lnTo>
                    <a:pt x="0" y="425328"/>
                  </a:lnTo>
                  <a:lnTo>
                    <a:pt x="0" y="10633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2" rIns="136345" bIns="10633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500" b="1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617122" y="3084119"/>
              <a:ext cx="2143792" cy="1286275"/>
            </a:xfrm>
            <a:custGeom>
              <a:avLst/>
              <a:gdLst>
                <a:gd name="connsiteX0" fmla="*/ 0 w 2143792"/>
                <a:gd name="connsiteY0" fmla="*/ 128628 h 1286275"/>
                <a:gd name="connsiteX1" fmla="*/ 128628 w 2143792"/>
                <a:gd name="connsiteY1" fmla="*/ 0 h 1286275"/>
                <a:gd name="connsiteX2" fmla="*/ 2015165 w 2143792"/>
                <a:gd name="connsiteY2" fmla="*/ 0 h 1286275"/>
                <a:gd name="connsiteX3" fmla="*/ 2143793 w 2143792"/>
                <a:gd name="connsiteY3" fmla="*/ 128628 h 1286275"/>
                <a:gd name="connsiteX4" fmla="*/ 2143792 w 2143792"/>
                <a:gd name="connsiteY4" fmla="*/ 1157648 h 1286275"/>
                <a:gd name="connsiteX5" fmla="*/ 2015164 w 2143792"/>
                <a:gd name="connsiteY5" fmla="*/ 1286276 h 1286275"/>
                <a:gd name="connsiteX6" fmla="*/ 128628 w 2143792"/>
                <a:gd name="connsiteY6" fmla="*/ 1286275 h 1286275"/>
                <a:gd name="connsiteX7" fmla="*/ 0 w 2143792"/>
                <a:gd name="connsiteY7" fmla="*/ 1157647 h 1286275"/>
                <a:gd name="connsiteX8" fmla="*/ 0 w 2143792"/>
                <a:gd name="connsiteY8" fmla="*/ 128628 h 128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92" h="1286275">
                  <a:moveTo>
                    <a:pt x="0" y="128628"/>
                  </a:moveTo>
                  <a:cubicBezTo>
                    <a:pt x="0" y="57589"/>
                    <a:pt x="57589" y="0"/>
                    <a:pt x="128628" y="0"/>
                  </a:cubicBezTo>
                  <a:lnTo>
                    <a:pt x="2015165" y="0"/>
                  </a:lnTo>
                  <a:cubicBezTo>
                    <a:pt x="2086204" y="0"/>
                    <a:pt x="2143793" y="57589"/>
                    <a:pt x="2143793" y="128628"/>
                  </a:cubicBezTo>
                  <a:cubicBezTo>
                    <a:pt x="2143793" y="471635"/>
                    <a:pt x="2143792" y="814641"/>
                    <a:pt x="2143792" y="1157648"/>
                  </a:cubicBezTo>
                  <a:cubicBezTo>
                    <a:pt x="2143792" y="1228687"/>
                    <a:pt x="2086203" y="1286276"/>
                    <a:pt x="2015164" y="1286276"/>
                  </a:cubicBezTo>
                  <a:lnTo>
                    <a:pt x="128628" y="1286275"/>
                  </a:lnTo>
                  <a:cubicBezTo>
                    <a:pt x="57589" y="1286275"/>
                    <a:pt x="0" y="1228686"/>
                    <a:pt x="0" y="1157647"/>
                  </a:cubicBezTo>
                  <a:lnTo>
                    <a:pt x="0" y="128628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684" tIns="117684" rIns="117684" bIns="11768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新增第二層</a:t>
              </a:r>
              <a:r>
                <a:rPr lang="en-US" altLang="zh-TW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Dense</a:t>
              </a: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</a:t>
              </a:r>
              <a:endParaRPr lang="zh-TW" altLang="en-US" sz="21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8975293" y="3461427"/>
              <a:ext cx="454483" cy="531660"/>
            </a:xfrm>
            <a:custGeom>
              <a:avLst/>
              <a:gdLst>
                <a:gd name="connsiteX0" fmla="*/ 0 w 454483"/>
                <a:gd name="connsiteY0" fmla="*/ 106332 h 531660"/>
                <a:gd name="connsiteX1" fmla="*/ 227242 w 454483"/>
                <a:gd name="connsiteY1" fmla="*/ 106332 h 531660"/>
                <a:gd name="connsiteX2" fmla="*/ 227242 w 454483"/>
                <a:gd name="connsiteY2" fmla="*/ 0 h 531660"/>
                <a:gd name="connsiteX3" fmla="*/ 454483 w 454483"/>
                <a:gd name="connsiteY3" fmla="*/ 265830 h 531660"/>
                <a:gd name="connsiteX4" fmla="*/ 227242 w 454483"/>
                <a:gd name="connsiteY4" fmla="*/ 531660 h 531660"/>
                <a:gd name="connsiteX5" fmla="*/ 227242 w 454483"/>
                <a:gd name="connsiteY5" fmla="*/ 425328 h 531660"/>
                <a:gd name="connsiteX6" fmla="*/ 0 w 454483"/>
                <a:gd name="connsiteY6" fmla="*/ 425328 h 531660"/>
                <a:gd name="connsiteX7" fmla="*/ 0 w 454483"/>
                <a:gd name="connsiteY7" fmla="*/ 106332 h 5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83" h="531660">
                  <a:moveTo>
                    <a:pt x="0" y="106332"/>
                  </a:moveTo>
                  <a:lnTo>
                    <a:pt x="227242" y="106332"/>
                  </a:lnTo>
                  <a:lnTo>
                    <a:pt x="227242" y="0"/>
                  </a:lnTo>
                  <a:lnTo>
                    <a:pt x="454483" y="265830"/>
                  </a:lnTo>
                  <a:lnTo>
                    <a:pt x="227242" y="531660"/>
                  </a:lnTo>
                  <a:lnTo>
                    <a:pt x="227242" y="425328"/>
                  </a:lnTo>
                  <a:lnTo>
                    <a:pt x="0" y="425328"/>
                  </a:lnTo>
                  <a:lnTo>
                    <a:pt x="0" y="10633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2" rIns="136345" bIns="10633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500" b="1" kern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9618431" y="3084119"/>
              <a:ext cx="2143792" cy="1286275"/>
            </a:xfrm>
            <a:custGeom>
              <a:avLst/>
              <a:gdLst>
                <a:gd name="connsiteX0" fmla="*/ 0 w 2143792"/>
                <a:gd name="connsiteY0" fmla="*/ 128628 h 1286275"/>
                <a:gd name="connsiteX1" fmla="*/ 128628 w 2143792"/>
                <a:gd name="connsiteY1" fmla="*/ 0 h 1286275"/>
                <a:gd name="connsiteX2" fmla="*/ 2015165 w 2143792"/>
                <a:gd name="connsiteY2" fmla="*/ 0 h 1286275"/>
                <a:gd name="connsiteX3" fmla="*/ 2143793 w 2143792"/>
                <a:gd name="connsiteY3" fmla="*/ 128628 h 1286275"/>
                <a:gd name="connsiteX4" fmla="*/ 2143792 w 2143792"/>
                <a:gd name="connsiteY4" fmla="*/ 1157648 h 1286275"/>
                <a:gd name="connsiteX5" fmla="*/ 2015164 w 2143792"/>
                <a:gd name="connsiteY5" fmla="*/ 1286276 h 1286275"/>
                <a:gd name="connsiteX6" fmla="*/ 128628 w 2143792"/>
                <a:gd name="connsiteY6" fmla="*/ 1286275 h 1286275"/>
                <a:gd name="connsiteX7" fmla="*/ 0 w 2143792"/>
                <a:gd name="connsiteY7" fmla="*/ 1157647 h 1286275"/>
                <a:gd name="connsiteX8" fmla="*/ 0 w 2143792"/>
                <a:gd name="connsiteY8" fmla="*/ 128628 h 128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92" h="1286275">
                  <a:moveTo>
                    <a:pt x="0" y="128628"/>
                  </a:moveTo>
                  <a:cubicBezTo>
                    <a:pt x="0" y="57589"/>
                    <a:pt x="57589" y="0"/>
                    <a:pt x="128628" y="0"/>
                  </a:cubicBezTo>
                  <a:lnTo>
                    <a:pt x="2015165" y="0"/>
                  </a:lnTo>
                  <a:cubicBezTo>
                    <a:pt x="2086204" y="0"/>
                    <a:pt x="2143793" y="57589"/>
                    <a:pt x="2143793" y="128628"/>
                  </a:cubicBezTo>
                  <a:cubicBezTo>
                    <a:pt x="2143793" y="471635"/>
                    <a:pt x="2143792" y="814641"/>
                    <a:pt x="2143792" y="1157648"/>
                  </a:cubicBezTo>
                  <a:cubicBezTo>
                    <a:pt x="2143792" y="1228687"/>
                    <a:pt x="2086203" y="1286276"/>
                    <a:pt x="2015164" y="1286276"/>
                  </a:cubicBezTo>
                  <a:lnTo>
                    <a:pt x="128628" y="1286275"/>
                  </a:lnTo>
                  <a:cubicBezTo>
                    <a:pt x="57589" y="1286275"/>
                    <a:pt x="0" y="1228686"/>
                    <a:pt x="0" y="1157647"/>
                  </a:cubicBezTo>
                  <a:lnTo>
                    <a:pt x="0" y="1286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684" tIns="117684" rIns="117684" bIns="11768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</a:t>
              </a:r>
              <a:r>
                <a:rPr lang="en-US" altLang="zh-TW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Dense</a:t>
              </a:r>
              <a:r>
                <a:rPr lang="zh-TW" altLang="en-US" sz="21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輸出層物件</a:t>
              </a:r>
              <a:endParaRPr lang="zh-TW" altLang="en-US" sz="2100" b="1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圓角矩形圖說文字 25"/>
          <p:cNvSpPr/>
          <p:nvPr/>
        </p:nvSpPr>
        <p:spPr>
          <a:xfrm>
            <a:off x="331079" y="5394036"/>
            <a:ext cx="2447637" cy="535709"/>
          </a:xfrm>
          <a:prstGeom prst="wedgeRoundRectCallout">
            <a:avLst>
              <a:gd name="adj1" fmla="val -20833"/>
              <a:gd name="adj2" fmla="val -10249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不用獨立建立輸入層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圖說文字 28"/>
          <p:cNvSpPr/>
          <p:nvPr/>
        </p:nvSpPr>
        <p:spPr>
          <a:xfrm>
            <a:off x="3269931" y="2858654"/>
            <a:ext cx="2447637" cy="535709"/>
          </a:xfrm>
          <a:prstGeom prst="wedgeRoundRectCallout">
            <a:avLst>
              <a:gd name="adj1" fmla="val -20078"/>
              <a:gd name="adj2" fmla="val 99228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指定輸入資料的形狀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圖說文字 29"/>
          <p:cNvSpPr/>
          <p:nvPr/>
        </p:nvSpPr>
        <p:spPr>
          <a:xfrm>
            <a:off x="6271240" y="5394036"/>
            <a:ext cx="2447637" cy="535709"/>
          </a:xfrm>
          <a:prstGeom prst="wedgeRoundRectCallout">
            <a:avLst>
              <a:gd name="adj1" fmla="val -17059"/>
              <a:gd name="adj2" fmla="val -95600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啟動函數是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9008575" y="2858653"/>
            <a:ext cx="2938852" cy="535709"/>
          </a:xfrm>
          <a:prstGeom prst="wedgeRoundRectCallout">
            <a:avLst>
              <a:gd name="adj1" fmla="val -18946"/>
              <a:gd name="adj2" fmla="val 104400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啟動函數是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796489" y="1930985"/>
            <a:ext cx="925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err="1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model.add</a:t>
            </a:r>
            <a:r>
              <a:rPr lang="en-US" altLang="zh-TW" sz="2400" b="1" i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(Dense(10, </a:t>
            </a:r>
            <a:r>
              <a:rPr lang="en-US" altLang="zh-TW" sz="2400" b="1" i="1" dirty="0" err="1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input_shape</a:t>
            </a:r>
            <a:r>
              <a:rPr lang="en-US" altLang="zh-TW" sz="2400" b="1" i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=(8, ),activation=“</a:t>
            </a:r>
            <a:r>
              <a:rPr lang="en-US" altLang="zh-TW" sz="2400" b="1" i="1" dirty="0" err="1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400" b="1" i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”))</a:t>
            </a:r>
            <a:endParaRPr lang="zh-TW" altLang="en-US" sz="2400" b="1" i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4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895927"/>
            <a:ext cx="3417455" cy="59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166" tIns="108166" rIns="108166" bIns="108166" numCol="1" spcCol="1270" anchor="ctr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zh-TW" altLang="en-US" sz="2800" b="1" kern="12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0" y="221164"/>
            <a:ext cx="3528291" cy="803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打造第一個神經網路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手繪多邊形 19"/>
          <p:cNvSpPr/>
          <p:nvPr/>
        </p:nvSpPr>
        <p:spPr>
          <a:xfrm>
            <a:off x="1002596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b="1" kern="1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</a:t>
            </a:r>
            <a:endParaRPr lang="zh-TW" altLang="en-US" sz="2500" b="1" kern="1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2731185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3202618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</a:t>
            </a:r>
            <a:endPara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手繪多邊形 22"/>
          <p:cNvSpPr/>
          <p:nvPr/>
        </p:nvSpPr>
        <p:spPr>
          <a:xfrm>
            <a:off x="4931207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5402641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</a:t>
            </a:r>
            <a:endPara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7131230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7602663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輸出層</a:t>
            </a:r>
            <a:endPara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手繪多邊形 26"/>
          <p:cNvSpPr/>
          <p:nvPr/>
        </p:nvSpPr>
        <p:spPr>
          <a:xfrm>
            <a:off x="9331252" y="3647213"/>
            <a:ext cx="333146" cy="389718"/>
          </a:xfrm>
          <a:custGeom>
            <a:avLst/>
            <a:gdLst>
              <a:gd name="connsiteX0" fmla="*/ 0 w 333146"/>
              <a:gd name="connsiteY0" fmla="*/ 77944 h 389718"/>
              <a:gd name="connsiteX1" fmla="*/ 166573 w 333146"/>
              <a:gd name="connsiteY1" fmla="*/ 77944 h 389718"/>
              <a:gd name="connsiteX2" fmla="*/ 166573 w 333146"/>
              <a:gd name="connsiteY2" fmla="*/ 0 h 389718"/>
              <a:gd name="connsiteX3" fmla="*/ 333146 w 333146"/>
              <a:gd name="connsiteY3" fmla="*/ 194859 h 389718"/>
              <a:gd name="connsiteX4" fmla="*/ 166573 w 333146"/>
              <a:gd name="connsiteY4" fmla="*/ 389718 h 389718"/>
              <a:gd name="connsiteX5" fmla="*/ 166573 w 333146"/>
              <a:gd name="connsiteY5" fmla="*/ 311774 h 389718"/>
              <a:gd name="connsiteX6" fmla="*/ 0 w 333146"/>
              <a:gd name="connsiteY6" fmla="*/ 311774 h 389718"/>
              <a:gd name="connsiteX7" fmla="*/ 0 w 333146"/>
              <a:gd name="connsiteY7" fmla="*/ 77944 h 38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146" h="389718">
                <a:moveTo>
                  <a:pt x="0" y="77944"/>
                </a:moveTo>
                <a:lnTo>
                  <a:pt x="166573" y="77944"/>
                </a:lnTo>
                <a:lnTo>
                  <a:pt x="166573" y="0"/>
                </a:lnTo>
                <a:lnTo>
                  <a:pt x="333146" y="194859"/>
                </a:lnTo>
                <a:lnTo>
                  <a:pt x="166573" y="389718"/>
                </a:lnTo>
                <a:lnTo>
                  <a:pt x="166573" y="311774"/>
                </a:lnTo>
                <a:lnTo>
                  <a:pt x="0" y="311774"/>
                </a:lnTo>
                <a:lnTo>
                  <a:pt x="0" y="7794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944" rIns="99944" bIns="77944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9802685" y="3370639"/>
            <a:ext cx="1571444" cy="942866"/>
          </a:xfrm>
          <a:custGeom>
            <a:avLst/>
            <a:gdLst>
              <a:gd name="connsiteX0" fmla="*/ 0 w 1571444"/>
              <a:gd name="connsiteY0" fmla="*/ 94287 h 942866"/>
              <a:gd name="connsiteX1" fmla="*/ 94287 w 1571444"/>
              <a:gd name="connsiteY1" fmla="*/ 0 h 942866"/>
              <a:gd name="connsiteX2" fmla="*/ 1477157 w 1571444"/>
              <a:gd name="connsiteY2" fmla="*/ 0 h 942866"/>
              <a:gd name="connsiteX3" fmla="*/ 1571444 w 1571444"/>
              <a:gd name="connsiteY3" fmla="*/ 94287 h 942866"/>
              <a:gd name="connsiteX4" fmla="*/ 1571444 w 1571444"/>
              <a:gd name="connsiteY4" fmla="*/ 848579 h 942866"/>
              <a:gd name="connsiteX5" fmla="*/ 1477157 w 1571444"/>
              <a:gd name="connsiteY5" fmla="*/ 942866 h 942866"/>
              <a:gd name="connsiteX6" fmla="*/ 94287 w 1571444"/>
              <a:gd name="connsiteY6" fmla="*/ 942866 h 942866"/>
              <a:gd name="connsiteX7" fmla="*/ 0 w 1571444"/>
              <a:gd name="connsiteY7" fmla="*/ 848579 h 942866"/>
              <a:gd name="connsiteX8" fmla="*/ 0 w 1571444"/>
              <a:gd name="connsiteY8" fmla="*/ 94287 h 94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444" h="942866">
                <a:moveTo>
                  <a:pt x="0" y="94287"/>
                </a:moveTo>
                <a:cubicBezTo>
                  <a:pt x="0" y="42214"/>
                  <a:pt x="42214" y="0"/>
                  <a:pt x="94287" y="0"/>
                </a:cubicBezTo>
                <a:lnTo>
                  <a:pt x="1477157" y="0"/>
                </a:lnTo>
                <a:cubicBezTo>
                  <a:pt x="1529230" y="0"/>
                  <a:pt x="1571444" y="42214"/>
                  <a:pt x="1571444" y="94287"/>
                </a:cubicBezTo>
                <a:lnTo>
                  <a:pt x="1571444" y="848579"/>
                </a:lnTo>
                <a:cubicBezTo>
                  <a:pt x="1571444" y="900652"/>
                  <a:pt x="1529230" y="942866"/>
                  <a:pt x="1477157" y="942866"/>
                </a:cubicBezTo>
                <a:lnTo>
                  <a:pt x="94287" y="942866"/>
                </a:lnTo>
                <a:cubicBezTo>
                  <a:pt x="42214" y="942866"/>
                  <a:pt x="0" y="900652"/>
                  <a:pt x="0" y="848579"/>
                </a:cubicBezTo>
                <a:lnTo>
                  <a:pt x="0" y="94287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866" tIns="122866" rIns="122866" bIns="12286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500" b="1" kern="1200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輸出資料</a:t>
            </a:r>
            <a:endParaRPr lang="zh-TW" altLang="en-US" sz="2500" b="1" kern="12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52813" y="3898006"/>
            <a:ext cx="47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48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55536" y="3898006"/>
            <a:ext cx="94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604313" y="3898006"/>
            <a:ext cx="619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152858" y="3879917"/>
            <a:ext cx="47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800" b="1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30396" y="4647140"/>
            <a:ext cx="11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,8)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994307" y="4637904"/>
            <a:ext cx="11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,10)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19067" y="4637904"/>
            <a:ext cx="11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,8)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15730" y="4628668"/>
            <a:ext cx="11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,1)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399939" y="2105546"/>
            <a:ext cx="78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定義神經層各層輸入輸出資料維度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0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678</Words>
  <Application>Microsoft Office PowerPoint</Application>
  <PresentationFormat>寬螢幕</PresentationFormat>
  <Paragraphs>178</Paragraphs>
  <Slides>23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新細明體</vt:lpstr>
      <vt:lpstr>Arial</vt:lpstr>
      <vt:lpstr>Bauhaus 93</vt:lpstr>
      <vt:lpstr>Calibri</vt:lpstr>
      <vt:lpstr>Calibri Light</vt:lpstr>
      <vt:lpstr>Office 佈景主題</vt:lpstr>
      <vt:lpstr>打造你的神經網路 多層感知器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打造你的神經網路 多層感知器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認識人工智慧與機器學習</dc:title>
  <dc:creator>傅家銘</dc:creator>
  <cp:lastModifiedBy>傅家銘</cp:lastModifiedBy>
  <cp:revision>63</cp:revision>
  <dcterms:created xsi:type="dcterms:W3CDTF">2021-01-24T20:18:53Z</dcterms:created>
  <dcterms:modified xsi:type="dcterms:W3CDTF">2021-03-10T14:31:10Z</dcterms:modified>
</cp:coreProperties>
</file>