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7.gif" ContentType="image/gif"/>
  <Override PartName="/ppt/media/image26.gif" ContentType="image/gif"/>
  <Override PartName="/ppt/media/image25.gif" ContentType="image/gif"/>
  <Override PartName="/ppt/media/image24.gif" ContentType="image/gif"/>
  <Override PartName="/ppt/media/image23.gif" ContentType="image/gif"/>
  <Override PartName="/ppt/media/image22.gif" ContentType="image/gif"/>
  <Override PartName="/ppt/media/image21.gif" ContentType="image/gif"/>
  <Override PartName="/ppt/media/image4.gif" ContentType="image/gif"/>
  <Override PartName="/ppt/media/image5.gif" ContentType="image/gif"/>
  <Override PartName="/ppt/media/image7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28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12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12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12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120" cy="223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120" cy="223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120" cy="223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120" cy="223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PlaceHolder 8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120" cy="223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PlaceHolder 9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120" cy="223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120" cy="223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12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PlaceHolder 8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120" cy="223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gif"/><Relationship Id="rId2" Type="http://schemas.openxmlformats.org/officeDocument/2006/relationships/image" Target="../media/image22.gif"/><Relationship Id="rId3" Type="http://schemas.openxmlformats.org/officeDocument/2006/relationships/image" Target="../media/image23.gif"/><Relationship Id="rId4" Type="http://schemas.openxmlformats.org/officeDocument/2006/relationships/slideLayout" Target="../slideLayouts/slideLayout4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gif"/><Relationship Id="rId2" Type="http://schemas.openxmlformats.org/officeDocument/2006/relationships/image" Target="../media/image25.gif"/><Relationship Id="rId3" Type="http://schemas.openxmlformats.org/officeDocument/2006/relationships/image" Target="../media/image26.gif"/><Relationship Id="rId4" Type="http://schemas.openxmlformats.org/officeDocument/2006/relationships/image" Target="../media/image27.gif"/><Relationship Id="rId5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gif"/><Relationship Id="rId3" Type="http://schemas.openxmlformats.org/officeDocument/2006/relationships/image" Target="../media/image5.gif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4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Simulating Collisional Dark Matter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Javier Alejandro Acevedo Barroso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ja.acevedo12@uniandes.edu.co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Collisionless examples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457200" y="2011680"/>
            <a:ext cx="4829400" cy="4079160"/>
          </a:xfrm>
          <a:prstGeom prst="rect">
            <a:avLst/>
          </a:prstGeom>
          <a:ln>
            <a:noFill/>
          </a:ln>
        </p:spPr>
      </p:pic>
      <p:pic>
        <p:nvPicPr>
          <p:cNvPr id="293" name="" descr=""/>
          <p:cNvPicPr/>
          <p:nvPr/>
        </p:nvPicPr>
        <p:blipFill>
          <a:blip r:embed="rId2"/>
          <a:stretch/>
        </p:blipFill>
        <p:spPr>
          <a:xfrm>
            <a:off x="4801680" y="2138400"/>
            <a:ext cx="5073480" cy="380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Collisional Term: the BGK Approximation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1188720" y="4114800"/>
            <a:ext cx="7593480" cy="548280"/>
          </a:xfrm>
          <a:prstGeom prst="rect">
            <a:avLst/>
          </a:prstGeom>
          <a:ln>
            <a:noFill/>
          </a:ln>
        </p:spPr>
      </p:pic>
      <p:pic>
        <p:nvPicPr>
          <p:cNvPr id="296" name="" descr=""/>
          <p:cNvPicPr/>
          <p:nvPr/>
        </p:nvPicPr>
        <p:blipFill>
          <a:blip r:embed="rId2"/>
          <a:stretch/>
        </p:blipFill>
        <p:spPr>
          <a:xfrm>
            <a:off x="1554480" y="1920240"/>
            <a:ext cx="6647760" cy="1666080"/>
          </a:xfrm>
          <a:prstGeom prst="rect">
            <a:avLst/>
          </a:prstGeom>
          <a:ln>
            <a:noFill/>
          </a:ln>
        </p:spPr>
      </p:pic>
      <p:pic>
        <p:nvPicPr>
          <p:cNvPr id="297" name="" descr=""/>
          <p:cNvPicPr/>
          <p:nvPr/>
        </p:nvPicPr>
        <p:blipFill>
          <a:blip r:embed="rId3"/>
          <a:stretch/>
        </p:blipFill>
        <p:spPr>
          <a:xfrm>
            <a:off x="1371960" y="4938120"/>
            <a:ext cx="6400080" cy="121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Equilibrium Distribution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367920" y="3840480"/>
            <a:ext cx="7404120" cy="1096920"/>
          </a:xfrm>
          <a:prstGeom prst="rect">
            <a:avLst/>
          </a:prstGeom>
          <a:ln>
            <a:noFill/>
          </a:ln>
        </p:spPr>
      </p:pic>
      <p:pic>
        <p:nvPicPr>
          <p:cNvPr id="300" name="" descr=""/>
          <p:cNvPicPr/>
          <p:nvPr/>
        </p:nvPicPr>
        <p:blipFill>
          <a:blip r:embed="rId2"/>
          <a:stretch/>
        </p:blipFill>
        <p:spPr>
          <a:xfrm>
            <a:off x="365760" y="1797480"/>
            <a:ext cx="4387680" cy="945360"/>
          </a:xfrm>
          <a:prstGeom prst="rect">
            <a:avLst/>
          </a:prstGeom>
          <a:ln>
            <a:noFill/>
          </a:ln>
        </p:spPr>
      </p:pic>
      <p:pic>
        <p:nvPicPr>
          <p:cNvPr id="301" name="" descr=""/>
          <p:cNvPicPr/>
          <p:nvPr/>
        </p:nvPicPr>
        <p:blipFill>
          <a:blip r:embed="rId3"/>
          <a:stretch/>
        </p:blipFill>
        <p:spPr>
          <a:xfrm>
            <a:off x="365760" y="2743200"/>
            <a:ext cx="6621480" cy="1096920"/>
          </a:xfrm>
          <a:prstGeom prst="rect">
            <a:avLst/>
          </a:prstGeom>
          <a:ln>
            <a:noFill/>
          </a:ln>
        </p:spPr>
      </p:pic>
      <p:pic>
        <p:nvPicPr>
          <p:cNvPr id="302" name="" descr=""/>
          <p:cNvPicPr/>
          <p:nvPr/>
        </p:nvPicPr>
        <p:blipFill>
          <a:blip r:embed="rId4"/>
          <a:stretch/>
        </p:blipFill>
        <p:spPr>
          <a:xfrm>
            <a:off x="298800" y="5029200"/>
            <a:ext cx="9389880" cy="13968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Collisional Examples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359640" y="2640240"/>
            <a:ext cx="4479120" cy="3359160"/>
          </a:xfrm>
          <a:prstGeom prst="rect">
            <a:avLst/>
          </a:prstGeom>
          <a:ln>
            <a:noFill/>
          </a:ln>
        </p:spPr>
      </p:pic>
      <p:sp>
        <p:nvSpPr>
          <p:cNvPr id="305" name="CustomShape 2"/>
          <p:cNvSpPr/>
          <p:nvPr/>
        </p:nvSpPr>
        <p:spPr>
          <a:xfrm>
            <a:off x="5063760" y="1980000"/>
            <a:ext cx="447912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Different Taus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360000" y="1980000"/>
            <a:ext cx="447912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"/>
          <p:cNvSpPr/>
          <p:nvPr/>
        </p:nvSpPr>
        <p:spPr>
          <a:xfrm>
            <a:off x="5063760" y="1980000"/>
            <a:ext cx="447912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4"/>
          <p:cNvSpPr/>
          <p:nvPr/>
        </p:nvSpPr>
        <p:spPr>
          <a:xfrm>
            <a:off x="360000" y="4424400"/>
            <a:ext cx="447912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5"/>
          <p:cNvSpPr/>
          <p:nvPr/>
        </p:nvSpPr>
        <p:spPr>
          <a:xfrm>
            <a:off x="5063760" y="4424400"/>
            <a:ext cx="447912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Jeans instability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Results on Density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Results on potential and acceleration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Results on phase-space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Gaussian distribution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Collisional and Collisionless Dark Matter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365760" y="2560320"/>
            <a:ext cx="4585680" cy="343908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2"/>
          <a:stretch/>
        </p:blipFill>
        <p:spPr>
          <a:xfrm>
            <a:off x="5205600" y="2560680"/>
            <a:ext cx="4669560" cy="338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Results on Density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Results on potential and acceleration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Results on phase-space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2D and 3D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The Boltzmann Equation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688320" y="1980000"/>
            <a:ext cx="3821760" cy="4679640"/>
          </a:xfrm>
          <a:prstGeom prst="rect">
            <a:avLst/>
          </a:prstGeom>
          <a:ln>
            <a:noFill/>
          </a:ln>
        </p:spPr>
      </p:pic>
      <p:pic>
        <p:nvPicPr>
          <p:cNvPr id="264" name="" descr=""/>
          <p:cNvPicPr/>
          <p:nvPr/>
        </p:nvPicPr>
        <p:blipFill>
          <a:blip r:embed="rId2"/>
          <a:stretch/>
        </p:blipFill>
        <p:spPr>
          <a:xfrm>
            <a:off x="5063040" y="2723760"/>
            <a:ext cx="4479120" cy="744120"/>
          </a:xfrm>
          <a:prstGeom prst="rect">
            <a:avLst/>
          </a:prstGeom>
          <a:ln>
            <a:noFill/>
          </a:ln>
        </p:spPr>
      </p:pic>
      <p:pic>
        <p:nvPicPr>
          <p:cNvPr id="265" name="" descr=""/>
          <p:cNvPicPr/>
          <p:nvPr/>
        </p:nvPicPr>
        <p:blipFill>
          <a:blip r:embed="rId3"/>
          <a:stretch/>
        </p:blipFill>
        <p:spPr>
          <a:xfrm>
            <a:off x="5063400" y="5123520"/>
            <a:ext cx="4479120" cy="83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Solving Boltzmann Equation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1117440" y="1980000"/>
            <a:ext cx="2963520" cy="2231640"/>
          </a:xfrm>
          <a:prstGeom prst="rect">
            <a:avLst/>
          </a:prstGeom>
          <a:ln>
            <a:noFill/>
          </a:ln>
        </p:spPr>
      </p:pic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5810760" y="1980000"/>
            <a:ext cx="2984760" cy="2231640"/>
          </a:xfrm>
          <a:prstGeom prst="rect">
            <a:avLst/>
          </a:prstGeom>
          <a:ln>
            <a:noFill/>
          </a:ln>
        </p:spPr>
      </p:pic>
      <p:pic>
        <p:nvPicPr>
          <p:cNvPr id="269" name="" descr=""/>
          <p:cNvPicPr/>
          <p:nvPr/>
        </p:nvPicPr>
        <p:blipFill>
          <a:blip r:embed="rId3"/>
          <a:stretch/>
        </p:blipFill>
        <p:spPr>
          <a:xfrm>
            <a:off x="1120320" y="4424400"/>
            <a:ext cx="2957760" cy="2231640"/>
          </a:xfrm>
          <a:prstGeom prst="rect">
            <a:avLst/>
          </a:prstGeom>
          <a:ln>
            <a:noFill/>
          </a:ln>
        </p:spPr>
      </p:pic>
      <p:pic>
        <p:nvPicPr>
          <p:cNvPr id="270" name="" descr=""/>
          <p:cNvPicPr/>
          <p:nvPr/>
        </p:nvPicPr>
        <p:blipFill>
          <a:blip r:embed="rId4"/>
          <a:stretch/>
        </p:blipFill>
        <p:spPr>
          <a:xfrm>
            <a:off x="5812200" y="4424400"/>
            <a:ext cx="2981520" cy="223164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640080" y="2834640"/>
            <a:ext cx="73116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Source Sans Pro"/>
              </a:rPr>
              <a:t>LB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640080" y="5303520"/>
            <a:ext cx="73116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Source Sans Pro"/>
              </a:rPr>
              <a:t>FV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5212080" y="5303520"/>
            <a:ext cx="73116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Source Sans Pro"/>
              </a:rPr>
              <a:t>MM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5212080" y="2834640"/>
            <a:ext cx="73116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Source Sans Pro"/>
              </a:rPr>
              <a:t>PM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Lattice-Bolztmann and Automatas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360360" y="2903760"/>
            <a:ext cx="4477680" cy="2832120"/>
          </a:xfrm>
          <a:prstGeom prst="rect">
            <a:avLst/>
          </a:prstGeom>
          <a:ln>
            <a:noFill/>
          </a:ln>
        </p:spPr>
      </p:pic>
      <p:pic>
        <p:nvPicPr>
          <p:cNvPr id="277" name="" descr=""/>
          <p:cNvPicPr/>
          <p:nvPr/>
        </p:nvPicPr>
        <p:blipFill>
          <a:blip r:embed="rId2"/>
          <a:stretch/>
        </p:blipFill>
        <p:spPr>
          <a:xfrm>
            <a:off x="5064480" y="2641320"/>
            <a:ext cx="4477320" cy="335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Overview of the Algorithm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2286360" y="1554840"/>
            <a:ext cx="5544720" cy="506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Initial Conditions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359280" y="2286000"/>
            <a:ext cx="4951440" cy="3713400"/>
          </a:xfrm>
          <a:prstGeom prst="rect">
            <a:avLst/>
          </a:prstGeom>
          <a:ln>
            <a:noFill/>
          </a:ln>
        </p:spPr>
      </p:pic>
      <p:pic>
        <p:nvPicPr>
          <p:cNvPr id="282" name="" descr=""/>
          <p:cNvPicPr/>
          <p:nvPr/>
        </p:nvPicPr>
        <p:blipFill>
          <a:blip r:embed="rId2"/>
          <a:stretch/>
        </p:blipFill>
        <p:spPr>
          <a:xfrm>
            <a:off x="4893120" y="2229840"/>
            <a:ext cx="5073480" cy="380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Density and Potential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359640" y="2497680"/>
            <a:ext cx="4669200" cy="3501720"/>
          </a:xfrm>
          <a:prstGeom prst="rect">
            <a:avLst/>
          </a:prstGeom>
          <a:ln>
            <a:noFill/>
          </a:ln>
        </p:spPr>
      </p:pic>
      <p:pic>
        <p:nvPicPr>
          <p:cNvPr id="285" name="" descr=""/>
          <p:cNvPicPr/>
          <p:nvPr/>
        </p:nvPicPr>
        <p:blipFill>
          <a:blip r:embed="rId2"/>
          <a:stretch/>
        </p:blipFill>
        <p:spPr>
          <a:xfrm>
            <a:off x="4937760" y="2468880"/>
            <a:ext cx="4707720" cy="353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Streaming Step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359640" y="2019600"/>
            <a:ext cx="4479120" cy="4600440"/>
          </a:xfrm>
          <a:prstGeom prst="rect">
            <a:avLst/>
          </a:prstGeom>
          <a:ln>
            <a:noFill/>
          </a:ln>
        </p:spPr>
      </p:pic>
      <p:pic>
        <p:nvPicPr>
          <p:cNvPr id="288" name="" descr=""/>
          <p:cNvPicPr/>
          <p:nvPr/>
        </p:nvPicPr>
        <p:blipFill>
          <a:blip r:embed="rId2"/>
          <a:stretch/>
        </p:blipFill>
        <p:spPr>
          <a:xfrm>
            <a:off x="5063400" y="2061720"/>
            <a:ext cx="4479120" cy="4516200"/>
          </a:xfrm>
          <a:prstGeom prst="rect">
            <a:avLst/>
          </a:prstGeom>
          <a:ln>
            <a:noFill/>
          </a:ln>
        </p:spPr>
      </p:pic>
      <p:sp>
        <p:nvSpPr>
          <p:cNvPr id="289" name="CustomShape 2"/>
          <p:cNvSpPr/>
          <p:nvPr/>
        </p:nvSpPr>
        <p:spPr>
          <a:xfrm>
            <a:off x="2103840" y="1554480"/>
            <a:ext cx="9133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Source Sans Pro"/>
              </a:rPr>
              <a:t>Kick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949440" y="1554480"/>
            <a:ext cx="1005480" cy="12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Source Sans Pro"/>
              </a:rPr>
              <a:t>Drift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2018-07-23T20:22:21Z</dcterms:created>
  <dc:creator/>
  <dc:description/>
  <dc:language>en-US</dc:language>
  <cp:lastModifiedBy/>
  <dcterms:modified xsi:type="dcterms:W3CDTF">2018-07-29T01:09:59Z</dcterms:modified>
  <cp:revision>16</cp:revision>
  <dc:subject/>
  <dc:title>Alizarin</dc:title>
</cp:coreProperties>
</file>