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15800" y="92160"/>
            <a:ext cx="8312400" cy="46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46320" y="1571760"/>
            <a:ext cx="2008440" cy="128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spcBef>
                <a:spcPts val="1417"/>
              </a:spcBef>
              <a:buNone/>
            </a:pPr>
            <a:endParaRPr lang="en-US" sz="1020" b="0" strike="noStrike" spc="-1">
              <a:solidFill>
                <a:srgbClr val="565A5C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46320" y="2979000"/>
            <a:ext cx="2008440" cy="128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spcBef>
                <a:spcPts val="1417"/>
              </a:spcBef>
              <a:buNone/>
            </a:pPr>
            <a:endParaRPr lang="en-US" sz="1020" b="0" strike="noStrike" spc="-1">
              <a:solidFill>
                <a:srgbClr val="565A5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15800" y="92160"/>
            <a:ext cx="8312400" cy="46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46320" y="1571760"/>
            <a:ext cx="979920" cy="128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spcBef>
                <a:spcPts val="1417"/>
              </a:spcBef>
              <a:buNone/>
            </a:pPr>
            <a:endParaRPr lang="en-US" sz="1020" b="0" strike="noStrike" spc="-1">
              <a:solidFill>
                <a:srgbClr val="565A5C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1375560" y="1571760"/>
            <a:ext cx="979920" cy="128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spcBef>
                <a:spcPts val="1417"/>
              </a:spcBef>
              <a:buNone/>
            </a:pPr>
            <a:endParaRPr lang="en-US" sz="1020" b="0" strike="noStrike" spc="-1">
              <a:solidFill>
                <a:srgbClr val="565A5C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346320" y="2979000"/>
            <a:ext cx="979920" cy="128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spcBef>
                <a:spcPts val="1417"/>
              </a:spcBef>
              <a:buNone/>
            </a:pPr>
            <a:endParaRPr lang="en-US" sz="1020" b="0" strike="noStrike" spc="-1">
              <a:solidFill>
                <a:srgbClr val="565A5C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1375560" y="2979000"/>
            <a:ext cx="979920" cy="128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spcBef>
                <a:spcPts val="1417"/>
              </a:spcBef>
              <a:buNone/>
            </a:pPr>
            <a:endParaRPr lang="en-US" sz="1020" b="0" strike="noStrike" spc="-1">
              <a:solidFill>
                <a:srgbClr val="565A5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15800" y="92160"/>
            <a:ext cx="8312400" cy="46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346320" y="1571760"/>
            <a:ext cx="646560" cy="128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spcBef>
                <a:spcPts val="1417"/>
              </a:spcBef>
              <a:buNone/>
            </a:pPr>
            <a:endParaRPr lang="en-US" sz="1020" b="0" strike="noStrike" spc="-1">
              <a:solidFill>
                <a:srgbClr val="565A5C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1025640" y="1571760"/>
            <a:ext cx="646560" cy="128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spcBef>
                <a:spcPts val="1417"/>
              </a:spcBef>
              <a:buNone/>
            </a:pPr>
            <a:endParaRPr lang="en-US" sz="1020" b="0" strike="noStrike" spc="-1">
              <a:solidFill>
                <a:srgbClr val="565A5C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1704960" y="1571760"/>
            <a:ext cx="646560" cy="128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spcBef>
                <a:spcPts val="1417"/>
              </a:spcBef>
              <a:buNone/>
            </a:pPr>
            <a:endParaRPr lang="en-US" sz="1020" b="0" strike="noStrike" spc="-1">
              <a:solidFill>
                <a:srgbClr val="565A5C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346320" y="2979000"/>
            <a:ext cx="646560" cy="128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spcBef>
                <a:spcPts val="1417"/>
              </a:spcBef>
              <a:buNone/>
            </a:pPr>
            <a:endParaRPr lang="en-US" sz="1020" b="0" strike="noStrike" spc="-1">
              <a:solidFill>
                <a:srgbClr val="565A5C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1025640" y="2979000"/>
            <a:ext cx="646560" cy="128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spcBef>
                <a:spcPts val="1417"/>
              </a:spcBef>
              <a:buNone/>
            </a:pPr>
            <a:endParaRPr lang="en-US" sz="1020" b="0" strike="noStrike" spc="-1">
              <a:solidFill>
                <a:srgbClr val="565A5C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1704960" y="2979000"/>
            <a:ext cx="646560" cy="128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spcBef>
                <a:spcPts val="1417"/>
              </a:spcBef>
              <a:buNone/>
            </a:pPr>
            <a:endParaRPr lang="en-US" sz="1020" b="0" strike="noStrike" spc="-1">
              <a:solidFill>
                <a:srgbClr val="565A5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15800" y="92160"/>
            <a:ext cx="8312400" cy="46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46320" y="1571760"/>
            <a:ext cx="2008440" cy="269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15800" y="92160"/>
            <a:ext cx="8312400" cy="46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46320" y="1571760"/>
            <a:ext cx="2008440" cy="269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spcBef>
                <a:spcPts val="1417"/>
              </a:spcBef>
              <a:buNone/>
            </a:pPr>
            <a:endParaRPr lang="en-US" sz="1020" b="0" strike="noStrike" spc="-1">
              <a:solidFill>
                <a:srgbClr val="565A5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15800" y="92160"/>
            <a:ext cx="8312400" cy="46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46320" y="1571760"/>
            <a:ext cx="979920" cy="269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spcBef>
                <a:spcPts val="1417"/>
              </a:spcBef>
              <a:buNone/>
            </a:pPr>
            <a:endParaRPr lang="en-US" sz="1020" b="0" strike="noStrike" spc="-1">
              <a:solidFill>
                <a:srgbClr val="565A5C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375560" y="1571760"/>
            <a:ext cx="979920" cy="269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spcBef>
                <a:spcPts val="1417"/>
              </a:spcBef>
              <a:buNone/>
            </a:pPr>
            <a:endParaRPr lang="en-US" sz="1020" b="0" strike="noStrike" spc="-1">
              <a:solidFill>
                <a:srgbClr val="565A5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15800" y="92160"/>
            <a:ext cx="8312400" cy="46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5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15800" y="92160"/>
            <a:ext cx="8312400" cy="21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15800" y="92160"/>
            <a:ext cx="8312400" cy="46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46320" y="1571760"/>
            <a:ext cx="979920" cy="128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spcBef>
                <a:spcPts val="1417"/>
              </a:spcBef>
              <a:buNone/>
            </a:pPr>
            <a:endParaRPr lang="en-US" sz="1020" b="0" strike="noStrike" spc="-1">
              <a:solidFill>
                <a:srgbClr val="565A5C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1375560" y="1571760"/>
            <a:ext cx="979920" cy="269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spcBef>
                <a:spcPts val="1417"/>
              </a:spcBef>
              <a:buNone/>
            </a:pPr>
            <a:endParaRPr lang="en-US" sz="1020" b="0" strike="noStrike" spc="-1">
              <a:solidFill>
                <a:srgbClr val="565A5C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346320" y="2979000"/>
            <a:ext cx="979920" cy="128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spcBef>
                <a:spcPts val="1417"/>
              </a:spcBef>
              <a:buNone/>
            </a:pPr>
            <a:endParaRPr lang="en-US" sz="1020" b="0" strike="noStrike" spc="-1">
              <a:solidFill>
                <a:srgbClr val="565A5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15800" y="92160"/>
            <a:ext cx="8312400" cy="46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46320" y="1571760"/>
            <a:ext cx="979920" cy="269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spcBef>
                <a:spcPts val="1417"/>
              </a:spcBef>
              <a:buNone/>
            </a:pPr>
            <a:endParaRPr lang="en-US" sz="1020" b="0" strike="noStrike" spc="-1">
              <a:solidFill>
                <a:srgbClr val="565A5C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1375560" y="1571760"/>
            <a:ext cx="979920" cy="128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spcBef>
                <a:spcPts val="1417"/>
              </a:spcBef>
              <a:buNone/>
            </a:pPr>
            <a:endParaRPr lang="en-US" sz="1020" b="0" strike="noStrike" spc="-1">
              <a:solidFill>
                <a:srgbClr val="565A5C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375560" y="2979000"/>
            <a:ext cx="979920" cy="128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spcBef>
                <a:spcPts val="1417"/>
              </a:spcBef>
              <a:buNone/>
            </a:pPr>
            <a:endParaRPr lang="en-US" sz="1020" b="0" strike="noStrike" spc="-1">
              <a:solidFill>
                <a:srgbClr val="565A5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15800" y="92160"/>
            <a:ext cx="8312400" cy="46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46320" y="1571760"/>
            <a:ext cx="979920" cy="128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spcBef>
                <a:spcPts val="1417"/>
              </a:spcBef>
              <a:buNone/>
            </a:pPr>
            <a:endParaRPr lang="en-US" sz="1020" b="0" strike="noStrike" spc="-1">
              <a:solidFill>
                <a:srgbClr val="565A5C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375560" y="1571760"/>
            <a:ext cx="979920" cy="128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spcBef>
                <a:spcPts val="1417"/>
              </a:spcBef>
              <a:buNone/>
            </a:pPr>
            <a:endParaRPr lang="en-US" sz="1020" b="0" strike="noStrike" spc="-1">
              <a:solidFill>
                <a:srgbClr val="565A5C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46320" y="2979000"/>
            <a:ext cx="2008440" cy="128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spcBef>
                <a:spcPts val="1417"/>
              </a:spcBef>
              <a:buNone/>
            </a:pPr>
            <a:endParaRPr lang="en-US" sz="1020" b="0" strike="noStrike" spc="-1">
              <a:solidFill>
                <a:srgbClr val="565A5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/>
          <p:cNvPicPr/>
          <p:nvPr/>
        </p:nvPicPr>
        <p:blipFill>
          <a:blip r:embed="rId14"/>
          <a:stretch/>
        </p:blipFill>
        <p:spPr>
          <a:xfrm>
            <a:off x="0" y="0"/>
            <a:ext cx="9143640" cy="1047240"/>
          </a:xfrm>
          <a:prstGeom prst="rect">
            <a:avLst/>
          </a:prstGeom>
          <a:ln w="0">
            <a:noFill/>
          </a:ln>
        </p:spPr>
      </p:pic>
      <p:pic>
        <p:nvPicPr>
          <p:cNvPr id="13" name="Picture 8"/>
          <p:cNvPicPr/>
          <p:nvPr/>
        </p:nvPicPr>
        <p:blipFill>
          <a:blip r:embed="rId15"/>
          <a:stretch/>
        </p:blipFill>
        <p:spPr>
          <a:xfrm>
            <a:off x="0" y="4457880"/>
            <a:ext cx="9143640" cy="6854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346320" y="1571760"/>
            <a:ext cx="2008440" cy="269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690" b="0" strike="noStrike" spc="-1">
                <a:solidFill>
                  <a:srgbClr val="565A5C"/>
                </a:solidFill>
                <a:latin typeface="Arial"/>
                <a:ea typeface="Arial"/>
              </a:rPr>
              <a:t>Click to edit Master text styles</a:t>
            </a:r>
            <a:endParaRPr lang="en-US" sz="690" b="0" strike="noStrike" spc="-1">
              <a:solidFill>
                <a:srgbClr val="565A5C"/>
              </a:solidFill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3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690" b="0" strike="noStrike" spc="-1">
                <a:solidFill>
                  <a:srgbClr val="565A5C"/>
                </a:solidFill>
                <a:latin typeface="Arial"/>
                <a:ea typeface="HelveticaNeueLT Std"/>
              </a:rPr>
              <a:t>Second level</a:t>
            </a:r>
            <a:endParaRPr lang="en-US" sz="690" b="0" i="1" strike="noStrike" spc="-1">
              <a:solidFill>
                <a:srgbClr val="565A5C"/>
              </a:solidFill>
              <a:latin typeface="HelveticaNeueLT Std"/>
            </a:endParaRPr>
          </a:p>
          <a:p>
            <a:pPr marL="1296000" lvl="2" indent="-288000">
              <a:lnSpc>
                <a:spcPct val="100000"/>
              </a:lnSpc>
              <a:spcBef>
                <a:spcPts val="13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690" b="0" i="1" strike="noStrike" spc="-1">
                <a:solidFill>
                  <a:srgbClr val="565A5C"/>
                </a:solidFill>
                <a:latin typeface="Arial"/>
                <a:ea typeface="HelveticaNeueLT Std"/>
              </a:rPr>
              <a:t>Third level</a:t>
            </a:r>
            <a:endParaRPr lang="en-US" sz="690" b="0" strike="noStrike" spc="-1">
              <a:solidFill>
                <a:srgbClr val="565A5C"/>
              </a:solidFill>
              <a:latin typeface="HelveticaNeueLT Std"/>
            </a:endParaRPr>
          </a:p>
          <a:p>
            <a:pPr marL="1728000" lvl="3" indent="-216000">
              <a:lnSpc>
                <a:spcPct val="100000"/>
              </a:lnSpc>
              <a:spcBef>
                <a:spcPts val="13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690" b="0" strike="noStrike" spc="-1">
                <a:solidFill>
                  <a:srgbClr val="565A5C"/>
                </a:solidFill>
                <a:latin typeface="Arial"/>
                <a:ea typeface="HelveticaNeueLT Std"/>
              </a:rPr>
              <a:t>Fourth level</a:t>
            </a:r>
            <a:endParaRPr lang="en-US" sz="690" b="0" strike="noStrike" spc="-1">
              <a:solidFill>
                <a:srgbClr val="565A5C"/>
              </a:solidFill>
              <a:latin typeface="HelveticaNeueLT Std"/>
            </a:endParaRPr>
          </a:p>
          <a:p>
            <a:pPr marL="2160000" lvl="4" indent="-216000">
              <a:lnSpc>
                <a:spcPct val="100000"/>
              </a:lnSpc>
              <a:spcBef>
                <a:spcPts val="13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690" b="0" strike="noStrike" spc="-1">
                <a:solidFill>
                  <a:srgbClr val="565A5C"/>
                </a:solidFill>
                <a:latin typeface="Arial"/>
                <a:ea typeface="HelveticaNeueLT Std"/>
              </a:rPr>
              <a:t>Fifth level</a:t>
            </a:r>
            <a:endParaRPr lang="en-US" sz="690" b="0" strike="noStrike" spc="-1">
              <a:solidFill>
                <a:srgbClr val="565A5C"/>
              </a:solidFill>
              <a:latin typeface="HelveticaNeueLT St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2498400" y="1571760"/>
            <a:ext cx="2008440" cy="269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61200" indent="-61200">
              <a:lnSpc>
                <a:spcPct val="100000"/>
              </a:lnSpc>
              <a:buClr>
                <a:srgbClr val="565A5C"/>
              </a:buClr>
              <a:buFont typeface="Arial"/>
              <a:buChar char="•"/>
            </a:pPr>
            <a:r>
              <a:rPr lang="en-US" sz="690" b="0" strike="noStrike" spc="-1">
                <a:solidFill>
                  <a:srgbClr val="565A5C"/>
                </a:solidFill>
                <a:latin typeface="Arial"/>
                <a:ea typeface="Arial"/>
              </a:rPr>
              <a:t>Click to edit Master text styles</a:t>
            </a:r>
            <a:endParaRPr lang="en-US" sz="690" b="0" strike="noStrike" spc="-1">
              <a:solidFill>
                <a:srgbClr val="565A5C"/>
              </a:solidFill>
              <a:latin typeface="Arial"/>
            </a:endParaRPr>
          </a:p>
          <a:p>
            <a:pPr marL="122400" lvl="1" indent="-61200">
              <a:lnSpc>
                <a:spcPct val="100000"/>
              </a:lnSpc>
              <a:spcBef>
                <a:spcPts val="139"/>
              </a:spcBef>
              <a:buClr>
                <a:srgbClr val="565A5C"/>
              </a:buClr>
              <a:buFont typeface="Arial"/>
              <a:buChar char="–"/>
            </a:pPr>
            <a:r>
              <a:rPr lang="en-US" sz="690" b="0" strike="noStrike" spc="-1">
                <a:solidFill>
                  <a:srgbClr val="565A5C"/>
                </a:solidFill>
                <a:latin typeface="Arial"/>
                <a:ea typeface="HelveticaNeueLT Std"/>
              </a:rPr>
              <a:t>Second level</a:t>
            </a:r>
            <a:endParaRPr lang="en-US" sz="690" b="0" i="1" strike="noStrike" spc="-1">
              <a:solidFill>
                <a:srgbClr val="565A5C"/>
              </a:solidFill>
              <a:latin typeface="HelveticaNeueLT Std"/>
            </a:endParaRPr>
          </a:p>
          <a:p>
            <a:pPr marL="183600" lvl="2" indent="-61200">
              <a:lnSpc>
                <a:spcPct val="100000"/>
              </a:lnSpc>
              <a:spcBef>
                <a:spcPts val="139"/>
              </a:spcBef>
              <a:buClr>
                <a:srgbClr val="565A5C"/>
              </a:buClr>
              <a:buFont typeface="Arial"/>
              <a:buChar char="•"/>
            </a:pPr>
            <a:r>
              <a:rPr lang="en-US" sz="690" b="0" i="1" strike="noStrike" spc="-1">
                <a:solidFill>
                  <a:srgbClr val="565A5C"/>
                </a:solidFill>
                <a:latin typeface="Arial"/>
                <a:ea typeface="HelveticaNeueLT Std"/>
              </a:rPr>
              <a:t>Third level</a:t>
            </a:r>
            <a:endParaRPr lang="en-US" sz="690" b="0" strike="noStrike" spc="-1">
              <a:solidFill>
                <a:srgbClr val="565A5C"/>
              </a:solidFill>
              <a:latin typeface="HelveticaNeueLT Std"/>
            </a:endParaRPr>
          </a:p>
          <a:p>
            <a:pPr marL="244800" lvl="3" indent="-61200">
              <a:lnSpc>
                <a:spcPct val="100000"/>
              </a:lnSpc>
              <a:spcBef>
                <a:spcPts val="139"/>
              </a:spcBef>
              <a:buClr>
                <a:srgbClr val="565A5C"/>
              </a:buClr>
              <a:buFont typeface="Arial"/>
              <a:buChar char="–"/>
            </a:pPr>
            <a:r>
              <a:rPr lang="en-US" sz="690" b="0" strike="noStrike" spc="-1">
                <a:solidFill>
                  <a:srgbClr val="565A5C"/>
                </a:solidFill>
                <a:latin typeface="Arial"/>
                <a:ea typeface="HelveticaNeueLT Std"/>
              </a:rPr>
              <a:t>Fourth level</a:t>
            </a:r>
            <a:endParaRPr lang="en-US" sz="690" b="0" strike="noStrike" spc="-1">
              <a:solidFill>
                <a:srgbClr val="565A5C"/>
              </a:solidFill>
              <a:latin typeface="HelveticaNeueLT Std"/>
            </a:endParaRPr>
          </a:p>
          <a:p>
            <a:pPr marL="306360" lvl="4" indent="-61200">
              <a:lnSpc>
                <a:spcPct val="100000"/>
              </a:lnSpc>
              <a:spcBef>
                <a:spcPts val="139"/>
              </a:spcBef>
              <a:buClr>
                <a:srgbClr val="565A5C"/>
              </a:buClr>
              <a:buFont typeface="Arial"/>
              <a:buChar char="»"/>
            </a:pPr>
            <a:r>
              <a:rPr lang="en-US" sz="690" b="0" strike="noStrike" spc="-1">
                <a:solidFill>
                  <a:srgbClr val="565A5C"/>
                </a:solidFill>
                <a:latin typeface="Arial"/>
                <a:ea typeface="HelveticaNeueLT Std"/>
              </a:rPr>
              <a:t>Fifth level</a:t>
            </a:r>
            <a:endParaRPr lang="en-US" sz="690" b="0" strike="noStrike" spc="-1">
              <a:solidFill>
                <a:srgbClr val="565A5C"/>
              </a:solidFill>
              <a:latin typeface="HelveticaNeueLT St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650480" y="1571760"/>
            <a:ext cx="2008440" cy="269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61200" indent="-61200">
              <a:lnSpc>
                <a:spcPct val="100000"/>
              </a:lnSpc>
              <a:buClr>
                <a:srgbClr val="565A5C"/>
              </a:buClr>
              <a:buFont typeface="Arial"/>
              <a:buChar char="•"/>
            </a:pPr>
            <a:r>
              <a:rPr lang="en-US" sz="690" b="0" strike="noStrike" spc="-1">
                <a:solidFill>
                  <a:srgbClr val="565A5C"/>
                </a:solidFill>
                <a:latin typeface="Arial"/>
                <a:ea typeface="Arial"/>
              </a:rPr>
              <a:t>Click to edit Master text styles</a:t>
            </a:r>
            <a:endParaRPr lang="en-US" sz="690" b="0" strike="noStrike" spc="-1">
              <a:solidFill>
                <a:srgbClr val="565A5C"/>
              </a:solidFill>
              <a:latin typeface="Arial"/>
            </a:endParaRPr>
          </a:p>
          <a:p>
            <a:pPr marL="122400" lvl="1" indent="-61200">
              <a:lnSpc>
                <a:spcPct val="100000"/>
              </a:lnSpc>
              <a:spcBef>
                <a:spcPts val="139"/>
              </a:spcBef>
              <a:buClr>
                <a:srgbClr val="565A5C"/>
              </a:buClr>
              <a:buFont typeface="Arial"/>
              <a:buChar char="–"/>
            </a:pPr>
            <a:r>
              <a:rPr lang="en-US" sz="690" b="0" strike="noStrike" spc="-1">
                <a:solidFill>
                  <a:srgbClr val="565A5C"/>
                </a:solidFill>
                <a:latin typeface="Arial"/>
                <a:ea typeface="HelveticaNeueLT Std"/>
              </a:rPr>
              <a:t>Second level</a:t>
            </a:r>
            <a:endParaRPr lang="en-US" sz="690" b="0" i="1" strike="noStrike" spc="-1">
              <a:solidFill>
                <a:srgbClr val="565A5C"/>
              </a:solidFill>
              <a:latin typeface="HelveticaNeueLT Std"/>
            </a:endParaRPr>
          </a:p>
          <a:p>
            <a:pPr marL="183600" lvl="2" indent="-61200">
              <a:lnSpc>
                <a:spcPct val="100000"/>
              </a:lnSpc>
              <a:spcBef>
                <a:spcPts val="139"/>
              </a:spcBef>
              <a:buClr>
                <a:srgbClr val="565A5C"/>
              </a:buClr>
              <a:buFont typeface="Arial"/>
              <a:buChar char="•"/>
            </a:pPr>
            <a:r>
              <a:rPr lang="en-US" sz="690" b="0" i="1" strike="noStrike" spc="-1">
                <a:solidFill>
                  <a:srgbClr val="565A5C"/>
                </a:solidFill>
                <a:latin typeface="Arial"/>
                <a:ea typeface="HelveticaNeueLT Std"/>
              </a:rPr>
              <a:t>Third level</a:t>
            </a:r>
            <a:endParaRPr lang="en-US" sz="690" b="0" strike="noStrike" spc="-1">
              <a:solidFill>
                <a:srgbClr val="565A5C"/>
              </a:solidFill>
              <a:latin typeface="HelveticaNeueLT Std"/>
            </a:endParaRPr>
          </a:p>
          <a:p>
            <a:pPr marL="244800" lvl="3" indent="-61200">
              <a:lnSpc>
                <a:spcPct val="100000"/>
              </a:lnSpc>
              <a:spcBef>
                <a:spcPts val="139"/>
              </a:spcBef>
              <a:buClr>
                <a:srgbClr val="565A5C"/>
              </a:buClr>
              <a:buFont typeface="Arial"/>
              <a:buChar char="–"/>
            </a:pPr>
            <a:r>
              <a:rPr lang="en-US" sz="690" b="0" strike="noStrike" spc="-1">
                <a:solidFill>
                  <a:srgbClr val="565A5C"/>
                </a:solidFill>
                <a:latin typeface="Arial"/>
                <a:ea typeface="HelveticaNeueLT Std"/>
              </a:rPr>
              <a:t>Fourth level</a:t>
            </a:r>
            <a:endParaRPr lang="en-US" sz="690" b="0" strike="noStrike" spc="-1">
              <a:solidFill>
                <a:srgbClr val="565A5C"/>
              </a:solidFill>
              <a:latin typeface="HelveticaNeueLT Std"/>
            </a:endParaRPr>
          </a:p>
          <a:p>
            <a:pPr marL="306360" lvl="4" indent="-61200">
              <a:lnSpc>
                <a:spcPct val="100000"/>
              </a:lnSpc>
              <a:spcBef>
                <a:spcPts val="139"/>
              </a:spcBef>
              <a:buClr>
                <a:srgbClr val="565A5C"/>
              </a:buClr>
              <a:buFont typeface="Arial"/>
              <a:buChar char="»"/>
            </a:pPr>
            <a:r>
              <a:rPr lang="en-US" sz="690" b="0" strike="noStrike" spc="-1">
                <a:solidFill>
                  <a:srgbClr val="565A5C"/>
                </a:solidFill>
                <a:latin typeface="Arial"/>
                <a:ea typeface="HelveticaNeueLT Std"/>
              </a:rPr>
              <a:t>Fifth level</a:t>
            </a:r>
            <a:endParaRPr lang="en-US" sz="690" b="0" strike="noStrike" spc="-1">
              <a:solidFill>
                <a:srgbClr val="565A5C"/>
              </a:solidFill>
              <a:latin typeface="HelveticaNeueLT St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802560" y="1571760"/>
            <a:ext cx="2008440" cy="269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61200" indent="-61200">
              <a:lnSpc>
                <a:spcPct val="100000"/>
              </a:lnSpc>
              <a:buClr>
                <a:srgbClr val="565A5C"/>
              </a:buClr>
              <a:buFont typeface="Arial"/>
              <a:buChar char="•"/>
            </a:pPr>
            <a:r>
              <a:rPr lang="en-US" sz="690" b="0" strike="noStrike" spc="-1">
                <a:solidFill>
                  <a:srgbClr val="565A5C"/>
                </a:solidFill>
                <a:latin typeface="Arial"/>
                <a:ea typeface="Arial"/>
              </a:rPr>
              <a:t>Click to edit Master text styles</a:t>
            </a:r>
            <a:endParaRPr lang="en-US" sz="690" b="0" strike="noStrike" spc="-1">
              <a:solidFill>
                <a:srgbClr val="565A5C"/>
              </a:solidFill>
              <a:latin typeface="Arial"/>
            </a:endParaRPr>
          </a:p>
          <a:p>
            <a:pPr marL="122400" lvl="1" indent="-61200">
              <a:lnSpc>
                <a:spcPct val="100000"/>
              </a:lnSpc>
              <a:spcBef>
                <a:spcPts val="139"/>
              </a:spcBef>
              <a:buClr>
                <a:srgbClr val="565A5C"/>
              </a:buClr>
              <a:buFont typeface="Arial"/>
              <a:buChar char="–"/>
            </a:pPr>
            <a:r>
              <a:rPr lang="en-US" sz="690" b="0" strike="noStrike" spc="-1">
                <a:solidFill>
                  <a:srgbClr val="565A5C"/>
                </a:solidFill>
                <a:latin typeface="Arial"/>
                <a:ea typeface="HelveticaNeueLT Std"/>
              </a:rPr>
              <a:t>Second level</a:t>
            </a:r>
            <a:endParaRPr lang="en-US" sz="690" b="0" i="1" strike="noStrike" spc="-1">
              <a:solidFill>
                <a:srgbClr val="565A5C"/>
              </a:solidFill>
              <a:latin typeface="HelveticaNeueLT Std"/>
            </a:endParaRPr>
          </a:p>
          <a:p>
            <a:pPr marL="183600" lvl="2" indent="-61200">
              <a:lnSpc>
                <a:spcPct val="100000"/>
              </a:lnSpc>
              <a:spcBef>
                <a:spcPts val="139"/>
              </a:spcBef>
              <a:buClr>
                <a:srgbClr val="565A5C"/>
              </a:buClr>
              <a:buFont typeface="Arial"/>
              <a:buChar char="•"/>
            </a:pPr>
            <a:r>
              <a:rPr lang="en-US" sz="690" b="0" i="1" strike="noStrike" spc="-1">
                <a:solidFill>
                  <a:srgbClr val="565A5C"/>
                </a:solidFill>
                <a:latin typeface="Arial"/>
                <a:ea typeface="HelveticaNeueLT Std"/>
              </a:rPr>
              <a:t>Third level</a:t>
            </a:r>
            <a:endParaRPr lang="en-US" sz="690" b="0" strike="noStrike" spc="-1">
              <a:solidFill>
                <a:srgbClr val="565A5C"/>
              </a:solidFill>
              <a:latin typeface="HelveticaNeueLT Std"/>
            </a:endParaRPr>
          </a:p>
          <a:p>
            <a:pPr marL="244800" lvl="3" indent="-61200">
              <a:lnSpc>
                <a:spcPct val="100000"/>
              </a:lnSpc>
              <a:spcBef>
                <a:spcPts val="139"/>
              </a:spcBef>
              <a:buClr>
                <a:srgbClr val="565A5C"/>
              </a:buClr>
              <a:buFont typeface="Arial"/>
              <a:buChar char="–"/>
            </a:pPr>
            <a:r>
              <a:rPr lang="en-US" sz="690" b="0" strike="noStrike" spc="-1">
                <a:solidFill>
                  <a:srgbClr val="565A5C"/>
                </a:solidFill>
                <a:latin typeface="Arial"/>
                <a:ea typeface="HelveticaNeueLT Std"/>
              </a:rPr>
              <a:t>Fourth level</a:t>
            </a:r>
            <a:endParaRPr lang="en-US" sz="690" b="0" strike="noStrike" spc="-1">
              <a:solidFill>
                <a:srgbClr val="565A5C"/>
              </a:solidFill>
              <a:latin typeface="HelveticaNeueLT Std"/>
            </a:endParaRPr>
          </a:p>
          <a:p>
            <a:pPr marL="306360" lvl="4" indent="-61200">
              <a:lnSpc>
                <a:spcPct val="100000"/>
              </a:lnSpc>
              <a:spcBef>
                <a:spcPts val="139"/>
              </a:spcBef>
              <a:buClr>
                <a:srgbClr val="565A5C"/>
              </a:buClr>
              <a:buFont typeface="Arial"/>
              <a:buChar char="»"/>
            </a:pPr>
            <a:r>
              <a:rPr lang="en-US" sz="690" b="0" strike="noStrike" spc="-1">
                <a:solidFill>
                  <a:srgbClr val="565A5C"/>
                </a:solidFill>
                <a:latin typeface="Arial"/>
                <a:ea typeface="HelveticaNeueLT Std"/>
              </a:rPr>
              <a:t>Fifth level</a:t>
            </a:r>
            <a:endParaRPr lang="en-US" sz="690" b="0" strike="noStrike" spc="-1">
              <a:solidFill>
                <a:srgbClr val="565A5C"/>
              </a:solidFill>
              <a:latin typeface="HelveticaNeueLT St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15800" y="602280"/>
            <a:ext cx="8312400" cy="369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  <a:buNone/>
              <a:tabLst>
                <a:tab pos="0" algn="l"/>
              </a:tabLst>
            </a:pPr>
            <a:r>
              <a:rPr lang="en-US" sz="1020" b="0" strike="noStrike" spc="-1">
                <a:solidFill>
                  <a:srgbClr val="000000"/>
                </a:solidFill>
                <a:latin typeface="Arial"/>
                <a:ea typeface="Arial"/>
              </a:rPr>
              <a:t>Authors</a:t>
            </a:r>
            <a:endParaRPr lang="en-US" sz="1020" b="0" strike="noStrike" spc="-1">
              <a:solidFill>
                <a:srgbClr val="565A5C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415800" y="92160"/>
            <a:ext cx="8312400" cy="469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1" strike="noStrike" cap="all" spc="-1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  <a:endParaRPr lang="en-US" sz="1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343440" y="1323720"/>
            <a:ext cx="2007720" cy="13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39"/>
              </a:spcBef>
              <a:buNone/>
              <a:tabLst>
                <a:tab pos="0" algn="l"/>
              </a:tabLst>
            </a:pPr>
            <a:r>
              <a:rPr lang="en-US" sz="690" b="1" strike="noStrike" spc="-1">
                <a:solidFill>
                  <a:srgbClr val="CBB984"/>
                </a:solidFill>
                <a:latin typeface="Arial"/>
                <a:ea typeface="Arial"/>
              </a:rPr>
              <a:t>INTRODUCTION</a:t>
            </a:r>
            <a:endParaRPr lang="en-US" sz="690" b="0" strike="noStrike" spc="-1">
              <a:solidFill>
                <a:srgbClr val="565A5C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2495880" y="1323720"/>
            <a:ext cx="2007720" cy="13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39"/>
              </a:spcBef>
              <a:buNone/>
              <a:tabLst>
                <a:tab pos="0" algn="l"/>
              </a:tabLst>
            </a:pPr>
            <a:r>
              <a:rPr lang="en-US" sz="690" b="1" strike="noStrike" spc="-1">
                <a:solidFill>
                  <a:srgbClr val="CBB984"/>
                </a:solidFill>
                <a:latin typeface="Arial"/>
                <a:ea typeface="Arial"/>
              </a:rPr>
              <a:t>RESULTS</a:t>
            </a:r>
            <a:endParaRPr lang="en-US" sz="690" b="0" strike="noStrike" spc="-1">
              <a:solidFill>
                <a:srgbClr val="565A5C"/>
              </a:solidFill>
              <a:latin typeface="Arial"/>
            </a:endParaRPr>
          </a:p>
        </p:txBody>
      </p:sp>
      <p:sp>
        <p:nvSpPr>
          <p:cNvPr id="10" name="PlaceHolder 9"/>
          <p:cNvSpPr>
            <a:spLocks noGrp="1"/>
          </p:cNvSpPr>
          <p:nvPr>
            <p:ph type="body"/>
          </p:nvPr>
        </p:nvSpPr>
        <p:spPr>
          <a:xfrm>
            <a:off x="4647960" y="1323720"/>
            <a:ext cx="2007720" cy="13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39"/>
              </a:spcBef>
              <a:buNone/>
              <a:tabLst>
                <a:tab pos="0" algn="l"/>
              </a:tabLst>
            </a:pPr>
            <a:r>
              <a:rPr lang="en-US" sz="690" b="1" strike="noStrike" spc="-1">
                <a:solidFill>
                  <a:srgbClr val="CBB984"/>
                </a:solidFill>
                <a:latin typeface="Arial"/>
                <a:ea typeface="Arial"/>
              </a:rPr>
              <a:t>RESULTS (cont.)</a:t>
            </a:r>
            <a:endParaRPr lang="en-US" sz="690" b="0" strike="noStrike" spc="-1">
              <a:solidFill>
                <a:srgbClr val="565A5C"/>
              </a:solidFill>
              <a:latin typeface="Arial"/>
            </a:endParaRPr>
          </a:p>
        </p:txBody>
      </p:sp>
      <p:sp>
        <p:nvSpPr>
          <p:cNvPr id="11" name="PlaceHolder 10"/>
          <p:cNvSpPr>
            <a:spLocks noGrp="1"/>
          </p:cNvSpPr>
          <p:nvPr>
            <p:ph type="body"/>
          </p:nvPr>
        </p:nvSpPr>
        <p:spPr>
          <a:xfrm>
            <a:off x="6800400" y="1323720"/>
            <a:ext cx="2007720" cy="13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39"/>
              </a:spcBef>
              <a:buNone/>
              <a:tabLst>
                <a:tab pos="0" algn="l"/>
              </a:tabLst>
            </a:pPr>
            <a:r>
              <a:rPr lang="en-US" sz="690" b="1" strike="noStrike" spc="-1">
                <a:solidFill>
                  <a:srgbClr val="CBB984"/>
                </a:solidFill>
                <a:latin typeface="Arial"/>
                <a:ea typeface="Arial"/>
              </a:rPr>
              <a:t>CONCLUSIONS</a:t>
            </a:r>
            <a:endParaRPr lang="en-US" sz="690" b="0" strike="noStrike" spc="-1">
              <a:solidFill>
                <a:srgbClr val="565A5C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/>
          </p:nvPr>
        </p:nvSpPr>
        <p:spPr>
          <a:xfrm>
            <a:off x="84600" y="1225812"/>
            <a:ext cx="2496960" cy="1558684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0840" indent="-60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spc="-1" dirty="0">
                <a:solidFill>
                  <a:srgbClr val="000000"/>
                </a:solidFill>
                <a:latin typeface="Times New Roman"/>
                <a:ea typeface="Arial"/>
              </a:rPr>
              <a:t>D</a:t>
            </a:r>
            <a:r>
              <a:rPr lang="en-US" sz="8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eep Learning approaches suffer from a lack of a native uncertainty metric</a:t>
            </a:r>
          </a:p>
          <a:p>
            <a:pPr marL="171450" indent="-6032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spc="-1" dirty="0">
                <a:solidFill>
                  <a:srgbClr val="000000"/>
                </a:solidFill>
                <a:latin typeface="Times New Roman"/>
                <a:ea typeface="Arial"/>
              </a:rPr>
              <a:t>Uncertainty is important in the medical domain, where misdiagnoses have important consequences</a:t>
            </a:r>
            <a:endParaRPr lang="en-US" sz="800" b="0" strike="noStrike" spc="-1" dirty="0">
              <a:solidFill>
                <a:srgbClr val="000000"/>
              </a:solidFill>
              <a:latin typeface="Times New Roman"/>
              <a:ea typeface="Arial"/>
            </a:endParaRPr>
          </a:p>
          <a:p>
            <a:pPr marL="60840" indent="-608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800" b="1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Goal</a:t>
            </a:r>
            <a:r>
              <a:rPr lang="en-US" sz="8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: to compare two methods of uncertainty quantification</a:t>
            </a:r>
          </a:p>
          <a:p>
            <a:pPr marL="171450" indent="-60325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80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lang="en-US" sz="800" b="1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Coefficient of Variation of Monte-Carlo Inference</a:t>
            </a:r>
            <a:r>
              <a:rPr lang="en-US" sz="80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lang="en-US" sz="8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(</a:t>
            </a:r>
            <a:r>
              <a:rPr lang="en-US" sz="800" b="0" strike="noStrike" spc="-1" dirty="0" err="1">
                <a:solidFill>
                  <a:srgbClr val="000000"/>
                </a:solidFill>
                <a:latin typeface="Times New Roman"/>
                <a:ea typeface="Arial"/>
              </a:rPr>
              <a:t>CoV</a:t>
            </a:r>
            <a:r>
              <a:rPr lang="en-US" sz="8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) [1]</a:t>
            </a:r>
            <a:endParaRPr lang="en-US" sz="800" strike="noStrike" spc="-1" dirty="0">
              <a:solidFill>
                <a:srgbClr val="000000"/>
              </a:solidFill>
              <a:latin typeface="Times New Roman"/>
              <a:ea typeface="Arial"/>
            </a:endParaRPr>
          </a:p>
          <a:p>
            <a:pPr marL="171450" indent="-60325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80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lang="en-US" sz="800" b="1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Conformal Uncertainty Quantification</a:t>
            </a:r>
            <a:r>
              <a:rPr lang="en-US" sz="80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lang="en-US" sz="8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(CUQ) to an ongoing cervical cancer screening project PAVE to determine the relationship between uncertainty and performance. [2]</a:t>
            </a:r>
            <a:endParaRPr lang="en-US" sz="800" b="0" strike="noStrike" spc="-1" dirty="0">
              <a:solidFill>
                <a:srgbClr val="565A5C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15800" y="562680"/>
            <a:ext cx="8312400" cy="639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  <a:spcBef>
                <a:spcPts val="201"/>
              </a:spcBef>
              <a:buNone/>
              <a:tabLst>
                <a:tab pos="0" algn="l"/>
              </a:tabLst>
            </a:pPr>
            <a:r>
              <a:rPr lang="en" sz="1000" b="1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Christopher Clark, MS, Scott Kinder, MS, Advaith Veturi, MS, Steve McNamara, OD, Benjamin Bearce, MS,</a:t>
            </a:r>
          </a:p>
          <a:p>
            <a:pPr algn="ctr">
              <a:lnSpc>
                <a:spcPct val="100000"/>
              </a:lnSpc>
              <a:spcBef>
                <a:spcPts val="201"/>
              </a:spcBef>
              <a:buNone/>
              <a:tabLst>
                <a:tab pos="0" algn="l"/>
              </a:tabLst>
            </a:pPr>
            <a:r>
              <a:rPr lang="en" sz="1000" b="1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Praveer Singh, PhD, Jayashree Kalpathy-Cramer, PhD</a:t>
            </a:r>
            <a:endParaRPr lang="en-US" sz="1000" b="0" strike="noStrike" spc="-1" dirty="0">
              <a:solidFill>
                <a:srgbClr val="565A5C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  <a:buNone/>
              <a:tabLst>
                <a:tab pos="0" algn="l"/>
              </a:tabLst>
            </a:pPr>
            <a:r>
              <a:rPr lang="en" sz="1050" b="1" strike="noStrike" spc="-1" baseline="30000" dirty="0">
                <a:solidFill>
                  <a:srgbClr val="000000"/>
                </a:solidFill>
                <a:latin typeface="Times New Roman"/>
                <a:ea typeface="Arial"/>
              </a:rPr>
              <a:t>Ophthalmology, University of Colorado Anschutz School of Medicine, Aurora, CO</a:t>
            </a:r>
            <a:endParaRPr lang="en-US" sz="1050" b="0" strike="noStrike" spc="-1" dirty="0">
              <a:solidFill>
                <a:srgbClr val="565A5C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title"/>
          </p:nvPr>
        </p:nvSpPr>
        <p:spPr>
          <a:xfrm>
            <a:off x="1085947" y="23336"/>
            <a:ext cx="6972106" cy="469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50" b="1" strike="noStrike" cap="all" spc="-1" dirty="0">
                <a:solidFill>
                  <a:srgbClr val="000000"/>
                </a:solidFill>
                <a:latin typeface="Times New Roman"/>
                <a:ea typeface="Arial"/>
              </a:rPr>
              <a:t>Conformal Prediction and Monte Carlo Inference for Addressing Uncertainty in Cervical Cancer Screening</a:t>
            </a:r>
            <a:endParaRPr lang="en-US" sz="14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285908" y="1068537"/>
            <a:ext cx="2007720" cy="131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39"/>
              </a:spcBef>
              <a:buNone/>
              <a:tabLst>
                <a:tab pos="0" algn="l"/>
              </a:tabLst>
            </a:pPr>
            <a:r>
              <a:rPr lang="en-US" sz="7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Purpose</a:t>
            </a:r>
            <a:endParaRPr lang="en-US" sz="700" b="0" strike="noStrike" spc="-1" dirty="0">
              <a:solidFill>
                <a:srgbClr val="565A5C"/>
              </a:solidFill>
              <a:latin typeface="Arial"/>
            </a:endParaRPr>
          </a:p>
        </p:txBody>
      </p:sp>
      <p:sp>
        <p:nvSpPr>
          <p:cNvPr id="52" name="Text Placeholder 20"/>
          <p:cNvSpPr/>
          <p:nvPr/>
        </p:nvSpPr>
        <p:spPr>
          <a:xfrm>
            <a:off x="285908" y="2859184"/>
            <a:ext cx="2007720" cy="15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39"/>
              </a:spcBef>
              <a:buNone/>
              <a:tabLst>
                <a:tab pos="0" algn="l"/>
              </a:tabLst>
            </a:pPr>
            <a:r>
              <a:rPr lang="en-US" sz="7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Methods</a:t>
            </a:r>
            <a:endParaRPr lang="en-US" sz="700" b="0" strike="noStrike" spc="-1" dirty="0">
              <a:latin typeface="Arial"/>
            </a:endParaRPr>
          </a:p>
        </p:txBody>
      </p:sp>
      <p:pic>
        <p:nvPicPr>
          <p:cNvPr id="53" name="Picture 15" descr="A white arrow with black background&#10;&#10;Description automatically generated"/>
          <p:cNvPicPr/>
          <p:nvPr/>
        </p:nvPicPr>
        <p:blipFill>
          <a:blip r:embed="rId2"/>
          <a:stretch/>
        </p:blipFill>
        <p:spPr>
          <a:xfrm>
            <a:off x="714240" y="4546080"/>
            <a:ext cx="1801440" cy="472320"/>
          </a:xfrm>
          <a:prstGeom prst="rect">
            <a:avLst/>
          </a:prstGeom>
          <a:ln w="0">
            <a:noFill/>
          </a:ln>
        </p:spPr>
      </p:pic>
      <p:sp>
        <p:nvSpPr>
          <p:cNvPr id="54" name="PlaceHolder 5"/>
          <p:cNvSpPr>
            <a:spLocks noGrp="1"/>
          </p:cNvSpPr>
          <p:nvPr>
            <p:ph/>
          </p:nvPr>
        </p:nvSpPr>
        <p:spPr>
          <a:xfrm>
            <a:off x="6481532" y="2470427"/>
            <a:ext cx="2007720" cy="131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39"/>
              </a:spcBef>
              <a:buNone/>
              <a:tabLst>
                <a:tab pos="0" algn="l"/>
              </a:tabLst>
            </a:pPr>
            <a:r>
              <a:rPr lang="en-US" sz="7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Conclusions</a:t>
            </a:r>
            <a:endParaRPr lang="en-US" sz="700" b="0" strike="noStrike" spc="-1" dirty="0">
              <a:solidFill>
                <a:srgbClr val="565A5C"/>
              </a:solidFill>
              <a:latin typeface="Arial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/>
          </p:nvPr>
        </p:nvSpPr>
        <p:spPr>
          <a:xfrm>
            <a:off x="3293460" y="1067580"/>
            <a:ext cx="2007720" cy="131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39"/>
              </a:spcBef>
              <a:buNone/>
              <a:tabLst>
                <a:tab pos="0" algn="l"/>
              </a:tabLst>
            </a:pPr>
            <a:r>
              <a:rPr lang="en-US" sz="7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Experiments</a:t>
            </a:r>
            <a:endParaRPr lang="en-US" sz="700" b="0" strike="noStrike" spc="-1" dirty="0">
              <a:solidFill>
                <a:srgbClr val="565A5C"/>
              </a:solidFill>
              <a:latin typeface="Arial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/>
          </p:nvPr>
        </p:nvSpPr>
        <p:spPr>
          <a:xfrm>
            <a:off x="6215930" y="2601827"/>
            <a:ext cx="2746173" cy="868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0840" indent="-60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900" b="1" spc="-1" dirty="0">
                <a:solidFill>
                  <a:srgbClr val="000000"/>
                </a:solidFill>
                <a:latin typeface="Times New Roman"/>
              </a:rPr>
              <a:t>Task 1</a:t>
            </a:r>
            <a:r>
              <a:rPr lang="en-US" sz="900" spc="-1" dirty="0">
                <a:solidFill>
                  <a:srgbClr val="000000"/>
                </a:solidFill>
                <a:latin typeface="Times New Roman"/>
              </a:rPr>
              <a:t>: </a:t>
            </a:r>
          </a:p>
          <a:p>
            <a:pPr marL="171450" indent="-6032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900" spc="-1" dirty="0">
                <a:solidFill>
                  <a:srgbClr val="000000"/>
                </a:solidFill>
                <a:latin typeface="Times New Roman"/>
              </a:rPr>
              <a:t>When the model is incorrect, it is more uncertain</a:t>
            </a:r>
          </a:p>
          <a:p>
            <a:pPr marL="171450" indent="-6032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900" b="0" strike="noStrike" spc="-1" dirty="0">
                <a:solidFill>
                  <a:srgbClr val="000000"/>
                </a:solidFill>
                <a:latin typeface="Times New Roman"/>
              </a:rPr>
              <a:t>Gray-zone class </a:t>
            </a:r>
            <a:r>
              <a:rPr lang="en-US" sz="900" spc="-1" dirty="0">
                <a:solidFill>
                  <a:srgbClr val="000000"/>
                </a:solidFill>
                <a:latin typeface="Times New Roman"/>
              </a:rPr>
              <a:t>associated with more uncertainty when the model is correct</a:t>
            </a:r>
          </a:p>
          <a:p>
            <a:pPr marL="60840" indent="-60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900" b="1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Task 2</a:t>
            </a:r>
            <a:r>
              <a:rPr lang="en-US" sz="9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: </a:t>
            </a:r>
          </a:p>
          <a:p>
            <a:pPr marL="171450" indent="-6032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171450" algn="l"/>
              </a:tabLst>
            </a:pPr>
            <a:r>
              <a:rPr lang="en-US" sz="900" spc="-1" dirty="0">
                <a:solidFill>
                  <a:srgbClr val="000000"/>
                </a:solidFill>
                <a:latin typeface="Times New Roman"/>
                <a:ea typeface="Arial"/>
              </a:rPr>
              <a:t>S</a:t>
            </a:r>
            <a:r>
              <a:rPr lang="en-US" sz="9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tatistically significant correlation between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Times New Roman"/>
                <a:ea typeface="Arial"/>
              </a:rPr>
              <a:t>CoV</a:t>
            </a:r>
            <a:r>
              <a:rPr lang="en-US" sz="9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 and CUQ</a:t>
            </a:r>
            <a:endParaRPr lang="en-US" sz="900" b="0" strike="noStrike" spc="-1" dirty="0">
              <a:solidFill>
                <a:srgbClr val="565A5C"/>
              </a:solidFill>
              <a:latin typeface="Arial"/>
            </a:endParaRPr>
          </a:p>
          <a:p>
            <a:pPr marL="60840" indent="-60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900" b="0" strike="noStrike" spc="-1" dirty="0">
              <a:solidFill>
                <a:srgbClr val="565A5C"/>
              </a:solidFill>
              <a:latin typeface="Arial"/>
            </a:endParaRPr>
          </a:p>
        </p:txBody>
      </p:sp>
      <p:pic>
        <p:nvPicPr>
          <p:cNvPr id="59" name="Picture 58"/>
          <p:cNvPicPr/>
          <p:nvPr/>
        </p:nvPicPr>
        <p:blipFill>
          <a:blip r:embed="rId3"/>
          <a:stretch/>
        </p:blipFill>
        <p:spPr>
          <a:xfrm>
            <a:off x="5880656" y="1233055"/>
            <a:ext cx="3125880" cy="1120320"/>
          </a:xfrm>
          <a:prstGeom prst="rect">
            <a:avLst/>
          </a:prstGeom>
          <a:ln w="0">
            <a:noFill/>
          </a:ln>
        </p:spPr>
      </p:pic>
      <p:pic>
        <p:nvPicPr>
          <p:cNvPr id="62" name="Picture 2" descr="MICCAI 2024 - 27. International Conference On Medical Image Computing &amp;  Computer Assisted Intervention"/>
          <p:cNvPicPr/>
          <p:nvPr/>
        </p:nvPicPr>
        <p:blipFill>
          <a:blip r:embed="rId4"/>
          <a:stretch/>
        </p:blipFill>
        <p:spPr>
          <a:xfrm>
            <a:off x="8001000" y="92160"/>
            <a:ext cx="1143000" cy="49536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PlaceHolder 1">
                <a:extLst>
                  <a:ext uri="{FF2B5EF4-FFF2-40B4-BE49-F238E27FC236}">
                    <a16:creationId xmlns:a16="http://schemas.microsoft.com/office/drawing/2014/main" id="{F1BF79CB-2E08-C89B-DEAA-2A9A187034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600" y="3043084"/>
                <a:ext cx="2496960" cy="1210692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60840" indent="-60840">
                  <a:lnSpc>
                    <a:spcPct val="100000"/>
                  </a:lnSpc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800" b="1" spc="-1" dirty="0">
                    <a:solidFill>
                      <a:srgbClr val="000000"/>
                    </a:solidFill>
                    <a:latin typeface="Times New Roman"/>
                    <a:ea typeface="Arial"/>
                  </a:rPr>
                  <a:t>CoV</a:t>
                </a:r>
                <a:r>
                  <a:rPr lang="en-US" sz="800" spc="-1" dirty="0">
                    <a:solidFill>
                      <a:srgbClr val="000000"/>
                    </a:solidFill>
                    <a:latin typeface="Times New Roman"/>
                    <a:ea typeface="Arial"/>
                  </a:rPr>
                  <a:t>: run 50 rounds of inferences per sample with Dropout</a:t>
                </a:r>
              </a:p>
              <a:p>
                <a:pPr marL="171450" indent="-60325">
                  <a:lnSpc>
                    <a:spcPct val="100000"/>
                  </a:lnSpc>
                  <a:buClr>
                    <a:srgbClr val="000000"/>
                  </a:buClr>
                  <a:buFont typeface="Arial"/>
                  <a:buChar char="•"/>
                  <a:tabLst>
                    <a:tab pos="171450" algn="l"/>
                  </a:tabLst>
                </a:pPr>
                <a:r>
                  <a:rPr lang="el-GR" sz="800" spc="-1" dirty="0">
                    <a:solidFill>
                      <a:srgbClr val="000000"/>
                    </a:solidFill>
                    <a:latin typeface="Times New Roman"/>
                    <a:ea typeface="Arial"/>
                  </a:rPr>
                  <a:t>μ</a:t>
                </a:r>
                <a:r>
                  <a:rPr lang="en-US" sz="800" spc="-1" dirty="0">
                    <a:solidFill>
                      <a:srgbClr val="000000"/>
                    </a:solidFill>
                    <a:latin typeface="Times New Roman"/>
                    <a:ea typeface="Arial"/>
                  </a:rPr>
                  <a:t> (σ): expected value (standard deviation) of each prediction</a:t>
                </a:r>
                <a:endParaRPr lang="en-US" sz="800" i="1" spc="-1" dirty="0">
                  <a:solidFill>
                    <a:srgbClr val="000000"/>
                  </a:solidFill>
                  <a:latin typeface="Cambria Math" panose="02040503050406030204" pitchFamily="18" charset="0"/>
                  <a:ea typeface="Arial"/>
                </a:endParaRPr>
              </a:p>
              <a:p>
                <a:pPr marL="111125">
                  <a:lnSpc>
                    <a:spcPct val="100000"/>
                  </a:lnSpc>
                  <a:buClr>
                    <a:srgbClr val="000000"/>
                  </a:buClr>
                  <a:tabLst>
                    <a:tab pos="17145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</a:rPr>
                        <m:t>𝐶𝑜𝑉</m:t>
                      </m:r>
                      <m:r>
                        <a:rPr lang="en-US" sz="80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</a:rPr>
                        <m:t>=</m:t>
                      </m:r>
                      <m:r>
                        <a:rPr lang="en-US" sz="8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</a:rPr>
                        <m:t> </m:t>
                      </m:r>
                      <m:f>
                        <m:fPr>
                          <m:type m:val="lin"/>
                          <m:ctrlPr>
                            <a:rPr lang="en-US" sz="8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sz="8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sz="800" spc="-1" dirty="0">
                  <a:solidFill>
                    <a:srgbClr val="000000"/>
                  </a:solidFill>
                  <a:latin typeface="Times New Roman"/>
                  <a:ea typeface="Arial"/>
                </a:endParaRPr>
              </a:p>
              <a:p>
                <a:pPr marL="60325" indent="-60325">
                  <a:lnSpc>
                    <a:spcPct val="100000"/>
                  </a:lnSpc>
                  <a:spcBef>
                    <a:spcPts val="300"/>
                  </a:spcBef>
                  <a:buClr>
                    <a:srgbClr val="000000"/>
                  </a:buClr>
                  <a:buFont typeface="Arial"/>
                  <a:buChar char="•"/>
                  <a:tabLst>
                    <a:tab pos="112713" algn="l"/>
                  </a:tabLst>
                </a:pPr>
                <a:r>
                  <a:rPr lang="en-US" sz="800" b="1" spc="-1" dirty="0">
                    <a:solidFill>
                      <a:srgbClr val="000000"/>
                    </a:solidFill>
                    <a:latin typeface="Times New Roman"/>
                    <a:ea typeface="Arial"/>
                  </a:rPr>
                  <a:t>CUQ</a:t>
                </a:r>
                <a:r>
                  <a:rPr lang="en-US" sz="800" spc="-1" dirty="0">
                    <a:solidFill>
                      <a:srgbClr val="000000"/>
                    </a:solidFill>
                    <a:latin typeface="Times New Roman"/>
                    <a:ea typeface="Arial"/>
                  </a:rPr>
                  <a:t>: extract the length of the conformal prediction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8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8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8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8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800" spc="-1" dirty="0">
                    <a:solidFill>
                      <a:srgbClr val="000000"/>
                    </a:solidFill>
                    <a:latin typeface="Times New Roman"/>
                    <a:ea typeface="Arial"/>
                  </a:rPr>
                  <a:t> for sample </a:t>
                </a:r>
                <a14:m>
                  <m:oMath xmlns:m="http://schemas.openxmlformats.org/officeDocument/2006/math">
                    <m:r>
                      <a:rPr lang="en-US" sz="8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</a:rPr>
                      <m:t>𝑥</m:t>
                    </m:r>
                  </m:oMath>
                </a14:m>
                <a:r>
                  <a:rPr lang="en-US" sz="800" spc="-1" dirty="0">
                    <a:solidFill>
                      <a:srgbClr val="000000"/>
                    </a:solidFill>
                    <a:latin typeface="Times New Roman"/>
                    <a:ea typeface="Arial"/>
                  </a:rPr>
                  <a:t> with label </a:t>
                </a:r>
                <a14:m>
                  <m:oMath xmlns:m="http://schemas.openxmlformats.org/officeDocument/2006/math">
                    <m:r>
                      <a:rPr lang="en-US" sz="8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</a:rPr>
                      <m:t>𝑦</m:t>
                    </m:r>
                  </m:oMath>
                </a14:m>
                <a:r>
                  <a:rPr lang="en-US" sz="800" spc="-1" dirty="0">
                    <a:solidFill>
                      <a:srgbClr val="000000"/>
                    </a:solidFill>
                    <a:latin typeface="Times New Roman"/>
                    <a:ea typeface="Arial"/>
                  </a:rPr>
                  <a:t> so that </a:t>
                </a:r>
                <a14:m>
                  <m:oMath xmlns:m="http://schemas.openxmlformats.org/officeDocument/2006/math">
                    <m:r>
                      <a:rPr lang="en-US" sz="80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8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8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̂"/>
                            <m:ctrlPr>
                              <a:rPr lang="en-US" sz="80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d>
                          <m:dPr>
                            <m:ctrlPr>
                              <a:rPr lang="en-US" sz="8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8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r>
                      <a:rPr lang="en-US" sz="8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800" spc="-1" dirty="0">
                    <a:solidFill>
                      <a:srgbClr val="000000"/>
                    </a:solidFill>
                    <a:latin typeface="Times New Roman"/>
                    <a:ea typeface="Arial"/>
                  </a:rPr>
                  <a:t>, with </a:t>
                </a:r>
                <a14:m>
                  <m:oMath xmlns:m="http://schemas.openxmlformats.org/officeDocument/2006/math">
                    <m:r>
                      <a:rPr lang="en-US" sz="8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</a:rPr>
                      <m:t>𝛼</m:t>
                    </m:r>
                  </m:oMath>
                </a14:m>
                <a:r>
                  <a:rPr lang="en-US" sz="800" spc="-1" dirty="0">
                    <a:solidFill>
                      <a:srgbClr val="000000"/>
                    </a:solidFill>
                    <a:latin typeface="Times New Roman"/>
                    <a:ea typeface="Arial"/>
                  </a:rPr>
                  <a:t> the error rate (to be manually selected)</a:t>
                </a:r>
              </a:p>
              <a:p>
                <a:pPr marL="171450" indent="-60325">
                  <a:lnSpc>
                    <a:spcPct val="100000"/>
                  </a:lnSpc>
                  <a:buClr>
                    <a:srgbClr val="000000"/>
                  </a:buClr>
                  <a:buFont typeface="Arial"/>
                  <a:buChar char="•"/>
                  <a:tabLst>
                    <a:tab pos="112713" algn="l"/>
                  </a:tabLst>
                </a:pPr>
                <a:r>
                  <a:rPr lang="en-US" sz="800" spc="-1" dirty="0">
                    <a:solidFill>
                      <a:srgbClr val="000000"/>
                    </a:solidFill>
                    <a:latin typeface="Times New Roman"/>
                    <a:ea typeface="Arial"/>
                  </a:rPr>
                  <a:t>Least Ambiguous Set-Valued Classifier (LAC) [2]</a:t>
                </a:r>
              </a:p>
              <a:p>
                <a:pPr marL="171450" indent="-60325">
                  <a:lnSpc>
                    <a:spcPct val="100000"/>
                  </a:lnSpc>
                  <a:buClr>
                    <a:srgbClr val="000000"/>
                  </a:buClr>
                  <a:buFont typeface="Arial"/>
                  <a:buChar char="•"/>
                  <a:tabLst>
                    <a:tab pos="112713" algn="l"/>
                  </a:tabLst>
                </a:pPr>
                <a:r>
                  <a:rPr lang="en-US" sz="800" spc="-1" dirty="0">
                    <a:solidFill>
                      <a:srgbClr val="000000"/>
                    </a:solidFill>
                    <a:latin typeface="Times New Roman"/>
                    <a:ea typeface="Arial"/>
                  </a:rPr>
                  <a:t>Adaptive Prediction Set (APS) – </a:t>
                </a:r>
                <a:r>
                  <a:rPr lang="en-US" sz="800" i="1" spc="-1" dirty="0">
                    <a:solidFill>
                      <a:srgbClr val="000000"/>
                    </a:solidFill>
                    <a:latin typeface="Times New Roman"/>
                    <a:ea typeface="Arial"/>
                  </a:rPr>
                  <a:t>results not shown</a:t>
                </a:r>
              </a:p>
            </p:txBody>
          </p:sp>
        </mc:Choice>
        <mc:Fallback xmlns="">
          <p:sp>
            <p:nvSpPr>
              <p:cNvPr id="2" name="PlaceHolder 1">
                <a:extLst>
                  <a:ext uri="{FF2B5EF4-FFF2-40B4-BE49-F238E27FC236}">
                    <a16:creationId xmlns:a16="http://schemas.microsoft.com/office/drawing/2014/main" id="{F1BF79CB-2E08-C89B-DEAA-2A9A18703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0" y="3043084"/>
                <a:ext cx="2496960" cy="1210692"/>
              </a:xfrm>
              <a:prstGeom prst="rect">
                <a:avLst/>
              </a:prstGeom>
              <a:blipFill>
                <a:blip r:embed="rId5"/>
                <a:stretch>
                  <a:fillRect l="-2445" t="-2513" r="-1222" b="-503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laceHolder 1">
            <a:extLst>
              <a:ext uri="{FF2B5EF4-FFF2-40B4-BE49-F238E27FC236}">
                <a16:creationId xmlns:a16="http://schemas.microsoft.com/office/drawing/2014/main" id="{CA1FF617-23A2-2075-391C-1CF49E0D5C62}"/>
              </a:ext>
            </a:extLst>
          </p:cNvPr>
          <p:cNvSpPr txBox="1">
            <a:spLocks/>
          </p:cNvSpPr>
          <p:nvPr/>
        </p:nvSpPr>
        <p:spPr>
          <a:xfrm>
            <a:off x="3067920" y="1198980"/>
            <a:ext cx="2496960" cy="88633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0840" indent="-60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1" spc="-1" dirty="0">
                <a:solidFill>
                  <a:srgbClr val="000000"/>
                </a:solidFill>
                <a:latin typeface="Times New Roman"/>
                <a:ea typeface="Arial"/>
              </a:rPr>
              <a:t>Dataset:</a:t>
            </a:r>
            <a:r>
              <a:rPr lang="en-US" sz="800" spc="-1" dirty="0">
                <a:solidFill>
                  <a:srgbClr val="000000"/>
                </a:solidFill>
                <a:latin typeface="Times New Roman"/>
                <a:ea typeface="Arial"/>
              </a:rPr>
              <a:t> 17,013 cervical images from 9,462 women from 5 studies across Costa Rica, the US, the Netherlands</a:t>
            </a:r>
          </a:p>
          <a:p>
            <a:pPr marL="171450" indent="-6032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spc="-1" dirty="0">
                <a:solidFill>
                  <a:srgbClr val="000000"/>
                </a:solidFill>
                <a:latin typeface="Times New Roman"/>
                <a:ea typeface="Arial"/>
              </a:rPr>
              <a:t>3 classes: normal, gray-zone, precancer+</a:t>
            </a:r>
          </a:p>
          <a:p>
            <a:pPr marL="60325" indent="-6032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1" spc="-1" dirty="0">
                <a:solidFill>
                  <a:srgbClr val="000000"/>
                </a:solidFill>
                <a:latin typeface="Times New Roman"/>
                <a:ea typeface="Arial"/>
              </a:rPr>
              <a:t>Model</a:t>
            </a:r>
            <a:r>
              <a:rPr lang="en-US" sz="800" spc="-1" dirty="0">
                <a:solidFill>
                  <a:srgbClr val="000000"/>
                </a:solidFill>
                <a:latin typeface="Times New Roman"/>
                <a:ea typeface="Arial"/>
              </a:rPr>
              <a:t>: DenseNet121</a:t>
            </a:r>
          </a:p>
          <a:p>
            <a:pPr marL="60325" indent="-6032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1" spc="-1" dirty="0">
                <a:solidFill>
                  <a:srgbClr val="000000"/>
                </a:solidFill>
                <a:latin typeface="Times New Roman"/>
                <a:ea typeface="Arial"/>
              </a:rPr>
              <a:t>Task 1</a:t>
            </a:r>
            <a:r>
              <a:rPr lang="en-US" sz="800" spc="-1" dirty="0">
                <a:solidFill>
                  <a:srgbClr val="000000"/>
                </a:solidFill>
                <a:latin typeface="Times New Roman"/>
                <a:ea typeface="Arial"/>
              </a:rPr>
              <a:t>: Relationship between conformal set length and type of prediction (correct, incorrect, single-, and double-class misclassification)</a:t>
            </a:r>
          </a:p>
          <a:p>
            <a:pPr marL="60325" indent="-6032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1" spc="-1" dirty="0">
                <a:solidFill>
                  <a:srgbClr val="000000"/>
                </a:solidFill>
                <a:latin typeface="Times New Roman"/>
                <a:ea typeface="Arial"/>
              </a:rPr>
              <a:t>Task 2</a:t>
            </a:r>
            <a:r>
              <a:rPr lang="en-US" sz="800" spc="-1">
                <a:solidFill>
                  <a:srgbClr val="000000"/>
                </a:solidFill>
                <a:latin typeface="Times New Roman"/>
                <a:ea typeface="Arial"/>
              </a:rPr>
              <a:t>: Correlation </a:t>
            </a:r>
            <a:r>
              <a:rPr lang="en-US" sz="800" spc="-1" dirty="0">
                <a:solidFill>
                  <a:srgbClr val="000000"/>
                </a:solidFill>
                <a:latin typeface="Times New Roman"/>
                <a:ea typeface="Arial"/>
              </a:rPr>
              <a:t>between </a:t>
            </a:r>
            <a:r>
              <a:rPr lang="en-US" sz="800" spc="-1" dirty="0" err="1">
                <a:solidFill>
                  <a:srgbClr val="000000"/>
                </a:solidFill>
                <a:latin typeface="Times New Roman"/>
                <a:ea typeface="Arial"/>
              </a:rPr>
              <a:t>CoV</a:t>
            </a:r>
            <a:r>
              <a:rPr lang="en-US" sz="800" spc="-1" dirty="0">
                <a:solidFill>
                  <a:srgbClr val="000000"/>
                </a:solidFill>
                <a:latin typeface="Times New Roman"/>
                <a:ea typeface="Arial"/>
              </a:rPr>
              <a:t> and CUQ</a:t>
            </a:r>
          </a:p>
          <a:p>
            <a:pPr marL="518040" lvl="1" indent="-60840">
              <a:buClr>
                <a:srgbClr val="000000"/>
              </a:buClr>
              <a:buFont typeface="Arial"/>
              <a:buChar char="•"/>
            </a:pPr>
            <a:endParaRPr lang="en-US" sz="100" spc="-1" dirty="0">
              <a:solidFill>
                <a:srgbClr val="000000"/>
              </a:solidFill>
              <a:latin typeface="Times New Roman"/>
              <a:ea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76679E-5AAF-4617-D587-F33A067B7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74455"/>
              </p:ext>
            </p:extLst>
          </p:nvPr>
        </p:nvGraphicFramePr>
        <p:xfrm>
          <a:off x="3310560" y="2366248"/>
          <a:ext cx="2011680" cy="990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82523708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1562830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845692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23171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Prediction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Set Length</a:t>
                      </a:r>
                    </a:p>
                  </a:txBody>
                  <a:tcPr marL="45720" marR="45720"/>
                </a:tc>
                <a:tc gridSpan="2">
                  <a:txBody>
                    <a:bodyPr/>
                    <a:lstStyle/>
                    <a:p>
                      <a:r>
                        <a:rPr lang="en-US" sz="700" dirty="0"/>
                        <a:t>P-value &lt; .05</a:t>
                      </a:r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026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/>
                        <a:t>Correct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1.78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(ref.)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6995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/>
                        <a:t>Incorrect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2.38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*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9595476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/>
                        <a:t>Single-class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2.43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*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(ref.)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9981257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/>
                        <a:t>Double-class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1.93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×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*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99246920"/>
                  </a:ext>
                </a:extLst>
              </a:tr>
            </a:tbl>
          </a:graphicData>
        </a:graphic>
      </p:graphicFrame>
      <p:sp>
        <p:nvSpPr>
          <p:cNvPr id="5" name="PlaceHolder 6">
            <a:extLst>
              <a:ext uri="{FF2B5EF4-FFF2-40B4-BE49-F238E27FC236}">
                <a16:creationId xmlns:a16="http://schemas.microsoft.com/office/drawing/2014/main" id="{781A9298-627B-D070-25D6-5ADAD2CECDD5}"/>
              </a:ext>
            </a:extLst>
          </p:cNvPr>
          <p:cNvSpPr txBox="1">
            <a:spLocks/>
          </p:cNvSpPr>
          <p:nvPr/>
        </p:nvSpPr>
        <p:spPr>
          <a:xfrm>
            <a:off x="3293460" y="2216713"/>
            <a:ext cx="2007720" cy="1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39"/>
              </a:spcBef>
              <a:tabLst>
                <a:tab pos="0" algn="l"/>
              </a:tabLst>
            </a:pPr>
            <a:r>
              <a:rPr lang="en-US" sz="700" b="1" spc="-1" dirty="0">
                <a:solidFill>
                  <a:srgbClr val="000000"/>
                </a:solidFill>
                <a:latin typeface="Arial"/>
                <a:ea typeface="Arial"/>
              </a:rPr>
              <a:t>Results: Task 1</a:t>
            </a:r>
            <a:endParaRPr lang="en-US" sz="700" spc="-1" dirty="0">
              <a:solidFill>
                <a:srgbClr val="565A5C"/>
              </a:solidFill>
              <a:latin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3B8FF1-B984-3BB3-6186-0DA0C45BC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417389"/>
              </p:ext>
            </p:extLst>
          </p:nvPr>
        </p:nvGraphicFramePr>
        <p:xfrm>
          <a:off x="3081960" y="3456530"/>
          <a:ext cx="2468880" cy="899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82523708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15628301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8456929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356357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Ground Truth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Set Length</a:t>
                      </a:r>
                    </a:p>
                    <a:p>
                      <a:r>
                        <a:rPr lang="en-US" sz="700" dirty="0"/>
                        <a:t>Correct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Set Length</a:t>
                      </a:r>
                    </a:p>
                    <a:p>
                      <a:r>
                        <a:rPr lang="en-US" sz="700" dirty="0"/>
                        <a:t>Incorrect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P-value &lt; .05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1400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Normal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1.58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2.54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*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6995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Gray-zone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2.39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1.90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*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959547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Precancer+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1.88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2.31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*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998125761"/>
                  </a:ext>
                </a:extLst>
              </a:tr>
            </a:tbl>
          </a:graphicData>
        </a:graphic>
      </p:graphicFrame>
      <p:sp>
        <p:nvSpPr>
          <p:cNvPr id="7" name="PlaceHolder 6">
            <a:extLst>
              <a:ext uri="{FF2B5EF4-FFF2-40B4-BE49-F238E27FC236}">
                <a16:creationId xmlns:a16="http://schemas.microsoft.com/office/drawing/2014/main" id="{11051630-B4E5-2CDF-D0BE-D89FCEC2632F}"/>
              </a:ext>
            </a:extLst>
          </p:cNvPr>
          <p:cNvSpPr txBox="1">
            <a:spLocks/>
          </p:cNvSpPr>
          <p:nvPr/>
        </p:nvSpPr>
        <p:spPr>
          <a:xfrm>
            <a:off x="6481532" y="1065526"/>
            <a:ext cx="2007720" cy="1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39"/>
              </a:spcBef>
              <a:tabLst>
                <a:tab pos="0" algn="l"/>
              </a:tabLst>
            </a:pPr>
            <a:r>
              <a:rPr lang="en-US" sz="700" b="1" spc="-1" dirty="0">
                <a:solidFill>
                  <a:srgbClr val="000000"/>
                </a:solidFill>
                <a:latin typeface="Arial"/>
                <a:ea typeface="Arial"/>
              </a:rPr>
              <a:t>Results: Task 2</a:t>
            </a:r>
            <a:endParaRPr lang="en-US" sz="700" spc="-1" dirty="0">
              <a:solidFill>
                <a:srgbClr val="565A5C"/>
              </a:solidFill>
              <a:latin typeface="Arial"/>
            </a:endParaRPr>
          </a:p>
        </p:txBody>
      </p:sp>
      <p:sp>
        <p:nvSpPr>
          <p:cNvPr id="8" name="PlaceHolder 5">
            <a:extLst>
              <a:ext uri="{FF2B5EF4-FFF2-40B4-BE49-F238E27FC236}">
                <a16:creationId xmlns:a16="http://schemas.microsoft.com/office/drawing/2014/main" id="{AC979C8E-018A-4120-93FA-07B7FC361AF8}"/>
              </a:ext>
            </a:extLst>
          </p:cNvPr>
          <p:cNvSpPr txBox="1">
            <a:spLocks/>
          </p:cNvSpPr>
          <p:nvPr/>
        </p:nvSpPr>
        <p:spPr>
          <a:xfrm>
            <a:off x="6481532" y="3622032"/>
            <a:ext cx="2007720" cy="1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39"/>
              </a:spcBef>
              <a:tabLst>
                <a:tab pos="0" algn="l"/>
              </a:tabLst>
            </a:pPr>
            <a:r>
              <a:rPr lang="en-US" sz="700" b="1" spc="-1" dirty="0">
                <a:solidFill>
                  <a:srgbClr val="000000"/>
                </a:solidFill>
                <a:latin typeface="Arial"/>
                <a:ea typeface="Arial"/>
              </a:rPr>
              <a:t>References</a:t>
            </a:r>
            <a:endParaRPr lang="en-US" sz="700" spc="-1" dirty="0">
              <a:solidFill>
                <a:srgbClr val="565A5C"/>
              </a:solidFill>
              <a:latin typeface="Arial"/>
            </a:endParaRP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5761E83E-A1C8-780C-90C9-9C20DEC1592C}"/>
              </a:ext>
            </a:extLst>
          </p:cNvPr>
          <p:cNvSpPr txBox="1">
            <a:spLocks/>
          </p:cNvSpPr>
          <p:nvPr/>
        </p:nvSpPr>
        <p:spPr>
          <a:xfrm>
            <a:off x="6215930" y="3753432"/>
            <a:ext cx="2790606" cy="61648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8738" indent="-58738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700" spc="-1" dirty="0">
                <a:latin typeface="Arial"/>
              </a:rPr>
              <a:t>Gal, Yarin, and </a:t>
            </a:r>
            <a:r>
              <a:rPr lang="en-US" sz="700" spc="-1" dirty="0" err="1">
                <a:latin typeface="Arial"/>
              </a:rPr>
              <a:t>Zoubin</a:t>
            </a:r>
            <a:r>
              <a:rPr lang="en-US" sz="700" spc="-1" dirty="0">
                <a:latin typeface="Arial"/>
              </a:rPr>
              <a:t> </a:t>
            </a:r>
            <a:r>
              <a:rPr lang="en-US" sz="700" spc="-1" dirty="0" err="1">
                <a:latin typeface="Arial"/>
              </a:rPr>
              <a:t>Ghahramani</a:t>
            </a:r>
            <a:r>
              <a:rPr lang="en-US" sz="700" spc="-1" dirty="0">
                <a:latin typeface="Arial"/>
              </a:rPr>
              <a:t>. "Dropout as a </a:t>
            </a:r>
            <a:r>
              <a:rPr lang="en-US" sz="700" spc="-1" dirty="0" err="1">
                <a:latin typeface="Arial"/>
              </a:rPr>
              <a:t>bayesian</a:t>
            </a:r>
            <a:r>
              <a:rPr lang="en-US" sz="700" spc="-1" dirty="0">
                <a:latin typeface="Arial"/>
              </a:rPr>
              <a:t> approximation: Representing model uncertainty in deep learning." international conference on machine learning. PMLR, 2016.</a:t>
            </a:r>
          </a:p>
          <a:p>
            <a:pPr marL="58738" indent="-58738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700" spc="-1" dirty="0">
                <a:latin typeface="Arial"/>
              </a:rPr>
              <a:t>Angelopoulos, Anastasios N., and Stephen Bates. "A gentle introduction to conformal prediction and distribution-free uncertainty quantification." </a:t>
            </a:r>
            <a:r>
              <a:rPr lang="en-US" sz="700" spc="-1" dirty="0" err="1">
                <a:latin typeface="Arial"/>
              </a:rPr>
              <a:t>arXiv</a:t>
            </a:r>
            <a:r>
              <a:rPr lang="en-US" sz="700" spc="-1" dirty="0">
                <a:latin typeface="Arial"/>
              </a:rPr>
              <a:t> preprint arXiv:2107.07511 (2021).</a:t>
            </a:r>
          </a:p>
          <a:p>
            <a:pPr marL="58738" indent="-58738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endParaRPr lang="en-US" sz="600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2campus_presentation</Template>
  <TotalTime>4297</TotalTime>
  <Words>442</Words>
  <Application>Microsoft Office PowerPoint</Application>
  <PresentationFormat>On-screen Show (16:9)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Cambria Math</vt:lpstr>
      <vt:lpstr>HelveticaNeueLT Std</vt:lpstr>
      <vt:lpstr>Symbol</vt:lpstr>
      <vt:lpstr>Times New Roman</vt:lpstr>
      <vt:lpstr>Wingdings</vt:lpstr>
      <vt:lpstr>Office Theme</vt:lpstr>
      <vt:lpstr>Conformal Prediction and Monte Carlo Inference for Addressing Uncertainty in Cervical Cancer Screening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Thurman, Thomas</dc:creator>
  <dc:description/>
  <cp:lastModifiedBy>Christopher Clark</cp:lastModifiedBy>
  <cp:revision>256</cp:revision>
  <dcterms:created xsi:type="dcterms:W3CDTF">2022-03-29T02:07:37Z</dcterms:created>
  <dcterms:modified xsi:type="dcterms:W3CDTF">2024-08-08T20:07:26Z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r8>1</vt:r8>
  </property>
</Properties>
</file>