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5E6847-5B0D-40E8-96DA-221FE526A9ED}">
  <a:tblStyle styleId="{0D5E6847-5B0D-40E8-96DA-221FE526A9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87c527281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87c52728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e87c52728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87c52728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87c52728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e87c52728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brfss/annual_data/annual_2022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Determining the Relation Between Mental/Physical Health and Chronic Diseases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5957900" y="4639550"/>
            <a:ext cx="4277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-US"/>
              <a:t>Vishal Singarapu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-US"/>
              <a:t>Kranthi </a:t>
            </a:r>
            <a:r>
              <a:rPr lang="en-US"/>
              <a:t>Chaitanya</a:t>
            </a:r>
            <a:r>
              <a:rPr lang="en-US"/>
              <a:t> Thota</a:t>
            </a:r>
            <a:br>
              <a:rPr lang="en-US"/>
            </a:br>
            <a:r>
              <a:rPr lang="en-US"/>
              <a:t>Syed Junaid Mohiuddin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29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57200" y="-1609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Chi Squared test </a:t>
            </a:r>
            <a:r>
              <a:rPr lang="en-US"/>
              <a:t>results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5" y="797603"/>
            <a:ext cx="3212512" cy="557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712" y="797603"/>
            <a:ext cx="3411662" cy="55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Chi-Square Test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337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400">
                <a:solidFill>
                  <a:schemeClr val="dk1"/>
                </a:solidFill>
              </a:rPr>
              <a:t>Chi-Square test was applied to determine the associations between categorical variables. The results indicate significant relationships between the variables of interest.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92592"/>
              <a:buNone/>
            </a:pPr>
            <a:r>
              <a:rPr b="1" lang="en-US" sz="5400">
                <a:solidFill>
                  <a:schemeClr val="dk1"/>
                </a:solidFill>
              </a:rPr>
              <a:t>Equal Significance:</a:t>
            </a:r>
            <a:endParaRPr b="1" sz="5400">
              <a:solidFill>
                <a:schemeClr val="dk1"/>
              </a:solidFill>
            </a:endParaRPr>
          </a:p>
          <a:p>
            <a:pPr indent="-333375" lvl="0" marL="342900" rtl="0" algn="l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en-US" sz="5400">
                <a:solidFill>
                  <a:schemeClr val="dk1"/>
                </a:solidFill>
              </a:rPr>
              <a:t>Every examined variable (Physical Health, Mental Health, Exercise, Education, Smoking, Income, BMI, Age, and Alcohol Consumption) has statistically significant associations with chronic diseases.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92592"/>
              <a:buNone/>
            </a:pPr>
            <a:r>
              <a:rPr b="1" lang="en-US" sz="5400">
                <a:solidFill>
                  <a:schemeClr val="dk1"/>
                </a:solidFill>
              </a:rPr>
              <a:t>Strong Associations:</a:t>
            </a:r>
            <a:endParaRPr sz="5400">
              <a:solidFill>
                <a:schemeClr val="dk1"/>
              </a:solidFill>
            </a:endParaRPr>
          </a:p>
          <a:p>
            <a:pPr indent="-333375" lvl="0" marL="342900" rtl="0" algn="l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en-US" sz="5400">
                <a:solidFill>
                  <a:schemeClr val="dk1"/>
                </a:solidFill>
              </a:rPr>
              <a:t>Physical Health shows particularly strong associations with Depression (Chi2 = 15461.95) and Arthritis (Chi2 = 17064.45).</a:t>
            </a:r>
            <a:endParaRPr sz="5400">
              <a:solidFill>
                <a:schemeClr val="dk1"/>
              </a:solidFill>
            </a:endParaRPr>
          </a:p>
          <a:p>
            <a:pPr indent="-333375" lvl="0" marL="342900" rtl="0" algn="l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en-US" sz="5400">
                <a:solidFill>
                  <a:schemeClr val="dk1"/>
                </a:solidFill>
              </a:rPr>
              <a:t>Mental Health has an extremely strong association with Depression (Chi2 = 56886.26).</a:t>
            </a:r>
            <a:endParaRPr sz="5400">
              <a:solidFill>
                <a:schemeClr val="dk1"/>
              </a:solidFill>
            </a:endParaRPr>
          </a:p>
          <a:p>
            <a:pPr indent="-333375" lvl="0" marL="342900" rtl="0" algn="l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en-US" sz="5400">
                <a:solidFill>
                  <a:schemeClr val="dk1"/>
                </a:solidFill>
              </a:rPr>
              <a:t>Exercise is strongly associated with Arthritis (Chi2 = 4847.23) and Lung Disease (Chi2 = 5686.92).</a:t>
            </a:r>
            <a:endParaRPr sz="5400">
              <a:solidFill>
                <a:schemeClr val="dk1"/>
              </a:solidFill>
            </a:endParaRPr>
          </a:p>
          <a:p>
            <a:pPr indent="-333375" lvl="0" marL="342900" rtl="0" algn="l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en-US" sz="5400">
                <a:solidFill>
                  <a:schemeClr val="dk1"/>
                </a:solidFill>
              </a:rPr>
              <a:t>Age has an exceptionally strong association with Arthritis (Chi2 = 43987.64).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92592"/>
              <a:buNone/>
            </a:pPr>
            <a:r>
              <a:rPr b="1" lang="en-US" sz="5400">
                <a:solidFill>
                  <a:schemeClr val="dk1"/>
                </a:solidFill>
              </a:rPr>
              <a:t>Implications:</a:t>
            </a:r>
            <a:endParaRPr b="1" sz="5400">
              <a:solidFill>
                <a:schemeClr val="dk1"/>
              </a:solidFill>
            </a:endParaRPr>
          </a:p>
          <a:p>
            <a:pPr indent="-333375" lvl="0" marL="342900" rtl="0" algn="l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en-US" sz="5400">
                <a:solidFill>
                  <a:schemeClr val="dk1"/>
                </a:solidFill>
              </a:rPr>
              <a:t>The strong associations between specific health behaviors and chronic diseases emphasize the need for targeted health interventions.</a:t>
            </a:r>
            <a:endParaRPr sz="5400">
              <a:solidFill>
                <a:schemeClr val="dk1"/>
              </a:solidFill>
            </a:endParaRPr>
          </a:p>
          <a:p>
            <a:pPr indent="-333375" lvl="0" marL="342900" rtl="0" algn="l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en-US" sz="5400">
                <a:solidFill>
                  <a:schemeClr val="dk1"/>
                </a:solidFill>
              </a:rPr>
              <a:t>These findings can guide health policy and personalized health strategies to mitigate the risk of chronic diseases based on the significant variables identified.</a:t>
            </a:r>
            <a:endParaRPr sz="5400">
              <a:solidFill>
                <a:schemeClr val="dk1"/>
              </a:solidFill>
            </a:endParaRPr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/>
          </a:p>
          <a:p>
            <a:pPr indent="-247650" lvl="0" marL="342900" rtl="0" algn="l">
              <a:spcBef>
                <a:spcPts val="3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66725" y="807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Observations:</a:t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Strong correlation between physical health and the prevalence of chronic diseases.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Mental health indicators also show significant relationships with certain chronic diseases.</a:t>
            </a:r>
            <a:endParaRPr sz="20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Conclusion:</a:t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analysis provides insights into how mental and physical health are interrelated with chronic diseases. These findings can be used to inform public health policies and interventions.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Creating a predictive model using ML models to predict the chronic diseases based on the symptoms and lifestyle.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Making a time series analysis.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Making a analysis on what kind of diseases are more prevalent in different community sectors.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Quality of life analysis.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Acknowledgment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Special Thanks </a:t>
            </a:r>
            <a:endParaRPr b="1">
              <a:solidFill>
                <a:schemeClr val="dk1"/>
              </a:solidFill>
            </a:endParaRPr>
          </a:p>
          <a:p>
            <a:pPr indent="-2540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Prof. Sumona Mondal</a:t>
            </a:r>
            <a:endParaRPr>
              <a:solidFill>
                <a:schemeClr val="dk1"/>
              </a:solidFill>
            </a:endParaRPr>
          </a:p>
          <a:p>
            <a:pPr indent="-254000" lvl="0" marL="3429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Naveen Ramachandra Reddy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400"/>
              <a:t>Introduction</a:t>
            </a:r>
            <a:endParaRPr sz="44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30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project, we explore the relationship between mental/physical health and various chronic diseases using data from the year 2022. The analysis includes data cleaning, preprocessing, statistical tests, and visualizations.</a:t>
            </a:r>
            <a:endParaRPr sz="2400"/>
          </a:p>
          <a:p>
            <a:pPr indent="457200" lvl="0" marL="2286000" rtl="0" algn="l"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>
                <a:solidFill>
                  <a:schemeClr val="dk1"/>
                </a:solidFill>
              </a:rPr>
              <a:t> </a:t>
            </a:r>
            <a:r>
              <a:rPr lang="en-US" sz="4400">
                <a:solidFill>
                  <a:schemeClr val="dk1"/>
                </a:solidFill>
              </a:rPr>
              <a:t>Objective</a:t>
            </a:r>
            <a:endParaRPr sz="4400">
              <a:solidFill>
                <a:schemeClr val="dk1"/>
              </a:solidFill>
            </a:endParaRPr>
          </a:p>
          <a:p>
            <a:pPr indent="-3557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42"/>
              <a:buFont typeface="Calibri"/>
              <a:buChar char="●"/>
            </a:pPr>
            <a:r>
              <a:rPr lang="en-US" sz="244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determine the relationship between mental/physical health indicators and chronic diseases such as diabetes, arthritis, lung disease, kidney disease, heart disease, and depression</a:t>
            </a:r>
            <a:r>
              <a:rPr lang="en-US" sz="2441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41"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DataSource &amp; Variables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45440" y="1285875"/>
            <a:ext cx="8340725" cy="528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400"/>
              <a:t>The dataset used in this analysis is the 2022 annual data   consisting of 445,132  rows and 328 columns.</a:t>
            </a:r>
            <a:endParaRPr sz="2400"/>
          </a:p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We selected these 22 columns as they were most relevant ones from the dataset.</a:t>
            </a:r>
            <a:endParaRPr sz="2400"/>
          </a:p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Out of these 22 columns only 2 columns (Height and Weight) are continuous and the rest of them are categorical variables.</a:t>
            </a:r>
            <a:endParaRPr sz="2400"/>
          </a:p>
          <a:p>
            <a:pPr indent="-29718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400"/>
              <a:t> Key variables:</a:t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Source:</a:t>
            </a:r>
            <a:r>
              <a:rPr b="1" lang="en-US" sz="2400" u="sng">
                <a:solidFill>
                  <a:schemeClr val="hlink"/>
                </a:solidFill>
                <a:hlinkClick r:id="rId3"/>
              </a:rPr>
              <a:t>Behavioral Risk Factor Surveillance System 2022 Data</a:t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580390" y="3019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{0D5E6847-5B0D-40E8-96DA-221FE526A9ED}</a:tableStyleId>
              </a:tblPr>
              <a:tblGrid>
                <a:gridCol w="1296025"/>
                <a:gridCol w="1296025"/>
                <a:gridCol w="1296025"/>
                <a:gridCol w="1296025"/>
                <a:gridCol w="1296025"/>
                <a:gridCol w="1296025"/>
              </a:tblGrid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Health Status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Physical Health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Mental Health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Exercise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Heart Disease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Height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Weight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BMI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Income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Smoking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Alcohol Consumption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Decisions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Depressed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Arthritis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Lung Disease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Kidney Disease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Diabetes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Asthma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Education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General Health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Sex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(Data Pre-processing)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581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preprocessing steps involved:</a:t>
            </a:r>
            <a:endParaRPr sz="12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missing values</a:t>
            </a:r>
            <a:endParaRPr sz="12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categorical variables</a:t>
            </a:r>
            <a:endParaRPr sz="1200"/>
          </a:p>
          <a:p>
            <a:pPr indent="-3048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Normalizing/standardizing numerical variables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47675" y="11430"/>
            <a:ext cx="8229600" cy="575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br>
              <a:rPr lang="en-US"/>
            </a:br>
            <a:r>
              <a:rPr lang="en-US"/>
              <a:t>Data Visualisations</a:t>
            </a:r>
            <a:br>
              <a:rPr lang="en-US"/>
            </a:br>
            <a:endParaRPr/>
          </a:p>
        </p:txBody>
      </p:sp>
      <p:pic>
        <p:nvPicPr>
          <p:cNvPr descr="output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" y="934085"/>
            <a:ext cx="4362451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(1)"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8370" y="909955"/>
            <a:ext cx="4405630" cy="273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(2)" id="92" name="Google Shape;9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435" y="3837940"/>
            <a:ext cx="4361179" cy="2869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(3)" id="93" name="Google Shape;9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9320" y="3971925"/>
            <a:ext cx="4316730" cy="268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 flipH="1" rot="10800000">
            <a:off x="457200" y="-547370"/>
            <a:ext cx="1930400" cy="417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417830" y="471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{0D5E6847-5B0D-40E8-96DA-221FE526A9ED}</a:tableStyleId>
              </a:tblPr>
              <a:tblGrid>
                <a:gridCol w="4209425"/>
                <a:gridCol w="4209425"/>
              </a:tblGrid>
              <a:tr h="302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2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output (8)"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30" y="471170"/>
            <a:ext cx="4234180" cy="3023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(9)"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2010" y="471170"/>
            <a:ext cx="4184650" cy="3037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(10)" id="102" name="Google Shape;10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30" y="3508375"/>
            <a:ext cx="4234180" cy="3023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(7)" id="103" name="Google Shape;10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2010" y="3495040"/>
            <a:ext cx="4240530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-51720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330835" y="624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{0D5E6847-5B0D-40E8-96DA-221FE526A9ED}</a:tableStyleId>
              </a:tblPr>
              <a:tblGrid>
                <a:gridCol w="4241175"/>
                <a:gridCol w="4241175"/>
              </a:tblGrid>
              <a:tr h="298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298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output (4)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35" y="624840"/>
            <a:ext cx="4241165" cy="3005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(5)"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635" y="624840"/>
            <a:ext cx="4240530" cy="300799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descr="output (6)"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835" y="3632835"/>
            <a:ext cx="4240530" cy="294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579755" y="-2117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Matrix</a:t>
            </a:r>
            <a:endParaRPr/>
          </a:p>
        </p:txBody>
      </p:sp>
      <p:pic>
        <p:nvPicPr>
          <p:cNvPr descr="Correlation_Plot (1)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860" y="0"/>
            <a:ext cx="738695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0" y="0"/>
            <a:ext cx="645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274955"/>
            <a:ext cx="8229600" cy="128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-US"/>
              <a:t>Chi Squared test results</a:t>
            </a:r>
            <a:endParaRPr/>
          </a:p>
        </p:txBody>
      </p:sp>
      <p:pic>
        <p:nvPicPr>
          <p:cNvPr descr="Chi-Squared_Test_Results" id="125" name="Google Shape;12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" y="1275715"/>
            <a:ext cx="9121775" cy="518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