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Play"/>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oV5t8De1Mxqk4vZEuCUg86Enx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F28DE0-AC22-4D96-9F09-4B7C9F608A40}">
  <a:tblStyle styleId="{87F28DE0-AC22-4D96-9F09-4B7C9F608A40}"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7"/>
          </a:solidFill>
        </a:fill>
      </a:tcStyle>
    </a:wholeTbl>
    <a:band1H>
      <a:tcTxStyle/>
      <a:tcStyle>
        <a:fill>
          <a:solidFill>
            <a:srgbClr val="CFDECC"/>
          </a:solidFill>
        </a:fill>
      </a:tcStyle>
    </a:band1H>
    <a:band2H>
      <a:tcTxStyle/>
    </a:band2H>
    <a:band1V>
      <a:tcTxStyle/>
      <a:tcStyle>
        <a:fill>
          <a:solidFill>
            <a:srgbClr val="CFDECC"/>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5dd25f7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ed5dd25f7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d5dd25f7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ed5dd25f7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d5dd25f7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ed5dd25f7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d5dd25f7e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ed5dd25f7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8892194d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78892194d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778346"/>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524000" y="4258021"/>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The Clarkson Brand | Clarkson University" id="21" name="Google Shape;21;p36"/>
          <p:cNvPicPr preferRelativeResize="0"/>
          <p:nvPr/>
        </p:nvPicPr>
        <p:blipFill rotWithShape="1">
          <a:blip r:embed="rId2">
            <a:alphaModFix/>
          </a:blip>
          <a:srcRect b="0" l="0" r="0" t="0"/>
          <a:stretch/>
        </p:blipFill>
        <p:spPr>
          <a:xfrm>
            <a:off x="9733722" y="23813"/>
            <a:ext cx="2458278" cy="2232936"/>
          </a:xfrm>
          <a:prstGeom prst="rect">
            <a:avLst/>
          </a:prstGeom>
          <a:noFill/>
          <a:ln>
            <a:noFill/>
          </a:ln>
        </p:spPr>
      </p:pic>
      <p:cxnSp>
        <p:nvCxnSpPr>
          <p:cNvPr id="22" name="Google Shape;22;p36"/>
          <p:cNvCxnSpPr/>
          <p:nvPr/>
        </p:nvCxnSpPr>
        <p:spPr>
          <a:xfrm>
            <a:off x="1524000" y="4165946"/>
            <a:ext cx="9144000" cy="0"/>
          </a:xfrm>
          <a:prstGeom prst="straightConnector1">
            <a:avLst/>
          </a:prstGeom>
          <a:noFill/>
          <a:ln cap="flat" cmpd="sng" w="38100">
            <a:solidFill>
              <a:srgbClr val="064C43"/>
            </a:solidFill>
            <a:prstDash val="solid"/>
            <a:miter lim="800000"/>
            <a:headEnd len="sm" w="sm" type="none"/>
            <a:tailEnd len="sm" w="sm" type="none"/>
          </a:ln>
        </p:spPr>
      </p:cxnSp>
      <p:cxnSp>
        <p:nvCxnSpPr>
          <p:cNvPr id="23" name="Google Shape;23;p36"/>
          <p:cNvCxnSpPr/>
          <p:nvPr/>
        </p:nvCxnSpPr>
        <p:spPr>
          <a:xfrm>
            <a:off x="1524000" y="4203150"/>
            <a:ext cx="9144000" cy="0"/>
          </a:xfrm>
          <a:prstGeom prst="straightConnector1">
            <a:avLst/>
          </a:prstGeom>
          <a:noFill/>
          <a:ln cap="flat" cmpd="sng" w="38100">
            <a:solidFill>
              <a:srgbClr val="FECD07"/>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7"/>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7"/>
          <p:cNvCxnSpPr/>
          <p:nvPr/>
        </p:nvCxnSpPr>
        <p:spPr>
          <a:xfrm>
            <a:off x="1663148" y="707128"/>
            <a:ext cx="9144000" cy="0"/>
          </a:xfrm>
          <a:prstGeom prst="straightConnector1">
            <a:avLst/>
          </a:prstGeom>
          <a:noFill/>
          <a:ln cap="flat" cmpd="sng" w="38100">
            <a:solidFill>
              <a:srgbClr val="064C43"/>
            </a:solidFill>
            <a:prstDash val="solid"/>
            <a:miter lim="800000"/>
            <a:headEnd len="sm" w="sm" type="none"/>
            <a:tailEnd len="sm" w="sm" type="none"/>
          </a:ln>
        </p:spPr>
      </p:cxnSp>
      <p:cxnSp>
        <p:nvCxnSpPr>
          <p:cNvPr id="31" name="Google Shape;31;p37"/>
          <p:cNvCxnSpPr/>
          <p:nvPr/>
        </p:nvCxnSpPr>
        <p:spPr>
          <a:xfrm>
            <a:off x="1663148" y="744332"/>
            <a:ext cx="9144000" cy="0"/>
          </a:xfrm>
          <a:prstGeom prst="straightConnector1">
            <a:avLst/>
          </a:prstGeom>
          <a:noFill/>
          <a:ln cap="flat" cmpd="sng" w="38100">
            <a:solidFill>
              <a:srgbClr val="FECD07"/>
            </a:solidFill>
            <a:prstDash val="solid"/>
            <a:miter lim="800000"/>
            <a:headEnd len="sm" w="sm" type="none"/>
            <a:tailEnd len="sm" w="sm" type="none"/>
          </a:ln>
        </p:spPr>
      </p:cxnSp>
      <p:pic>
        <p:nvPicPr>
          <p:cNvPr descr="The Clarkson Brand | Clarkson University" id="32" name="Google Shape;32;p37"/>
          <p:cNvPicPr preferRelativeResize="0"/>
          <p:nvPr/>
        </p:nvPicPr>
        <p:blipFill rotWithShape="1">
          <a:blip r:embed="rId2">
            <a:alphaModFix/>
          </a:blip>
          <a:srcRect b="0" l="0" r="0" t="0"/>
          <a:stretch/>
        </p:blipFill>
        <p:spPr>
          <a:xfrm>
            <a:off x="0" y="0"/>
            <a:ext cx="1139687" cy="10352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6" name="Google Shape;3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4"/>
          <p:cNvSpPr/>
          <p:nvPr>
            <p:ph idx="2" type="pic"/>
          </p:nvPr>
        </p:nvSpPr>
        <p:spPr>
          <a:xfrm>
            <a:off x="5183188" y="987425"/>
            <a:ext cx="6172200" cy="4873625"/>
          </a:xfrm>
          <a:prstGeom prst="rect">
            <a:avLst/>
          </a:prstGeom>
          <a:noFill/>
          <a:ln>
            <a:noFill/>
          </a:ln>
        </p:spPr>
      </p:sp>
      <p:sp>
        <p:nvSpPr>
          <p:cNvPr id="74" name="Google Shape;7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77834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Diabetes Detection System</a:t>
            </a:r>
            <a:endParaRPr/>
          </a:p>
        </p:txBody>
      </p:sp>
      <p:sp>
        <p:nvSpPr>
          <p:cNvPr id="95" name="Google Shape;95;p1"/>
          <p:cNvSpPr txBox="1"/>
          <p:nvPr>
            <p:ph idx="1" type="subTitle"/>
          </p:nvPr>
        </p:nvSpPr>
        <p:spPr>
          <a:xfrm>
            <a:off x="1524000" y="4258021"/>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Shankar Gurjar, Kshitij </a:t>
            </a:r>
            <a:r>
              <a:rPr lang="en-US"/>
              <a:t>Upasani</a:t>
            </a:r>
            <a:endParaRPr/>
          </a:p>
        </p:txBody>
      </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Correlation Matrix</a:t>
            </a:r>
            <a:endParaRPr/>
          </a:p>
        </p:txBody>
      </p:sp>
      <p:sp>
        <p:nvSpPr>
          <p:cNvPr id="165" name="Google Shape;165;p10"/>
          <p:cNvSpPr txBox="1"/>
          <p:nvPr>
            <p:ph idx="1" type="body"/>
          </p:nvPr>
        </p:nvSpPr>
        <p:spPr>
          <a:xfrm>
            <a:off x="838200" y="1110352"/>
            <a:ext cx="6368055" cy="5747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p:txBody>
      </p:sp>
      <p:sp>
        <p:nvSpPr>
          <p:cNvPr id="166" name="Google Shape;1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10"/>
          <p:cNvPicPr preferRelativeResize="0"/>
          <p:nvPr/>
        </p:nvPicPr>
        <p:blipFill>
          <a:blip r:embed="rId3">
            <a:alphaModFix/>
          </a:blip>
          <a:stretch>
            <a:fillRect/>
          </a:stretch>
        </p:blipFill>
        <p:spPr>
          <a:xfrm>
            <a:off x="838200" y="1208825"/>
            <a:ext cx="10151275" cy="555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ed5dd25f7e_0_15"/>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 Pair scatter plot</a:t>
            </a:r>
            <a:endParaRPr/>
          </a:p>
        </p:txBody>
      </p:sp>
      <p:sp>
        <p:nvSpPr>
          <p:cNvPr id="173" name="Google Shape;173;g2ed5dd25f7e_0_15"/>
          <p:cNvSpPr txBox="1"/>
          <p:nvPr>
            <p:ph idx="1" type="body"/>
          </p:nvPr>
        </p:nvSpPr>
        <p:spPr>
          <a:xfrm>
            <a:off x="838200" y="1110352"/>
            <a:ext cx="6368100" cy="574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p:txBody>
      </p:sp>
      <p:sp>
        <p:nvSpPr>
          <p:cNvPr id="174" name="Google Shape;174;g2ed5dd25f7e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g2ed5dd25f7e_0_15"/>
          <p:cNvPicPr preferRelativeResize="0"/>
          <p:nvPr/>
        </p:nvPicPr>
        <p:blipFill>
          <a:blip r:embed="rId3">
            <a:alphaModFix/>
          </a:blip>
          <a:stretch>
            <a:fillRect/>
          </a:stretch>
        </p:blipFill>
        <p:spPr>
          <a:xfrm>
            <a:off x="59525" y="1225675"/>
            <a:ext cx="12132475" cy="5632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a:t>
            </a:r>
            <a:endParaRPr/>
          </a:p>
        </p:txBody>
      </p:sp>
      <p:sp>
        <p:nvSpPr>
          <p:cNvPr id="181" name="Google Shape;181;p20"/>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Implemented decision tree </a:t>
            </a:r>
            <a:r>
              <a:rPr lang="en-US"/>
              <a:t>algorithm</a:t>
            </a:r>
            <a:r>
              <a:rPr lang="en-US"/>
              <a:t> to predict the diabetes.</a:t>
            </a:r>
            <a:endParaRPr/>
          </a:p>
          <a:p>
            <a:pPr indent="-228600" lvl="0" marL="228600" rtl="0" algn="l">
              <a:lnSpc>
                <a:spcPct val="90000"/>
              </a:lnSpc>
              <a:spcBef>
                <a:spcPts val="1000"/>
              </a:spcBef>
              <a:spcAft>
                <a:spcPts val="0"/>
              </a:spcAft>
              <a:buClr>
                <a:schemeClr val="dk1"/>
              </a:buClr>
              <a:buSzPts val="2800"/>
              <a:buChar char="•"/>
            </a:pPr>
            <a:r>
              <a:rPr lang="en-US"/>
              <a:t>Built with entropy as splitting method</a:t>
            </a:r>
            <a:endParaRPr/>
          </a:p>
          <a:p>
            <a:pPr indent="-228600" lvl="0" marL="228600" rtl="0" algn="l">
              <a:lnSpc>
                <a:spcPct val="90000"/>
              </a:lnSpc>
              <a:spcBef>
                <a:spcPts val="1000"/>
              </a:spcBef>
              <a:spcAft>
                <a:spcPts val="0"/>
              </a:spcAft>
              <a:buClr>
                <a:schemeClr val="dk1"/>
              </a:buClr>
              <a:buSzPts val="2800"/>
              <a:buChar char="•"/>
            </a:pPr>
            <a:r>
              <a:rPr lang="en-US"/>
              <a:t>Highest Accuracy (77%) achieved</a:t>
            </a:r>
            <a:endParaRPr/>
          </a:p>
          <a:p>
            <a:pPr indent="0" lvl="0" marL="0" rtl="0" algn="l">
              <a:lnSpc>
                <a:spcPct val="90000"/>
              </a:lnSpc>
              <a:spcBef>
                <a:spcPts val="1000"/>
              </a:spcBef>
              <a:spcAft>
                <a:spcPts val="0"/>
              </a:spcAft>
              <a:buClr>
                <a:schemeClr val="dk1"/>
              </a:buClr>
              <a:buSzPts val="2800"/>
              <a:buNone/>
            </a:pPr>
            <a:r>
              <a:rPr lang="en-US"/>
              <a:t>   with tree depth 7.  </a:t>
            </a:r>
            <a:endParaRPr/>
          </a:p>
          <a:p>
            <a:pPr indent="0" lvl="0" marL="0" rtl="0" algn="l">
              <a:lnSpc>
                <a:spcPct val="90000"/>
              </a:lnSpc>
              <a:spcBef>
                <a:spcPts val="1000"/>
              </a:spcBef>
              <a:spcAft>
                <a:spcPts val="0"/>
              </a:spcAft>
              <a:buClr>
                <a:schemeClr val="dk1"/>
              </a:buClr>
              <a:buSzPts val="2800"/>
              <a:buNone/>
            </a:pPr>
            <a:r>
              <a:t/>
            </a:r>
            <a:endParaRPr/>
          </a:p>
        </p:txBody>
      </p:sp>
      <p:sp>
        <p:nvSpPr>
          <p:cNvPr id="182" name="Google Shape;18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3" name="Google Shape;183;p20"/>
          <p:cNvGraphicFramePr/>
          <p:nvPr/>
        </p:nvGraphicFramePr>
        <p:xfrm>
          <a:off x="1627416" y="4736671"/>
          <a:ext cx="3000000" cy="3000000"/>
        </p:xfrm>
        <a:graphic>
          <a:graphicData uri="http://schemas.openxmlformats.org/drawingml/2006/table">
            <a:tbl>
              <a:tblPr firstCol="1" firstRow="1">
                <a:noFill/>
                <a:tableStyleId>{87F28DE0-AC22-4D96-9F09-4B7C9F608A40}</a:tableStyleId>
              </a:tblPr>
              <a:tblGrid>
                <a:gridCol w="2019300"/>
                <a:gridCol w="1230075"/>
                <a:gridCol w="1219200"/>
              </a:tblGrid>
              <a:tr h="370850">
                <a:tc>
                  <a:txBody>
                    <a:bodyPr/>
                    <a:lstStyle/>
                    <a:p>
                      <a:pPr indent="0" lvl="0" marL="0" marR="0" rtl="0" algn="l">
                        <a:spcBef>
                          <a:spcPts val="0"/>
                        </a:spcBef>
                        <a:spcAft>
                          <a:spcPts val="0"/>
                        </a:spcAft>
                        <a:buNone/>
                      </a:pPr>
                      <a:r>
                        <a:rPr lang="en-US" sz="1800"/>
                        <a:t>Confusion Matrix</a:t>
                      </a:r>
                      <a:endParaRPr/>
                    </a:p>
                  </a:txBody>
                  <a:tcPr marT="45725" marB="45725" marR="91450" marL="91450"/>
                </a:tc>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Negative</a:t>
                      </a:r>
                      <a:endParaRPr/>
                    </a:p>
                  </a:txBody>
                  <a:tcPr marT="45725" marB="45725" marR="91450" marL="91450"/>
                </a:tc>
              </a:tr>
              <a:tr h="370850">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105</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r>
              <a:tr h="370850">
                <a:tc>
                  <a:txBody>
                    <a:bodyPr/>
                    <a:lstStyle/>
                    <a:p>
                      <a:pPr indent="0" lvl="0" marL="0" marR="0" rtl="0" algn="l">
                        <a:spcBef>
                          <a:spcPts val="0"/>
                        </a:spcBef>
                        <a:spcAft>
                          <a:spcPts val="0"/>
                        </a:spcAft>
                        <a:buNone/>
                      </a:pPr>
                      <a:r>
                        <a:rPr lang="en-US" sz="1800"/>
                        <a:t>Negative</a:t>
                      </a:r>
                      <a:endParaRPr/>
                    </a:p>
                  </a:txBody>
                  <a:tcPr marT="45725" marB="45725" marR="91450" marL="91450"/>
                </a:tc>
                <a:tc>
                  <a:txBody>
                    <a:bodyPr/>
                    <a:lstStyle/>
                    <a:p>
                      <a:pPr indent="0" lvl="0" marL="0" marR="0" rtl="0" algn="l">
                        <a:spcBef>
                          <a:spcPts val="0"/>
                        </a:spcBef>
                        <a:spcAft>
                          <a:spcPts val="0"/>
                        </a:spcAft>
                        <a:buNone/>
                      </a:pPr>
                      <a:r>
                        <a:rPr lang="en-US" sz="1800"/>
                        <a:t>25</a:t>
                      </a:r>
                      <a:endParaRPr/>
                    </a:p>
                  </a:txBody>
                  <a:tcPr marT="45725" marB="45725" marR="91450" marL="91450"/>
                </a:tc>
                <a:tc>
                  <a:txBody>
                    <a:bodyPr/>
                    <a:lstStyle/>
                    <a:p>
                      <a:pPr indent="0" lvl="0" marL="0" marR="0" rtl="0" algn="l">
                        <a:spcBef>
                          <a:spcPts val="0"/>
                        </a:spcBef>
                        <a:spcAft>
                          <a:spcPts val="0"/>
                        </a:spcAft>
                        <a:buNone/>
                      </a:pPr>
                      <a:r>
                        <a:rPr lang="en-US" sz="1800"/>
                        <a:t>42</a:t>
                      </a:r>
                      <a:endParaRPr/>
                    </a:p>
                  </a:txBody>
                  <a:tcPr marT="45725" marB="45725" marR="91450" marL="91450"/>
                </a:tc>
              </a:tr>
            </a:tbl>
          </a:graphicData>
        </a:graphic>
      </p:graphicFrame>
      <p:sp>
        <p:nvSpPr>
          <p:cNvPr id="184" name="Google Shape;184;p20"/>
          <p:cNvSpPr txBox="1"/>
          <p:nvPr/>
        </p:nvSpPr>
        <p:spPr>
          <a:xfrm>
            <a:off x="2539093" y="4265486"/>
            <a:ext cx="26452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Actual values</a:t>
            </a:r>
            <a:endParaRPr/>
          </a:p>
        </p:txBody>
      </p:sp>
      <p:sp>
        <p:nvSpPr>
          <p:cNvPr id="185" name="Google Shape;185;p20"/>
          <p:cNvSpPr txBox="1"/>
          <p:nvPr/>
        </p:nvSpPr>
        <p:spPr>
          <a:xfrm rot="-5400000">
            <a:off x="313163" y="5018253"/>
            <a:ext cx="1967198"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Predicted Values</a:t>
            </a:r>
            <a:endParaRPr/>
          </a:p>
        </p:txBody>
      </p:sp>
      <p:pic>
        <p:nvPicPr>
          <p:cNvPr id="186" name="Google Shape;186;p20"/>
          <p:cNvPicPr preferRelativeResize="0"/>
          <p:nvPr/>
        </p:nvPicPr>
        <p:blipFill>
          <a:blip r:embed="rId3">
            <a:alphaModFix/>
          </a:blip>
          <a:stretch>
            <a:fillRect/>
          </a:stretch>
        </p:blipFill>
        <p:spPr>
          <a:xfrm>
            <a:off x="7575763" y="1898650"/>
            <a:ext cx="4448175" cy="445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 classification report</a:t>
            </a:r>
            <a:endParaRPr/>
          </a:p>
        </p:txBody>
      </p:sp>
      <p:sp>
        <p:nvSpPr>
          <p:cNvPr id="192" name="Google Shape;19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p21"/>
          <p:cNvPicPr preferRelativeResize="0"/>
          <p:nvPr/>
        </p:nvPicPr>
        <p:blipFill>
          <a:blip r:embed="rId3">
            <a:alphaModFix/>
          </a:blip>
          <a:stretch>
            <a:fillRect/>
          </a:stretch>
        </p:blipFill>
        <p:spPr>
          <a:xfrm>
            <a:off x="1019175" y="1749075"/>
            <a:ext cx="1015365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ed5dd25f7e_0_29"/>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 Example</a:t>
            </a:r>
            <a:endParaRPr/>
          </a:p>
        </p:txBody>
      </p:sp>
      <p:sp>
        <p:nvSpPr>
          <p:cNvPr id="199" name="Google Shape;199;g2ed5dd25f7e_0_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g2ed5dd25f7e_0_29"/>
          <p:cNvSpPr txBox="1"/>
          <p:nvPr/>
        </p:nvSpPr>
        <p:spPr>
          <a:xfrm>
            <a:off x="8963140" y="1311007"/>
            <a:ext cx="2390700" cy="831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Depth of </a:t>
            </a:r>
            <a:r>
              <a:rPr lang="en-US" sz="2400">
                <a:solidFill>
                  <a:schemeClr val="dk1"/>
                </a:solidFill>
              </a:rPr>
              <a:t>7</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rPr>
              <a:t>77</a:t>
            </a:r>
            <a:r>
              <a:rPr lang="en-US" sz="2400">
                <a:solidFill>
                  <a:schemeClr val="dk1"/>
                </a:solidFill>
                <a:latin typeface="Arial"/>
                <a:ea typeface="Arial"/>
                <a:cs typeface="Arial"/>
                <a:sym typeface="Arial"/>
              </a:rPr>
              <a:t>% accuracy</a:t>
            </a:r>
            <a:endParaRPr/>
          </a:p>
        </p:txBody>
      </p:sp>
      <p:pic>
        <p:nvPicPr>
          <p:cNvPr id="201" name="Google Shape;201;g2ed5dd25f7e_0_29"/>
          <p:cNvPicPr preferRelativeResize="0"/>
          <p:nvPr/>
        </p:nvPicPr>
        <p:blipFill>
          <a:blip r:embed="rId3">
            <a:alphaModFix/>
          </a:blip>
          <a:stretch>
            <a:fillRect/>
          </a:stretch>
        </p:blipFill>
        <p:spPr>
          <a:xfrm>
            <a:off x="152400" y="1225550"/>
            <a:ext cx="8904349" cy="549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a:t>
            </a:r>
            <a:endParaRPr/>
          </a:p>
        </p:txBody>
      </p:sp>
      <p:sp>
        <p:nvSpPr>
          <p:cNvPr id="207" name="Google Shape;207;p22"/>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Best Depth is 16.</a:t>
            </a:r>
            <a:endParaRPr/>
          </a:p>
          <a:p>
            <a:pPr indent="-228600" lvl="0" marL="228600" rtl="0" algn="l">
              <a:lnSpc>
                <a:spcPct val="90000"/>
              </a:lnSpc>
              <a:spcBef>
                <a:spcPts val="1000"/>
              </a:spcBef>
              <a:spcAft>
                <a:spcPts val="0"/>
              </a:spcAft>
              <a:buClr>
                <a:schemeClr val="dk1"/>
              </a:buClr>
              <a:buSzPts val="2800"/>
              <a:buChar char="•"/>
            </a:pPr>
            <a:r>
              <a:rPr lang="en-US"/>
              <a:t>Accuracy = </a:t>
            </a:r>
            <a:r>
              <a:rPr lang="en-US"/>
              <a:t>76</a:t>
            </a:r>
            <a:r>
              <a:rPr lang="en-US"/>
              <a:t>%</a:t>
            </a:r>
            <a:endParaRPr/>
          </a:p>
          <a:p>
            <a:pPr indent="-228600" lvl="1" marL="685800" rtl="0" algn="l">
              <a:lnSpc>
                <a:spcPct val="90000"/>
              </a:lnSpc>
              <a:spcBef>
                <a:spcPts val="500"/>
              </a:spcBef>
              <a:spcAft>
                <a:spcPts val="0"/>
              </a:spcAft>
              <a:buClr>
                <a:schemeClr val="dk1"/>
              </a:buClr>
              <a:buSzPts val="2400"/>
              <a:buChar char="•"/>
            </a:pPr>
            <a:r>
              <a:rPr lang="en-US"/>
              <a:t>Training Accuracy = 100%</a:t>
            </a:r>
            <a:endParaRPr/>
          </a:p>
        </p:txBody>
      </p:sp>
      <p:sp>
        <p:nvSpPr>
          <p:cNvPr id="208" name="Google Shape;20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9" name="Google Shape;209;p22"/>
          <p:cNvGraphicFramePr/>
          <p:nvPr/>
        </p:nvGraphicFramePr>
        <p:xfrm>
          <a:off x="7332531" y="1967809"/>
          <a:ext cx="3000000" cy="3000000"/>
        </p:xfrm>
        <a:graphic>
          <a:graphicData uri="http://schemas.openxmlformats.org/drawingml/2006/table">
            <a:tbl>
              <a:tblPr firstCol="1" firstRow="1">
                <a:noFill/>
                <a:tableStyleId>{87F28DE0-AC22-4D96-9F09-4B7C9F608A40}</a:tableStyleId>
              </a:tblPr>
              <a:tblGrid>
                <a:gridCol w="2019300"/>
                <a:gridCol w="1230075"/>
                <a:gridCol w="1219200"/>
              </a:tblGrid>
              <a:tr h="370850">
                <a:tc>
                  <a:txBody>
                    <a:bodyPr/>
                    <a:lstStyle/>
                    <a:p>
                      <a:pPr indent="0" lvl="0" marL="0" marR="0" rtl="0" algn="l">
                        <a:spcBef>
                          <a:spcPts val="0"/>
                        </a:spcBef>
                        <a:spcAft>
                          <a:spcPts val="0"/>
                        </a:spcAft>
                        <a:buNone/>
                      </a:pPr>
                      <a:r>
                        <a:rPr lang="en-US" sz="1800"/>
                        <a:t>Confusion Matrix</a:t>
                      </a:r>
                      <a:endParaRPr/>
                    </a:p>
                  </a:txBody>
                  <a:tcPr marT="45725" marB="45725" marR="91450" marL="91450"/>
                </a:tc>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Negative</a:t>
                      </a:r>
                      <a:endParaRPr/>
                    </a:p>
                  </a:txBody>
                  <a:tcPr marT="45725" marB="45725" marR="91450" marL="91450"/>
                </a:tc>
              </a:tr>
              <a:tr h="370850">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107</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r>
              <a:tr h="370850">
                <a:tc>
                  <a:txBody>
                    <a:bodyPr/>
                    <a:lstStyle/>
                    <a:p>
                      <a:pPr indent="0" lvl="0" marL="0" marR="0" rtl="0" algn="l">
                        <a:spcBef>
                          <a:spcPts val="0"/>
                        </a:spcBef>
                        <a:spcAft>
                          <a:spcPts val="0"/>
                        </a:spcAft>
                        <a:buNone/>
                      </a:pPr>
                      <a:r>
                        <a:rPr lang="en-US" sz="1800"/>
                        <a:t>Negative</a:t>
                      </a:r>
                      <a:endParaRPr/>
                    </a:p>
                  </a:txBody>
                  <a:tcPr marT="45725" marB="45725" marR="91450" marL="91450"/>
                </a:tc>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38</a:t>
                      </a:r>
                      <a:endParaRPr/>
                    </a:p>
                  </a:txBody>
                  <a:tcPr marT="45725" marB="45725" marR="91450" marL="91450"/>
                </a:tc>
              </a:tr>
            </a:tbl>
          </a:graphicData>
        </a:graphic>
      </p:graphicFrame>
      <p:sp>
        <p:nvSpPr>
          <p:cNvPr id="210" name="Google Shape;210;p22"/>
          <p:cNvSpPr txBox="1"/>
          <p:nvPr/>
        </p:nvSpPr>
        <p:spPr>
          <a:xfrm>
            <a:off x="8244208" y="1496624"/>
            <a:ext cx="26452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Actual values</a:t>
            </a:r>
            <a:endParaRPr/>
          </a:p>
        </p:txBody>
      </p:sp>
      <p:sp>
        <p:nvSpPr>
          <p:cNvPr id="211" name="Google Shape;211;p22"/>
          <p:cNvSpPr txBox="1"/>
          <p:nvPr/>
        </p:nvSpPr>
        <p:spPr>
          <a:xfrm rot="-5400000">
            <a:off x="6018278" y="2249391"/>
            <a:ext cx="1967198"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Predicted Values</a:t>
            </a:r>
            <a:endParaRPr/>
          </a:p>
        </p:txBody>
      </p:sp>
      <p:pic>
        <p:nvPicPr>
          <p:cNvPr id="212" name="Google Shape;212;p22"/>
          <p:cNvPicPr preferRelativeResize="0"/>
          <p:nvPr/>
        </p:nvPicPr>
        <p:blipFill>
          <a:blip r:embed="rId3">
            <a:alphaModFix/>
          </a:blip>
          <a:stretch>
            <a:fillRect/>
          </a:stretch>
        </p:blipFill>
        <p:spPr>
          <a:xfrm>
            <a:off x="1133800" y="2748425"/>
            <a:ext cx="4448175" cy="388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ed5dd25f7e_0_42"/>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 classification report</a:t>
            </a:r>
            <a:endParaRPr/>
          </a:p>
        </p:txBody>
      </p:sp>
      <p:sp>
        <p:nvSpPr>
          <p:cNvPr id="218" name="Google Shape;218;g2ed5dd25f7e_0_42"/>
          <p:cNvSpPr txBox="1"/>
          <p:nvPr>
            <p:ph idx="1" type="body"/>
          </p:nvPr>
        </p:nvSpPr>
        <p:spPr>
          <a:xfrm>
            <a:off x="838200" y="1110353"/>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219" name="Google Shape;219;g2ed5dd25f7e_0_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0" name="Google Shape;220;g2ed5dd25f7e_0_42"/>
          <p:cNvPicPr preferRelativeResize="0"/>
          <p:nvPr/>
        </p:nvPicPr>
        <p:blipFill>
          <a:blip r:embed="rId3">
            <a:alphaModFix/>
          </a:blip>
          <a:stretch>
            <a:fillRect/>
          </a:stretch>
        </p:blipFill>
        <p:spPr>
          <a:xfrm>
            <a:off x="916150" y="1110350"/>
            <a:ext cx="10370974" cy="435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Feature Importance in Random Forest</a:t>
            </a:r>
            <a:endParaRPr/>
          </a:p>
        </p:txBody>
      </p:sp>
      <p:sp>
        <p:nvSpPr>
          <p:cNvPr id="226" name="Google Shape;226;p34"/>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Feature importance is calculated as the decrease in node impurity weighted by the probability of reaching that node. The node probability can be calculated by the number of samples that reach the node, divided by the total number of samples. </a:t>
            </a:r>
            <a:r>
              <a:rPr i="1" lang="en-US"/>
              <a:t>The higher the value the more important the feature</a:t>
            </a:r>
            <a:endParaRPr/>
          </a:p>
        </p:txBody>
      </p:sp>
      <p:sp>
        <p:nvSpPr>
          <p:cNvPr id="227" name="Google Shape;22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34"/>
          <p:cNvSpPr txBox="1"/>
          <p:nvPr/>
        </p:nvSpPr>
        <p:spPr>
          <a:xfrm>
            <a:off x="0" y="6395643"/>
            <a:ext cx="60978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https://towardsdatascience.com/the-mathematics-of-decision-trees-random-forest-and-feature-importance-in-scikit-learn-and-spark-f2861df67e3</a:t>
            </a:r>
            <a:endParaRPr/>
          </a:p>
        </p:txBody>
      </p:sp>
      <p:pic>
        <p:nvPicPr>
          <p:cNvPr id="229" name="Google Shape;229;p34"/>
          <p:cNvPicPr preferRelativeResize="0"/>
          <p:nvPr/>
        </p:nvPicPr>
        <p:blipFill rotWithShape="1">
          <a:blip r:embed="rId3">
            <a:alphaModFix/>
          </a:blip>
          <a:srcRect b="0" l="0" r="0" t="0"/>
          <a:stretch/>
        </p:blipFill>
        <p:spPr>
          <a:xfrm>
            <a:off x="4974007" y="3187326"/>
            <a:ext cx="6058211" cy="615982"/>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5913856" y="3868658"/>
            <a:ext cx="4178515" cy="939848"/>
          </a:xfrm>
          <a:prstGeom prst="rect">
            <a:avLst/>
          </a:prstGeom>
          <a:noFill/>
          <a:ln>
            <a:noFill/>
          </a:ln>
        </p:spPr>
      </p:pic>
      <p:pic>
        <p:nvPicPr>
          <p:cNvPr id="231" name="Google Shape;231;p34"/>
          <p:cNvPicPr preferRelativeResize="0"/>
          <p:nvPr/>
        </p:nvPicPr>
        <p:blipFill rotWithShape="1">
          <a:blip r:embed="rId5">
            <a:alphaModFix/>
          </a:blip>
          <a:srcRect b="0" l="0" r="0" t="0"/>
          <a:stretch/>
        </p:blipFill>
        <p:spPr>
          <a:xfrm>
            <a:off x="6209146" y="4784701"/>
            <a:ext cx="3587934" cy="977950"/>
          </a:xfrm>
          <a:prstGeom prst="rect">
            <a:avLst/>
          </a:prstGeom>
          <a:noFill/>
          <a:ln>
            <a:noFill/>
          </a:ln>
        </p:spPr>
      </p:pic>
      <p:pic>
        <p:nvPicPr>
          <p:cNvPr id="232" name="Google Shape;232;p34"/>
          <p:cNvPicPr preferRelativeResize="0"/>
          <p:nvPr/>
        </p:nvPicPr>
        <p:blipFill rotWithShape="1">
          <a:blip r:embed="rId6">
            <a:alphaModFix/>
          </a:blip>
          <a:srcRect b="0" l="0" r="0" t="0"/>
          <a:stretch/>
        </p:blipFill>
        <p:spPr>
          <a:xfrm>
            <a:off x="6304402" y="5632508"/>
            <a:ext cx="3397425" cy="1092256"/>
          </a:xfrm>
          <a:prstGeom prst="rect">
            <a:avLst/>
          </a:prstGeom>
          <a:noFill/>
          <a:ln>
            <a:noFill/>
          </a:ln>
        </p:spPr>
      </p:pic>
      <p:pic>
        <p:nvPicPr>
          <p:cNvPr id="233" name="Google Shape;233;p34"/>
          <p:cNvPicPr preferRelativeResize="0"/>
          <p:nvPr/>
        </p:nvPicPr>
        <p:blipFill rotWithShape="1">
          <a:blip r:embed="rId7">
            <a:alphaModFix/>
          </a:blip>
          <a:srcRect b="0" l="0" r="0" t="0"/>
          <a:stretch/>
        </p:blipFill>
        <p:spPr>
          <a:xfrm>
            <a:off x="83937" y="3477322"/>
            <a:ext cx="4442619" cy="1898909"/>
          </a:xfrm>
          <a:prstGeom prst="rect">
            <a:avLst/>
          </a:prstGeom>
          <a:noFill/>
          <a:ln>
            <a:noFill/>
          </a:ln>
        </p:spPr>
      </p:pic>
      <p:sp>
        <p:nvSpPr>
          <p:cNvPr id="234" name="Google Shape;234;p34"/>
          <p:cNvSpPr txBox="1"/>
          <p:nvPr/>
        </p:nvSpPr>
        <p:spPr>
          <a:xfrm>
            <a:off x="638978" y="5461691"/>
            <a:ext cx="39181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Node impurity is ratio of both classes present at node (most pure = 1, most impure = 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 - Feature Importance</a:t>
            </a:r>
            <a:endParaRPr/>
          </a:p>
        </p:txBody>
      </p:sp>
      <p:sp>
        <p:nvSpPr>
          <p:cNvPr id="241" name="Google Shape;241;p23"/>
          <p:cNvSpPr txBox="1"/>
          <p:nvPr>
            <p:ph idx="1" type="body"/>
          </p:nvPr>
        </p:nvSpPr>
        <p:spPr>
          <a:xfrm>
            <a:off x="838200" y="1073151"/>
            <a:ext cx="10515600" cy="31635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Most important variables are</a:t>
            </a:r>
            <a:endParaRPr sz="2000"/>
          </a:p>
          <a:p>
            <a:pPr indent="-228600" lvl="0" marL="228600" rtl="0" algn="l">
              <a:lnSpc>
                <a:spcPct val="90000"/>
              </a:lnSpc>
              <a:spcBef>
                <a:spcPts val="0"/>
              </a:spcBef>
              <a:spcAft>
                <a:spcPts val="0"/>
              </a:spcAft>
              <a:buClr>
                <a:schemeClr val="dk1"/>
              </a:buClr>
              <a:buSzPts val="2000"/>
              <a:buChar char="•"/>
            </a:pPr>
            <a:r>
              <a:rPr lang="en-US" sz="2000"/>
              <a:t>glucose </a:t>
            </a:r>
            <a:endParaRPr sz="2000"/>
          </a:p>
          <a:p>
            <a:pPr indent="-228600" lvl="0" marL="228600" rtl="0" algn="l">
              <a:lnSpc>
                <a:spcPct val="90000"/>
              </a:lnSpc>
              <a:spcBef>
                <a:spcPts val="0"/>
              </a:spcBef>
              <a:spcAft>
                <a:spcPts val="0"/>
              </a:spcAft>
              <a:buSzPts val="2000"/>
              <a:buChar char="•"/>
            </a:pPr>
            <a:r>
              <a:rPr lang="en-US" sz="2000"/>
              <a:t>BMI</a:t>
            </a:r>
            <a:endParaRPr sz="2000"/>
          </a:p>
          <a:p>
            <a:pPr indent="-228600" lvl="0" marL="228600" rtl="0" algn="l">
              <a:lnSpc>
                <a:spcPct val="90000"/>
              </a:lnSpc>
              <a:spcBef>
                <a:spcPts val="0"/>
              </a:spcBef>
              <a:spcAft>
                <a:spcPts val="0"/>
              </a:spcAft>
              <a:buSzPts val="2000"/>
              <a:buChar char="•"/>
            </a:pPr>
            <a:r>
              <a:rPr lang="en-US" sz="2000"/>
              <a:t>DPF</a:t>
            </a:r>
            <a:endParaRPr sz="2000"/>
          </a:p>
          <a:p>
            <a:pPr indent="-228600" lvl="0" marL="228600" rtl="0" algn="l">
              <a:lnSpc>
                <a:spcPct val="90000"/>
              </a:lnSpc>
              <a:spcBef>
                <a:spcPts val="0"/>
              </a:spcBef>
              <a:spcAft>
                <a:spcPts val="0"/>
              </a:spcAft>
              <a:buSzPts val="2000"/>
              <a:buChar char="•"/>
            </a:pPr>
            <a:r>
              <a:rPr lang="en-US" sz="2000"/>
              <a:t>Age</a:t>
            </a:r>
            <a:endParaRPr sz="2000"/>
          </a:p>
          <a:p>
            <a:pPr indent="0" lvl="0" marL="0" rtl="0" algn="l">
              <a:lnSpc>
                <a:spcPct val="90000"/>
              </a:lnSpc>
              <a:spcBef>
                <a:spcPts val="1000"/>
              </a:spcBef>
              <a:spcAft>
                <a:spcPts val="0"/>
              </a:spcAft>
              <a:buClr>
                <a:schemeClr val="dk1"/>
              </a:buClr>
              <a:buSzPts val="2000"/>
              <a:buNone/>
            </a:pPr>
            <a:r>
              <a:t/>
            </a:r>
            <a:endParaRPr/>
          </a:p>
        </p:txBody>
      </p:sp>
      <p:sp>
        <p:nvSpPr>
          <p:cNvPr id="242" name="Google Shape;2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3" name="Google Shape;243;p23"/>
          <p:cNvPicPr preferRelativeResize="0"/>
          <p:nvPr/>
        </p:nvPicPr>
        <p:blipFill>
          <a:blip r:embed="rId3">
            <a:alphaModFix/>
          </a:blip>
          <a:stretch>
            <a:fillRect/>
          </a:stretch>
        </p:blipFill>
        <p:spPr>
          <a:xfrm>
            <a:off x="6517725" y="1452750"/>
            <a:ext cx="5251000" cy="526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Conclusion</a:t>
            </a:r>
            <a:endParaRPr/>
          </a:p>
        </p:txBody>
      </p:sp>
      <p:sp>
        <p:nvSpPr>
          <p:cNvPr id="249" name="Google Shape;249;p24"/>
          <p:cNvSpPr txBox="1"/>
          <p:nvPr>
            <p:ph idx="1" type="body"/>
          </p:nvPr>
        </p:nvSpPr>
        <p:spPr>
          <a:xfrm>
            <a:off x="838200" y="1073150"/>
            <a:ext cx="10515600" cy="49561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Implemented 2 </a:t>
            </a:r>
            <a:r>
              <a:rPr lang="en-US"/>
              <a:t>different</a:t>
            </a:r>
            <a:r>
              <a:rPr lang="en-US"/>
              <a:t> ML algorithms and evaluated on test dataset. Decision tree performed better than random forest with accuracy of each 77% and 76%. Selected decision tree for </a:t>
            </a:r>
            <a:r>
              <a:rPr lang="en-US"/>
              <a:t>diabetes</a:t>
            </a:r>
            <a:r>
              <a:rPr lang="en-US"/>
              <a:t> prediction.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Random forest feature information </a:t>
            </a:r>
            <a:r>
              <a:rPr lang="en-US"/>
              <a:t>suggests that glucose, BMI and dpf </a:t>
            </a:r>
            <a:r>
              <a:rPr lang="en-US"/>
              <a:t>closely tied to diabetes.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To diagnosis of diabetes in early stages patient should keep </a:t>
            </a:r>
            <a:r>
              <a:rPr lang="en-US"/>
              <a:t>track</a:t>
            </a:r>
            <a:r>
              <a:rPr lang="en-US"/>
              <a:t> of glucose, BMI &amp; dpf.</a:t>
            </a:r>
            <a:endParaRPr/>
          </a:p>
        </p:txBody>
      </p:sp>
      <p:sp>
        <p:nvSpPr>
          <p:cNvPr id="250" name="Google Shape;25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24"/>
          <p:cNvSpPr txBox="1"/>
          <p:nvPr/>
        </p:nvSpPr>
        <p:spPr>
          <a:xfrm>
            <a:off x="6221776" y="5842465"/>
            <a:ext cx="60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The Dataset</a:t>
            </a:r>
            <a:endParaRPr/>
          </a:p>
        </p:txBody>
      </p:sp>
      <p:sp>
        <p:nvSpPr>
          <p:cNvPr id="102" name="Google Shape;102;p2"/>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Data provided by </a:t>
            </a:r>
            <a:r>
              <a:rPr lang="en-US"/>
              <a:t>National Institute of Diabetes and Digestive and Kidney Diseases.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Tracks </a:t>
            </a:r>
            <a:r>
              <a:rPr lang="en-US"/>
              <a:t>Pregnancies, Glucose, BloodPressure, SkinThickness, Insulin, BMI, DiabetesPedigreeFunction and Age.</a:t>
            </a:r>
            <a:endParaRPr/>
          </a:p>
          <a:p>
            <a:pPr indent="-165100" lvl="0" marL="228600" rtl="0" algn="l">
              <a:lnSpc>
                <a:spcPct val="90000"/>
              </a:lnSpc>
              <a:spcBef>
                <a:spcPts val="100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US"/>
              <a:t>Replaced  all rows with NA or 0 with </a:t>
            </a:r>
            <a:r>
              <a:rPr lang="en-US"/>
              <a:t>Median. We also tried Mean but distribution was right skewed so found median more useful approach for our use case.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nvSpPr>
        <p:spPr>
          <a:xfrm>
            <a:off x="163286" y="6200487"/>
            <a:ext cx="8403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ed5dd25f7e_0_54"/>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Thank you </a:t>
            </a:r>
            <a:endParaRPr/>
          </a:p>
        </p:txBody>
      </p:sp>
      <p:sp>
        <p:nvSpPr>
          <p:cNvPr id="257" name="Google Shape;257;g2ed5dd25f7e_0_54"/>
          <p:cNvSpPr txBox="1"/>
          <p:nvPr>
            <p:ph idx="1" type="body"/>
          </p:nvPr>
        </p:nvSpPr>
        <p:spPr>
          <a:xfrm>
            <a:off x="838200" y="1073150"/>
            <a:ext cx="10515600" cy="49563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US"/>
              <a:t>                               </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 </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                                 End Of The Report</a:t>
            </a:r>
            <a:endParaRPr/>
          </a:p>
        </p:txBody>
      </p:sp>
      <p:sp>
        <p:nvSpPr>
          <p:cNvPr id="258" name="Google Shape;258;g2ed5dd25f7e_0_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g2ed5dd25f7e_0_54"/>
          <p:cNvSpPr txBox="1"/>
          <p:nvPr/>
        </p:nvSpPr>
        <p:spPr>
          <a:xfrm>
            <a:off x="6221776" y="5842465"/>
            <a:ext cx="60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78892194db_0_15"/>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The Variables &amp; Definations</a:t>
            </a:r>
            <a:endParaRPr/>
          </a:p>
        </p:txBody>
      </p:sp>
      <p:sp>
        <p:nvSpPr>
          <p:cNvPr id="110" name="Google Shape;110;g278892194db_0_15"/>
          <p:cNvSpPr txBox="1"/>
          <p:nvPr>
            <p:ph idx="1" type="body"/>
          </p:nvPr>
        </p:nvSpPr>
        <p:spPr>
          <a:xfrm>
            <a:off x="838200" y="1110353"/>
            <a:ext cx="10515600" cy="4351200"/>
          </a:xfrm>
          <a:prstGeom prst="rect">
            <a:avLst/>
          </a:prstGeom>
          <a:noFill/>
          <a:ln>
            <a:noFill/>
          </a:ln>
        </p:spPr>
        <p:txBody>
          <a:bodyPr anchorCtr="0" anchor="t" bIns="45700" lIns="91425" spcFirstLastPara="1" rIns="91425" wrap="square" tIns="45700">
            <a:normAutofit fontScale="55000" lnSpcReduction="20000"/>
          </a:bodyPr>
          <a:lstStyle/>
          <a:p>
            <a:pPr indent="-148590" lvl="0" marL="228600" rtl="0" algn="l">
              <a:lnSpc>
                <a:spcPct val="90000"/>
              </a:lnSpc>
              <a:spcBef>
                <a:spcPts val="0"/>
              </a:spcBef>
              <a:spcAft>
                <a:spcPts val="0"/>
              </a:spcAft>
              <a:buClr>
                <a:schemeClr val="dk1"/>
              </a:buClr>
              <a:buSzPct val="100000"/>
              <a:buChar char="•"/>
            </a:pPr>
            <a:r>
              <a:rPr b="1" lang="en-US"/>
              <a:t>Pregnancies</a:t>
            </a:r>
            <a:r>
              <a:rPr lang="en-US"/>
              <a:t>- “The condition or period of being pregnant”</a:t>
            </a:r>
            <a:endParaRPr/>
          </a:p>
          <a:p>
            <a:pPr indent="-148590" lvl="0" marL="228600" rtl="0" algn="l">
              <a:lnSpc>
                <a:spcPct val="90000"/>
              </a:lnSpc>
              <a:spcBef>
                <a:spcPts val="1000"/>
              </a:spcBef>
              <a:spcAft>
                <a:spcPts val="0"/>
              </a:spcAft>
              <a:buClr>
                <a:schemeClr val="dk1"/>
              </a:buClr>
              <a:buSzPct val="100000"/>
              <a:buChar char="•"/>
            </a:pPr>
            <a:r>
              <a:rPr b="1" lang="en-US"/>
              <a:t>Glucose</a:t>
            </a:r>
            <a:r>
              <a:rPr lang="en-US"/>
              <a:t> - “type of sugar in the blood and is the major source of energy for the body's cells.”</a:t>
            </a:r>
            <a:endParaRPr/>
          </a:p>
          <a:p>
            <a:pPr indent="-148590" lvl="0" marL="228600" rtl="0" algn="l">
              <a:lnSpc>
                <a:spcPct val="90000"/>
              </a:lnSpc>
              <a:spcBef>
                <a:spcPts val="1000"/>
              </a:spcBef>
              <a:spcAft>
                <a:spcPts val="0"/>
              </a:spcAft>
              <a:buClr>
                <a:schemeClr val="dk1"/>
              </a:buClr>
              <a:buSzPct val="100000"/>
              <a:buChar char="•"/>
            </a:pPr>
            <a:r>
              <a:rPr b="1" lang="en-US"/>
              <a:t>BloodPressure</a:t>
            </a:r>
            <a:r>
              <a:rPr lang="en-US"/>
              <a:t> - “The force of blood pushing against the walls of your arteries as your heart pumps blood through your body.”</a:t>
            </a:r>
            <a:endParaRPr/>
          </a:p>
          <a:p>
            <a:pPr indent="-113665" lvl="0" marL="228600" rtl="0" algn="l">
              <a:lnSpc>
                <a:spcPct val="90000"/>
              </a:lnSpc>
              <a:spcBef>
                <a:spcPts val="1000"/>
              </a:spcBef>
              <a:spcAft>
                <a:spcPts val="0"/>
              </a:spcAft>
              <a:buSzPct val="64285"/>
              <a:buChar char="•"/>
            </a:pPr>
            <a:r>
              <a:rPr b="1" lang="en-US"/>
              <a:t>SkinThickness </a:t>
            </a:r>
            <a:r>
              <a:rPr lang="en-US"/>
              <a:t>-</a:t>
            </a:r>
            <a:r>
              <a:rPr b="1" lang="en-US"/>
              <a:t> </a:t>
            </a:r>
            <a:r>
              <a:rPr lang="en-US"/>
              <a:t>“Thick skin is thicker due to it containing an extra layer in the epidermis, called the stratum lucidum”</a:t>
            </a:r>
            <a:endParaRPr/>
          </a:p>
          <a:p>
            <a:pPr indent="-113665" lvl="0" marL="228600" rtl="0" algn="l">
              <a:lnSpc>
                <a:spcPct val="90000"/>
              </a:lnSpc>
              <a:spcBef>
                <a:spcPts val="1000"/>
              </a:spcBef>
              <a:spcAft>
                <a:spcPts val="0"/>
              </a:spcAft>
              <a:buSzPct val="64285"/>
              <a:buChar char="•"/>
            </a:pPr>
            <a:r>
              <a:rPr b="1" lang="en-US"/>
              <a:t>Insulin - </a:t>
            </a:r>
            <a:r>
              <a:rPr lang="en-US"/>
              <a:t>“A hormone produced in the pancreas by the islets of Langerhans, which regulates the amount of glucose in the blood. The lack of insulin causes a form of diabetes.”</a:t>
            </a:r>
            <a:endParaRPr/>
          </a:p>
          <a:p>
            <a:pPr indent="-113665" lvl="0" marL="228600" rtl="0" algn="l">
              <a:lnSpc>
                <a:spcPct val="90000"/>
              </a:lnSpc>
              <a:spcBef>
                <a:spcPts val="1000"/>
              </a:spcBef>
              <a:spcAft>
                <a:spcPts val="0"/>
              </a:spcAft>
              <a:buSzPct val="64285"/>
              <a:buChar char="•"/>
            </a:pPr>
            <a:r>
              <a:rPr b="1" lang="en-US"/>
              <a:t>BMI - “</a:t>
            </a:r>
            <a:r>
              <a:rPr lang="en-US"/>
              <a:t>Body mass index (BMI) is a ratio of a person's weight in kilograms to the square of their height in meters.”</a:t>
            </a:r>
            <a:endParaRPr/>
          </a:p>
          <a:p>
            <a:pPr indent="-177165" lvl="0" marL="228600" rtl="0" algn="l">
              <a:spcBef>
                <a:spcPts val="1000"/>
              </a:spcBef>
              <a:spcAft>
                <a:spcPts val="0"/>
              </a:spcAft>
              <a:buSzPct val="64285"/>
              <a:buChar char="•"/>
            </a:pPr>
            <a:r>
              <a:rPr b="1" lang="en-US"/>
              <a:t>DiabetesPedigreeFunction- </a:t>
            </a:r>
            <a:r>
              <a:rPr lang="en-US"/>
              <a:t>“The 'DiabetesPedigreeFunction' is a function that scores the probability of diabetes based on family history, with a realistic range of 0.08 to 2.42”</a:t>
            </a:r>
            <a:endParaRPr/>
          </a:p>
          <a:p>
            <a:pPr indent="-177165" lvl="0" marL="228600" rtl="0" algn="l">
              <a:spcBef>
                <a:spcPts val="1000"/>
              </a:spcBef>
              <a:spcAft>
                <a:spcPts val="0"/>
              </a:spcAft>
              <a:buSzPct val="64285"/>
              <a:buChar char="•"/>
            </a:pPr>
            <a:r>
              <a:rPr b="1" lang="en-US"/>
              <a:t>Age - </a:t>
            </a:r>
            <a:r>
              <a:rPr lang="en-US"/>
              <a:t>“The length of time that a person has lived”</a:t>
            </a:r>
            <a:endParaRPr/>
          </a:p>
          <a:p>
            <a:pPr indent="-177165" lvl="0" marL="228600" rtl="0" algn="l">
              <a:spcBef>
                <a:spcPts val="1000"/>
              </a:spcBef>
              <a:spcAft>
                <a:spcPts val="0"/>
              </a:spcAft>
              <a:buSzPct val="64285"/>
              <a:buChar char="•"/>
            </a:pPr>
            <a:r>
              <a:rPr b="1" lang="en-US"/>
              <a:t>Outcome - “</a:t>
            </a:r>
            <a:r>
              <a:rPr lang="en-US"/>
              <a:t>Diabetes, Yes or No”</a:t>
            </a:r>
            <a:endParaRPr/>
          </a:p>
          <a:p>
            <a:pPr indent="0" lvl="0" marL="0" rtl="0" algn="l">
              <a:spcBef>
                <a:spcPts val="1000"/>
              </a:spcBef>
              <a:spcAft>
                <a:spcPts val="0"/>
              </a:spcAft>
              <a:buNone/>
            </a:pPr>
            <a:r>
              <a:t/>
            </a:r>
            <a:endParaRPr b="1"/>
          </a:p>
          <a:p>
            <a:pPr indent="-5080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11" name="Google Shape;111;g278892194db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g278892194db_0_15"/>
          <p:cNvSpPr txBox="1"/>
          <p:nvPr/>
        </p:nvSpPr>
        <p:spPr>
          <a:xfrm>
            <a:off x="163286" y="6200487"/>
            <a:ext cx="8403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Our Interest</a:t>
            </a:r>
            <a:endParaRPr/>
          </a:p>
        </p:txBody>
      </p:sp>
      <p:sp>
        <p:nvSpPr>
          <p:cNvPr id="118" name="Google Shape;118;p4"/>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Diabetes detection in early stages to provide better treatment plans to patients.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Explore the connection between other variables and diabetes.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3. Make informed decisions about diabetes using ML and help community to live better healthy life.</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ctrTitle"/>
          </p:nvPr>
        </p:nvSpPr>
        <p:spPr>
          <a:xfrm>
            <a:off x="1524000" y="2235200"/>
            <a:ext cx="9144000"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Exploratory</a:t>
            </a:r>
            <a:r>
              <a:rPr lang="en-US"/>
              <a:t> data analysis(EDA)</a:t>
            </a:r>
            <a:endParaRPr/>
          </a:p>
        </p:txBody>
      </p:sp>
      <p:sp>
        <p:nvSpPr>
          <p:cNvPr id="125" name="Google Shape;1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BloodPressure Variable</a:t>
            </a:r>
            <a:endParaRPr/>
          </a:p>
        </p:txBody>
      </p:sp>
      <p:sp>
        <p:nvSpPr>
          <p:cNvPr id="132" name="Google Shape;132;p6"/>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First we checked the distribution of data. data is normally distributed. also used value count function to see the </a:t>
            </a:r>
            <a:r>
              <a:rPr lang="en-US"/>
              <a:t>proportion.</a:t>
            </a:r>
            <a:r>
              <a:rPr lang="en-US"/>
              <a:t> of values.</a:t>
            </a:r>
            <a:endParaRPr/>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6"/>
          <p:cNvPicPr preferRelativeResize="0"/>
          <p:nvPr/>
        </p:nvPicPr>
        <p:blipFill>
          <a:blip r:embed="rId3">
            <a:alphaModFix/>
          </a:blip>
          <a:stretch>
            <a:fillRect/>
          </a:stretch>
        </p:blipFill>
        <p:spPr>
          <a:xfrm>
            <a:off x="6622388" y="2626913"/>
            <a:ext cx="5438775" cy="3933825"/>
          </a:xfrm>
          <a:prstGeom prst="rect">
            <a:avLst/>
          </a:prstGeom>
          <a:noFill/>
          <a:ln>
            <a:noFill/>
          </a:ln>
        </p:spPr>
      </p:pic>
      <p:pic>
        <p:nvPicPr>
          <p:cNvPr id="135" name="Google Shape;135;p6"/>
          <p:cNvPicPr preferRelativeResize="0"/>
          <p:nvPr/>
        </p:nvPicPr>
        <p:blipFill>
          <a:blip r:embed="rId4">
            <a:alphaModFix/>
          </a:blip>
          <a:stretch>
            <a:fillRect/>
          </a:stretch>
        </p:blipFill>
        <p:spPr>
          <a:xfrm>
            <a:off x="1380475" y="2486675"/>
            <a:ext cx="4457700" cy="419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Insulin </a:t>
            </a:r>
            <a:r>
              <a:rPr lang="en-US"/>
              <a:t>Variable</a:t>
            </a:r>
            <a:endParaRPr/>
          </a:p>
        </p:txBody>
      </p:sp>
      <p:sp>
        <p:nvSpPr>
          <p:cNvPr id="141" name="Google Shape;141;p7"/>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Insulin variable distribution was right skewed upon </a:t>
            </a:r>
            <a:r>
              <a:rPr lang="en-US"/>
              <a:t>checking</a:t>
            </a:r>
            <a:r>
              <a:rPr lang="en-US"/>
              <a:t> found that there were a lot of 0 values. To make data normally </a:t>
            </a:r>
            <a:r>
              <a:rPr lang="en-US"/>
              <a:t>disturbed</a:t>
            </a:r>
            <a:r>
              <a:rPr lang="en-US"/>
              <a:t> used median </a:t>
            </a:r>
            <a:r>
              <a:rPr lang="en-US"/>
              <a:t>method</a:t>
            </a:r>
            <a:r>
              <a:rPr lang="en-US"/>
              <a:t> and replaced 0 with median of non zero values.</a:t>
            </a:r>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7"/>
          <p:cNvPicPr preferRelativeResize="0"/>
          <p:nvPr/>
        </p:nvPicPr>
        <p:blipFill>
          <a:blip r:embed="rId3">
            <a:alphaModFix/>
          </a:blip>
          <a:stretch>
            <a:fillRect/>
          </a:stretch>
        </p:blipFill>
        <p:spPr>
          <a:xfrm>
            <a:off x="2639450" y="2991125"/>
            <a:ext cx="5438775" cy="29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Output variable</a:t>
            </a:r>
            <a:endParaRPr/>
          </a:p>
        </p:txBody>
      </p:sp>
      <p:sp>
        <p:nvSpPr>
          <p:cNvPr id="149" name="Google Shape;149;p8"/>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Explored</a:t>
            </a:r>
            <a:r>
              <a:rPr lang="en-US"/>
              <a:t> the output variable and seems data is balanced where 65% values are o(no d</a:t>
            </a:r>
            <a:r>
              <a:rPr lang="en-US"/>
              <a:t>iabetes) </a:t>
            </a:r>
            <a:r>
              <a:rPr lang="en-US"/>
              <a:t> and 35% values are 1</a:t>
            </a:r>
            <a:r>
              <a:rPr lang="en-US"/>
              <a:t>(yes diabetes). </a:t>
            </a:r>
            <a:endParaRPr/>
          </a:p>
        </p:txBody>
      </p:sp>
      <p:sp>
        <p:nvSpPr>
          <p:cNvPr id="150" name="Google Shape;1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1" name="Google Shape;151;p8"/>
          <p:cNvPicPr preferRelativeResize="0"/>
          <p:nvPr/>
        </p:nvPicPr>
        <p:blipFill>
          <a:blip r:embed="rId3">
            <a:alphaModFix/>
          </a:blip>
          <a:stretch>
            <a:fillRect/>
          </a:stretch>
        </p:blipFill>
        <p:spPr>
          <a:xfrm>
            <a:off x="3400413" y="2654288"/>
            <a:ext cx="5210175" cy="406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C</a:t>
            </a:r>
            <a:r>
              <a:rPr lang="en-US"/>
              <a:t>orrelation Matrix</a:t>
            </a:r>
            <a:endParaRPr/>
          </a:p>
        </p:txBody>
      </p:sp>
      <p:sp>
        <p:nvSpPr>
          <p:cNvPr id="157" name="Google Shape;157;p9"/>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Upon reviewing </a:t>
            </a:r>
            <a:r>
              <a:rPr lang="en-US"/>
              <a:t>correlation</a:t>
            </a:r>
            <a:r>
              <a:rPr lang="en-US"/>
              <a:t> matrix did not find any strong correlation between variables but there are some variables that shows some natural mild correlation listed below.</a:t>
            </a:r>
            <a:endParaRPr/>
          </a:p>
          <a:p>
            <a:pPr indent="-165100" lvl="0" marL="228600" rtl="0" algn="l">
              <a:lnSpc>
                <a:spcPct val="90000"/>
              </a:lnSpc>
              <a:spcBef>
                <a:spcPts val="0"/>
              </a:spcBef>
              <a:spcAft>
                <a:spcPts val="0"/>
              </a:spcAft>
              <a:buSzPts val="1800"/>
              <a:buChar char="•"/>
            </a:pPr>
            <a:r>
              <a:rPr lang="en-US"/>
              <a:t>pregnancies</a:t>
            </a:r>
            <a:r>
              <a:rPr lang="en-US"/>
              <a:t> and age correlation value is 0.54.</a:t>
            </a:r>
            <a:endParaRPr/>
          </a:p>
          <a:p>
            <a:pPr indent="-165100" lvl="0" marL="228600" rtl="0" algn="l">
              <a:lnSpc>
                <a:spcPct val="90000"/>
              </a:lnSpc>
              <a:spcBef>
                <a:spcPts val="0"/>
              </a:spcBef>
              <a:spcAft>
                <a:spcPts val="0"/>
              </a:spcAft>
              <a:buSzPts val="1800"/>
              <a:buChar char="•"/>
            </a:pPr>
            <a:r>
              <a:rPr lang="en-US"/>
              <a:t>Skinthickness and BMI </a:t>
            </a:r>
            <a:r>
              <a:rPr lang="en-US"/>
              <a:t>correlation value is 0.54</a:t>
            </a:r>
            <a:r>
              <a:rPr lang="en-US"/>
              <a:t>. </a:t>
            </a:r>
            <a:endParaRPr/>
          </a:p>
          <a:p>
            <a:pPr indent="-165100" lvl="0" marL="228600" rtl="0" algn="l">
              <a:lnSpc>
                <a:spcPct val="90000"/>
              </a:lnSpc>
              <a:spcBef>
                <a:spcPts val="0"/>
              </a:spcBef>
              <a:spcAft>
                <a:spcPts val="0"/>
              </a:spcAft>
              <a:buSzPts val="1800"/>
              <a:buChar char="•"/>
            </a:pPr>
            <a:r>
              <a:rPr lang="en-US"/>
              <a:t>Glucose &amp; outcome correlation value is 0.49.</a:t>
            </a:r>
            <a:endParaRPr/>
          </a:p>
          <a:p>
            <a:pPr indent="0" lvl="0" marL="228600" rtl="0" algn="l">
              <a:spcBef>
                <a:spcPts val="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58" name="Google Shape;1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p9"/>
          <p:cNvPicPr preferRelativeResize="0"/>
          <p:nvPr/>
        </p:nvPicPr>
        <p:blipFill>
          <a:blip r:embed="rId3">
            <a:alphaModFix/>
          </a:blip>
          <a:stretch>
            <a:fillRect/>
          </a:stretch>
        </p:blipFill>
        <p:spPr>
          <a:xfrm>
            <a:off x="838201" y="4312000"/>
            <a:ext cx="11215675" cy="224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rksonTheme">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2024-04-14T19:42:42Z</dcterms:created>
  <dc:creator>Pierce Warburton</dc:creator>
</cp:coreProperties>
</file>