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aleway SemiBold"/>
      <p:regular r:id="rId43"/>
      <p:bold r:id="rId44"/>
      <p:italic r:id="rId45"/>
      <p:boldItalic r:id="rId46"/>
    </p:embeddedFont>
    <p:embeddedFont>
      <p:font typeface="Raleway"/>
      <p:regular r:id="rId47"/>
      <p:bold r:id="rId48"/>
      <p:italic r:id="rId49"/>
      <p:boldItalic r:id="rId50"/>
    </p:embeddedFont>
    <p:embeddedFont>
      <p:font typeface="Raleway Medium"/>
      <p:regular r:id="rId51"/>
      <p:bold r:id="rId52"/>
      <p:italic r:id="rId53"/>
      <p:boldItalic r:id="rId54"/>
    </p:embeddedFont>
    <p:embeddedFont>
      <p:font typeface="Proxima Nova Semibold"/>
      <p:regular r:id="rId55"/>
      <p:bold r:id="rId56"/>
      <p:boldItalic r:id="rId57"/>
    </p:embeddedFont>
    <p:embeddedFont>
      <p:font typeface="Barlow Light"/>
      <p:regular r:id="rId58"/>
      <p:bold r:id="rId59"/>
      <p:italic r:id="rId60"/>
      <p:boldItalic r:id="rId61"/>
    </p:embeddedFont>
    <p:embeddedFont>
      <p:font typeface="Barlow"/>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SemiBold-bold.fntdata"/><Relationship Id="rId43" Type="http://schemas.openxmlformats.org/officeDocument/2006/relationships/font" Target="fonts/RalewaySemiBold-regular.fntdata"/><Relationship Id="rId46" Type="http://schemas.openxmlformats.org/officeDocument/2006/relationships/font" Target="fonts/RalewaySemiBold-boldItalic.fntdata"/><Relationship Id="rId45" Type="http://schemas.openxmlformats.org/officeDocument/2006/relationships/font" Target="fonts/RalewaySemi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arlow-regular.fntdata"/><Relationship Id="rId61" Type="http://schemas.openxmlformats.org/officeDocument/2006/relationships/font" Target="fonts/BarlowLight-boldItalic.fntdata"/><Relationship Id="rId20" Type="http://schemas.openxmlformats.org/officeDocument/2006/relationships/slide" Target="slides/slide14.xml"/><Relationship Id="rId64" Type="http://schemas.openxmlformats.org/officeDocument/2006/relationships/font" Target="fonts/Barlow-italic.fntdata"/><Relationship Id="rId63" Type="http://schemas.openxmlformats.org/officeDocument/2006/relationships/font" Target="fonts/Barlow-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Barlow-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BarlowLight-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Medium-regular.fntdata"/><Relationship Id="rId50" Type="http://schemas.openxmlformats.org/officeDocument/2006/relationships/font" Target="fonts/Raleway-boldItalic.fntdata"/><Relationship Id="rId53" Type="http://schemas.openxmlformats.org/officeDocument/2006/relationships/font" Target="fonts/RalewayMedium-italic.fntdata"/><Relationship Id="rId52" Type="http://schemas.openxmlformats.org/officeDocument/2006/relationships/font" Target="fonts/RalewayMedium-bold.fntdata"/><Relationship Id="rId11" Type="http://schemas.openxmlformats.org/officeDocument/2006/relationships/slide" Target="slides/slide5.xml"/><Relationship Id="rId55" Type="http://schemas.openxmlformats.org/officeDocument/2006/relationships/font" Target="fonts/ProximaNovaSemibold-regular.fntdata"/><Relationship Id="rId10" Type="http://schemas.openxmlformats.org/officeDocument/2006/relationships/slide" Target="slides/slide4.xml"/><Relationship Id="rId54" Type="http://schemas.openxmlformats.org/officeDocument/2006/relationships/font" Target="fonts/RalewayMedium-boldItalic.fntdata"/><Relationship Id="rId13" Type="http://schemas.openxmlformats.org/officeDocument/2006/relationships/slide" Target="slides/slide7.xml"/><Relationship Id="rId57" Type="http://schemas.openxmlformats.org/officeDocument/2006/relationships/font" Target="fonts/ProximaNovaSemibold-boldItalic.fntdata"/><Relationship Id="rId12" Type="http://schemas.openxmlformats.org/officeDocument/2006/relationships/slide" Target="slides/slide6.xml"/><Relationship Id="rId56" Type="http://schemas.openxmlformats.org/officeDocument/2006/relationships/font" Target="fonts/ProximaNovaSemibold-bold.fntdata"/><Relationship Id="rId15" Type="http://schemas.openxmlformats.org/officeDocument/2006/relationships/slide" Target="slides/slide9.xml"/><Relationship Id="rId59" Type="http://schemas.openxmlformats.org/officeDocument/2006/relationships/font" Target="fonts/BarlowLight-bold.fntdata"/><Relationship Id="rId14" Type="http://schemas.openxmlformats.org/officeDocument/2006/relationships/slide" Target="slides/slide8.xml"/><Relationship Id="rId58" Type="http://schemas.openxmlformats.org/officeDocument/2006/relationships/font" Target="fonts/Barlow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127e4e8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ad127e4e8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57b0983370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157b0983370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3655d3af9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13655d3af9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3655d3af9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113655d3af9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3655d3af9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13655d3af9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3655d3af9_2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113655d3af9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57b0983370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157b0983370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7b0983370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57b0983370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3655d3af9_2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113655d3af9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3655d3af9_2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113655d3af9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3655d3af9_2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113655d3af9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d127e4e8f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ad127e4e8f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13655d3af9_2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113655d3af9_2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57b0983370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157b0983370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57b0983370_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57b0983370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36b25fc93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1136b25fc93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136b25fc93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136b25fc93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36b25fc93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1136b25fc93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36b25fc93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1136b25fc93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7b0983370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157b0983370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57b0983370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157b0983370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36b25fc93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1136b25fc93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d127e4e8f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ad127e4e8f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57cd4ff5a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157cd4ff5a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57cd4ff5a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157cd4ff5a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57cd4ff5a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157cd4ff5a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57cd4ff5a1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157cd4ff5a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b89820e8e6_1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b89820e8e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5 m  you do</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b89820e8e6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b89820e8e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d127e4e8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d127e4e8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TR">
                <a:solidFill>
                  <a:schemeClr val="dk1"/>
                </a:solidFill>
              </a:rPr>
              <a:t>🍐 This is a Pear Deck Multiple Choice Slide. Your current options are: A: 👍, B: 👎, </a:t>
            </a:r>
            <a:endParaRPr b="1">
              <a:solidFill>
                <a:schemeClr val="dk1"/>
              </a:solidFill>
            </a:endParaRPr>
          </a:p>
          <a:p>
            <a:pPr indent="0" lvl="0" marL="0" rtl="0" algn="l">
              <a:spcBef>
                <a:spcPts val="0"/>
              </a:spcBef>
              <a:spcAft>
                <a:spcPts val="0"/>
              </a:spcAft>
              <a:buNone/>
            </a:pPr>
            <a:r>
              <a:rPr b="1" lang="tr-TR">
                <a:solidFill>
                  <a:schemeClr val="dk1"/>
                </a:solidFill>
              </a:rPr>
              <a:t>🍐  To edit the type of question or choices, go back to the "Ask Students a Question" in the Pear Deck sidebar.</a:t>
            </a:r>
            <a:endParaRPr b="1">
              <a:solidFill>
                <a:schemeClr val="dk1"/>
              </a:solidFill>
            </a:endParaRPr>
          </a:p>
          <a:p>
            <a:pPr indent="0" lvl="0" marL="0" rtl="0" algn="l">
              <a:spcBef>
                <a:spcPts val="0"/>
              </a:spcBef>
              <a:spcAft>
                <a:spcPts val="0"/>
              </a:spcAft>
              <a:buNone/>
            </a:pPr>
            <a:r>
              <a:rPr b="1" lang="tr-TR">
                <a:solidFill>
                  <a:schemeClr val="dk1"/>
                </a:solidFill>
              </a:rPr>
              <a:t>Hard or Easy</a:t>
            </a:r>
            <a:endParaRPr b="1">
              <a:solidFill>
                <a:schemeClr val="dk1"/>
              </a:solidFill>
            </a:endParaRPr>
          </a:p>
          <a:p>
            <a:pPr indent="0" lvl="0" marL="0" rtl="0" algn="l">
              <a:spcBef>
                <a:spcPts val="0"/>
              </a:spcBef>
              <a:spcAft>
                <a:spcPts val="0"/>
              </a:spcAft>
              <a:buNone/>
            </a:pPr>
            <a:r>
              <a:rPr b="1" lang="tr-TR">
                <a:solidFill>
                  <a:schemeClr val="dk1"/>
                </a:solidFill>
              </a:rPr>
              <a:t>Use this template to do a quick temperature check and self-reflection about the homework. You can learn which students might have struggled with the assignment and therefore might need more attention today.</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d127e4e8f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d127e4e8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 This is a Pear Deck Text Slide </a:t>
            </a:r>
            <a:endParaRPr/>
          </a:p>
          <a:p>
            <a:pPr indent="0" lvl="0" marL="0" rtl="0" algn="l">
              <a:spcBef>
                <a:spcPts val="0"/>
              </a:spcBef>
              <a:spcAft>
                <a:spcPts val="0"/>
              </a:spcAft>
              <a:buNone/>
            </a:pPr>
            <a:r>
              <a:rPr lang="tr-TR"/>
              <a:t>🍐 To edit the type of question, go back to the "Ask Students a Question" in the Pear Deck sidebar.</a:t>
            </a:r>
            <a:endParaRPr/>
          </a:p>
          <a:p>
            <a:pPr indent="0" lvl="0" marL="0" rtl="0" algn="l">
              <a:spcBef>
                <a:spcPts val="0"/>
              </a:spcBef>
              <a:spcAft>
                <a:spcPts val="0"/>
              </a:spcAft>
              <a:buNone/>
            </a:pPr>
            <a:r>
              <a:rPr lang="tr-TR"/>
              <a:t>Opinions of students on computational thinking should be discussed with the students. They should try to predict what it might be. If they heard it before or new it before they should try to explain it to the rest of the class. Instructor should also help them discuss by sharing opinions and guiding the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3655d3af9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13655d3af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3655d3af9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113655d3af9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3655d3af9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13655d3af9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57b098337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57b098337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sp>
        <p:nvSpPr>
          <p:cNvPr id="69" name="Google Shape;69;p12"/>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4800"/>
              <a:buNone/>
              <a:defRPr>
                <a:solidFill>
                  <a:srgbClr val="71A0CF"/>
                </a:solidFill>
              </a:defRPr>
            </a:lvl1pPr>
            <a:lvl2pPr lvl="1" rtl="0" algn="l">
              <a:lnSpc>
                <a:spcPct val="80000"/>
              </a:lnSpc>
              <a:spcBef>
                <a:spcPts val="0"/>
              </a:spcBef>
              <a:spcAft>
                <a:spcPts val="0"/>
              </a:spcAft>
              <a:buSzPts val="4800"/>
              <a:buNone/>
              <a:defRPr/>
            </a:lvl2pPr>
            <a:lvl3pPr lvl="2" rtl="0" algn="l">
              <a:lnSpc>
                <a:spcPct val="80000"/>
              </a:lnSpc>
              <a:spcBef>
                <a:spcPts val="0"/>
              </a:spcBef>
              <a:spcAft>
                <a:spcPts val="0"/>
              </a:spcAft>
              <a:buSzPts val="4800"/>
              <a:buNone/>
              <a:defRPr/>
            </a:lvl3pPr>
            <a:lvl4pPr lvl="3" rtl="0" algn="l">
              <a:lnSpc>
                <a:spcPct val="80000"/>
              </a:lnSpc>
              <a:spcBef>
                <a:spcPts val="0"/>
              </a:spcBef>
              <a:spcAft>
                <a:spcPts val="0"/>
              </a:spcAft>
              <a:buSzPts val="4800"/>
              <a:buNone/>
              <a:defRPr/>
            </a:lvl4pPr>
            <a:lvl5pPr lvl="4" rtl="0" algn="l">
              <a:lnSpc>
                <a:spcPct val="80000"/>
              </a:lnSpc>
              <a:spcBef>
                <a:spcPts val="0"/>
              </a:spcBef>
              <a:spcAft>
                <a:spcPts val="0"/>
              </a:spcAft>
              <a:buSzPts val="4800"/>
              <a:buNone/>
              <a:defRPr/>
            </a:lvl5pPr>
            <a:lvl6pPr lvl="5" rtl="0" algn="l">
              <a:lnSpc>
                <a:spcPct val="80000"/>
              </a:lnSpc>
              <a:spcBef>
                <a:spcPts val="0"/>
              </a:spcBef>
              <a:spcAft>
                <a:spcPts val="0"/>
              </a:spcAft>
              <a:buSzPts val="4800"/>
              <a:buNone/>
              <a:defRPr/>
            </a:lvl6pPr>
            <a:lvl7pPr lvl="6" rtl="0" algn="l">
              <a:lnSpc>
                <a:spcPct val="80000"/>
              </a:lnSpc>
              <a:spcBef>
                <a:spcPts val="0"/>
              </a:spcBef>
              <a:spcAft>
                <a:spcPts val="0"/>
              </a:spcAft>
              <a:buSzPts val="4800"/>
              <a:buNone/>
              <a:defRPr/>
            </a:lvl7pPr>
            <a:lvl8pPr lvl="7" rtl="0" algn="l">
              <a:lnSpc>
                <a:spcPct val="80000"/>
              </a:lnSpc>
              <a:spcBef>
                <a:spcPts val="0"/>
              </a:spcBef>
              <a:spcAft>
                <a:spcPts val="0"/>
              </a:spcAft>
              <a:buSzPts val="4800"/>
              <a:buNone/>
              <a:defRPr/>
            </a:lvl8pPr>
            <a:lvl9pPr lvl="8" rtl="0" algn="l">
              <a:lnSpc>
                <a:spcPct val="80000"/>
              </a:lnSpc>
              <a:spcBef>
                <a:spcPts val="0"/>
              </a:spcBef>
              <a:spcAft>
                <a:spcPts val="0"/>
              </a:spcAft>
              <a:buSzPts val="4800"/>
              <a:buNone/>
              <a:defRPr/>
            </a:lvl9pPr>
          </a:lstStyle>
          <a:p/>
        </p:txBody>
      </p:sp>
      <p:sp>
        <p:nvSpPr>
          <p:cNvPr id="72" name="Google Shape;72;p12"/>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rtl="0" algn="l">
              <a:lnSpc>
                <a:spcPct val="110000"/>
              </a:lnSpc>
              <a:spcBef>
                <a:spcPts val="600"/>
              </a:spcBef>
              <a:spcAft>
                <a:spcPts val="0"/>
              </a:spcAft>
              <a:buClr>
                <a:srgbClr val="741B47"/>
              </a:buClr>
              <a:buSzPts val="1800"/>
              <a:buChar char="▸"/>
              <a:defRPr/>
            </a:lvl1pPr>
            <a:lvl2pPr indent="-342900" lvl="1" marL="914400" rtl="0" algn="l">
              <a:lnSpc>
                <a:spcPct val="110000"/>
              </a:lnSpc>
              <a:spcBef>
                <a:spcPts val="600"/>
              </a:spcBef>
              <a:spcAft>
                <a:spcPts val="0"/>
              </a:spcAft>
              <a:buClr>
                <a:srgbClr val="741B47"/>
              </a:buClr>
              <a:buSzPts val="1800"/>
              <a:buChar char="▹"/>
              <a:defRPr/>
            </a:lvl2pPr>
            <a:lvl3pPr indent="-342900" lvl="2" marL="1371600" rtl="0" algn="l">
              <a:lnSpc>
                <a:spcPct val="110000"/>
              </a:lnSpc>
              <a:spcBef>
                <a:spcPts val="600"/>
              </a:spcBef>
              <a:spcAft>
                <a:spcPts val="0"/>
              </a:spcAft>
              <a:buClr>
                <a:srgbClr val="741B47"/>
              </a:buClr>
              <a:buSzPts val="1800"/>
              <a:buChar char="▹"/>
              <a:defRPr/>
            </a:lvl3pPr>
            <a:lvl4pPr indent="-355600" lvl="3" marL="1828800" rtl="0" algn="l">
              <a:lnSpc>
                <a:spcPct val="110000"/>
              </a:lnSpc>
              <a:spcBef>
                <a:spcPts val="600"/>
              </a:spcBef>
              <a:spcAft>
                <a:spcPts val="0"/>
              </a:spcAft>
              <a:buClr>
                <a:srgbClr val="741B47"/>
              </a:buClr>
              <a:buSzPts val="2000"/>
              <a:buChar char="▹"/>
              <a:defRPr/>
            </a:lvl4pPr>
            <a:lvl5pPr indent="-355600" lvl="4" marL="2286000" rtl="0" algn="l">
              <a:lnSpc>
                <a:spcPct val="110000"/>
              </a:lnSpc>
              <a:spcBef>
                <a:spcPts val="600"/>
              </a:spcBef>
              <a:spcAft>
                <a:spcPts val="0"/>
              </a:spcAft>
              <a:buClr>
                <a:srgbClr val="741B47"/>
              </a:buClr>
              <a:buSzPts val="2000"/>
              <a:buChar char="▹"/>
              <a:defRPr/>
            </a:lvl5pPr>
            <a:lvl6pPr indent="-355600" lvl="5" marL="2743200" rtl="0" algn="l">
              <a:lnSpc>
                <a:spcPct val="110000"/>
              </a:lnSpc>
              <a:spcBef>
                <a:spcPts val="600"/>
              </a:spcBef>
              <a:spcAft>
                <a:spcPts val="0"/>
              </a:spcAft>
              <a:buClr>
                <a:srgbClr val="741B47"/>
              </a:buClr>
              <a:buSzPts val="2000"/>
              <a:buChar char="▹"/>
              <a:defRPr/>
            </a:lvl6pPr>
            <a:lvl7pPr indent="-355600" lvl="6" marL="3200400" rtl="0" algn="l">
              <a:lnSpc>
                <a:spcPct val="110000"/>
              </a:lnSpc>
              <a:spcBef>
                <a:spcPts val="600"/>
              </a:spcBef>
              <a:spcAft>
                <a:spcPts val="0"/>
              </a:spcAft>
              <a:buClr>
                <a:srgbClr val="741B47"/>
              </a:buClr>
              <a:buSzPts val="2000"/>
              <a:buChar char="▹"/>
              <a:defRPr/>
            </a:lvl7pPr>
            <a:lvl8pPr indent="-355600" lvl="7" marL="3657600" rtl="0" algn="l">
              <a:lnSpc>
                <a:spcPct val="110000"/>
              </a:lnSpc>
              <a:spcBef>
                <a:spcPts val="600"/>
              </a:spcBef>
              <a:spcAft>
                <a:spcPts val="0"/>
              </a:spcAft>
              <a:buClr>
                <a:srgbClr val="741B47"/>
              </a:buClr>
              <a:buSzPts val="2000"/>
              <a:buChar char="▹"/>
              <a:defRPr/>
            </a:lvl8pPr>
            <a:lvl9pPr indent="-355600" lvl="8" marL="4114800" rtl="0" algn="l">
              <a:lnSpc>
                <a:spcPct val="110000"/>
              </a:lnSpc>
              <a:spcBef>
                <a:spcPts val="600"/>
              </a:spcBef>
              <a:spcAft>
                <a:spcPts val="0"/>
              </a:spcAft>
              <a:buClr>
                <a:srgbClr val="741B47"/>
              </a:buClr>
              <a:buSzPts val="2000"/>
              <a:buChar char="▹"/>
              <a:defRPr/>
            </a:lvl9pPr>
          </a:lstStyle>
          <a:p/>
        </p:txBody>
      </p:sp>
      <p:sp>
        <p:nvSpPr>
          <p:cNvPr id="73" name="Google Shape;73;p12"/>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74" name="Google Shape;74;p12"/>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75" name="Google Shape;75;p12"/>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6" name="Shape 76"/>
        <p:cNvGrpSpPr/>
        <p:nvPr/>
      </p:nvGrpSpPr>
      <p:grpSpPr>
        <a:xfrm>
          <a:off x="0" y="0"/>
          <a:ext cx="0" cy="0"/>
          <a:chOff x="0" y="0"/>
          <a:chExt cx="0" cy="0"/>
        </a:xfrm>
      </p:grpSpPr>
      <p:sp>
        <p:nvSpPr>
          <p:cNvPr id="77" name="Google Shape;77;p1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78" name="Google Shape;78;p13"/>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rtl="0" algn="l">
              <a:lnSpc>
                <a:spcPct val="110000"/>
              </a:lnSpc>
              <a:spcBef>
                <a:spcPts val="600"/>
              </a:spcBef>
              <a:spcAft>
                <a:spcPts val="0"/>
              </a:spcAft>
              <a:buClr>
                <a:srgbClr val="741B47"/>
              </a:buClr>
              <a:buSzPts val="1800"/>
              <a:buChar char="▸"/>
              <a:defRPr sz="1800"/>
            </a:lvl1pPr>
            <a:lvl2pPr indent="-342900" lvl="1" marL="914400" rtl="0" algn="l">
              <a:lnSpc>
                <a:spcPct val="110000"/>
              </a:lnSpc>
              <a:spcBef>
                <a:spcPts val="600"/>
              </a:spcBef>
              <a:spcAft>
                <a:spcPts val="0"/>
              </a:spcAft>
              <a:buClr>
                <a:srgbClr val="741B47"/>
              </a:buClr>
              <a:buSzPts val="1800"/>
              <a:buChar char="▹"/>
              <a:defRPr sz="1800"/>
            </a:lvl2pPr>
            <a:lvl3pPr indent="-342900" lvl="2" marL="1371600" rtl="0" algn="l">
              <a:lnSpc>
                <a:spcPct val="110000"/>
              </a:lnSpc>
              <a:spcBef>
                <a:spcPts val="600"/>
              </a:spcBef>
              <a:spcAft>
                <a:spcPts val="0"/>
              </a:spcAft>
              <a:buClr>
                <a:srgbClr val="741B47"/>
              </a:buClr>
              <a:buSzPts val="1800"/>
              <a:buChar char="▹"/>
              <a:defRPr sz="1800"/>
            </a:lvl3pPr>
            <a:lvl4pPr indent="-342900" lvl="3" marL="1828800" rtl="0" algn="l">
              <a:lnSpc>
                <a:spcPct val="110000"/>
              </a:lnSpc>
              <a:spcBef>
                <a:spcPts val="600"/>
              </a:spcBef>
              <a:spcAft>
                <a:spcPts val="0"/>
              </a:spcAft>
              <a:buClr>
                <a:srgbClr val="741B47"/>
              </a:buClr>
              <a:buSzPts val="1800"/>
              <a:buChar char="▹"/>
              <a:defRPr sz="1800"/>
            </a:lvl4pPr>
            <a:lvl5pPr indent="-342900" lvl="4" marL="2286000" rtl="0" algn="l">
              <a:lnSpc>
                <a:spcPct val="110000"/>
              </a:lnSpc>
              <a:spcBef>
                <a:spcPts val="600"/>
              </a:spcBef>
              <a:spcAft>
                <a:spcPts val="0"/>
              </a:spcAft>
              <a:buClr>
                <a:srgbClr val="741B47"/>
              </a:buClr>
              <a:buSzPts val="1800"/>
              <a:buChar char="▹"/>
              <a:defRPr sz="1800"/>
            </a:lvl5pPr>
            <a:lvl6pPr indent="-342900" lvl="5" marL="2743200" rtl="0" algn="l">
              <a:lnSpc>
                <a:spcPct val="110000"/>
              </a:lnSpc>
              <a:spcBef>
                <a:spcPts val="600"/>
              </a:spcBef>
              <a:spcAft>
                <a:spcPts val="0"/>
              </a:spcAft>
              <a:buClr>
                <a:srgbClr val="741B47"/>
              </a:buClr>
              <a:buSzPts val="1800"/>
              <a:buChar char="▹"/>
              <a:defRPr sz="1800"/>
            </a:lvl6pPr>
            <a:lvl7pPr indent="-342900" lvl="6" marL="3200400" rtl="0" algn="l">
              <a:lnSpc>
                <a:spcPct val="110000"/>
              </a:lnSpc>
              <a:spcBef>
                <a:spcPts val="600"/>
              </a:spcBef>
              <a:spcAft>
                <a:spcPts val="0"/>
              </a:spcAft>
              <a:buClr>
                <a:srgbClr val="741B47"/>
              </a:buClr>
              <a:buSzPts val="1800"/>
              <a:buChar char="▹"/>
              <a:defRPr sz="1800"/>
            </a:lvl7pPr>
            <a:lvl8pPr indent="-342900" lvl="7" marL="3657600" rtl="0" algn="l">
              <a:lnSpc>
                <a:spcPct val="110000"/>
              </a:lnSpc>
              <a:spcBef>
                <a:spcPts val="600"/>
              </a:spcBef>
              <a:spcAft>
                <a:spcPts val="0"/>
              </a:spcAft>
              <a:buClr>
                <a:srgbClr val="741B47"/>
              </a:buClr>
              <a:buSzPts val="1800"/>
              <a:buChar char="▹"/>
              <a:defRPr sz="1800"/>
            </a:lvl8pPr>
            <a:lvl9pPr indent="-342900" lvl="8" marL="4114800" rtl="0" algn="l">
              <a:lnSpc>
                <a:spcPct val="110000"/>
              </a:lnSpc>
              <a:spcBef>
                <a:spcPts val="600"/>
              </a:spcBef>
              <a:spcAft>
                <a:spcPts val="0"/>
              </a:spcAft>
              <a:buClr>
                <a:srgbClr val="741B47"/>
              </a:buClr>
              <a:buSzPts val="1800"/>
              <a:buChar char="▹"/>
              <a:defRPr sz="1800"/>
            </a:lvl9pPr>
          </a:lstStyle>
          <a:p/>
        </p:txBody>
      </p:sp>
      <p:sp>
        <p:nvSpPr>
          <p:cNvPr id="79" name="Google Shape;79;p13"/>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80" name="Google Shape;80;p13"/>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4800"/>
              <a:buNone/>
              <a:defRPr>
                <a:solidFill>
                  <a:srgbClr val="71A0CF"/>
                </a:solidFill>
              </a:defRPr>
            </a:lvl1pPr>
            <a:lvl2pPr lvl="1" rtl="0" algn="l">
              <a:lnSpc>
                <a:spcPct val="80000"/>
              </a:lnSpc>
              <a:spcBef>
                <a:spcPts val="0"/>
              </a:spcBef>
              <a:spcAft>
                <a:spcPts val="0"/>
              </a:spcAft>
              <a:buSzPts val="4800"/>
              <a:buNone/>
              <a:defRPr/>
            </a:lvl2pPr>
            <a:lvl3pPr lvl="2" rtl="0" algn="l">
              <a:lnSpc>
                <a:spcPct val="80000"/>
              </a:lnSpc>
              <a:spcBef>
                <a:spcPts val="0"/>
              </a:spcBef>
              <a:spcAft>
                <a:spcPts val="0"/>
              </a:spcAft>
              <a:buSzPts val="4800"/>
              <a:buNone/>
              <a:defRPr/>
            </a:lvl3pPr>
            <a:lvl4pPr lvl="3" rtl="0" algn="l">
              <a:lnSpc>
                <a:spcPct val="80000"/>
              </a:lnSpc>
              <a:spcBef>
                <a:spcPts val="0"/>
              </a:spcBef>
              <a:spcAft>
                <a:spcPts val="0"/>
              </a:spcAft>
              <a:buSzPts val="4800"/>
              <a:buNone/>
              <a:defRPr/>
            </a:lvl4pPr>
            <a:lvl5pPr lvl="4" rtl="0" algn="l">
              <a:lnSpc>
                <a:spcPct val="80000"/>
              </a:lnSpc>
              <a:spcBef>
                <a:spcPts val="0"/>
              </a:spcBef>
              <a:spcAft>
                <a:spcPts val="0"/>
              </a:spcAft>
              <a:buSzPts val="4800"/>
              <a:buNone/>
              <a:defRPr/>
            </a:lvl5pPr>
            <a:lvl6pPr lvl="5" rtl="0" algn="l">
              <a:lnSpc>
                <a:spcPct val="80000"/>
              </a:lnSpc>
              <a:spcBef>
                <a:spcPts val="0"/>
              </a:spcBef>
              <a:spcAft>
                <a:spcPts val="0"/>
              </a:spcAft>
              <a:buSzPts val="4800"/>
              <a:buNone/>
              <a:defRPr/>
            </a:lvl6pPr>
            <a:lvl7pPr lvl="6" rtl="0" algn="l">
              <a:lnSpc>
                <a:spcPct val="80000"/>
              </a:lnSpc>
              <a:spcBef>
                <a:spcPts val="0"/>
              </a:spcBef>
              <a:spcAft>
                <a:spcPts val="0"/>
              </a:spcAft>
              <a:buSzPts val="4800"/>
              <a:buNone/>
              <a:defRPr/>
            </a:lvl7pPr>
            <a:lvl8pPr lvl="7" rtl="0" algn="l">
              <a:lnSpc>
                <a:spcPct val="80000"/>
              </a:lnSpc>
              <a:spcBef>
                <a:spcPts val="0"/>
              </a:spcBef>
              <a:spcAft>
                <a:spcPts val="0"/>
              </a:spcAft>
              <a:buSzPts val="4800"/>
              <a:buNone/>
              <a:defRPr/>
            </a:lvl8pPr>
            <a:lvl9pPr lvl="8" rtl="0" algn="l">
              <a:lnSpc>
                <a:spcPct val="80000"/>
              </a:lnSpc>
              <a:spcBef>
                <a:spcPts val="0"/>
              </a:spcBef>
              <a:spcAft>
                <a:spcPts val="0"/>
              </a:spcAft>
              <a:buSzPts val="4800"/>
              <a:buNone/>
              <a:defRPr/>
            </a:lvl9pPr>
          </a:lstStyle>
          <a:p/>
        </p:txBody>
      </p:sp>
      <p:pic>
        <p:nvPicPr>
          <p:cNvPr id="82" name="Google Shape;82;p1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83" name="Google Shape;83;p1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84" name="Shape 84"/>
        <p:cNvGrpSpPr/>
        <p:nvPr/>
      </p:nvGrpSpPr>
      <p:grpSpPr>
        <a:xfrm>
          <a:off x="0" y="0"/>
          <a:ext cx="0" cy="0"/>
          <a:chOff x="0" y="0"/>
          <a:chExt cx="0" cy="0"/>
        </a:xfrm>
      </p:grpSpPr>
      <p:sp>
        <p:nvSpPr>
          <p:cNvPr id="85" name="Google Shape;85;p14"/>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86" name="Google Shape;86;p14"/>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87" name="Google Shape;87;p1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88" name="Google Shape;88;p1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36" name="Google Shape;36;p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7" name="Google Shape;37;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38" name="Google Shape;38;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41" name="Google Shape;41;p7"/>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rtl="0" algn="l">
              <a:lnSpc>
                <a:spcPct val="110000"/>
              </a:lnSpc>
              <a:spcBef>
                <a:spcPts val="600"/>
              </a:spcBef>
              <a:spcAft>
                <a:spcPts val="0"/>
              </a:spcAft>
              <a:buClr>
                <a:srgbClr val="741B47"/>
              </a:buClr>
              <a:buSzPts val="1800"/>
              <a:buChar char="▸"/>
              <a:defRPr sz="1800"/>
            </a:lvl1pPr>
            <a:lvl2pPr indent="-342900" lvl="1" marL="914400" rtl="0" algn="l">
              <a:lnSpc>
                <a:spcPct val="110000"/>
              </a:lnSpc>
              <a:spcBef>
                <a:spcPts val="600"/>
              </a:spcBef>
              <a:spcAft>
                <a:spcPts val="0"/>
              </a:spcAft>
              <a:buClr>
                <a:srgbClr val="741B47"/>
              </a:buClr>
              <a:buSzPts val="1800"/>
              <a:buChar char="▹"/>
              <a:defRPr sz="1800"/>
            </a:lvl2pPr>
            <a:lvl3pPr indent="-342900" lvl="2" marL="1371600" rtl="0" algn="l">
              <a:lnSpc>
                <a:spcPct val="110000"/>
              </a:lnSpc>
              <a:spcBef>
                <a:spcPts val="600"/>
              </a:spcBef>
              <a:spcAft>
                <a:spcPts val="0"/>
              </a:spcAft>
              <a:buClr>
                <a:srgbClr val="741B47"/>
              </a:buClr>
              <a:buSzPts val="1800"/>
              <a:buChar char="▹"/>
              <a:defRPr sz="1800"/>
            </a:lvl3pPr>
            <a:lvl4pPr indent="-342900" lvl="3" marL="1828800" rtl="0" algn="l">
              <a:lnSpc>
                <a:spcPct val="110000"/>
              </a:lnSpc>
              <a:spcBef>
                <a:spcPts val="600"/>
              </a:spcBef>
              <a:spcAft>
                <a:spcPts val="0"/>
              </a:spcAft>
              <a:buClr>
                <a:srgbClr val="741B47"/>
              </a:buClr>
              <a:buSzPts val="1800"/>
              <a:buChar char="▹"/>
              <a:defRPr sz="1800"/>
            </a:lvl4pPr>
            <a:lvl5pPr indent="-342900" lvl="4" marL="2286000" rtl="0" algn="l">
              <a:lnSpc>
                <a:spcPct val="110000"/>
              </a:lnSpc>
              <a:spcBef>
                <a:spcPts val="600"/>
              </a:spcBef>
              <a:spcAft>
                <a:spcPts val="0"/>
              </a:spcAft>
              <a:buClr>
                <a:srgbClr val="741B47"/>
              </a:buClr>
              <a:buSzPts val="1800"/>
              <a:buChar char="▹"/>
              <a:defRPr sz="1800"/>
            </a:lvl5pPr>
            <a:lvl6pPr indent="-342900" lvl="5" marL="2743200" rtl="0" algn="l">
              <a:lnSpc>
                <a:spcPct val="110000"/>
              </a:lnSpc>
              <a:spcBef>
                <a:spcPts val="600"/>
              </a:spcBef>
              <a:spcAft>
                <a:spcPts val="0"/>
              </a:spcAft>
              <a:buClr>
                <a:srgbClr val="741B47"/>
              </a:buClr>
              <a:buSzPts val="1800"/>
              <a:buChar char="▹"/>
              <a:defRPr sz="1800"/>
            </a:lvl6pPr>
            <a:lvl7pPr indent="-342900" lvl="6" marL="3200400" rtl="0" algn="l">
              <a:lnSpc>
                <a:spcPct val="110000"/>
              </a:lnSpc>
              <a:spcBef>
                <a:spcPts val="600"/>
              </a:spcBef>
              <a:spcAft>
                <a:spcPts val="0"/>
              </a:spcAft>
              <a:buClr>
                <a:srgbClr val="741B47"/>
              </a:buClr>
              <a:buSzPts val="1800"/>
              <a:buChar char="▹"/>
              <a:defRPr sz="1800"/>
            </a:lvl7pPr>
            <a:lvl8pPr indent="-342900" lvl="7" marL="3657600" rtl="0" algn="l">
              <a:lnSpc>
                <a:spcPct val="110000"/>
              </a:lnSpc>
              <a:spcBef>
                <a:spcPts val="600"/>
              </a:spcBef>
              <a:spcAft>
                <a:spcPts val="0"/>
              </a:spcAft>
              <a:buClr>
                <a:srgbClr val="741B47"/>
              </a:buClr>
              <a:buSzPts val="1800"/>
              <a:buChar char="▹"/>
              <a:defRPr sz="1800"/>
            </a:lvl8pPr>
            <a:lvl9pPr indent="-342900" lvl="8" marL="4114800" rtl="0" algn="l">
              <a:lnSpc>
                <a:spcPct val="110000"/>
              </a:lnSpc>
              <a:spcBef>
                <a:spcPts val="600"/>
              </a:spcBef>
              <a:spcAft>
                <a:spcPts val="0"/>
              </a:spcAft>
              <a:buClr>
                <a:srgbClr val="741B47"/>
              </a:buClr>
              <a:buSzPts val="1800"/>
              <a:buChar char="▹"/>
              <a:defRPr sz="1800"/>
            </a:lvl9pPr>
          </a:lstStyle>
          <a:p/>
        </p:txBody>
      </p:sp>
      <p:sp>
        <p:nvSpPr>
          <p:cNvPr id="42" name="Google Shape;42;p7"/>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43" name="Google Shape;43;p7"/>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4800"/>
              <a:buNone/>
              <a:defRPr>
                <a:solidFill>
                  <a:srgbClr val="71A0CF"/>
                </a:solidFill>
              </a:defRPr>
            </a:lvl1pPr>
            <a:lvl2pPr lvl="1" rtl="0" algn="l">
              <a:lnSpc>
                <a:spcPct val="80000"/>
              </a:lnSpc>
              <a:spcBef>
                <a:spcPts val="0"/>
              </a:spcBef>
              <a:spcAft>
                <a:spcPts val="0"/>
              </a:spcAft>
              <a:buSzPts val="4800"/>
              <a:buNone/>
              <a:defRPr/>
            </a:lvl2pPr>
            <a:lvl3pPr lvl="2" rtl="0" algn="l">
              <a:lnSpc>
                <a:spcPct val="80000"/>
              </a:lnSpc>
              <a:spcBef>
                <a:spcPts val="0"/>
              </a:spcBef>
              <a:spcAft>
                <a:spcPts val="0"/>
              </a:spcAft>
              <a:buSzPts val="4800"/>
              <a:buNone/>
              <a:defRPr/>
            </a:lvl3pPr>
            <a:lvl4pPr lvl="3" rtl="0" algn="l">
              <a:lnSpc>
                <a:spcPct val="80000"/>
              </a:lnSpc>
              <a:spcBef>
                <a:spcPts val="0"/>
              </a:spcBef>
              <a:spcAft>
                <a:spcPts val="0"/>
              </a:spcAft>
              <a:buSzPts val="4800"/>
              <a:buNone/>
              <a:defRPr/>
            </a:lvl4pPr>
            <a:lvl5pPr lvl="4" rtl="0" algn="l">
              <a:lnSpc>
                <a:spcPct val="80000"/>
              </a:lnSpc>
              <a:spcBef>
                <a:spcPts val="0"/>
              </a:spcBef>
              <a:spcAft>
                <a:spcPts val="0"/>
              </a:spcAft>
              <a:buSzPts val="4800"/>
              <a:buNone/>
              <a:defRPr/>
            </a:lvl5pPr>
            <a:lvl6pPr lvl="5" rtl="0" algn="l">
              <a:lnSpc>
                <a:spcPct val="80000"/>
              </a:lnSpc>
              <a:spcBef>
                <a:spcPts val="0"/>
              </a:spcBef>
              <a:spcAft>
                <a:spcPts val="0"/>
              </a:spcAft>
              <a:buSzPts val="4800"/>
              <a:buNone/>
              <a:defRPr/>
            </a:lvl6pPr>
            <a:lvl7pPr lvl="6" rtl="0" algn="l">
              <a:lnSpc>
                <a:spcPct val="80000"/>
              </a:lnSpc>
              <a:spcBef>
                <a:spcPts val="0"/>
              </a:spcBef>
              <a:spcAft>
                <a:spcPts val="0"/>
              </a:spcAft>
              <a:buSzPts val="4800"/>
              <a:buNone/>
              <a:defRPr/>
            </a:lvl7pPr>
            <a:lvl8pPr lvl="7" rtl="0" algn="l">
              <a:lnSpc>
                <a:spcPct val="80000"/>
              </a:lnSpc>
              <a:spcBef>
                <a:spcPts val="0"/>
              </a:spcBef>
              <a:spcAft>
                <a:spcPts val="0"/>
              </a:spcAft>
              <a:buSzPts val="4800"/>
              <a:buNone/>
              <a:defRPr/>
            </a:lvl8pPr>
            <a:lvl9pPr lvl="8" rtl="0" algn="l">
              <a:lnSpc>
                <a:spcPct val="80000"/>
              </a:lnSpc>
              <a:spcBef>
                <a:spcPts val="0"/>
              </a:spcBef>
              <a:spcAft>
                <a:spcPts val="0"/>
              </a:spcAft>
              <a:buSzPts val="4800"/>
              <a:buNone/>
              <a:defRPr/>
            </a:lvl9pPr>
          </a:lstStyle>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2" name="Shape 52"/>
        <p:cNvGrpSpPr/>
        <p:nvPr/>
      </p:nvGrpSpPr>
      <p:grpSpPr>
        <a:xfrm>
          <a:off x="0" y="0"/>
          <a:ext cx="0" cy="0"/>
          <a:chOff x="0" y="0"/>
          <a:chExt cx="0" cy="0"/>
        </a:xfrm>
      </p:grpSpPr>
      <p:sp>
        <p:nvSpPr>
          <p:cNvPr id="53" name="Google Shape;53;p9"/>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4800"/>
              <a:buNone/>
              <a:defRPr>
                <a:solidFill>
                  <a:srgbClr val="5190CE"/>
                </a:solidFill>
              </a:defRPr>
            </a:lvl1pPr>
            <a:lvl2pPr lvl="1" rtl="0" algn="l">
              <a:lnSpc>
                <a:spcPct val="90000"/>
              </a:lnSpc>
              <a:spcBef>
                <a:spcPts val="0"/>
              </a:spcBef>
              <a:spcAft>
                <a:spcPts val="0"/>
              </a:spcAft>
              <a:buSzPts val="4800"/>
              <a:buNone/>
              <a:defRPr/>
            </a:lvl2pPr>
            <a:lvl3pPr lvl="2" rtl="0" algn="l">
              <a:lnSpc>
                <a:spcPct val="90000"/>
              </a:lnSpc>
              <a:spcBef>
                <a:spcPts val="0"/>
              </a:spcBef>
              <a:spcAft>
                <a:spcPts val="0"/>
              </a:spcAft>
              <a:buSzPts val="4800"/>
              <a:buNone/>
              <a:defRPr/>
            </a:lvl3pPr>
            <a:lvl4pPr lvl="3" rtl="0" algn="l">
              <a:lnSpc>
                <a:spcPct val="90000"/>
              </a:lnSpc>
              <a:spcBef>
                <a:spcPts val="0"/>
              </a:spcBef>
              <a:spcAft>
                <a:spcPts val="0"/>
              </a:spcAft>
              <a:buSzPts val="4800"/>
              <a:buNone/>
              <a:defRPr/>
            </a:lvl4pPr>
            <a:lvl5pPr lvl="4" rtl="0" algn="l">
              <a:lnSpc>
                <a:spcPct val="90000"/>
              </a:lnSpc>
              <a:spcBef>
                <a:spcPts val="0"/>
              </a:spcBef>
              <a:spcAft>
                <a:spcPts val="0"/>
              </a:spcAft>
              <a:buSzPts val="4800"/>
              <a:buNone/>
              <a:defRPr/>
            </a:lvl5pPr>
            <a:lvl6pPr lvl="5" rtl="0" algn="l">
              <a:lnSpc>
                <a:spcPct val="90000"/>
              </a:lnSpc>
              <a:spcBef>
                <a:spcPts val="0"/>
              </a:spcBef>
              <a:spcAft>
                <a:spcPts val="0"/>
              </a:spcAft>
              <a:buSzPts val="4800"/>
              <a:buNone/>
              <a:defRPr/>
            </a:lvl6pPr>
            <a:lvl7pPr lvl="6" rtl="0" algn="l">
              <a:lnSpc>
                <a:spcPct val="90000"/>
              </a:lnSpc>
              <a:spcBef>
                <a:spcPts val="0"/>
              </a:spcBef>
              <a:spcAft>
                <a:spcPts val="0"/>
              </a:spcAft>
              <a:buSzPts val="4800"/>
              <a:buNone/>
              <a:defRPr/>
            </a:lvl7pPr>
            <a:lvl8pPr lvl="7" rtl="0" algn="l">
              <a:lnSpc>
                <a:spcPct val="90000"/>
              </a:lnSpc>
              <a:spcBef>
                <a:spcPts val="0"/>
              </a:spcBef>
              <a:spcAft>
                <a:spcPts val="0"/>
              </a:spcAft>
              <a:buSzPts val="4800"/>
              <a:buNone/>
              <a:defRPr/>
            </a:lvl8pPr>
            <a:lvl9pPr lvl="8" rtl="0" algn="l">
              <a:lnSpc>
                <a:spcPct val="90000"/>
              </a:lnSpc>
              <a:spcBef>
                <a:spcPts val="0"/>
              </a:spcBef>
              <a:spcAft>
                <a:spcPts val="0"/>
              </a:spcAft>
              <a:buSzPts val="4800"/>
              <a:buNone/>
              <a:defRPr/>
            </a:lvl9pPr>
          </a:lstStyle>
          <a:p/>
        </p:txBody>
      </p:sp>
      <p:sp>
        <p:nvSpPr>
          <p:cNvPr id="54" name="Google Shape;54;p9"/>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9"/>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56" name="Google Shape;56;p9"/>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0"/>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59" name="Google Shape;59;p1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60" name="Google Shape;60;p10"/>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61" name="Google Shape;61;p10"/>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2" name="Shape 62"/>
        <p:cNvGrpSpPr/>
        <p:nvPr/>
      </p:nvGrpSpPr>
      <p:grpSpPr>
        <a:xfrm>
          <a:off x="0" y="0"/>
          <a:ext cx="0" cy="0"/>
          <a:chOff x="0" y="0"/>
          <a:chExt cx="0" cy="0"/>
        </a:xfrm>
      </p:grpSpPr>
      <p:sp>
        <p:nvSpPr>
          <p:cNvPr id="63" name="Google Shape;63;p11"/>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SzPts val="4800"/>
              <a:buNone/>
              <a:defRPr sz="4800">
                <a:solidFill>
                  <a:srgbClr val="5B92CA"/>
                </a:solidFill>
              </a:defRPr>
            </a:lvl1pPr>
            <a:lvl2pPr lvl="1" rtl="0" algn="l">
              <a:lnSpc>
                <a:spcPct val="80000"/>
              </a:lnSpc>
              <a:spcBef>
                <a:spcPts val="0"/>
              </a:spcBef>
              <a:spcAft>
                <a:spcPts val="0"/>
              </a:spcAft>
              <a:buSzPts val="4800"/>
              <a:buNone/>
              <a:defRPr sz="4800"/>
            </a:lvl2pPr>
            <a:lvl3pPr lvl="2" rtl="0" algn="l">
              <a:lnSpc>
                <a:spcPct val="80000"/>
              </a:lnSpc>
              <a:spcBef>
                <a:spcPts val="0"/>
              </a:spcBef>
              <a:spcAft>
                <a:spcPts val="0"/>
              </a:spcAft>
              <a:buSzPts val="4800"/>
              <a:buNone/>
              <a:defRPr sz="4800"/>
            </a:lvl3pPr>
            <a:lvl4pPr lvl="3" rtl="0" algn="l">
              <a:lnSpc>
                <a:spcPct val="80000"/>
              </a:lnSpc>
              <a:spcBef>
                <a:spcPts val="0"/>
              </a:spcBef>
              <a:spcAft>
                <a:spcPts val="0"/>
              </a:spcAft>
              <a:buSzPts val="4800"/>
              <a:buNone/>
              <a:defRPr sz="4800"/>
            </a:lvl4pPr>
            <a:lvl5pPr lvl="4" rtl="0" algn="l">
              <a:lnSpc>
                <a:spcPct val="80000"/>
              </a:lnSpc>
              <a:spcBef>
                <a:spcPts val="0"/>
              </a:spcBef>
              <a:spcAft>
                <a:spcPts val="0"/>
              </a:spcAft>
              <a:buSzPts val="4800"/>
              <a:buNone/>
              <a:defRPr sz="4800"/>
            </a:lvl5pPr>
            <a:lvl6pPr lvl="5" rtl="0" algn="l">
              <a:lnSpc>
                <a:spcPct val="80000"/>
              </a:lnSpc>
              <a:spcBef>
                <a:spcPts val="0"/>
              </a:spcBef>
              <a:spcAft>
                <a:spcPts val="0"/>
              </a:spcAft>
              <a:buSzPts val="4800"/>
              <a:buNone/>
              <a:defRPr sz="4800"/>
            </a:lvl6pPr>
            <a:lvl7pPr lvl="6" rtl="0" algn="l">
              <a:lnSpc>
                <a:spcPct val="80000"/>
              </a:lnSpc>
              <a:spcBef>
                <a:spcPts val="0"/>
              </a:spcBef>
              <a:spcAft>
                <a:spcPts val="0"/>
              </a:spcAft>
              <a:buSzPts val="4800"/>
              <a:buNone/>
              <a:defRPr sz="4800"/>
            </a:lvl7pPr>
            <a:lvl8pPr lvl="7" rtl="0" algn="l">
              <a:lnSpc>
                <a:spcPct val="80000"/>
              </a:lnSpc>
              <a:spcBef>
                <a:spcPts val="0"/>
              </a:spcBef>
              <a:spcAft>
                <a:spcPts val="0"/>
              </a:spcAft>
              <a:buSzPts val="4800"/>
              <a:buNone/>
              <a:defRPr sz="4800"/>
            </a:lvl8pPr>
            <a:lvl9pPr lvl="8" rtl="0" algn="l">
              <a:lnSpc>
                <a:spcPct val="80000"/>
              </a:lnSpc>
              <a:spcBef>
                <a:spcPts val="0"/>
              </a:spcBef>
              <a:spcAft>
                <a:spcPts val="0"/>
              </a:spcAft>
              <a:buSzPts val="4800"/>
              <a:buNone/>
              <a:defRPr sz="4800"/>
            </a:lvl9pPr>
          </a:lstStyle>
          <a:p/>
        </p:txBody>
      </p:sp>
      <p:sp>
        <p:nvSpPr>
          <p:cNvPr id="64" name="Google Shape;64;p11"/>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rtl="0" algn="l">
              <a:lnSpc>
                <a:spcPct val="110000"/>
              </a:lnSpc>
              <a:spcBef>
                <a:spcPts val="0"/>
              </a:spcBef>
              <a:spcAft>
                <a:spcPts val="0"/>
              </a:spcAft>
              <a:buClr>
                <a:schemeClr val="dk2"/>
              </a:buClr>
              <a:buSzPts val="1800"/>
              <a:buNone/>
              <a:defRPr>
                <a:solidFill>
                  <a:schemeClr val="dk2"/>
                </a:solidFill>
              </a:defRPr>
            </a:lvl1pPr>
            <a:lvl2pPr lvl="1" rtl="0" algn="l">
              <a:lnSpc>
                <a:spcPct val="110000"/>
              </a:lnSpc>
              <a:spcBef>
                <a:spcPts val="0"/>
              </a:spcBef>
              <a:spcAft>
                <a:spcPts val="0"/>
              </a:spcAft>
              <a:buClr>
                <a:schemeClr val="dk2"/>
              </a:buClr>
              <a:buSzPts val="3000"/>
              <a:buNone/>
              <a:defRPr sz="3000">
                <a:solidFill>
                  <a:schemeClr val="dk2"/>
                </a:solidFill>
              </a:defRPr>
            </a:lvl2pPr>
            <a:lvl3pPr lvl="2" rtl="0" algn="l">
              <a:lnSpc>
                <a:spcPct val="110000"/>
              </a:lnSpc>
              <a:spcBef>
                <a:spcPts val="0"/>
              </a:spcBef>
              <a:spcAft>
                <a:spcPts val="0"/>
              </a:spcAft>
              <a:buClr>
                <a:schemeClr val="dk2"/>
              </a:buClr>
              <a:buSzPts val="3000"/>
              <a:buNone/>
              <a:defRPr sz="3000">
                <a:solidFill>
                  <a:schemeClr val="dk2"/>
                </a:solidFill>
              </a:defRPr>
            </a:lvl3pPr>
            <a:lvl4pPr lvl="3" rtl="0" algn="l">
              <a:lnSpc>
                <a:spcPct val="110000"/>
              </a:lnSpc>
              <a:spcBef>
                <a:spcPts val="0"/>
              </a:spcBef>
              <a:spcAft>
                <a:spcPts val="0"/>
              </a:spcAft>
              <a:buClr>
                <a:schemeClr val="dk2"/>
              </a:buClr>
              <a:buSzPts val="3000"/>
              <a:buNone/>
              <a:defRPr sz="3000">
                <a:solidFill>
                  <a:schemeClr val="dk2"/>
                </a:solidFill>
              </a:defRPr>
            </a:lvl4pPr>
            <a:lvl5pPr lvl="4" rtl="0" algn="l">
              <a:lnSpc>
                <a:spcPct val="110000"/>
              </a:lnSpc>
              <a:spcBef>
                <a:spcPts val="0"/>
              </a:spcBef>
              <a:spcAft>
                <a:spcPts val="0"/>
              </a:spcAft>
              <a:buClr>
                <a:schemeClr val="dk2"/>
              </a:buClr>
              <a:buSzPts val="3000"/>
              <a:buNone/>
              <a:defRPr sz="3000">
                <a:solidFill>
                  <a:schemeClr val="dk2"/>
                </a:solidFill>
              </a:defRPr>
            </a:lvl5pPr>
            <a:lvl6pPr lvl="5" rtl="0" algn="l">
              <a:lnSpc>
                <a:spcPct val="110000"/>
              </a:lnSpc>
              <a:spcBef>
                <a:spcPts val="0"/>
              </a:spcBef>
              <a:spcAft>
                <a:spcPts val="0"/>
              </a:spcAft>
              <a:buClr>
                <a:schemeClr val="dk2"/>
              </a:buClr>
              <a:buSzPts val="3000"/>
              <a:buNone/>
              <a:defRPr sz="3000">
                <a:solidFill>
                  <a:schemeClr val="dk2"/>
                </a:solidFill>
              </a:defRPr>
            </a:lvl6pPr>
            <a:lvl7pPr lvl="6" rtl="0" algn="l">
              <a:lnSpc>
                <a:spcPct val="110000"/>
              </a:lnSpc>
              <a:spcBef>
                <a:spcPts val="0"/>
              </a:spcBef>
              <a:spcAft>
                <a:spcPts val="0"/>
              </a:spcAft>
              <a:buClr>
                <a:schemeClr val="dk2"/>
              </a:buClr>
              <a:buSzPts val="3000"/>
              <a:buNone/>
              <a:defRPr sz="3000">
                <a:solidFill>
                  <a:schemeClr val="dk2"/>
                </a:solidFill>
              </a:defRPr>
            </a:lvl7pPr>
            <a:lvl8pPr lvl="7" rtl="0" algn="l">
              <a:lnSpc>
                <a:spcPct val="110000"/>
              </a:lnSpc>
              <a:spcBef>
                <a:spcPts val="0"/>
              </a:spcBef>
              <a:spcAft>
                <a:spcPts val="0"/>
              </a:spcAft>
              <a:buClr>
                <a:schemeClr val="dk2"/>
              </a:buClr>
              <a:buSzPts val="3000"/>
              <a:buNone/>
              <a:defRPr sz="3000">
                <a:solidFill>
                  <a:schemeClr val="dk2"/>
                </a:solidFill>
              </a:defRPr>
            </a:lvl8pPr>
            <a:lvl9pPr lvl="8" rtl="0" algn="l">
              <a:lnSpc>
                <a:spcPct val="110000"/>
              </a:lnSpc>
              <a:spcBef>
                <a:spcPts val="0"/>
              </a:spcBef>
              <a:spcAft>
                <a:spcPts val="0"/>
              </a:spcAft>
              <a:buClr>
                <a:schemeClr val="dk2"/>
              </a:buClr>
              <a:buSzPts val="3000"/>
              <a:buNone/>
              <a:defRPr sz="3000">
                <a:solidFill>
                  <a:schemeClr val="dk2"/>
                </a:solidFill>
              </a:defRPr>
            </a:lvl9pPr>
          </a:lstStyle>
          <a:p/>
        </p:txBody>
      </p:sp>
      <p:sp>
        <p:nvSpPr>
          <p:cNvPr id="65" name="Google Shape;65;p11"/>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11"/>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67" name="Google Shape;67;p11"/>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47" name="Shape 47"/>
        <p:cNvGrpSpPr/>
        <p:nvPr/>
      </p:nvGrpSpPr>
      <p:grpSpPr>
        <a:xfrm>
          <a:off x="0" y="0"/>
          <a:ext cx="0" cy="0"/>
          <a:chOff x="0" y="0"/>
          <a:chExt cx="0" cy="0"/>
        </a:xfrm>
      </p:grpSpPr>
      <p:sp>
        <p:nvSpPr>
          <p:cNvPr id="48" name="Google Shape;48;p8"/>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49" name="Google Shape;49;p8"/>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50" name="Google Shape;50;p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51" name="Google Shape;51;p8"/>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hyperlink" Target="http://dontchangethislink.peardeckmagic.zone?eyJ0eXBlIjoibXVsdGlwbGVDaG9pY2UiLCJkcmFnZ2FibGVzIjpbeyJpZCI6ImRyYWdnYWJsZTAiLCJ0eXBlIjoiaWNvbiIsImljb24iOnsiaWQiOiJkZWZhdWx0LWNpcmNsZSJ9LCJjb2xvciI6IiM0MUJERUIifV0sImRyYWdnYWJsZVNpemUiOjEzLCJlbWJlZGRhYmxlVXJsIjoiaHR0cHM6Ly8iLCJhbnN3ZXJzIjpbIvCfkY0iLCLwn5GOIl19pearId=magic-pear-shape-identifier" TargetMode="External"/><Relationship Id="rId7" Type="http://schemas.openxmlformats.org/officeDocument/2006/relationships/image" Target="../media/image5.png"/><Relationship Id="rId8" Type="http://schemas.openxmlformats.org/officeDocument/2006/relationships/hyperlink" Target="http://dontchangethislink.peardeckmagic.zone?eyJ0eXBlIjoiZ29vZ2xlLXNsaWRlcy1hZGRvbi1yZXNwb25zZS1mb290ZXIiLCJsYXN0RWRpdGVkQnkiOiIxMTU5MDE3MzEwMjI0NjY0NzQzNDIiLCJwcmVzZW50YXRpb25JZCI6IjFucm9VbTZweEpzY0lULVRNbjFNRGpxRURxUXhEQ19PYkJ0ZEVIWVhUNVRJIiwiY29udGVudElkIjoiY3VzdG9tLXJlc3BvbnNlLW11bHRpcGxlQ2hvaWNlIiwic2xpZGVJZCI6IlNMSURFU19BUEkxMDcxMTgxMDIxXzAiLCJjb250ZW50SW5zdGFuY2VJZCI6IjFucm9VbTZweEpzY0lULVRNbjFNRGpxRURxUXhEQ19PYkJ0ZEVIWVhUNVRJLzBlMDIyZGUzLTg2OTctNGNlMS05OGQ3LTlmYjg2M2NiZDhhOSJ9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4.png"/><Relationship Id="rId6" Type="http://schemas.openxmlformats.org/officeDocument/2006/relationships/hyperlink" Target="http://dontchangethislink.peardeckmagic.zone?eyJ0eXBlIjoiZ29vZ2xlLXNsaWRlcy1hZGRvbi1yZXNwb25zZS1mb290ZXIiLCJsYXN0RWRpdGVkQnkiOiIxMTI1MzkyMDUxOTMxMTc5NTU3MjAiLCJwcmVzZW50YXRpb25JZCI6IjFMY0h1cUNRQ2NWV0l2bVBhbU5jbExqNDVPOHB6dVFiQVZoSlRaZ2JtT0JVIiwiY29udGVudElkIjoiY3VzdG9tLXJlc3BvbnNlLWZyZWVSZXNwb25zZS10ZXh0Iiwic2xpZGVJZCI6ImdhZDEyN2U0ZThmXzBfMzAxIiwiY29udGVudEluc3RhbmNlSWQiOiIxTGNIdXFDUUNjVldJdm1QYW1OY2xMajQ1TzhwenVRYkFWaEpUWmdibU9CVS9lZTA5NGEwNy1hN2Q5LTQ5MTAtOTU3Ny1iZGUwYjIxYTBiNDAifQ==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15"/>
          <p:cNvGrpSpPr/>
          <p:nvPr/>
        </p:nvGrpSpPr>
        <p:grpSpPr>
          <a:xfrm>
            <a:off x="5122427" y="668001"/>
            <a:ext cx="3841143" cy="3893303"/>
            <a:chOff x="5122427" y="668001"/>
            <a:chExt cx="3841143" cy="3893303"/>
          </a:xfrm>
        </p:grpSpPr>
        <p:grpSp>
          <p:nvGrpSpPr>
            <p:cNvPr id="94" name="Google Shape;94;p15"/>
            <p:cNvGrpSpPr/>
            <p:nvPr/>
          </p:nvGrpSpPr>
          <p:grpSpPr>
            <a:xfrm>
              <a:off x="5144045" y="893590"/>
              <a:ext cx="2833667" cy="2964311"/>
              <a:chOff x="3860721" y="1330073"/>
              <a:chExt cx="3544299" cy="3707706"/>
            </a:xfrm>
          </p:grpSpPr>
          <p:sp>
            <p:nvSpPr>
              <p:cNvPr id="95" name="Google Shape;95;p15"/>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15"/>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15"/>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15"/>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15"/>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15"/>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15"/>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15"/>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15"/>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15"/>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15"/>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15"/>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15"/>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15"/>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15"/>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15"/>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5"/>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15"/>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15"/>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15"/>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15"/>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15"/>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15"/>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15"/>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15"/>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15"/>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15"/>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15"/>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15"/>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15"/>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5"/>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5"/>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15"/>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15"/>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15"/>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15"/>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15"/>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15"/>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15"/>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15"/>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15"/>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15"/>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15"/>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15"/>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15"/>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15"/>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15"/>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15"/>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15"/>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15"/>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15"/>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15"/>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15"/>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15"/>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5"/>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15"/>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15"/>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15"/>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15"/>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15"/>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15"/>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15"/>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15"/>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15"/>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15"/>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15"/>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15"/>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15"/>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15"/>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15"/>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15"/>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15"/>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15"/>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15"/>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15"/>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15"/>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15"/>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15"/>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15"/>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15"/>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15"/>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15"/>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15"/>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15"/>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15"/>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15"/>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15"/>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15"/>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15"/>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15"/>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15"/>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15"/>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15"/>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15"/>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15"/>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15"/>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15"/>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15"/>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15"/>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15"/>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15"/>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15"/>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15"/>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15"/>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15"/>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15"/>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15"/>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2" name="Google Shape;202;p15"/>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15"/>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15"/>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15"/>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15"/>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15"/>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15"/>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15"/>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15"/>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15"/>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15"/>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15"/>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15"/>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15"/>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15"/>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15"/>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15"/>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15"/>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15"/>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15"/>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15"/>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15"/>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15"/>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15"/>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15"/>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15"/>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15"/>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15"/>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15"/>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15"/>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15"/>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33" name="Google Shape;233;p15"/>
            <p:cNvGrpSpPr/>
            <p:nvPr/>
          </p:nvGrpSpPr>
          <p:grpSpPr>
            <a:xfrm flipH="1">
              <a:off x="5678143" y="1227582"/>
              <a:ext cx="345795" cy="1043508"/>
              <a:chOff x="5678143" y="1151382"/>
              <a:chExt cx="345795" cy="1043508"/>
            </a:xfrm>
          </p:grpSpPr>
          <p:sp>
            <p:nvSpPr>
              <p:cNvPr id="234" name="Google Shape;234;p15"/>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15"/>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15"/>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15"/>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15"/>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15"/>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15"/>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15"/>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15"/>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15"/>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15"/>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15"/>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15"/>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15"/>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15"/>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15"/>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15"/>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1" name="Google Shape;251;p15"/>
            <p:cNvGrpSpPr/>
            <p:nvPr/>
          </p:nvGrpSpPr>
          <p:grpSpPr>
            <a:xfrm>
              <a:off x="5122427" y="3292365"/>
              <a:ext cx="823270" cy="1268939"/>
              <a:chOff x="5490177" y="3555452"/>
              <a:chExt cx="823270" cy="1268939"/>
            </a:xfrm>
          </p:grpSpPr>
          <p:sp>
            <p:nvSpPr>
              <p:cNvPr id="252" name="Google Shape;252;p15"/>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15"/>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15"/>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15"/>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15"/>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15"/>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15"/>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15"/>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15"/>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15"/>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15"/>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15"/>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15"/>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15"/>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15"/>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15"/>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15"/>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15"/>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15"/>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15"/>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15"/>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15"/>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15"/>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15"/>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15"/>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15"/>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15"/>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15"/>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15"/>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15"/>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15"/>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3" name="Google Shape;283;p15"/>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15"/>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15"/>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15"/>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15"/>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15"/>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15"/>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15"/>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15"/>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15"/>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15"/>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15"/>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15"/>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15"/>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15"/>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15"/>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15"/>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15"/>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15"/>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15"/>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15"/>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15"/>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15"/>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15"/>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15"/>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15"/>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15"/>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15"/>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15"/>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15"/>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15"/>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15"/>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15"/>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15"/>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15"/>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15"/>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9" name="Google Shape;319;p15"/>
            <p:cNvGrpSpPr/>
            <p:nvPr/>
          </p:nvGrpSpPr>
          <p:grpSpPr>
            <a:xfrm>
              <a:off x="6544660" y="927098"/>
              <a:ext cx="264549" cy="200503"/>
              <a:chOff x="6621095" y="1452181"/>
              <a:chExt cx="330893" cy="250785"/>
            </a:xfrm>
          </p:grpSpPr>
          <p:sp>
            <p:nvSpPr>
              <p:cNvPr id="320" name="Google Shape;320;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5" name="Google Shape;325;p15"/>
            <p:cNvGrpSpPr/>
            <p:nvPr/>
          </p:nvGrpSpPr>
          <p:grpSpPr>
            <a:xfrm>
              <a:off x="7210339" y="1314222"/>
              <a:ext cx="264549" cy="200503"/>
              <a:chOff x="6621095" y="1452181"/>
              <a:chExt cx="330893" cy="250785"/>
            </a:xfrm>
          </p:grpSpPr>
          <p:sp>
            <p:nvSpPr>
              <p:cNvPr id="326" name="Google Shape;326;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31" name="Google Shape;331;p15"/>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15"/>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33" name="Google Shape;333;p15"/>
            <p:cNvGrpSpPr/>
            <p:nvPr/>
          </p:nvGrpSpPr>
          <p:grpSpPr>
            <a:xfrm flipH="1">
              <a:off x="8183210" y="2407472"/>
              <a:ext cx="780359" cy="1195999"/>
              <a:chOff x="3975528" y="3303922"/>
              <a:chExt cx="780359" cy="1195999"/>
            </a:xfrm>
          </p:grpSpPr>
          <p:sp>
            <p:nvSpPr>
              <p:cNvPr id="334" name="Google Shape;334;p15"/>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15"/>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15"/>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1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1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15"/>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15"/>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1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1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15"/>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15"/>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15"/>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1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1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15"/>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15"/>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15"/>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15"/>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15"/>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15"/>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15"/>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15"/>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15"/>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15"/>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15"/>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15"/>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60" name="Google Shape;360;p15"/>
              <p:cNvGrpSpPr/>
              <p:nvPr/>
            </p:nvGrpSpPr>
            <p:grpSpPr>
              <a:xfrm flipH="1">
                <a:off x="4321790" y="3621402"/>
                <a:ext cx="239004" cy="181217"/>
                <a:chOff x="6621095" y="1452181"/>
                <a:chExt cx="330893" cy="250785"/>
              </a:xfrm>
            </p:grpSpPr>
            <p:sp>
              <p:nvSpPr>
                <p:cNvPr id="361" name="Google Shape;361;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66" name="Google Shape;366;p15"/>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15"/>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68" name="Google Shape;368;p15"/>
          <p:cNvSpPr txBox="1"/>
          <p:nvPr>
            <p:ph type="ctrTitle"/>
          </p:nvPr>
        </p:nvSpPr>
        <p:spPr>
          <a:xfrm>
            <a:off x="1072175" y="896275"/>
            <a:ext cx="4948200" cy="2426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4800"/>
              <a:buNone/>
            </a:pPr>
            <a:r>
              <a:rPr lang="tr-TR">
                <a:solidFill>
                  <a:srgbClr val="741B47"/>
                </a:solidFill>
              </a:rPr>
              <a:t>Computational Thinking  </a:t>
            </a:r>
            <a:endParaRPr>
              <a:solidFill>
                <a:srgbClr val="741B47"/>
              </a:solidFill>
            </a:endParaRPr>
          </a:p>
          <a:p>
            <a:pPr indent="0" lvl="0" marL="0" rtl="0" algn="l">
              <a:spcBef>
                <a:spcPts val="0"/>
              </a:spcBef>
              <a:spcAft>
                <a:spcPts val="0"/>
              </a:spcAft>
              <a:buSzPts val="4800"/>
              <a:buNone/>
            </a:pPr>
            <a:r>
              <a:rPr lang="tr-TR">
                <a:solidFill>
                  <a:srgbClr val="741B47"/>
                </a:solidFill>
              </a:rPr>
              <a:t>Part 2</a:t>
            </a:r>
            <a:endParaRPr>
              <a:solidFill>
                <a:srgbClr val="741B47"/>
              </a:solidFill>
            </a:endParaRPr>
          </a:p>
          <a:p>
            <a:pPr indent="0" lvl="0" marL="0" rtl="0" algn="l">
              <a:lnSpc>
                <a:spcPct val="90000"/>
              </a:lnSpc>
              <a:spcBef>
                <a:spcPts val="0"/>
              </a:spcBef>
              <a:spcAft>
                <a:spcPts val="0"/>
              </a:spcAft>
              <a:buSzPts val="4800"/>
              <a:buNone/>
            </a:pPr>
            <a:r>
              <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37" name="Google Shape;437;p24"/>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1 - The code in Python</a:t>
            </a:r>
            <a:endParaRPr sz="4000">
              <a:solidFill>
                <a:srgbClr val="741B47"/>
              </a:solidFill>
              <a:latin typeface="Raleway Medium"/>
              <a:ea typeface="Raleway Medium"/>
              <a:cs typeface="Raleway Medium"/>
              <a:sym typeface="Raleway Medium"/>
            </a:endParaRPr>
          </a:p>
        </p:txBody>
      </p:sp>
      <p:sp>
        <p:nvSpPr>
          <p:cNvPr id="438" name="Google Shape;438;p24"/>
          <p:cNvSpPr txBox="1"/>
          <p:nvPr/>
        </p:nvSpPr>
        <p:spPr>
          <a:xfrm>
            <a:off x="491250" y="1078650"/>
            <a:ext cx="8161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t>start = 10</a:t>
            </a:r>
            <a:endParaRPr/>
          </a:p>
          <a:p>
            <a:pPr indent="0" lvl="0" marL="0" rtl="0" algn="l">
              <a:spcBef>
                <a:spcPts val="0"/>
              </a:spcBef>
              <a:spcAft>
                <a:spcPts val="0"/>
              </a:spcAft>
              <a:buNone/>
            </a:pPr>
            <a:r>
              <a:rPr lang="tr-TR"/>
              <a:t>end = 13</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try:</a:t>
            </a:r>
            <a:endParaRPr/>
          </a:p>
          <a:p>
            <a:pPr indent="0" lvl="0" marL="0" rtl="0" algn="l">
              <a:spcBef>
                <a:spcPts val="0"/>
              </a:spcBef>
              <a:spcAft>
                <a:spcPts val="0"/>
              </a:spcAft>
              <a:buNone/>
            </a:pPr>
            <a:r>
              <a:rPr lang="tr-TR"/>
              <a:t>   user_input = int(input('Please enter a number between {} and {} : '.format(start, end)))</a:t>
            </a:r>
            <a:endParaRPr/>
          </a:p>
          <a:p>
            <a:pPr indent="0" lvl="0" marL="0" rtl="0" algn="l">
              <a:spcBef>
                <a:spcPts val="0"/>
              </a:spcBef>
              <a:spcAft>
                <a:spcPts val="0"/>
              </a:spcAft>
              <a:buNone/>
            </a:pPr>
            <a:r>
              <a:rPr lang="tr-TR"/>
              <a:t>except ValueError:</a:t>
            </a:r>
            <a:endParaRPr/>
          </a:p>
          <a:p>
            <a:pPr indent="0" lvl="0" marL="0" rtl="0" algn="l">
              <a:spcBef>
                <a:spcPts val="0"/>
              </a:spcBef>
              <a:spcAft>
                <a:spcPts val="0"/>
              </a:spcAft>
              <a:buNone/>
            </a:pPr>
            <a:r>
              <a:rPr lang="tr-TR"/>
              <a:t>    print("Invalid entry detected ...")</a:t>
            </a:r>
            <a:endParaRPr/>
          </a:p>
          <a:p>
            <a:pPr indent="0" lvl="0" marL="0" rtl="0" algn="l">
              <a:spcBef>
                <a:spcPts val="0"/>
              </a:spcBef>
              <a:spcAft>
                <a:spcPts val="0"/>
              </a:spcAft>
              <a:buNone/>
            </a:pPr>
            <a:r>
              <a:rPr lang="tr-TR"/>
              <a:t>    exit()</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if user_input in range(start, end):</a:t>
            </a:r>
            <a:endParaRPr/>
          </a:p>
          <a:p>
            <a:pPr indent="0" lvl="0" marL="0" rtl="0" algn="l">
              <a:spcBef>
                <a:spcPts val="0"/>
              </a:spcBef>
              <a:spcAft>
                <a:spcPts val="0"/>
              </a:spcAft>
              <a:buNone/>
            </a:pPr>
            <a:r>
              <a:rPr lang="tr-TR"/>
              <a:t>   print("Yes the number entered: {}".format(user_input))</a:t>
            </a:r>
            <a:endParaRPr/>
          </a:p>
          <a:p>
            <a:pPr indent="0" lvl="0" marL="0" rtl="0" algn="l">
              <a:spcBef>
                <a:spcPts val="0"/>
              </a:spcBef>
              <a:spcAft>
                <a:spcPts val="0"/>
              </a:spcAft>
              <a:buNone/>
            </a:pPr>
            <a:r>
              <a:rPr lang="tr-TR"/>
              <a:t>else:</a:t>
            </a:r>
            <a:endParaRPr/>
          </a:p>
          <a:p>
            <a:pPr indent="0" lvl="0" marL="0" rtl="0" algn="l">
              <a:spcBef>
                <a:spcPts val="0"/>
              </a:spcBef>
              <a:spcAft>
                <a:spcPts val="0"/>
              </a:spcAft>
              <a:buNone/>
            </a:pPr>
            <a:r>
              <a:rPr lang="tr-TR"/>
              <a:t>    print("No the number entered is out of range: {}".format(user_input))</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44" name="Google Shape;444;p25"/>
          <p:cNvSpPr txBox="1"/>
          <p:nvPr>
            <p:ph type="title"/>
          </p:nvPr>
        </p:nvSpPr>
        <p:spPr>
          <a:xfrm>
            <a:off x="431800" y="173800"/>
            <a:ext cx="7959600" cy="577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 : Summary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45" name="Google Shape;445;p25"/>
          <p:cNvSpPr txBox="1"/>
          <p:nvPr/>
        </p:nvSpPr>
        <p:spPr>
          <a:xfrm>
            <a:off x="503350" y="1523750"/>
            <a:ext cx="82743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t>What we learned from Case Study 1 :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tr-TR" sz="1700"/>
              <a:t>Not every request is applicable to Abstraction, Decomposition, Pattern Recognition</a:t>
            </a:r>
            <a:endParaRPr sz="1700"/>
          </a:p>
          <a:p>
            <a:pPr indent="-336550" lvl="0" marL="457200" rtl="0" algn="l">
              <a:spcBef>
                <a:spcPts val="0"/>
              </a:spcBef>
              <a:spcAft>
                <a:spcPts val="0"/>
              </a:spcAft>
              <a:buSzPts val="1700"/>
              <a:buChar char="●"/>
            </a:pPr>
            <a:r>
              <a:rPr lang="tr-TR" sz="1700"/>
              <a:t>If statement is a general technical keyword used in Pseudocode to actual code.</a:t>
            </a:r>
            <a:endParaRPr sz="1700"/>
          </a:p>
          <a:p>
            <a:pPr indent="-336550" lvl="0" marL="457200" rtl="0" algn="l">
              <a:spcBef>
                <a:spcPts val="0"/>
              </a:spcBef>
              <a:spcAft>
                <a:spcPts val="0"/>
              </a:spcAft>
              <a:buSzPts val="1700"/>
              <a:buChar char="●"/>
            </a:pPr>
            <a:r>
              <a:rPr lang="tr-TR" sz="1700"/>
              <a:t>How to get user inputs in a console application.</a:t>
            </a:r>
            <a:endParaRPr sz="1700"/>
          </a:p>
          <a:p>
            <a:pPr indent="-336550" lvl="0" marL="457200" rtl="0" algn="l">
              <a:spcBef>
                <a:spcPts val="0"/>
              </a:spcBef>
              <a:spcAft>
                <a:spcPts val="0"/>
              </a:spcAft>
              <a:buSzPts val="1700"/>
              <a:buChar char="●"/>
            </a:pPr>
            <a:r>
              <a:rPr lang="tr-TR" sz="1700"/>
              <a:t>How to do branching after decisions are made.</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51" name="Google Shape;451;p26"/>
          <p:cNvSpPr txBox="1"/>
          <p:nvPr/>
        </p:nvSpPr>
        <p:spPr>
          <a:xfrm>
            <a:off x="508250" y="1436675"/>
            <a:ext cx="7556100" cy="3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Perform the actions below for the request below : </a:t>
            </a:r>
            <a:endParaRPr sz="1800">
              <a:latin typeface="Barlow Light"/>
              <a:ea typeface="Barlow Light"/>
              <a:cs typeface="Barlow Light"/>
              <a:sym typeface="Barlow Light"/>
            </a:endParaRPr>
          </a:p>
          <a:p>
            <a:pPr indent="0" lvl="0" marL="0" rtl="0" algn="l">
              <a:spcBef>
                <a:spcPts val="0"/>
              </a:spcBef>
              <a:spcAft>
                <a:spcPts val="0"/>
              </a:spcAft>
              <a:buNone/>
            </a:pPr>
            <a:r>
              <a:rPr b="1" lang="tr-TR" sz="1800">
                <a:latin typeface="Barlow"/>
                <a:ea typeface="Barlow"/>
                <a:cs typeface="Barlow"/>
                <a:sym typeface="Barlow"/>
              </a:rPr>
              <a:t>Request </a:t>
            </a:r>
            <a:r>
              <a:rPr lang="tr-TR" sz="1800">
                <a:latin typeface="Barlow Light"/>
                <a:ea typeface="Barlow Light"/>
                <a:cs typeface="Barlow Light"/>
                <a:sym typeface="Barlow Light"/>
              </a:rPr>
              <a:t>: </a:t>
            </a:r>
            <a:r>
              <a:rPr i="1" lang="tr-TR" sz="1800">
                <a:solidFill>
                  <a:srgbClr val="0000FF"/>
                </a:solidFill>
                <a:latin typeface="Barlow Light"/>
                <a:ea typeface="Barlow Light"/>
                <a:cs typeface="Barlow Light"/>
                <a:sym typeface="Barlow Light"/>
              </a:rPr>
              <a:t>Extend the capabilities of the application completed in Case Study 1 and display a warning if the input value is a negative number while keeping the code that checks the range of 10 … 13</a:t>
            </a:r>
            <a:endParaRPr i="1" sz="1800">
              <a:solidFill>
                <a:srgbClr val="0000FF"/>
              </a:solidFill>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pseudo code.</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Sketch of the algorithm.</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actual code that runs considering the requirements</a:t>
            </a:r>
            <a:endParaRPr sz="1800">
              <a:latin typeface="Barlow Light"/>
              <a:ea typeface="Barlow Light"/>
              <a:cs typeface="Barlow Light"/>
              <a:sym typeface="Barlow Light"/>
            </a:endParaRPr>
          </a:p>
          <a:p>
            <a:pPr indent="-342900" lvl="0" marL="457200" rtl="0" algn="l">
              <a:spcBef>
                <a:spcPts val="0"/>
              </a:spcBef>
              <a:spcAft>
                <a:spcPts val="0"/>
              </a:spcAft>
              <a:buClr>
                <a:srgbClr val="FF0000"/>
              </a:buClr>
              <a:buSzPts val="1800"/>
              <a:buFont typeface="Barlow"/>
              <a:buChar char="●"/>
            </a:pPr>
            <a:r>
              <a:rPr b="1" lang="tr-TR" sz="1800">
                <a:solidFill>
                  <a:srgbClr val="FF0000"/>
                </a:solidFill>
                <a:latin typeface="Barlow"/>
                <a:ea typeface="Barlow"/>
                <a:cs typeface="Barlow"/>
                <a:sym typeface="Barlow"/>
              </a:rPr>
              <a:t>What types of control logic could be added?</a:t>
            </a:r>
            <a:endParaRPr b="1" sz="1800">
              <a:solidFill>
                <a:srgbClr val="FF0000"/>
              </a:solidFill>
              <a:latin typeface="Barlow"/>
              <a:ea typeface="Barlow"/>
              <a:cs typeface="Barlow"/>
              <a:sym typeface="Barlow"/>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52" name="Google Shape;452;p26"/>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 2</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58" name="Google Shape;458;p27"/>
          <p:cNvSpPr txBox="1"/>
          <p:nvPr/>
        </p:nvSpPr>
        <p:spPr>
          <a:xfrm>
            <a:off x="536875" y="1093350"/>
            <a:ext cx="8206800" cy="2882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Define the range of numbers.</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and store it in a variable.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variable with the predefined range.</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necessary information to the user whether the input value is in range or not</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a warning message to the user if the input  value is a negative number.</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Exit the application.</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59" name="Google Shape;459;p27"/>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 :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65" name="Google Shape;465;p28"/>
          <p:cNvSpPr txBox="1"/>
          <p:nvPr>
            <p:ph type="title"/>
          </p:nvPr>
        </p:nvSpPr>
        <p:spPr>
          <a:xfrm>
            <a:off x="431800" y="173800"/>
            <a:ext cx="3201000" cy="1561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Algorithm</a:t>
            </a:r>
            <a:endParaRPr sz="4000">
              <a:solidFill>
                <a:srgbClr val="741B47"/>
              </a:solidFill>
              <a:latin typeface="Raleway Medium"/>
              <a:ea typeface="Raleway Medium"/>
              <a:cs typeface="Raleway Medium"/>
              <a:sym typeface="Raleway Medium"/>
            </a:endParaRPr>
          </a:p>
        </p:txBody>
      </p:sp>
      <p:pic>
        <p:nvPicPr>
          <p:cNvPr id="466" name="Google Shape;466;p28"/>
          <p:cNvPicPr preferRelativeResize="0"/>
          <p:nvPr/>
        </p:nvPicPr>
        <p:blipFill>
          <a:blip r:embed="rId3">
            <a:alphaModFix/>
          </a:blip>
          <a:stretch>
            <a:fillRect/>
          </a:stretch>
        </p:blipFill>
        <p:spPr>
          <a:xfrm>
            <a:off x="3785200" y="152400"/>
            <a:ext cx="4059132"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72" name="Google Shape;472;p29"/>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2 - The code in c#</a:t>
            </a:r>
            <a:endParaRPr sz="4000">
              <a:solidFill>
                <a:srgbClr val="741B47"/>
              </a:solidFill>
              <a:latin typeface="Raleway Medium"/>
              <a:ea typeface="Raleway Medium"/>
              <a:cs typeface="Raleway Medium"/>
              <a:sym typeface="Raleway Medium"/>
            </a:endParaRPr>
          </a:p>
        </p:txBody>
      </p:sp>
      <p:sp>
        <p:nvSpPr>
          <p:cNvPr id="473" name="Google Shape;473;p29"/>
          <p:cNvSpPr txBox="1"/>
          <p:nvPr/>
        </p:nvSpPr>
        <p:spPr>
          <a:xfrm>
            <a:off x="491250" y="797275"/>
            <a:ext cx="8161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900"/>
              <a:t>			</a:t>
            </a:r>
            <a:r>
              <a:rPr lang="tr-TR" sz="900"/>
              <a:t>List&lt;int&gt; Range = new List&lt;int&gt; { 10, 11, 12, 13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tr-TR" sz="900"/>
              <a:t>			Console.WriteLine("Please input a number that's in range 10..13 : ");</a:t>
            </a:r>
            <a:endParaRPr sz="900"/>
          </a:p>
          <a:p>
            <a:pPr indent="0" lvl="0" marL="0" rtl="0" algn="l">
              <a:spcBef>
                <a:spcPts val="0"/>
              </a:spcBef>
              <a:spcAft>
                <a:spcPts val="0"/>
              </a:spcAft>
              <a:buNone/>
            </a:pPr>
            <a:r>
              <a:rPr lang="tr-TR" sz="900"/>
              <a:t>			var Input = Console.ReadLine();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tr-TR" sz="900"/>
              <a:t>			if (Convert.ToInt32(Input) &lt; 0)</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Console.WriteLine("The input value is in NEGATIVE RANGE!!!");</a:t>
            </a:r>
            <a:endParaRPr sz="900"/>
          </a:p>
          <a:p>
            <a:pPr indent="0" lvl="0" marL="0" rtl="0" algn="l">
              <a:spcBef>
                <a:spcPts val="0"/>
              </a:spcBef>
              <a:spcAft>
                <a:spcPts val="0"/>
              </a:spcAft>
              <a:buNone/>
            </a:pPr>
            <a:r>
              <a:rPr lang="tr-TR" sz="900"/>
              <a:t>				if (Convert.ToInt32(Input) &lt; -10)</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Console.WriteLine("The number is negative, and even less than -10!!");</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Console.WriteLine("NO the input is NOT negative!!!");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tr-TR" sz="900"/>
              <a:t>			if (Range.Contains(Convert.ToInt32(Input)))</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Console.WriteLine("YES the input is in defined range!!!");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Console.WriteLine("NO the input is not in the defined range!!!");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Console.ReadKey();</a:t>
            </a:r>
            <a:endParaRPr sz="900"/>
          </a:p>
          <a:p>
            <a:pPr indent="0" lvl="0" marL="0" rtl="0" algn="l">
              <a:spcBef>
                <a:spcPts val="0"/>
              </a:spcBef>
              <a:spcAft>
                <a:spcPts val="0"/>
              </a:spcAft>
              <a:buNone/>
            </a:pPr>
            <a:r>
              <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79" name="Google Shape;479;p30"/>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2 - The python code</a:t>
            </a:r>
            <a:endParaRPr sz="4000">
              <a:solidFill>
                <a:srgbClr val="741B47"/>
              </a:solidFill>
              <a:latin typeface="Raleway Medium"/>
              <a:ea typeface="Raleway Medium"/>
              <a:cs typeface="Raleway Medium"/>
              <a:sym typeface="Raleway Medium"/>
            </a:endParaRPr>
          </a:p>
        </p:txBody>
      </p:sp>
      <p:sp>
        <p:nvSpPr>
          <p:cNvPr id="480" name="Google Shape;480;p30"/>
          <p:cNvSpPr txBox="1"/>
          <p:nvPr/>
        </p:nvSpPr>
        <p:spPr>
          <a:xfrm>
            <a:off x="1536775" y="763475"/>
            <a:ext cx="68808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200"/>
              <a:t>start = 10</a:t>
            </a:r>
            <a:endParaRPr sz="1200"/>
          </a:p>
          <a:p>
            <a:pPr indent="0" lvl="0" marL="0" rtl="0" algn="l">
              <a:spcBef>
                <a:spcPts val="0"/>
              </a:spcBef>
              <a:spcAft>
                <a:spcPts val="0"/>
              </a:spcAft>
              <a:buNone/>
            </a:pPr>
            <a:r>
              <a:rPr lang="tr-TR" sz="1200"/>
              <a:t>end = 13</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TR" sz="1200"/>
              <a:t>try:</a:t>
            </a:r>
            <a:endParaRPr sz="1200"/>
          </a:p>
          <a:p>
            <a:pPr indent="0" lvl="0" marL="0" rtl="0" algn="l">
              <a:spcBef>
                <a:spcPts val="0"/>
              </a:spcBef>
              <a:spcAft>
                <a:spcPts val="0"/>
              </a:spcAft>
              <a:buNone/>
            </a:pPr>
            <a:r>
              <a:rPr lang="tr-TR" sz="1200"/>
              <a:t>   user_input = int(input('Please enter a number between {} and {} : '.format(start, end)))</a:t>
            </a:r>
            <a:endParaRPr sz="1200"/>
          </a:p>
          <a:p>
            <a:pPr indent="0" lvl="0" marL="0" rtl="0" algn="l">
              <a:spcBef>
                <a:spcPts val="0"/>
              </a:spcBef>
              <a:spcAft>
                <a:spcPts val="0"/>
              </a:spcAft>
              <a:buNone/>
            </a:pPr>
            <a:r>
              <a:rPr lang="tr-TR" sz="1200"/>
              <a:t>except ValueError:</a:t>
            </a:r>
            <a:endParaRPr sz="1200"/>
          </a:p>
          <a:p>
            <a:pPr indent="0" lvl="0" marL="0" rtl="0" algn="l">
              <a:spcBef>
                <a:spcPts val="0"/>
              </a:spcBef>
              <a:spcAft>
                <a:spcPts val="0"/>
              </a:spcAft>
              <a:buNone/>
            </a:pPr>
            <a:r>
              <a:rPr lang="tr-TR" sz="1200"/>
              <a:t>    print("Invalid entry detected ...")</a:t>
            </a:r>
            <a:endParaRPr sz="1200"/>
          </a:p>
          <a:p>
            <a:pPr indent="0" lvl="0" marL="0" rtl="0" algn="l">
              <a:spcBef>
                <a:spcPts val="0"/>
              </a:spcBef>
              <a:spcAft>
                <a:spcPts val="0"/>
              </a:spcAft>
              <a:buNone/>
            </a:pPr>
            <a:r>
              <a:rPr lang="tr-TR" sz="1200"/>
              <a:t>    exit()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TR" sz="1200"/>
              <a:t>if user_input &lt; 0:</a:t>
            </a:r>
            <a:endParaRPr sz="1200"/>
          </a:p>
          <a:p>
            <a:pPr indent="0" lvl="0" marL="0" rtl="0" algn="l">
              <a:spcBef>
                <a:spcPts val="0"/>
              </a:spcBef>
              <a:spcAft>
                <a:spcPts val="0"/>
              </a:spcAft>
              <a:buNone/>
            </a:pPr>
            <a:r>
              <a:rPr lang="tr-TR" sz="1200"/>
              <a:t>   if user_input &lt; -10:</a:t>
            </a:r>
            <a:endParaRPr sz="1200"/>
          </a:p>
          <a:p>
            <a:pPr indent="0" lvl="0" marL="0" rtl="0" algn="l">
              <a:spcBef>
                <a:spcPts val="0"/>
              </a:spcBef>
              <a:spcAft>
                <a:spcPts val="0"/>
              </a:spcAft>
              <a:buNone/>
            </a:pPr>
            <a:r>
              <a:rPr lang="tr-TR" sz="1200"/>
              <a:t>       print("The entered value is even less than -10")</a:t>
            </a:r>
            <a:endParaRPr sz="1200"/>
          </a:p>
          <a:p>
            <a:pPr indent="0" lvl="0" marL="0" rtl="0" algn="l">
              <a:spcBef>
                <a:spcPts val="0"/>
              </a:spcBef>
              <a:spcAft>
                <a:spcPts val="0"/>
              </a:spcAft>
              <a:buNone/>
            </a:pPr>
            <a:r>
              <a:rPr lang="tr-TR" sz="1200"/>
              <a:t>       exit()</a:t>
            </a:r>
            <a:endParaRPr sz="1200"/>
          </a:p>
          <a:p>
            <a:pPr indent="0" lvl="0" marL="0" rtl="0" algn="l">
              <a:spcBef>
                <a:spcPts val="0"/>
              </a:spcBef>
              <a:spcAft>
                <a:spcPts val="0"/>
              </a:spcAft>
              <a:buNone/>
            </a:pPr>
            <a:r>
              <a:rPr lang="tr-TR" sz="1200"/>
              <a:t>   print ("The value entered is less than 0...")</a:t>
            </a:r>
            <a:endParaRPr sz="1200"/>
          </a:p>
          <a:p>
            <a:pPr indent="0" lvl="0" marL="0" rtl="0" algn="l">
              <a:spcBef>
                <a:spcPts val="0"/>
              </a:spcBef>
              <a:spcAft>
                <a:spcPts val="0"/>
              </a:spcAft>
              <a:buNone/>
            </a:pPr>
            <a:r>
              <a:rPr lang="tr-TR" sz="1200"/>
              <a:t>   exit() </a:t>
            </a:r>
            <a:endParaRPr sz="1200"/>
          </a:p>
          <a:p>
            <a:pPr indent="0" lvl="0" marL="0" rtl="0" algn="l">
              <a:spcBef>
                <a:spcPts val="0"/>
              </a:spcBef>
              <a:spcAft>
                <a:spcPts val="0"/>
              </a:spcAft>
              <a:buNone/>
            </a:pPr>
            <a:r>
              <a:rPr lang="tr-TR" sz="1200"/>
              <a:t>   </a:t>
            </a:r>
            <a:endParaRPr sz="1200"/>
          </a:p>
          <a:p>
            <a:pPr indent="0" lvl="0" marL="0" rtl="0" algn="l">
              <a:spcBef>
                <a:spcPts val="0"/>
              </a:spcBef>
              <a:spcAft>
                <a:spcPts val="0"/>
              </a:spcAft>
              <a:buNone/>
            </a:pPr>
            <a:r>
              <a:rPr lang="tr-TR" sz="1200"/>
              <a:t>if user_input in range(start, end):</a:t>
            </a:r>
            <a:endParaRPr sz="1200"/>
          </a:p>
          <a:p>
            <a:pPr indent="0" lvl="0" marL="0" rtl="0" algn="l">
              <a:spcBef>
                <a:spcPts val="0"/>
              </a:spcBef>
              <a:spcAft>
                <a:spcPts val="0"/>
              </a:spcAft>
              <a:buNone/>
            </a:pPr>
            <a:r>
              <a:rPr lang="tr-TR" sz="1200"/>
              <a:t>   print("Yes the number entered is in range: {}".format(user_input))</a:t>
            </a:r>
            <a:endParaRPr sz="1200"/>
          </a:p>
          <a:p>
            <a:pPr indent="0" lvl="0" marL="0" rtl="0" algn="l">
              <a:spcBef>
                <a:spcPts val="0"/>
              </a:spcBef>
              <a:spcAft>
                <a:spcPts val="0"/>
              </a:spcAft>
              <a:buNone/>
            </a:pPr>
            <a:r>
              <a:rPr lang="tr-TR" sz="1200"/>
              <a:t>else:</a:t>
            </a:r>
            <a:endParaRPr sz="1200"/>
          </a:p>
          <a:p>
            <a:pPr indent="0" lvl="0" marL="0" rtl="0" algn="l">
              <a:spcBef>
                <a:spcPts val="0"/>
              </a:spcBef>
              <a:spcAft>
                <a:spcPts val="0"/>
              </a:spcAft>
              <a:buNone/>
            </a:pPr>
            <a:r>
              <a:rPr lang="tr-TR" sz="1200"/>
              <a:t>    print("No the number entered is out of range: {}".format(user_input))</a:t>
            </a:r>
            <a:endParaRPr sz="1200"/>
          </a:p>
          <a:p>
            <a:pPr indent="0" lvl="0" marL="0" rtl="0" algn="l">
              <a:spcBef>
                <a:spcPts val="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86" name="Google Shape;486;p31"/>
          <p:cNvSpPr txBox="1"/>
          <p:nvPr>
            <p:ph type="title"/>
          </p:nvPr>
        </p:nvSpPr>
        <p:spPr>
          <a:xfrm>
            <a:off x="431800" y="173800"/>
            <a:ext cx="7959600" cy="577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 : Summary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87" name="Google Shape;487;p31"/>
          <p:cNvSpPr txBox="1"/>
          <p:nvPr/>
        </p:nvSpPr>
        <p:spPr>
          <a:xfrm>
            <a:off x="503350" y="1523750"/>
            <a:ext cx="8274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t>What we learned from Case Study 2 :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tr-TR" sz="1700"/>
              <a:t>IF statements may contain inner if statements, where they can include inner if statements as well, there is no limit, but leads to </a:t>
            </a:r>
            <a:r>
              <a:rPr lang="tr-TR" sz="1700"/>
              <a:t>spaghetti</a:t>
            </a:r>
            <a:r>
              <a:rPr lang="tr-TR" sz="1700"/>
              <a:t> code, we must be aware of this fact.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93" name="Google Shape;493;p32"/>
          <p:cNvSpPr txBox="1"/>
          <p:nvPr/>
        </p:nvSpPr>
        <p:spPr>
          <a:xfrm>
            <a:off x="508250" y="1436675"/>
            <a:ext cx="7556100" cy="3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Perform the actions below for the request below : </a:t>
            </a:r>
            <a:endParaRPr sz="1800">
              <a:latin typeface="Barlow Light"/>
              <a:ea typeface="Barlow Light"/>
              <a:cs typeface="Barlow Light"/>
              <a:sym typeface="Barlow Light"/>
            </a:endParaRPr>
          </a:p>
          <a:p>
            <a:pPr indent="0" lvl="0" marL="0" rtl="0" algn="l">
              <a:spcBef>
                <a:spcPts val="0"/>
              </a:spcBef>
              <a:spcAft>
                <a:spcPts val="0"/>
              </a:spcAft>
              <a:buNone/>
            </a:pPr>
            <a:r>
              <a:rPr b="1" lang="tr-TR" sz="1800">
                <a:latin typeface="Barlow"/>
                <a:ea typeface="Barlow"/>
                <a:cs typeface="Barlow"/>
                <a:sym typeface="Barlow"/>
              </a:rPr>
              <a:t>Request </a:t>
            </a:r>
            <a:r>
              <a:rPr lang="tr-TR" sz="1800">
                <a:latin typeface="Barlow Light"/>
                <a:ea typeface="Barlow Light"/>
                <a:cs typeface="Barlow Light"/>
                <a:sym typeface="Barlow Light"/>
              </a:rPr>
              <a:t>: </a:t>
            </a:r>
            <a:r>
              <a:rPr i="1" lang="tr-TR" sz="1800">
                <a:solidFill>
                  <a:srgbClr val="0000FF"/>
                </a:solidFill>
                <a:latin typeface="Barlow Light"/>
                <a:ea typeface="Barlow Light"/>
                <a:cs typeface="Barlow Light"/>
                <a:sym typeface="Barlow Light"/>
              </a:rPr>
              <a:t>Extend the capabilities of the application completed in Case Study 1 and check the input value if it fits in ranges [10..13]  [18..22]  [25..44]</a:t>
            </a:r>
            <a:endParaRPr i="1" sz="1800">
              <a:solidFill>
                <a:srgbClr val="0000FF"/>
              </a:solidFill>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pseudo code.</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Sketch of the algorithm.</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actual code that runs considering the requirements</a:t>
            </a:r>
            <a:endParaRPr sz="1800">
              <a:latin typeface="Barlow Light"/>
              <a:ea typeface="Barlow Light"/>
              <a:cs typeface="Barlow Light"/>
              <a:sym typeface="Barlow Light"/>
            </a:endParaRPr>
          </a:p>
          <a:p>
            <a:pPr indent="0" lvl="0" marL="457200" rtl="0" algn="l">
              <a:spcBef>
                <a:spcPts val="0"/>
              </a:spcBef>
              <a:spcAft>
                <a:spcPts val="0"/>
              </a:spcAft>
              <a:buNone/>
            </a:pPr>
            <a:r>
              <a:t/>
            </a:r>
            <a:endParaRPr b="1" sz="1800">
              <a:solidFill>
                <a:srgbClr val="FF0000"/>
              </a:solidFill>
              <a:latin typeface="Barlow"/>
              <a:ea typeface="Barlow"/>
              <a:cs typeface="Barlow"/>
              <a:sym typeface="Barlow"/>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94" name="Google Shape;494;p32"/>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 3</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00" name="Google Shape;500;p33"/>
          <p:cNvSpPr txBox="1"/>
          <p:nvPr/>
        </p:nvSpPr>
        <p:spPr>
          <a:xfrm>
            <a:off x="536875" y="1093350"/>
            <a:ext cx="8206800" cy="2882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Define the range of numbers.</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and store it in a variable.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range1.</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range2.</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range3.</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corresponding messages for each ranges.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Exit the application.</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501" name="Google Shape;501;p33"/>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3 :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74" name="Google Shape;374;p16"/>
          <p:cNvSpPr txBox="1"/>
          <p:nvPr>
            <p:ph idx="4294967295" type="ctrTitle"/>
          </p:nvPr>
        </p:nvSpPr>
        <p:spPr>
          <a:xfrm>
            <a:off x="1226700"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lang="tr-TR">
                <a:solidFill>
                  <a:srgbClr val="741B47"/>
                </a:solidFill>
                <a:latin typeface="Raleway Medium"/>
                <a:ea typeface="Raleway Medium"/>
                <a:cs typeface="Raleway Medium"/>
                <a:sym typeface="Raleway Medium"/>
              </a:rPr>
              <a:t>Remember the path</a:t>
            </a:r>
            <a:endParaRPr b="0" i="0" sz="4800" u="none" cap="none" strike="noStrike">
              <a:solidFill>
                <a:srgbClr val="741B47"/>
              </a:solidFill>
              <a:latin typeface="Raleway Medium"/>
              <a:ea typeface="Raleway Medium"/>
              <a:cs typeface="Raleway Medium"/>
              <a:sym typeface="Raleway Medium"/>
            </a:endParaRPr>
          </a:p>
        </p:txBody>
      </p:sp>
      <p:sp>
        <p:nvSpPr>
          <p:cNvPr id="375" name="Google Shape;375;p16"/>
          <p:cNvSpPr txBox="1"/>
          <p:nvPr>
            <p:ph idx="4294967295" type="subTitle"/>
          </p:nvPr>
        </p:nvSpPr>
        <p:spPr>
          <a:xfrm>
            <a:off x="210000" y="654600"/>
            <a:ext cx="8934000" cy="4238100"/>
          </a:xfrm>
          <a:prstGeom prst="rect">
            <a:avLst/>
          </a:prstGeom>
          <a:noFill/>
          <a:ln>
            <a:noFill/>
          </a:ln>
        </p:spPr>
        <p:txBody>
          <a:bodyPr anchorCtr="0" anchor="t" bIns="0" lIns="0" spcFirstLastPara="1" rIns="0" wrap="square" tIns="0">
            <a:noAutofit/>
          </a:bodyPr>
          <a:lstStyle/>
          <a:p>
            <a:pPr indent="0" lvl="0" marL="457200" rtl="0" algn="l">
              <a:spcBef>
                <a:spcPts val="600"/>
              </a:spcBef>
              <a:spcAft>
                <a:spcPts val="0"/>
              </a:spcAft>
              <a:buNone/>
            </a:pPr>
            <a:r>
              <a:t/>
            </a:r>
            <a:endParaRPr sz="3600">
              <a:latin typeface="Raleway"/>
              <a:ea typeface="Raleway"/>
              <a:cs typeface="Raleway"/>
              <a:sym typeface="Raleway"/>
            </a:endParaRPr>
          </a:p>
          <a:p>
            <a:pPr indent="-457200" lvl="0" marL="457200" rtl="0" algn="l">
              <a:lnSpc>
                <a:spcPct val="80000"/>
              </a:lnSpc>
              <a:spcBef>
                <a:spcPts val="0"/>
              </a:spcBef>
              <a:spcAft>
                <a:spcPts val="0"/>
              </a:spcAft>
              <a:buClr>
                <a:srgbClr val="741B47"/>
              </a:buClr>
              <a:buSzPts val="3600"/>
              <a:buFont typeface="Raleway"/>
              <a:buChar char="▸"/>
            </a:pPr>
            <a:r>
              <a:rPr lang="tr-TR" sz="3600">
                <a:latin typeface="Raleway"/>
                <a:ea typeface="Raleway"/>
                <a:cs typeface="Raleway"/>
                <a:sym typeface="Raleway"/>
              </a:rPr>
              <a:t>Abstraction</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457200" lvl="0" marL="457200" rtl="0" algn="l">
              <a:lnSpc>
                <a:spcPct val="80000"/>
              </a:lnSpc>
              <a:spcBef>
                <a:spcPts val="0"/>
              </a:spcBef>
              <a:spcAft>
                <a:spcPts val="0"/>
              </a:spcAft>
              <a:buClr>
                <a:srgbClr val="741B47"/>
              </a:buClr>
              <a:buSzPts val="3600"/>
              <a:buFont typeface="Raleway"/>
              <a:buChar char="▸"/>
            </a:pPr>
            <a:r>
              <a:rPr lang="tr-TR" sz="3600">
                <a:latin typeface="Raleway"/>
                <a:ea typeface="Raleway"/>
                <a:cs typeface="Raleway"/>
                <a:sym typeface="Raleway"/>
              </a:rPr>
              <a:t>Decomposition</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457200" lvl="0" marL="457200" rtl="0" algn="l">
              <a:lnSpc>
                <a:spcPct val="80000"/>
              </a:lnSpc>
              <a:spcBef>
                <a:spcPts val="0"/>
              </a:spcBef>
              <a:spcAft>
                <a:spcPts val="0"/>
              </a:spcAft>
              <a:buClr>
                <a:srgbClr val="741B47"/>
              </a:buClr>
              <a:buSzPts val="3600"/>
              <a:buFont typeface="Raleway"/>
              <a:buChar char="▸"/>
            </a:pPr>
            <a:r>
              <a:rPr lang="tr-TR" sz="3600">
                <a:latin typeface="Raleway"/>
                <a:ea typeface="Raleway"/>
                <a:cs typeface="Raleway"/>
                <a:sym typeface="Raleway"/>
              </a:rPr>
              <a:t>Pattern Recognition</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457200" lvl="0" marL="457200" rtl="0" algn="l">
              <a:lnSpc>
                <a:spcPct val="80000"/>
              </a:lnSpc>
              <a:spcBef>
                <a:spcPts val="0"/>
              </a:spcBef>
              <a:spcAft>
                <a:spcPts val="0"/>
              </a:spcAft>
              <a:buClr>
                <a:srgbClr val="741B47"/>
              </a:buClr>
              <a:buSzPts val="3600"/>
              <a:buFont typeface="Raleway"/>
              <a:buChar char="▸"/>
            </a:pPr>
            <a:r>
              <a:rPr lang="tr-TR" sz="3600">
                <a:latin typeface="Raleway"/>
                <a:ea typeface="Raleway"/>
                <a:cs typeface="Raleway"/>
                <a:sym typeface="Raleway"/>
              </a:rPr>
              <a:t>Algorithms</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0" lvl="0" marL="0" rtl="0" algn="l">
              <a:lnSpc>
                <a:spcPct val="80000"/>
              </a:lnSpc>
              <a:spcBef>
                <a:spcPts val="0"/>
              </a:spcBef>
              <a:spcAft>
                <a:spcPts val="0"/>
              </a:spcAft>
              <a:buNone/>
            </a:pPr>
            <a:r>
              <a:t/>
            </a:r>
            <a:endParaRPr sz="3600">
              <a:latin typeface="Raleway"/>
              <a:ea typeface="Raleway"/>
              <a:cs typeface="Raleway"/>
              <a:sym typeface="Raleway"/>
            </a:endParaRPr>
          </a:p>
          <a:p>
            <a:pPr indent="0" lvl="0" marL="0" rtl="0" algn="l">
              <a:lnSpc>
                <a:spcPct val="80000"/>
              </a:lnSpc>
              <a:spcBef>
                <a:spcPts val="0"/>
              </a:spcBef>
              <a:spcAft>
                <a:spcPts val="0"/>
              </a:spcAft>
              <a:buClr>
                <a:srgbClr val="000000"/>
              </a:buClr>
              <a:buSzPts val="4800"/>
              <a:buFont typeface="Arial"/>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07" name="Google Shape;507;p34"/>
          <p:cNvSpPr txBox="1"/>
          <p:nvPr>
            <p:ph type="title"/>
          </p:nvPr>
        </p:nvSpPr>
        <p:spPr>
          <a:xfrm>
            <a:off x="431800" y="173800"/>
            <a:ext cx="3201000" cy="1561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3</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Algorithm</a:t>
            </a:r>
            <a:endParaRPr sz="4000">
              <a:solidFill>
                <a:srgbClr val="741B47"/>
              </a:solidFill>
              <a:latin typeface="Raleway Medium"/>
              <a:ea typeface="Raleway Medium"/>
              <a:cs typeface="Raleway Medium"/>
              <a:sym typeface="Raleway Medium"/>
            </a:endParaRPr>
          </a:p>
        </p:txBody>
      </p:sp>
      <p:pic>
        <p:nvPicPr>
          <p:cNvPr id="508" name="Google Shape;508;p34"/>
          <p:cNvPicPr preferRelativeResize="0"/>
          <p:nvPr/>
        </p:nvPicPr>
        <p:blipFill>
          <a:blip r:embed="rId3">
            <a:alphaModFix/>
          </a:blip>
          <a:stretch>
            <a:fillRect/>
          </a:stretch>
        </p:blipFill>
        <p:spPr>
          <a:xfrm>
            <a:off x="3785200" y="152400"/>
            <a:ext cx="4277212"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14" name="Google Shape;514;p35"/>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3 - The code in c#</a:t>
            </a:r>
            <a:endParaRPr sz="4000">
              <a:solidFill>
                <a:srgbClr val="741B47"/>
              </a:solidFill>
              <a:latin typeface="Raleway Medium"/>
              <a:ea typeface="Raleway Medium"/>
              <a:cs typeface="Raleway Medium"/>
              <a:sym typeface="Raleway Medium"/>
            </a:endParaRPr>
          </a:p>
        </p:txBody>
      </p:sp>
      <p:sp>
        <p:nvSpPr>
          <p:cNvPr id="515" name="Google Shape;515;p35"/>
          <p:cNvSpPr txBox="1"/>
          <p:nvPr/>
        </p:nvSpPr>
        <p:spPr>
          <a:xfrm>
            <a:off x="491250" y="797275"/>
            <a:ext cx="81615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900"/>
              <a:t>			</a:t>
            </a:r>
            <a:r>
              <a:rPr lang="tr-TR" sz="900"/>
              <a:t>List&lt;int&gt; Range1 = new List&lt;int&gt; { 10, 11, 12, 13, 50 };</a:t>
            </a:r>
            <a:endParaRPr sz="900"/>
          </a:p>
          <a:p>
            <a:pPr indent="0" lvl="0" marL="0" rtl="0" algn="l">
              <a:spcBef>
                <a:spcPts val="0"/>
              </a:spcBef>
              <a:spcAft>
                <a:spcPts val="0"/>
              </a:spcAft>
              <a:buNone/>
            </a:pPr>
            <a:r>
              <a:rPr lang="tr-TR" sz="900"/>
              <a:t>			List&lt;int&gt; Range2 = new List&lt;int&gt; { 18, 19, 20, 21, 22, 50 };</a:t>
            </a:r>
            <a:endParaRPr sz="900"/>
          </a:p>
          <a:p>
            <a:pPr indent="0" lvl="0" marL="0" rtl="0" algn="l">
              <a:spcBef>
                <a:spcPts val="0"/>
              </a:spcBef>
              <a:spcAft>
                <a:spcPts val="0"/>
              </a:spcAft>
              <a:buNone/>
            </a:pPr>
            <a:r>
              <a:rPr lang="tr-TR" sz="900"/>
              <a:t>			List&lt;int&gt; Range3 = new List&lt;int&gt; { 25, 26, 27, 28, 29, 30, 31, 32, 33, 34, 35, 36, 37 ,38 ,39, 40, 41, 42, 43, 44, 45, 50};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tr-TR" sz="900"/>
              <a:t>			Console.WriteLine("Please input a number that's in ranges [10..13], [18..22], [25..45]");</a:t>
            </a:r>
            <a:endParaRPr sz="900"/>
          </a:p>
          <a:p>
            <a:pPr indent="0" lvl="0" marL="0" rtl="0" algn="l">
              <a:spcBef>
                <a:spcPts val="0"/>
              </a:spcBef>
              <a:spcAft>
                <a:spcPts val="0"/>
              </a:spcAft>
              <a:buNone/>
            </a:pPr>
            <a:r>
              <a:rPr lang="tr-TR" sz="900"/>
              <a:t>			var Input = Console.ReadLine();</a:t>
            </a:r>
            <a:endParaRPr sz="900"/>
          </a:p>
          <a:p>
            <a:pPr indent="0" lvl="0" marL="0" rtl="0" algn="l">
              <a:spcBef>
                <a:spcPts val="0"/>
              </a:spcBef>
              <a:spcAft>
                <a:spcPts val="0"/>
              </a:spcAft>
              <a:buNone/>
            </a:pPr>
            <a:r>
              <a:rPr lang="tr-TR" sz="900"/>
              <a:t>			if (Range1.Contains(Convert.ToInt32(Input)))</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Console.WriteLine("YES the input is in RANGE 1!!!");</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 if (Range2.Contains(Convert.ToInt32(Input)))</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Console.WriteLine("YES the input is in RANGE 2!!!");</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 if (Range3.Contains(Convert.ToInt32(Input)))</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Console.WriteLine("YES the input is in RANGE 3!!!");</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a:t>
            </a:r>
            <a:endParaRPr sz="900"/>
          </a:p>
          <a:p>
            <a:pPr indent="0" lvl="0" marL="0" rtl="0" algn="l">
              <a:spcBef>
                <a:spcPts val="0"/>
              </a:spcBef>
              <a:spcAft>
                <a:spcPts val="0"/>
              </a:spcAft>
              <a:buNone/>
            </a:pPr>
            <a:r>
              <a:rPr lang="tr-TR" sz="900"/>
              <a:t>			{								</a:t>
            </a:r>
            <a:endParaRPr sz="900"/>
          </a:p>
          <a:p>
            <a:pPr indent="0" lvl="0" marL="0" rtl="0" algn="l">
              <a:spcBef>
                <a:spcPts val="0"/>
              </a:spcBef>
              <a:spcAft>
                <a:spcPts val="0"/>
              </a:spcAft>
              <a:buNone/>
            </a:pPr>
            <a:r>
              <a:rPr lang="tr-TR" sz="900"/>
              <a:t>					Console.WriteLine("NO the input is NOT in defined in any of ranges!!!");				</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Console.ReadKey();</a:t>
            </a:r>
            <a:endParaRPr sz="900"/>
          </a:p>
          <a:p>
            <a:pPr indent="0" lvl="0" marL="0" rtl="0" algn="l">
              <a:spcBef>
                <a:spcPts val="0"/>
              </a:spcBef>
              <a:spcAft>
                <a:spcPts val="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21" name="Google Shape;521;p36"/>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a:t>
            </a:r>
            <a:r>
              <a:rPr lang="tr-TR" sz="3800">
                <a:solidFill>
                  <a:srgbClr val="741B47"/>
                </a:solidFill>
                <a:latin typeface="Raleway Medium"/>
                <a:ea typeface="Raleway Medium"/>
                <a:cs typeface="Raleway Medium"/>
                <a:sym typeface="Raleway Medium"/>
              </a:rPr>
              <a:t>3</a:t>
            </a:r>
            <a:r>
              <a:rPr lang="tr-TR" sz="4000">
                <a:solidFill>
                  <a:srgbClr val="741B47"/>
                </a:solidFill>
                <a:latin typeface="Raleway Medium"/>
                <a:ea typeface="Raleway Medium"/>
                <a:cs typeface="Raleway Medium"/>
                <a:sym typeface="Raleway Medium"/>
              </a:rPr>
              <a:t> - The python code</a:t>
            </a:r>
            <a:endParaRPr sz="4000">
              <a:solidFill>
                <a:srgbClr val="741B47"/>
              </a:solidFill>
              <a:latin typeface="Raleway Medium"/>
              <a:ea typeface="Raleway Medium"/>
              <a:cs typeface="Raleway Medium"/>
              <a:sym typeface="Raleway Medium"/>
            </a:endParaRPr>
          </a:p>
        </p:txBody>
      </p:sp>
      <p:sp>
        <p:nvSpPr>
          <p:cNvPr id="522" name="Google Shape;522;p36"/>
          <p:cNvSpPr txBox="1"/>
          <p:nvPr/>
        </p:nvSpPr>
        <p:spPr>
          <a:xfrm>
            <a:off x="1264825" y="1294200"/>
            <a:ext cx="6880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100"/>
              <a:t>user_input = int(input('Please enter a number in one of ranges:10..13 - 18..22 - 25..44 : '))</a:t>
            </a:r>
            <a:endParaRPr sz="1100"/>
          </a:p>
          <a:p>
            <a:pPr indent="0" lvl="0" marL="0" rtl="0" algn="l">
              <a:spcBef>
                <a:spcPts val="0"/>
              </a:spcBef>
              <a:spcAft>
                <a:spcPts val="0"/>
              </a:spcAft>
              <a:buNone/>
            </a:pPr>
            <a:r>
              <a:rPr lang="tr-TR" sz="1100"/>
              <a:t>result = False</a:t>
            </a:r>
            <a:endParaRPr sz="1100"/>
          </a:p>
          <a:p>
            <a:pPr indent="0" lvl="0" marL="0" rtl="0" algn="l">
              <a:spcBef>
                <a:spcPts val="0"/>
              </a:spcBef>
              <a:spcAft>
                <a:spcPts val="0"/>
              </a:spcAft>
              <a:buNone/>
            </a:pPr>
            <a:r>
              <a:rPr lang="tr-TR" sz="1100"/>
              <a:t>if user_input in range(10, 13): </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if(user_input in range(18,22)):</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if (user_input in range(25,44)):</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if result:</a:t>
            </a:r>
            <a:endParaRPr sz="1100"/>
          </a:p>
          <a:p>
            <a:pPr indent="0" lvl="0" marL="0" rtl="0" algn="l">
              <a:spcBef>
                <a:spcPts val="0"/>
              </a:spcBef>
              <a:spcAft>
                <a:spcPts val="0"/>
              </a:spcAft>
              <a:buNone/>
            </a:pPr>
            <a:r>
              <a:rPr lang="tr-TR" sz="1100"/>
              <a:t>   print("The entered value is in range")</a:t>
            </a:r>
            <a:endParaRPr sz="1100"/>
          </a:p>
          <a:p>
            <a:pPr indent="0" lvl="0" marL="0" rtl="0" algn="l">
              <a:spcBef>
                <a:spcPts val="0"/>
              </a:spcBef>
              <a:spcAft>
                <a:spcPts val="0"/>
              </a:spcAft>
              <a:buNone/>
            </a:pPr>
            <a:r>
              <a:rPr lang="tr-TR" sz="1100"/>
              <a:t>else:</a:t>
            </a:r>
            <a:endParaRPr sz="1100"/>
          </a:p>
          <a:p>
            <a:pPr indent="0" lvl="0" marL="0" rtl="0" algn="l">
              <a:spcBef>
                <a:spcPts val="0"/>
              </a:spcBef>
              <a:spcAft>
                <a:spcPts val="0"/>
              </a:spcAft>
              <a:buNone/>
            </a:pPr>
            <a:r>
              <a:rPr lang="tr-TR" sz="1100"/>
              <a:t>   print("No the entered value is not in any of ranges : {}".format(user_input))</a:t>
            </a:r>
            <a:endParaRPr sz="1100"/>
          </a:p>
          <a:p>
            <a:pPr indent="0" lvl="0" marL="0" rtl="0" algn="l">
              <a:spcBef>
                <a:spcPts val="0"/>
              </a:spcBef>
              <a:spcAft>
                <a:spcPts val="0"/>
              </a:spcAft>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28" name="Google Shape;528;p37"/>
          <p:cNvSpPr txBox="1"/>
          <p:nvPr>
            <p:ph type="title"/>
          </p:nvPr>
        </p:nvSpPr>
        <p:spPr>
          <a:xfrm>
            <a:off x="431800" y="173800"/>
            <a:ext cx="7959600" cy="577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3 : Summary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29" name="Google Shape;529;p37"/>
          <p:cNvSpPr txBox="1"/>
          <p:nvPr/>
        </p:nvSpPr>
        <p:spPr>
          <a:xfrm>
            <a:off x="503350" y="1523750"/>
            <a:ext cx="82743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t>What we learned from Case Study 3 :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tr-TR" sz="1700"/>
              <a:t>IF statements can break down to branches by using IF ELSE statements however this would not entirely save the application from developing in direction of </a:t>
            </a:r>
            <a:r>
              <a:rPr lang="tr-TR" sz="1700"/>
              <a:t>spaghetti</a:t>
            </a:r>
            <a:r>
              <a:rPr lang="tr-TR" sz="1700"/>
              <a:t> code. By means of readability of the code there are better alternatives.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35" name="Google Shape;535;p38"/>
          <p:cNvSpPr txBox="1"/>
          <p:nvPr/>
        </p:nvSpPr>
        <p:spPr>
          <a:xfrm>
            <a:off x="508250" y="1436675"/>
            <a:ext cx="7556100" cy="3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Perform the actions below for the request below : </a:t>
            </a:r>
            <a:endParaRPr sz="1800">
              <a:latin typeface="Barlow Light"/>
              <a:ea typeface="Barlow Light"/>
              <a:cs typeface="Barlow Light"/>
              <a:sym typeface="Barlow Light"/>
            </a:endParaRPr>
          </a:p>
          <a:p>
            <a:pPr indent="0" lvl="0" marL="0" rtl="0" algn="l">
              <a:spcBef>
                <a:spcPts val="0"/>
              </a:spcBef>
              <a:spcAft>
                <a:spcPts val="0"/>
              </a:spcAft>
              <a:buNone/>
            </a:pPr>
            <a:r>
              <a:rPr b="1" lang="tr-TR" sz="1800">
                <a:latin typeface="Barlow"/>
                <a:ea typeface="Barlow"/>
                <a:cs typeface="Barlow"/>
                <a:sym typeface="Barlow"/>
              </a:rPr>
              <a:t>Request </a:t>
            </a:r>
            <a:r>
              <a:rPr lang="tr-TR" sz="1800">
                <a:latin typeface="Barlow Light"/>
                <a:ea typeface="Barlow Light"/>
                <a:cs typeface="Barlow Light"/>
                <a:sym typeface="Barlow Light"/>
              </a:rPr>
              <a:t>: </a:t>
            </a:r>
            <a:r>
              <a:rPr i="1" lang="tr-TR" sz="1800">
                <a:solidFill>
                  <a:srgbClr val="0000FF"/>
                </a:solidFill>
                <a:latin typeface="Barlow Light"/>
                <a:ea typeface="Barlow Light"/>
                <a:cs typeface="Barlow Light"/>
                <a:sym typeface="Barlow Light"/>
              </a:rPr>
              <a:t>Extend the capabilities of the application completed in Case Study 3 and check the input value if it fits in ranges [10..13]  [18..22]  [25..44] until user presses the key X when asked.</a:t>
            </a:r>
            <a:endParaRPr i="1" sz="1800">
              <a:solidFill>
                <a:srgbClr val="0000FF"/>
              </a:solidFill>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pseudo code.</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Sketch of the algorithm.</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actual code that runs considering the requirements</a:t>
            </a:r>
            <a:endParaRPr sz="1800">
              <a:latin typeface="Barlow Light"/>
              <a:ea typeface="Barlow Light"/>
              <a:cs typeface="Barlow Light"/>
              <a:sym typeface="Barlow Light"/>
            </a:endParaRPr>
          </a:p>
          <a:p>
            <a:pPr indent="0" lvl="0" marL="457200" rtl="0" algn="l">
              <a:spcBef>
                <a:spcPts val="0"/>
              </a:spcBef>
              <a:spcAft>
                <a:spcPts val="0"/>
              </a:spcAft>
              <a:buNone/>
            </a:pPr>
            <a:r>
              <a:t/>
            </a:r>
            <a:endParaRPr b="1" sz="1800">
              <a:solidFill>
                <a:srgbClr val="FF0000"/>
              </a:solidFill>
              <a:latin typeface="Barlow"/>
              <a:ea typeface="Barlow"/>
              <a:cs typeface="Barlow"/>
              <a:sym typeface="Barlow"/>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536" name="Google Shape;536;p38"/>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 4</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42" name="Google Shape;542;p39"/>
          <p:cNvSpPr txBox="1"/>
          <p:nvPr/>
        </p:nvSpPr>
        <p:spPr>
          <a:xfrm>
            <a:off x="536875" y="1093350"/>
            <a:ext cx="8206800" cy="3349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Define the range of numbers.</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and store it in a variable.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range1.</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range2.</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range3.</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corresponding messages for each ranges.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Exit the application if user presses the X key, else repeat the action from the first step.</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If user presses the X key exit the application.</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543" name="Google Shape;543;p39"/>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 :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49" name="Google Shape;549;p40"/>
          <p:cNvSpPr txBox="1"/>
          <p:nvPr>
            <p:ph type="title"/>
          </p:nvPr>
        </p:nvSpPr>
        <p:spPr>
          <a:xfrm>
            <a:off x="431800" y="173800"/>
            <a:ext cx="3201000" cy="1561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Algorithm</a:t>
            </a:r>
            <a:endParaRPr sz="4000">
              <a:solidFill>
                <a:srgbClr val="741B47"/>
              </a:solidFill>
              <a:latin typeface="Raleway Medium"/>
              <a:ea typeface="Raleway Medium"/>
              <a:cs typeface="Raleway Medium"/>
              <a:sym typeface="Raleway Medium"/>
            </a:endParaRPr>
          </a:p>
        </p:txBody>
      </p:sp>
      <p:pic>
        <p:nvPicPr>
          <p:cNvPr id="550" name="Google Shape;550;p40"/>
          <p:cNvPicPr preferRelativeResize="0"/>
          <p:nvPr/>
        </p:nvPicPr>
        <p:blipFill>
          <a:blip r:embed="rId3">
            <a:alphaModFix/>
          </a:blip>
          <a:stretch>
            <a:fillRect/>
          </a:stretch>
        </p:blipFill>
        <p:spPr>
          <a:xfrm>
            <a:off x="3785200" y="152400"/>
            <a:ext cx="4711424" cy="48236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56" name="Google Shape;556;p41"/>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4 - The code in c#</a:t>
            </a:r>
            <a:endParaRPr sz="4000">
              <a:solidFill>
                <a:srgbClr val="741B47"/>
              </a:solidFill>
              <a:latin typeface="Raleway Medium"/>
              <a:ea typeface="Raleway Medium"/>
              <a:cs typeface="Raleway Medium"/>
              <a:sym typeface="Raleway Medium"/>
            </a:endParaRPr>
          </a:p>
        </p:txBody>
      </p:sp>
      <p:sp>
        <p:nvSpPr>
          <p:cNvPr id="557" name="Google Shape;557;p41"/>
          <p:cNvSpPr txBox="1"/>
          <p:nvPr/>
        </p:nvSpPr>
        <p:spPr>
          <a:xfrm>
            <a:off x="491250" y="797275"/>
            <a:ext cx="8161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800"/>
              <a:t>internal class Program</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static bool Check(int TheInput)</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switch (TheInput)</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case 0:</a:t>
            </a:r>
            <a:endParaRPr sz="800"/>
          </a:p>
          <a:p>
            <a:pPr indent="0" lvl="0" marL="0" rtl="0" algn="l">
              <a:spcBef>
                <a:spcPts val="0"/>
              </a:spcBef>
              <a:spcAft>
                <a:spcPts val="0"/>
              </a:spcAft>
              <a:buNone/>
            </a:pPr>
            <a:r>
              <a:rPr lang="tr-TR" sz="800"/>
              <a:t>					Console.WriteLine("The input is 0"); break;</a:t>
            </a:r>
            <a:endParaRPr sz="800"/>
          </a:p>
          <a:p>
            <a:pPr indent="0" lvl="0" marL="0" rtl="0" algn="l">
              <a:spcBef>
                <a:spcPts val="0"/>
              </a:spcBef>
              <a:spcAft>
                <a:spcPts val="0"/>
              </a:spcAft>
              <a:buNone/>
            </a:pPr>
            <a:r>
              <a:rPr lang="tr-TR" sz="800"/>
              <a:t>				case 1:</a:t>
            </a:r>
            <a:endParaRPr sz="800"/>
          </a:p>
          <a:p>
            <a:pPr indent="0" lvl="0" marL="0" rtl="0" algn="l">
              <a:spcBef>
                <a:spcPts val="0"/>
              </a:spcBef>
              <a:spcAft>
                <a:spcPts val="0"/>
              </a:spcAft>
              <a:buNone/>
            </a:pPr>
            <a:r>
              <a:rPr lang="tr-TR" sz="800"/>
              <a:t>					Console.WriteLine("The input is 1"); break;</a:t>
            </a:r>
            <a:endParaRPr sz="800"/>
          </a:p>
          <a:p>
            <a:pPr indent="0" lvl="0" marL="0" rtl="0" algn="l">
              <a:spcBef>
                <a:spcPts val="0"/>
              </a:spcBef>
              <a:spcAft>
                <a:spcPts val="0"/>
              </a:spcAft>
              <a:buNone/>
            </a:pPr>
            <a:r>
              <a:rPr lang="tr-TR" sz="800"/>
              <a:t>				case 2:</a:t>
            </a:r>
            <a:endParaRPr sz="800"/>
          </a:p>
          <a:p>
            <a:pPr indent="0" lvl="0" marL="0" rtl="0" algn="l">
              <a:spcBef>
                <a:spcPts val="0"/>
              </a:spcBef>
              <a:spcAft>
                <a:spcPts val="0"/>
              </a:spcAft>
              <a:buNone/>
            </a:pPr>
            <a:r>
              <a:rPr lang="tr-TR" sz="800"/>
              <a:t>					Console.WriteLine("The input is 2");</a:t>
            </a:r>
            <a:endParaRPr sz="800"/>
          </a:p>
          <a:p>
            <a:pPr indent="0" lvl="0" marL="0" rtl="0" algn="l">
              <a:spcBef>
                <a:spcPts val="0"/>
              </a:spcBef>
              <a:spcAft>
                <a:spcPts val="0"/>
              </a:spcAft>
              <a:buNone/>
            </a:pPr>
            <a:r>
              <a:rPr lang="tr-TR" sz="800"/>
              <a:t>					Console.WriteLine("What to do with number 2");</a:t>
            </a:r>
            <a:endParaRPr sz="800"/>
          </a:p>
          <a:p>
            <a:pPr indent="0" lvl="0" marL="0" rtl="0" algn="l">
              <a:spcBef>
                <a:spcPts val="0"/>
              </a:spcBef>
              <a:spcAft>
                <a:spcPts val="0"/>
              </a:spcAft>
              <a:buNone/>
            </a:pPr>
            <a:r>
              <a:rPr lang="tr-TR" sz="800"/>
              <a:t>					break;</a:t>
            </a:r>
            <a:endParaRPr sz="800"/>
          </a:p>
          <a:p>
            <a:pPr indent="0" lvl="0" marL="0" rtl="0" algn="l">
              <a:spcBef>
                <a:spcPts val="0"/>
              </a:spcBef>
              <a:spcAft>
                <a:spcPts val="0"/>
              </a:spcAft>
              <a:buNone/>
            </a:pPr>
            <a:r>
              <a:rPr lang="tr-TR" sz="800"/>
              <a:t>				default:</a:t>
            </a:r>
            <a:endParaRPr sz="800"/>
          </a:p>
          <a:p>
            <a:pPr indent="0" lvl="0" marL="0" rtl="0" algn="l">
              <a:spcBef>
                <a:spcPts val="0"/>
              </a:spcBef>
              <a:spcAft>
                <a:spcPts val="0"/>
              </a:spcAft>
              <a:buNone/>
            </a:pPr>
            <a:r>
              <a:rPr lang="tr-TR" sz="800"/>
              <a:t>					Console.WriteLine("The input is none of above");</a:t>
            </a:r>
            <a:endParaRPr sz="800"/>
          </a:p>
          <a:p>
            <a:pPr indent="0" lvl="0" marL="0" rtl="0" algn="l">
              <a:spcBef>
                <a:spcPts val="0"/>
              </a:spcBef>
              <a:spcAft>
                <a:spcPts val="0"/>
              </a:spcAft>
              <a:buNone/>
            </a:pPr>
            <a:r>
              <a:rPr lang="tr-TR" sz="800"/>
              <a:t>					break;</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return true; </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static void Main(string[] args)</a:t>
            </a:r>
            <a:endParaRPr sz="800"/>
          </a:p>
          <a:p>
            <a:pPr indent="0" lvl="0" marL="0" rtl="0" algn="l">
              <a:spcBef>
                <a:spcPts val="0"/>
              </a:spcBef>
              <a:spcAft>
                <a:spcPts val="0"/>
              </a:spcAft>
              <a:buNone/>
            </a:pPr>
            <a:r>
              <a:rPr lang="tr-TR" sz="800"/>
              <a:t>		{			</a:t>
            </a:r>
            <a:endParaRPr sz="800"/>
          </a:p>
          <a:p>
            <a:pPr indent="0" lvl="0" marL="0" rtl="0" algn="l">
              <a:spcBef>
                <a:spcPts val="0"/>
              </a:spcBef>
              <a:spcAft>
                <a:spcPts val="0"/>
              </a:spcAft>
              <a:buNone/>
            </a:pPr>
            <a:r>
              <a:rPr lang="tr-TR" sz="800"/>
              <a:t>			for (int i = 0; i &lt; 10; i++)</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Console.WriteLine("The number is : " + i.ToString());</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Console.ReadKey();	</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63" name="Google Shape;563;p42"/>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4 - The python code</a:t>
            </a:r>
            <a:endParaRPr sz="4000">
              <a:solidFill>
                <a:srgbClr val="741B47"/>
              </a:solidFill>
              <a:latin typeface="Raleway Medium"/>
              <a:ea typeface="Raleway Medium"/>
              <a:cs typeface="Raleway Medium"/>
              <a:sym typeface="Raleway Medium"/>
            </a:endParaRPr>
          </a:p>
        </p:txBody>
      </p:sp>
      <p:sp>
        <p:nvSpPr>
          <p:cNvPr id="564" name="Google Shape;564;p42"/>
          <p:cNvSpPr txBox="1"/>
          <p:nvPr/>
        </p:nvSpPr>
        <p:spPr>
          <a:xfrm>
            <a:off x="1194900" y="1053350"/>
            <a:ext cx="68808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100"/>
              <a:t>user_input = int(input('Please enter a number in one of ranges:10..13 - 18..22 - 25..44 :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tr-TR" sz="1100"/>
              <a:t>while(user_input != 0):</a:t>
            </a:r>
            <a:endParaRPr sz="1100"/>
          </a:p>
          <a:p>
            <a:pPr indent="0" lvl="0" marL="0" rtl="0" algn="l">
              <a:spcBef>
                <a:spcPts val="0"/>
              </a:spcBef>
              <a:spcAft>
                <a:spcPts val="0"/>
              </a:spcAft>
              <a:buNone/>
            </a:pPr>
            <a:r>
              <a:rPr lang="tr-TR" sz="1100"/>
              <a:t>   result = False</a:t>
            </a:r>
            <a:endParaRPr sz="1100"/>
          </a:p>
          <a:p>
            <a:pPr indent="0" lvl="0" marL="0" rtl="0" algn="l">
              <a:spcBef>
                <a:spcPts val="0"/>
              </a:spcBef>
              <a:spcAft>
                <a:spcPts val="0"/>
              </a:spcAft>
              <a:buNone/>
            </a:pPr>
            <a:r>
              <a:rPr lang="tr-TR" sz="1100"/>
              <a:t>   if user_input in range(10, 13): </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   if(user_input in range(18,22)):</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   if (user_input in range(25,44)):</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   if result:</a:t>
            </a:r>
            <a:endParaRPr sz="1100"/>
          </a:p>
          <a:p>
            <a:pPr indent="0" lvl="0" marL="0" rtl="0" algn="l">
              <a:spcBef>
                <a:spcPts val="0"/>
              </a:spcBef>
              <a:spcAft>
                <a:spcPts val="0"/>
              </a:spcAft>
              <a:buNone/>
            </a:pPr>
            <a:r>
              <a:rPr lang="tr-TR" sz="1100"/>
              <a:t>      print("The entered value is in range")</a:t>
            </a:r>
            <a:endParaRPr sz="1100"/>
          </a:p>
          <a:p>
            <a:pPr indent="0" lvl="0" marL="0" rtl="0" algn="l">
              <a:spcBef>
                <a:spcPts val="0"/>
              </a:spcBef>
              <a:spcAft>
                <a:spcPts val="0"/>
              </a:spcAft>
              <a:buNone/>
            </a:pPr>
            <a:r>
              <a:rPr lang="tr-TR" sz="1100"/>
              <a:t>   else:</a:t>
            </a:r>
            <a:endParaRPr sz="1100"/>
          </a:p>
          <a:p>
            <a:pPr indent="0" lvl="0" marL="0" rtl="0" algn="l">
              <a:spcBef>
                <a:spcPts val="0"/>
              </a:spcBef>
              <a:spcAft>
                <a:spcPts val="0"/>
              </a:spcAft>
              <a:buNone/>
            </a:pPr>
            <a:r>
              <a:rPr lang="tr-TR" sz="1100"/>
              <a:t>      print("No the entered value is not in any of ranges : {}".format(user_input))      </a:t>
            </a:r>
            <a:endParaRPr sz="1100"/>
          </a:p>
          <a:p>
            <a:pPr indent="0" lvl="0" marL="0" rtl="0" algn="l">
              <a:spcBef>
                <a:spcPts val="0"/>
              </a:spcBef>
              <a:spcAft>
                <a:spcPts val="0"/>
              </a:spcAft>
              <a:buNone/>
            </a:pPr>
            <a:r>
              <a:rPr lang="tr-TR" sz="1100"/>
              <a:t>   user_input = int(input('Please enter a number in one of ranges:10..13 - 18..22 - 25..44 :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tr-TR" sz="1100"/>
              <a:t>print("End of the application")</a:t>
            </a:r>
            <a:endParaRPr sz="1100"/>
          </a:p>
          <a:p>
            <a:pPr indent="0" lvl="0" marL="0" rtl="0" algn="l">
              <a:spcBef>
                <a:spcPts val="0"/>
              </a:spcBef>
              <a:spcAft>
                <a:spcPts val="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70" name="Google Shape;570;p43"/>
          <p:cNvSpPr txBox="1"/>
          <p:nvPr>
            <p:ph type="title"/>
          </p:nvPr>
        </p:nvSpPr>
        <p:spPr>
          <a:xfrm>
            <a:off x="431800" y="173800"/>
            <a:ext cx="7959600" cy="577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 : Summary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71" name="Google Shape;571;p43"/>
          <p:cNvSpPr txBox="1"/>
          <p:nvPr/>
        </p:nvSpPr>
        <p:spPr>
          <a:xfrm>
            <a:off x="503350" y="1523750"/>
            <a:ext cx="82743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t>What we learned from Case Study 4 :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tr-TR" sz="1700"/>
              <a:t>We may wrap up our algorithms within an infinite loops, we may exit the loop when a specific condition is met. </a:t>
            </a:r>
            <a:endParaRPr sz="1700"/>
          </a:p>
          <a:p>
            <a:pPr indent="-336550" lvl="0" marL="457200" rtl="0" algn="l">
              <a:spcBef>
                <a:spcPts val="0"/>
              </a:spcBef>
              <a:spcAft>
                <a:spcPts val="0"/>
              </a:spcAft>
              <a:buSzPts val="1700"/>
              <a:buChar char="●"/>
            </a:pPr>
            <a:r>
              <a:rPr lang="tr-TR" sz="1700"/>
              <a:t>In the next session on Friday we will investigate and actively use the switch/case statement as well as for loops and several common structural decision making statements such as break/continue and etc.</a:t>
            </a:r>
            <a:endParaRPr sz="1700"/>
          </a:p>
          <a:p>
            <a:pPr indent="0" lvl="0" marL="0" rtl="0" algn="l">
              <a:spcBef>
                <a:spcPts val="0"/>
              </a:spcBef>
              <a:spcAft>
                <a:spcPts val="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81" name="Google Shape;381;p17"/>
          <p:cNvSpPr txBox="1"/>
          <p:nvPr/>
        </p:nvSpPr>
        <p:spPr>
          <a:xfrm>
            <a:off x="508250" y="1436675"/>
            <a:ext cx="7556100" cy="27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Computational thinking is:</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Organising data/information logically (Abstraction)</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Breaking problems into parts (Decomposition)</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Interpreting patterns and models (Pattern Recognition)</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Designing and implementing algorithms (Algorithms)</a:t>
            </a:r>
            <a:endParaRPr sz="1800">
              <a:latin typeface="Barlow Light"/>
              <a:ea typeface="Barlow Light"/>
              <a:cs typeface="Barlow Light"/>
              <a:sym typeface="Barlow Light"/>
            </a:endParaRPr>
          </a:p>
        </p:txBody>
      </p:sp>
      <p:sp>
        <p:nvSpPr>
          <p:cNvPr id="382" name="Google Shape;382;p17"/>
          <p:cNvSpPr txBox="1"/>
          <p:nvPr>
            <p:ph type="title"/>
          </p:nvPr>
        </p:nvSpPr>
        <p:spPr>
          <a:xfrm>
            <a:off x="431800" y="173800"/>
            <a:ext cx="8039100" cy="1354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Computational Thinking?</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77" name="Google Shape;577;p44"/>
          <p:cNvSpPr txBox="1"/>
          <p:nvPr>
            <p:ph type="title"/>
          </p:nvPr>
        </p:nvSpPr>
        <p:spPr>
          <a:xfrm>
            <a:off x="431800" y="173800"/>
            <a:ext cx="7728000" cy="3962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5</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Write a code snippet that takes input from the user until it’s a valid e-mail address.</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83" name="Google Shape;583;p45"/>
          <p:cNvSpPr txBox="1"/>
          <p:nvPr/>
        </p:nvSpPr>
        <p:spPr>
          <a:xfrm>
            <a:off x="536875" y="1093350"/>
            <a:ext cx="8206800" cy="3349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from the user</a:t>
            </a:r>
            <a:r>
              <a:rPr lang="tr-TR" sz="2300">
                <a:latin typeface="Barlow Light"/>
                <a:ea typeface="Barlow Light"/>
                <a:cs typeface="Barlow Light"/>
                <a:sym typeface="Barlow Light"/>
              </a:rPr>
              <a:t>.</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Create a function that verifies the user input</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result</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584" name="Google Shape;584;p45"/>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5: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90" name="Google Shape;590;p46"/>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5 - The python code</a:t>
            </a:r>
            <a:endParaRPr sz="4000">
              <a:solidFill>
                <a:srgbClr val="741B47"/>
              </a:solidFill>
              <a:latin typeface="Raleway Medium"/>
              <a:ea typeface="Raleway Medium"/>
              <a:cs typeface="Raleway Medium"/>
              <a:sym typeface="Raleway Medium"/>
            </a:endParaRPr>
          </a:p>
        </p:txBody>
      </p:sp>
      <p:sp>
        <p:nvSpPr>
          <p:cNvPr id="591" name="Google Shape;591;p46"/>
          <p:cNvSpPr txBox="1"/>
          <p:nvPr/>
        </p:nvSpPr>
        <p:spPr>
          <a:xfrm>
            <a:off x="1814225" y="751750"/>
            <a:ext cx="68808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100"/>
              <a:t>import re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tr-TR" sz="1100"/>
              <a:t>regex = '^[a-z0-9]+[\._]?[a-z0-9]+[@]\w+[.]\w{2,3}$'  </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def check(email):     </a:t>
            </a:r>
            <a:endParaRPr sz="1100"/>
          </a:p>
          <a:p>
            <a:pPr indent="0" lvl="0" marL="0" rtl="0" algn="l">
              <a:spcBef>
                <a:spcPts val="0"/>
              </a:spcBef>
              <a:spcAft>
                <a:spcPts val="0"/>
              </a:spcAft>
              <a:buNone/>
            </a:pPr>
            <a:r>
              <a:rPr lang="tr-TR" sz="1100"/>
              <a:t>    if(re.search(regex,email)):          </a:t>
            </a:r>
            <a:endParaRPr sz="1100"/>
          </a:p>
          <a:p>
            <a:pPr indent="0" lvl="0" marL="0" rtl="0" algn="l">
              <a:spcBef>
                <a:spcPts val="0"/>
              </a:spcBef>
              <a:spcAft>
                <a:spcPts val="0"/>
              </a:spcAft>
              <a:buNone/>
            </a:pPr>
            <a:r>
              <a:rPr lang="tr-TR" sz="1100"/>
              <a:t>        return True</a:t>
            </a:r>
            <a:endParaRPr sz="1100"/>
          </a:p>
          <a:p>
            <a:pPr indent="0" lvl="0" marL="0" rtl="0" algn="l">
              <a:spcBef>
                <a:spcPts val="0"/>
              </a:spcBef>
              <a:spcAft>
                <a:spcPts val="0"/>
              </a:spcAft>
              <a:buNone/>
            </a:pPr>
            <a:r>
              <a:rPr lang="tr-TR" sz="1100"/>
              <a:t>    else:   </a:t>
            </a:r>
            <a:endParaRPr sz="1100"/>
          </a:p>
          <a:p>
            <a:pPr indent="0" lvl="0" marL="0" rtl="0" algn="l">
              <a:spcBef>
                <a:spcPts val="0"/>
              </a:spcBef>
              <a:spcAft>
                <a:spcPts val="0"/>
              </a:spcAft>
              <a:buNone/>
            </a:pPr>
            <a:r>
              <a:rPr lang="tr-TR" sz="1100"/>
              <a:t>        return False </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result = False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tr-TR" sz="1100"/>
              <a:t>while(result != True):</a:t>
            </a:r>
            <a:endParaRPr sz="1100"/>
          </a:p>
          <a:p>
            <a:pPr indent="0" lvl="0" marL="0" rtl="0" algn="l">
              <a:spcBef>
                <a:spcPts val="0"/>
              </a:spcBef>
              <a:spcAft>
                <a:spcPts val="0"/>
              </a:spcAft>
              <a:buNone/>
            </a:pPr>
            <a:r>
              <a:rPr lang="tr-TR" sz="1100"/>
              <a:t>   email = input('Please enter a valid email : ') </a:t>
            </a:r>
            <a:endParaRPr sz="1100"/>
          </a:p>
          <a:p>
            <a:pPr indent="0" lvl="0" marL="0" rtl="0" algn="l">
              <a:spcBef>
                <a:spcPts val="0"/>
              </a:spcBef>
              <a:spcAft>
                <a:spcPts val="0"/>
              </a:spcAft>
              <a:buNone/>
            </a:pPr>
            <a:r>
              <a:rPr lang="tr-TR" sz="1100"/>
              <a:t>   result = check(email)</a:t>
            </a:r>
            <a:endParaRPr sz="1100"/>
          </a:p>
          <a:p>
            <a:pPr indent="0" lvl="0" marL="0" rtl="0" algn="l">
              <a:spcBef>
                <a:spcPts val="0"/>
              </a:spcBef>
              <a:spcAft>
                <a:spcPts val="0"/>
              </a:spcAft>
              <a:buNone/>
            </a:pPr>
            <a:r>
              <a:rPr lang="tr-TR" sz="1100"/>
              <a:t>   if result:</a:t>
            </a:r>
            <a:endParaRPr sz="1100"/>
          </a:p>
          <a:p>
            <a:pPr indent="0" lvl="0" marL="0" rtl="0" algn="l">
              <a:spcBef>
                <a:spcPts val="0"/>
              </a:spcBef>
              <a:spcAft>
                <a:spcPts val="0"/>
              </a:spcAft>
              <a:buNone/>
            </a:pPr>
            <a:r>
              <a:rPr lang="tr-TR" sz="1100"/>
              <a:t>      print('Thank you, mail is :{}'.format(email))</a:t>
            </a:r>
            <a:endParaRPr sz="1100"/>
          </a:p>
          <a:p>
            <a:pPr indent="0" lvl="0" marL="0" rtl="0" algn="l">
              <a:spcBef>
                <a:spcPts val="0"/>
              </a:spcBef>
              <a:spcAft>
                <a:spcPts val="0"/>
              </a:spcAft>
              <a:buNone/>
            </a:pPr>
            <a:r>
              <a:rPr lang="tr-TR" sz="1100"/>
              <a:t>      exit()</a:t>
            </a:r>
            <a:endParaRPr sz="1100"/>
          </a:p>
          <a:p>
            <a:pPr indent="0" lvl="0" marL="0" rtl="0" algn="l">
              <a:spcBef>
                <a:spcPts val="0"/>
              </a:spcBef>
              <a:spcAft>
                <a:spcPts val="0"/>
              </a:spcAft>
              <a:buNone/>
            </a:pPr>
            <a:r>
              <a:rPr lang="tr-TR" sz="1100"/>
              <a:t>   else: </a:t>
            </a:r>
            <a:endParaRPr sz="1100"/>
          </a:p>
          <a:p>
            <a:pPr indent="0" lvl="0" marL="0" rtl="0" algn="l">
              <a:spcBef>
                <a:spcPts val="0"/>
              </a:spcBef>
              <a:spcAft>
                <a:spcPts val="0"/>
              </a:spcAft>
              <a:buNone/>
            </a:pPr>
            <a:r>
              <a:rPr lang="tr-TR" sz="1100"/>
              <a:t>      print('Not a valid email, please try again ...')</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print("End of the application")</a:t>
            </a:r>
            <a:endParaRPr sz="1100"/>
          </a:p>
          <a:p>
            <a:pPr indent="0" lvl="0" marL="0" rtl="0" algn="l">
              <a:spcBef>
                <a:spcPts val="0"/>
              </a:spcBef>
              <a:spcAft>
                <a:spcPts val="0"/>
              </a:spcAft>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97" name="Google Shape;597;p47"/>
          <p:cNvSpPr txBox="1"/>
          <p:nvPr>
            <p:ph type="title"/>
          </p:nvPr>
        </p:nvSpPr>
        <p:spPr>
          <a:xfrm>
            <a:off x="431800" y="173800"/>
            <a:ext cx="7728000" cy="4422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6</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2400">
                <a:solidFill>
                  <a:srgbClr val="741B47"/>
                </a:solidFill>
                <a:latin typeface="Raleway Medium"/>
                <a:ea typeface="Raleway Medium"/>
                <a:cs typeface="Raleway Medium"/>
                <a:sym typeface="Raleway Medium"/>
              </a:rPr>
              <a:t>Car Rental Application</a:t>
            </a:r>
            <a:endParaRPr sz="24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11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Display a menu </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1] Enter customer details : Customer Age, Name, Phone, Address, verified e-mail address</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2] Enter car details to be rented.</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3] Enter days/hours and km (calculation)</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4] Print the billing info.</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5] Quit the application</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 If 0..5km IndexForKm = 0.05</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 If 5..10km IndexForKm = 0.1</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 If 10..15km IndexForKm = 0.15</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 If 15..20km IndexForKm = 0.2</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How can we decompose the application?</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Is there a chance to apply pattern recognition?</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What can we do to satisfy Abstraction?</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How will the algorithm be developed?</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ph idx="1" type="body"/>
          </p:nvPr>
        </p:nvSpPr>
        <p:spPr>
          <a:xfrm>
            <a:off x="501500" y="1508650"/>
            <a:ext cx="7809900" cy="16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tr-TR" sz="1800">
                <a:solidFill>
                  <a:srgbClr val="000000"/>
                </a:solidFill>
                <a:latin typeface="Arial"/>
                <a:ea typeface="Arial"/>
                <a:cs typeface="Arial"/>
                <a:sym typeface="Arial"/>
              </a:rPr>
              <a:t>Bank of America has launched a promotion for its credit card customers. According to the promotion, the customers will receive a gift voucher worth $500 with their monthly bill if they spend $15,000 more than their last month spending and their last month bill is not less than $10,000.</a:t>
            </a:r>
            <a:endParaRPr/>
          </a:p>
          <a:p>
            <a:pPr indent="0" lvl="0" marL="0" rtl="0" algn="l">
              <a:lnSpc>
                <a:spcPct val="115000"/>
              </a:lnSpc>
              <a:spcBef>
                <a:spcPts val="0"/>
              </a:spcBef>
              <a:spcAft>
                <a:spcPts val="0"/>
              </a:spcAft>
              <a:buNone/>
            </a:pPr>
            <a:r>
              <a:t/>
            </a:r>
            <a:endParaRPr/>
          </a:p>
        </p:txBody>
      </p:sp>
      <p:sp>
        <p:nvSpPr>
          <p:cNvPr id="603" name="Google Shape;603;p48"/>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04" name="Google Shape;604;p48"/>
          <p:cNvSpPr txBox="1"/>
          <p:nvPr>
            <p:ph type="title"/>
          </p:nvPr>
        </p:nvSpPr>
        <p:spPr>
          <a:xfrm>
            <a:off x="370275" y="170898"/>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Case Study 7</a:t>
            </a:r>
            <a:endParaRPr sz="4000">
              <a:solidFill>
                <a:srgbClr val="741B47"/>
              </a:solidFill>
              <a:latin typeface="Raleway Medium"/>
              <a:ea typeface="Raleway Medium"/>
              <a:cs typeface="Raleway Medium"/>
              <a:sym typeface="Raleway Medium"/>
            </a:endParaRPr>
          </a:p>
          <a:p>
            <a:pPr indent="0" lvl="0" marL="0" rtl="0" algn="l">
              <a:spcBef>
                <a:spcPts val="0"/>
              </a:spcBef>
              <a:spcAft>
                <a:spcPts val="0"/>
              </a:spcAft>
              <a:buNone/>
            </a:pPr>
            <a:r>
              <a:t/>
            </a:r>
            <a:endParaRPr>
              <a:solidFill>
                <a:srgbClr val="A64D7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9"/>
          <p:cNvSpPr txBox="1"/>
          <p:nvPr>
            <p:ph type="title"/>
          </p:nvPr>
        </p:nvSpPr>
        <p:spPr>
          <a:xfrm>
            <a:off x="370275" y="170899"/>
            <a:ext cx="4090800" cy="71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Case Study 7</a:t>
            </a:r>
            <a:endParaRPr sz="4000">
              <a:solidFill>
                <a:srgbClr val="741B47"/>
              </a:solidFill>
              <a:latin typeface="Raleway Medium"/>
              <a:ea typeface="Raleway Medium"/>
              <a:cs typeface="Raleway Medium"/>
              <a:sym typeface="Raleway Medium"/>
            </a:endParaRPr>
          </a:p>
          <a:p>
            <a:pPr indent="0" lvl="0" marL="0" rtl="0" algn="l">
              <a:spcBef>
                <a:spcPts val="0"/>
              </a:spcBef>
              <a:spcAft>
                <a:spcPts val="0"/>
              </a:spcAft>
              <a:buNone/>
            </a:pPr>
            <a:r>
              <a:t/>
            </a:r>
            <a:endParaRPr>
              <a:solidFill>
                <a:srgbClr val="A64D79"/>
              </a:solidFill>
            </a:endParaRPr>
          </a:p>
          <a:p>
            <a:pPr indent="0" lvl="0" marL="0" rtl="0" algn="l">
              <a:spcBef>
                <a:spcPts val="0"/>
              </a:spcBef>
              <a:spcAft>
                <a:spcPts val="0"/>
              </a:spcAft>
              <a:buNone/>
            </a:pPr>
            <a:r>
              <a:rPr lang="tr-TR">
                <a:solidFill>
                  <a:srgbClr val="A64D79"/>
                </a:solidFill>
              </a:rPr>
              <a:t>Flowchart</a:t>
            </a:r>
            <a:endParaRPr>
              <a:solidFill>
                <a:srgbClr val="A64D79"/>
              </a:solidFill>
            </a:endParaRPr>
          </a:p>
        </p:txBody>
      </p:sp>
      <p:sp>
        <p:nvSpPr>
          <p:cNvPr id="610" name="Google Shape;610;p49"/>
          <p:cNvSpPr txBox="1"/>
          <p:nvPr>
            <p:ph idx="1" type="body"/>
          </p:nvPr>
        </p:nvSpPr>
        <p:spPr>
          <a:xfrm>
            <a:off x="457200" y="770100"/>
            <a:ext cx="6605700" cy="3603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i="1" sz="12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611" name="Google Shape;611;p49"/>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12" name="Google Shape;612;p49"/>
          <p:cNvSpPr txBox="1"/>
          <p:nvPr/>
        </p:nvSpPr>
        <p:spPr>
          <a:xfrm>
            <a:off x="403850" y="2064275"/>
            <a:ext cx="2412300" cy="13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Barlow Light"/>
                <a:ea typeface="Barlow Light"/>
                <a:cs typeface="Barlow Light"/>
                <a:sym typeface="Barlow Light"/>
              </a:rPr>
              <a:t>Draw the flowchart of the promotion</a:t>
            </a:r>
            <a:endParaRPr>
              <a:latin typeface="Barlow Light"/>
              <a:ea typeface="Barlow Light"/>
              <a:cs typeface="Barlow Light"/>
              <a:sym typeface="Barlow Light"/>
            </a:endParaRPr>
          </a:p>
        </p:txBody>
      </p:sp>
      <p:pic>
        <p:nvPicPr>
          <p:cNvPr id="613" name="Google Shape;613;p49"/>
          <p:cNvPicPr preferRelativeResize="0"/>
          <p:nvPr/>
        </p:nvPicPr>
        <p:blipFill>
          <a:blip r:embed="rId3">
            <a:alphaModFix/>
          </a:blip>
          <a:stretch>
            <a:fillRect/>
          </a:stretch>
        </p:blipFill>
        <p:spPr>
          <a:xfrm>
            <a:off x="4789250" y="170900"/>
            <a:ext cx="2301651" cy="48681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619" name="Google Shape;619;p50"/>
          <p:cNvGrpSpPr/>
          <p:nvPr/>
        </p:nvGrpSpPr>
        <p:grpSpPr>
          <a:xfrm>
            <a:off x="5410301" y="719490"/>
            <a:ext cx="3356124" cy="3829046"/>
            <a:chOff x="2602525" y="317054"/>
            <a:chExt cx="4174283" cy="4762495"/>
          </a:xfrm>
        </p:grpSpPr>
        <p:sp>
          <p:nvSpPr>
            <p:cNvPr id="620" name="Google Shape;620;p50"/>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50"/>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50"/>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50"/>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50"/>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50"/>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50"/>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50"/>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50"/>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50"/>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50"/>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50"/>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50"/>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50"/>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50"/>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50"/>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50"/>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50"/>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50"/>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50"/>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50"/>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50"/>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50"/>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50"/>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50"/>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50"/>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50"/>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50"/>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50"/>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50"/>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50"/>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50"/>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50"/>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50"/>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50"/>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50"/>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50"/>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50"/>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50"/>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50"/>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50"/>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50"/>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50"/>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50"/>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50"/>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50"/>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50"/>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50"/>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50"/>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50"/>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50"/>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50"/>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50"/>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50"/>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50"/>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50"/>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50"/>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77" name="Google Shape;677;p50"/>
            <p:cNvGrpSpPr/>
            <p:nvPr/>
          </p:nvGrpSpPr>
          <p:grpSpPr>
            <a:xfrm>
              <a:off x="2941619" y="3895613"/>
              <a:ext cx="483621" cy="510995"/>
              <a:chOff x="4345944" y="4626313"/>
              <a:chExt cx="483621" cy="510995"/>
            </a:xfrm>
          </p:grpSpPr>
          <p:grpSp>
            <p:nvGrpSpPr>
              <p:cNvPr id="678" name="Google Shape;678;p50"/>
              <p:cNvGrpSpPr/>
              <p:nvPr/>
            </p:nvGrpSpPr>
            <p:grpSpPr>
              <a:xfrm>
                <a:off x="4345944" y="4852987"/>
                <a:ext cx="474200" cy="284321"/>
                <a:chOff x="4345944" y="4852987"/>
                <a:chExt cx="474200" cy="284321"/>
              </a:xfrm>
            </p:grpSpPr>
            <p:sp>
              <p:nvSpPr>
                <p:cNvPr id="679" name="Google Shape;679;p50"/>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50"/>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50"/>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82" name="Google Shape;682;p50"/>
                <p:cNvGrpSpPr/>
                <p:nvPr/>
              </p:nvGrpSpPr>
              <p:grpSpPr>
                <a:xfrm>
                  <a:off x="4457040" y="4985575"/>
                  <a:ext cx="133724" cy="77247"/>
                  <a:chOff x="4457040" y="4985575"/>
                  <a:chExt cx="133724" cy="77247"/>
                </a:xfrm>
              </p:grpSpPr>
              <p:sp>
                <p:nvSpPr>
                  <p:cNvPr id="683" name="Google Shape;683;p50"/>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50"/>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85" name="Google Shape;685;p50"/>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50"/>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50"/>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50"/>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50"/>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50"/>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50"/>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50"/>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50"/>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50"/>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50"/>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50"/>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50"/>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50"/>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50"/>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50"/>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50"/>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50"/>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50"/>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50"/>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50"/>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50"/>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50"/>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50"/>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50"/>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50"/>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50"/>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50"/>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50"/>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50"/>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50"/>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50"/>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50"/>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50"/>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50"/>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50"/>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50"/>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50"/>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50"/>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50"/>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50"/>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50"/>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50"/>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50"/>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50"/>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50"/>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50"/>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50"/>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50"/>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4" name="Google Shape;734;p50"/>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50"/>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50"/>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7" name="Google Shape;737;p50"/>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8" name="Google Shape;738;p50"/>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50"/>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0" name="Google Shape;740;p50"/>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1" name="Google Shape;741;p50"/>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50"/>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50"/>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4" name="Google Shape;744;p50"/>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5" name="Google Shape;745;p50"/>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6" name="Google Shape;746;p50"/>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7" name="Google Shape;747;p50"/>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8" name="Google Shape;748;p50"/>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9" name="Google Shape;749;p50"/>
              <p:cNvGrpSpPr/>
              <p:nvPr/>
            </p:nvGrpSpPr>
            <p:grpSpPr>
              <a:xfrm>
                <a:off x="4543079" y="4626313"/>
                <a:ext cx="286486" cy="386884"/>
                <a:chOff x="4543079" y="4626313"/>
                <a:chExt cx="286486" cy="386884"/>
              </a:xfrm>
            </p:grpSpPr>
            <p:grpSp>
              <p:nvGrpSpPr>
                <p:cNvPr id="750" name="Google Shape;750;p50"/>
                <p:cNvGrpSpPr/>
                <p:nvPr/>
              </p:nvGrpSpPr>
              <p:grpSpPr>
                <a:xfrm>
                  <a:off x="4543079" y="4626313"/>
                  <a:ext cx="286486" cy="386884"/>
                  <a:chOff x="4543079" y="4626313"/>
                  <a:chExt cx="286486" cy="386884"/>
                </a:xfrm>
              </p:grpSpPr>
              <p:sp>
                <p:nvSpPr>
                  <p:cNvPr id="751" name="Google Shape;751;p50"/>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2" name="Google Shape;752;p50"/>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3" name="Google Shape;753;p50"/>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4" name="Google Shape;754;p50"/>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5" name="Google Shape;755;p50"/>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56" name="Google Shape;756;p50"/>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7" name="Google Shape;757;p50"/>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8" name="Google Shape;758;p50"/>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759" name="Google Shape;759;p50"/>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0" name="Google Shape;760;p50"/>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1" name="Google Shape;761;p50"/>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2" name="Google Shape;762;p50"/>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3" name="Google Shape;763;p50"/>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4" name="Google Shape;764;p50"/>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65" name="Google Shape;765;p50"/>
          <p:cNvSpPr txBox="1"/>
          <p:nvPr>
            <p:ph idx="4294967295" type="ctrTitle"/>
          </p:nvPr>
        </p:nvSpPr>
        <p:spPr>
          <a:xfrm>
            <a:off x="685800" y="1202438"/>
            <a:ext cx="4343700" cy="832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SemiBold"/>
              <a:buNone/>
            </a:pPr>
            <a:r>
              <a:rPr b="0" i="0" lang="tr-TR" sz="7200" u="none" cap="none" strike="noStrike">
                <a:solidFill>
                  <a:srgbClr val="741B47"/>
                </a:solidFill>
                <a:latin typeface="Raleway SemiBold"/>
                <a:ea typeface="Raleway SemiBold"/>
                <a:cs typeface="Raleway SemiBold"/>
                <a:sym typeface="Raleway SemiBold"/>
              </a:rPr>
              <a:t>THANKS!</a:t>
            </a:r>
            <a:endParaRPr b="0" i="0" sz="7200" u="none" cap="none" strike="noStrike">
              <a:solidFill>
                <a:srgbClr val="741B47"/>
              </a:solidFill>
              <a:latin typeface="Raleway SemiBold"/>
              <a:ea typeface="Raleway SemiBold"/>
              <a:cs typeface="Raleway SemiBold"/>
              <a:sym typeface="Raleway SemiBold"/>
            </a:endParaRPr>
          </a:p>
        </p:txBody>
      </p:sp>
      <p:sp>
        <p:nvSpPr>
          <p:cNvPr id="766" name="Google Shape;766;p50"/>
          <p:cNvSpPr txBox="1"/>
          <p:nvPr>
            <p:ph idx="4294967295" type="subTitle"/>
          </p:nvPr>
        </p:nvSpPr>
        <p:spPr>
          <a:xfrm>
            <a:off x="685800" y="2021059"/>
            <a:ext cx="4343700" cy="1920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1" i="0" lang="tr-TR" sz="3600" u="none" cap="none" strike="noStrike">
                <a:solidFill>
                  <a:srgbClr val="000000"/>
                </a:solidFill>
                <a:latin typeface="Barlow"/>
                <a:ea typeface="Barlow"/>
                <a:cs typeface="Barlow"/>
                <a:sym typeface="Barlow"/>
              </a:rPr>
              <a:t>Any questions?</a:t>
            </a:r>
            <a:endParaRPr b="1" i="0" sz="3600" u="none" cap="none" strike="noStrike">
              <a:solidFill>
                <a:srgbClr val="000000"/>
              </a:solidFill>
              <a:latin typeface="Barlow"/>
              <a:ea typeface="Barlow"/>
              <a:cs typeface="Barlow"/>
              <a:sym typeface="Barlow"/>
            </a:endParaRPr>
          </a:p>
          <a:p>
            <a:pPr indent="0" lvl="0" marL="0" marR="0" rtl="0" algn="l">
              <a:lnSpc>
                <a:spcPct val="110000"/>
              </a:lnSpc>
              <a:spcBef>
                <a:spcPts val="600"/>
              </a:spcBef>
              <a:spcAft>
                <a:spcPts val="0"/>
              </a:spcAft>
              <a:buClr>
                <a:schemeClr val="dk1"/>
              </a:buClr>
              <a:buSzPts val="1100"/>
              <a:buFont typeface="Arial"/>
              <a:buNone/>
            </a:pPr>
            <a:r>
              <a:rPr b="0" i="0" lang="tr-TR" sz="2000" u="none" cap="none" strike="noStrike">
                <a:solidFill>
                  <a:schemeClr val="dk1"/>
                </a:solidFill>
                <a:latin typeface="Barlow Light"/>
                <a:ea typeface="Barlow Light"/>
                <a:cs typeface="Barlow Light"/>
                <a:sym typeface="Barlow Light"/>
              </a:rPr>
              <a:t>You can find me at: </a:t>
            </a:r>
            <a:endParaRPr b="0" i="0" sz="2000" u="none" cap="none" strike="noStrike">
              <a:solidFill>
                <a:schemeClr val="dk1"/>
              </a:solidFill>
              <a:latin typeface="Barlow Light"/>
              <a:ea typeface="Barlow Light"/>
              <a:cs typeface="Barlow Light"/>
              <a:sym typeface="Barlow Light"/>
            </a:endParaRPr>
          </a:p>
          <a:p>
            <a:pPr indent="-342900" lvl="0" marL="457200" marR="0" rtl="0" algn="l">
              <a:lnSpc>
                <a:spcPct val="110000"/>
              </a:lnSpc>
              <a:spcBef>
                <a:spcPts val="600"/>
              </a:spcBef>
              <a:spcAft>
                <a:spcPts val="0"/>
              </a:spcAft>
              <a:buClr>
                <a:srgbClr val="741B47"/>
              </a:buClr>
              <a:buSzPts val="1800"/>
              <a:buFont typeface="Barlow Light"/>
              <a:buChar char="▸"/>
            </a:pPr>
            <a:r>
              <a:rPr b="0" i="0" lang="tr-TR" sz="2000" u="none" cap="none" strike="noStrike">
                <a:solidFill>
                  <a:schemeClr val="dk1"/>
                </a:solidFill>
                <a:latin typeface="Barlow Light"/>
                <a:ea typeface="Barlow Light"/>
                <a:cs typeface="Barlow Light"/>
                <a:sym typeface="Barlow Light"/>
              </a:rPr>
              <a:t>@volkan</a:t>
            </a:r>
            <a:endParaRPr b="0" i="0" sz="2000" u="none" cap="none" strike="noStrike">
              <a:solidFill>
                <a:schemeClr val="dk1"/>
              </a:solidFill>
              <a:latin typeface="Barlow Light"/>
              <a:ea typeface="Barlow Light"/>
              <a:cs typeface="Barlow Light"/>
              <a:sym typeface="Barlow Light"/>
            </a:endParaRPr>
          </a:p>
          <a:p>
            <a:pPr indent="-342900" lvl="0" marL="457200" marR="0" rtl="0" algn="l">
              <a:lnSpc>
                <a:spcPct val="110000"/>
              </a:lnSpc>
              <a:spcBef>
                <a:spcPts val="0"/>
              </a:spcBef>
              <a:spcAft>
                <a:spcPts val="0"/>
              </a:spcAft>
              <a:buClr>
                <a:srgbClr val="741B47"/>
              </a:buClr>
              <a:buSzPts val="1800"/>
              <a:buFont typeface="Barlow Light"/>
              <a:buChar char="▸"/>
            </a:pPr>
            <a:r>
              <a:rPr lang="tr-TR"/>
              <a:t>volkan</a:t>
            </a:r>
            <a:r>
              <a:rPr b="0" i="0" lang="tr-TR" sz="2000" u="none" cap="none" strike="noStrike">
                <a:solidFill>
                  <a:schemeClr val="dk1"/>
                </a:solidFill>
                <a:latin typeface="Barlow Light"/>
                <a:ea typeface="Barlow Light"/>
                <a:cs typeface="Barlow Light"/>
                <a:sym typeface="Barlow Light"/>
              </a:rPr>
              <a:t>@clarusway.com</a:t>
            </a:r>
            <a:endParaRPr b="0" i="0" sz="2000" u="none" cap="none" strike="noStrike">
              <a:solidFill>
                <a:schemeClr val="dk1"/>
              </a:solidFill>
              <a:latin typeface="Barlow Light"/>
              <a:ea typeface="Barlow Light"/>
              <a:cs typeface="Barlow Light"/>
              <a:sym typeface="Barlow Light"/>
            </a:endParaRPr>
          </a:p>
        </p:txBody>
      </p:sp>
      <p:pic>
        <p:nvPicPr>
          <p:cNvPr id="767" name="Google Shape;767;p50"/>
          <p:cNvPicPr preferRelativeResize="0"/>
          <p:nvPr/>
        </p:nvPicPr>
        <p:blipFill rotWithShape="1">
          <a:blip r:embed="rId3">
            <a:alphaModFix/>
          </a:blip>
          <a:srcRect b="0" l="0" r="0" t="0"/>
          <a:stretch/>
        </p:blipFill>
        <p:spPr>
          <a:xfrm>
            <a:off x="4512147" y="623245"/>
            <a:ext cx="2361997" cy="2583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ABCD"/>
        </a:solidFill>
      </p:bgPr>
    </p:bg>
    <p:spTree>
      <p:nvGrpSpPr>
        <p:cNvPr id="386" name="Shape 386"/>
        <p:cNvGrpSpPr/>
        <p:nvPr/>
      </p:nvGrpSpPr>
      <p:grpSpPr>
        <a:xfrm>
          <a:off x="0" y="0"/>
          <a:ext cx="0" cy="0"/>
          <a:chOff x="0" y="0"/>
          <a:chExt cx="0" cy="0"/>
        </a:xfrm>
      </p:grpSpPr>
      <p:sp>
        <p:nvSpPr>
          <p:cNvPr id="387" name="Google Shape;387;p18"/>
          <p:cNvSpPr/>
          <p:nvPr/>
        </p:nvSpPr>
        <p:spPr>
          <a:xfrm>
            <a:off x="220050" y="255025"/>
            <a:ext cx="8703900" cy="447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txBox="1"/>
          <p:nvPr>
            <p:ph type="title"/>
          </p:nvPr>
        </p:nvSpPr>
        <p:spPr>
          <a:xfrm>
            <a:off x="520950" y="428125"/>
            <a:ext cx="8102100" cy="1096800"/>
          </a:xfrm>
          <a:prstGeom prst="rect">
            <a:avLst/>
          </a:prstGeom>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tr-TR" sz="2400">
                <a:solidFill>
                  <a:srgbClr val="0A3534"/>
                </a:solidFill>
                <a:latin typeface="Proxima Nova Semibold"/>
                <a:ea typeface="Proxima Nova Semibold"/>
                <a:cs typeface="Proxima Nova Semibold"/>
                <a:sym typeface="Proxima Nova Semibold"/>
              </a:rPr>
              <a:t>Were  you able to finish pre-class work for Computational Thinking?</a:t>
            </a:r>
            <a:endParaRPr sz="2400"/>
          </a:p>
        </p:txBody>
      </p:sp>
      <p:pic>
        <p:nvPicPr>
          <p:cNvPr id="389" name="Google Shape;389;p18"/>
          <p:cNvPicPr preferRelativeResize="0"/>
          <p:nvPr/>
        </p:nvPicPr>
        <p:blipFill rotWithShape="1">
          <a:blip r:embed="rId3">
            <a:alphaModFix/>
          </a:blip>
          <a:srcRect b="0" l="29" r="39" t="0"/>
          <a:stretch/>
        </p:blipFill>
        <p:spPr>
          <a:xfrm>
            <a:off x="520950" y="872093"/>
            <a:ext cx="8102100" cy="3704114"/>
          </a:xfrm>
          <a:prstGeom prst="rect">
            <a:avLst/>
          </a:prstGeom>
          <a:noFill/>
          <a:ln>
            <a:noFill/>
          </a:ln>
        </p:spPr>
      </p:pic>
      <p:pic>
        <p:nvPicPr>
          <p:cNvPr id="390" name="Google Shape;390;p18"/>
          <p:cNvPicPr preferRelativeResize="0"/>
          <p:nvPr/>
        </p:nvPicPr>
        <p:blipFill>
          <a:blip r:embed="rId4">
            <a:alphaModFix/>
          </a:blip>
          <a:stretch>
            <a:fillRect/>
          </a:stretch>
        </p:blipFill>
        <p:spPr>
          <a:xfrm>
            <a:off x="786375" y="1524775"/>
            <a:ext cx="2411775" cy="2411750"/>
          </a:xfrm>
          <a:prstGeom prst="rect">
            <a:avLst/>
          </a:prstGeom>
          <a:noFill/>
          <a:ln>
            <a:noFill/>
          </a:ln>
        </p:spPr>
      </p:pic>
      <p:pic>
        <p:nvPicPr>
          <p:cNvPr id="391" name="Google Shape;391;p18"/>
          <p:cNvPicPr preferRelativeResize="0"/>
          <p:nvPr/>
        </p:nvPicPr>
        <p:blipFill>
          <a:blip r:embed="rId5">
            <a:alphaModFix/>
          </a:blip>
          <a:stretch>
            <a:fillRect/>
          </a:stretch>
        </p:blipFill>
        <p:spPr>
          <a:xfrm>
            <a:off x="5954200" y="1524763"/>
            <a:ext cx="2411775" cy="2411775"/>
          </a:xfrm>
          <a:prstGeom prst="rect">
            <a:avLst/>
          </a:prstGeom>
          <a:noFill/>
          <a:ln>
            <a:noFill/>
          </a:ln>
        </p:spPr>
      </p:pic>
      <p:pic>
        <p:nvPicPr>
          <p:cNvPr id="392" name="Google Shape;392;p18">
            <a:hlinkClick r:id="rId6"/>
          </p:cNvPr>
          <p:cNvPicPr preferRelativeResize="0"/>
          <p:nvPr/>
        </p:nvPicPr>
        <p:blipFill>
          <a:blip r:embed="rId7">
            <a:alphaModFix/>
          </a:blip>
          <a:stretch>
            <a:fillRect/>
          </a:stretch>
        </p:blipFill>
        <p:spPr>
          <a:xfrm>
            <a:off x="0" y="4429125"/>
            <a:ext cx="9144000" cy="714375"/>
          </a:xfrm>
          <a:prstGeom prst="rect">
            <a:avLst/>
          </a:prstGeom>
          <a:noFill/>
          <a:ln>
            <a:noFill/>
          </a:ln>
        </p:spPr>
      </p:pic>
      <p:sp>
        <p:nvSpPr>
          <p:cNvPr id="393" name="Google Shape;393;p18">
            <a:hlinkClick r:id="rId8"/>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9"/>
          <p:cNvSpPr txBox="1"/>
          <p:nvPr>
            <p:ph type="title"/>
          </p:nvPr>
        </p:nvSpPr>
        <p:spPr>
          <a:xfrm>
            <a:off x="457200" y="192650"/>
            <a:ext cx="8208300" cy="99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rPr>
              <a:t>Computational Thinking in </a:t>
            </a:r>
            <a:endParaRPr sz="4000">
              <a:solidFill>
                <a:srgbClr val="741B47"/>
              </a:solidFill>
            </a:endParaRPr>
          </a:p>
          <a:p>
            <a:pPr indent="0" lvl="0" marL="0" rtl="0" algn="l">
              <a:spcBef>
                <a:spcPts val="0"/>
              </a:spcBef>
              <a:spcAft>
                <a:spcPts val="0"/>
              </a:spcAft>
              <a:buNone/>
            </a:pPr>
            <a:r>
              <a:rPr lang="tr-TR" sz="4000">
                <a:solidFill>
                  <a:srgbClr val="741B47"/>
                </a:solidFill>
              </a:rPr>
              <a:t>Practice</a:t>
            </a:r>
            <a:endParaRPr sz="4000">
              <a:solidFill>
                <a:srgbClr val="741B47"/>
              </a:solidFill>
            </a:endParaRPr>
          </a:p>
        </p:txBody>
      </p:sp>
      <p:sp>
        <p:nvSpPr>
          <p:cNvPr id="399" name="Google Shape;399;p19"/>
          <p:cNvSpPr txBox="1"/>
          <p:nvPr>
            <p:ph idx="1" type="body"/>
          </p:nvPr>
        </p:nvSpPr>
        <p:spPr>
          <a:xfrm>
            <a:off x="457200" y="1211250"/>
            <a:ext cx="8048100" cy="1762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tr-TR"/>
              <a:t>How would you analyse and solve an issue such as below : </a:t>
            </a:r>
            <a:endParaRPr/>
          </a:p>
          <a:p>
            <a:pPr indent="0" lvl="0" marL="0" rtl="0" algn="l">
              <a:spcBef>
                <a:spcPts val="600"/>
              </a:spcBef>
              <a:spcAft>
                <a:spcPts val="0"/>
              </a:spcAft>
              <a:buNone/>
            </a:pPr>
            <a:r>
              <a:t/>
            </a:r>
            <a:endParaRPr/>
          </a:p>
          <a:p>
            <a:pPr indent="0" lvl="0" marL="0" rtl="0" algn="l">
              <a:lnSpc>
                <a:spcPct val="100000"/>
              </a:lnSpc>
              <a:spcBef>
                <a:spcPts val="0"/>
              </a:spcBef>
              <a:spcAft>
                <a:spcPts val="0"/>
              </a:spcAft>
              <a:buNone/>
            </a:pPr>
            <a:r>
              <a:rPr i="1" lang="tr-TR" sz="1800">
                <a:solidFill>
                  <a:srgbClr val="0000FF"/>
                </a:solidFill>
              </a:rPr>
              <a:t>An application needs a piece of code that takes a number as input from the user and displays an output if it’s in between 10 … 13</a:t>
            </a:r>
            <a:endParaRPr i="1" sz="1800">
              <a:solidFill>
                <a:srgbClr val="0000FF"/>
              </a:solidFill>
            </a:endParaRPr>
          </a:p>
          <a:p>
            <a:pPr indent="0" lvl="0" marL="0" rtl="0" algn="l">
              <a:lnSpc>
                <a:spcPct val="100000"/>
              </a:lnSpc>
              <a:spcBef>
                <a:spcPts val="0"/>
              </a:spcBef>
              <a:spcAft>
                <a:spcPts val="0"/>
              </a:spcAft>
              <a:buNone/>
            </a:pPr>
            <a:r>
              <a:rPr b="1" i="1" lang="tr-TR" sz="1800">
                <a:solidFill>
                  <a:srgbClr val="6AA84F"/>
                </a:solidFill>
                <a:latin typeface="Barlow"/>
                <a:ea typeface="Barlow"/>
                <a:cs typeface="Barlow"/>
                <a:sym typeface="Barlow"/>
              </a:rPr>
              <a:t>Abstraction, Decomposition, Pattern Recognition, Implementation of an algorithm possible?</a:t>
            </a:r>
            <a:endParaRPr b="1" i="1" sz="1800">
              <a:solidFill>
                <a:srgbClr val="6AA84F"/>
              </a:solidFill>
              <a:latin typeface="Barlow"/>
              <a:ea typeface="Barlow"/>
              <a:cs typeface="Barlow"/>
              <a:sym typeface="Barlow"/>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00" name="Google Shape;400;p19"/>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pic>
        <p:nvPicPr>
          <p:cNvPr id="401" name="Google Shape;401;p19"/>
          <p:cNvPicPr preferRelativeResize="0"/>
          <p:nvPr/>
        </p:nvPicPr>
        <p:blipFill>
          <a:blip r:embed="rId3">
            <a:alphaModFix/>
          </a:blip>
          <a:stretch>
            <a:fillRect/>
          </a:stretch>
        </p:blipFill>
        <p:spPr>
          <a:xfrm>
            <a:off x="2879400" y="3078650"/>
            <a:ext cx="2624049" cy="1423175"/>
          </a:xfrm>
          <a:prstGeom prst="rect">
            <a:avLst/>
          </a:prstGeom>
          <a:noFill/>
          <a:ln>
            <a:noFill/>
          </a:ln>
        </p:spPr>
      </p:pic>
      <p:pic>
        <p:nvPicPr>
          <p:cNvPr id="402" name="Google Shape;402;p1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03" name="Google Shape;403;p1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09" name="Google Shape;409;p20"/>
          <p:cNvSpPr txBox="1"/>
          <p:nvPr/>
        </p:nvSpPr>
        <p:spPr>
          <a:xfrm>
            <a:off x="508250" y="1436675"/>
            <a:ext cx="7556100" cy="27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Perform the actions below for the request below : </a:t>
            </a:r>
            <a:endParaRPr sz="1800">
              <a:latin typeface="Barlow Light"/>
              <a:ea typeface="Barlow Light"/>
              <a:cs typeface="Barlow Light"/>
              <a:sym typeface="Barlow Light"/>
            </a:endParaRPr>
          </a:p>
          <a:p>
            <a:pPr indent="0" lvl="0" marL="0" rtl="0" algn="l">
              <a:spcBef>
                <a:spcPts val="0"/>
              </a:spcBef>
              <a:spcAft>
                <a:spcPts val="0"/>
              </a:spcAft>
              <a:buNone/>
            </a:pPr>
            <a:r>
              <a:rPr b="1" lang="tr-TR" sz="1800">
                <a:latin typeface="Barlow"/>
                <a:ea typeface="Barlow"/>
                <a:cs typeface="Barlow"/>
                <a:sym typeface="Barlow"/>
              </a:rPr>
              <a:t>Request </a:t>
            </a:r>
            <a:r>
              <a:rPr lang="tr-TR" sz="1800">
                <a:latin typeface="Barlow Light"/>
                <a:ea typeface="Barlow Light"/>
                <a:cs typeface="Barlow Light"/>
                <a:sym typeface="Barlow Light"/>
              </a:rPr>
              <a:t>: </a:t>
            </a:r>
            <a:r>
              <a:rPr i="1" lang="tr-TR" sz="1800">
                <a:solidFill>
                  <a:srgbClr val="0000FF"/>
                </a:solidFill>
                <a:latin typeface="Barlow Light"/>
                <a:ea typeface="Barlow Light"/>
                <a:cs typeface="Barlow Light"/>
                <a:sym typeface="Barlow Light"/>
              </a:rPr>
              <a:t>An application needs a piece of code that takes a number as input from the user and displays an output if it’s in between 10 … 13</a:t>
            </a:r>
            <a:endParaRPr i="1" sz="1800">
              <a:solidFill>
                <a:srgbClr val="0000FF"/>
              </a:solidFill>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pseudo code.</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Sketch of the algorithm.</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actual code that runs considering the requirements</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10" name="Google Shape;410;p20"/>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 1</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16" name="Google Shape;416;p21"/>
          <p:cNvSpPr txBox="1"/>
          <p:nvPr/>
        </p:nvSpPr>
        <p:spPr>
          <a:xfrm>
            <a:off x="536875" y="1093350"/>
            <a:ext cx="8206800" cy="2882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Define the accepted range in start and end variables.</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and store it in a variable.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variable with the requested range.</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necessary information to the user whether the input value is in range or not</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17" name="Google Shape;417;p21"/>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 :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23" name="Google Shape;423;p22"/>
          <p:cNvSpPr txBox="1"/>
          <p:nvPr>
            <p:ph type="title"/>
          </p:nvPr>
        </p:nvSpPr>
        <p:spPr>
          <a:xfrm>
            <a:off x="431800" y="173800"/>
            <a:ext cx="3059400" cy="1561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Algorithm</a:t>
            </a:r>
            <a:endParaRPr sz="4000">
              <a:solidFill>
                <a:srgbClr val="741B47"/>
              </a:solidFill>
              <a:latin typeface="Raleway Medium"/>
              <a:ea typeface="Raleway Medium"/>
              <a:cs typeface="Raleway Medium"/>
              <a:sym typeface="Raleway Medium"/>
            </a:endParaRPr>
          </a:p>
        </p:txBody>
      </p:sp>
      <p:pic>
        <p:nvPicPr>
          <p:cNvPr id="424" name="Google Shape;424;p22"/>
          <p:cNvPicPr preferRelativeResize="0"/>
          <p:nvPr/>
        </p:nvPicPr>
        <p:blipFill>
          <a:blip r:embed="rId3">
            <a:alphaModFix/>
          </a:blip>
          <a:stretch>
            <a:fillRect/>
          </a:stretch>
        </p:blipFill>
        <p:spPr>
          <a:xfrm>
            <a:off x="3491275" y="0"/>
            <a:ext cx="5157751"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30" name="Google Shape;430;p23"/>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1 - The code in c#</a:t>
            </a:r>
            <a:endParaRPr sz="4000">
              <a:solidFill>
                <a:srgbClr val="741B47"/>
              </a:solidFill>
              <a:latin typeface="Raleway Medium"/>
              <a:ea typeface="Raleway Medium"/>
              <a:cs typeface="Raleway Medium"/>
              <a:sym typeface="Raleway Medium"/>
            </a:endParaRPr>
          </a:p>
        </p:txBody>
      </p:sp>
      <p:sp>
        <p:nvSpPr>
          <p:cNvPr id="431" name="Google Shape;431;p23"/>
          <p:cNvSpPr txBox="1"/>
          <p:nvPr/>
        </p:nvSpPr>
        <p:spPr>
          <a:xfrm>
            <a:off x="491250" y="1078650"/>
            <a:ext cx="8161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t>			int start = 10;</a:t>
            </a:r>
            <a:endParaRPr/>
          </a:p>
          <a:p>
            <a:pPr indent="0" lvl="0" marL="0" rtl="0" algn="l">
              <a:spcBef>
                <a:spcPts val="0"/>
              </a:spcBef>
              <a:spcAft>
                <a:spcPts val="0"/>
              </a:spcAft>
              <a:buNone/>
            </a:pPr>
            <a:r>
              <a:rPr lang="tr-TR"/>
              <a:t>			int end = 13;</a:t>
            </a:r>
            <a:endParaRPr/>
          </a:p>
          <a:p>
            <a:pPr indent="0" lvl="0" marL="0" rtl="0" algn="l">
              <a:spcBef>
                <a:spcPts val="0"/>
              </a:spcBef>
              <a:spcAft>
                <a:spcPts val="0"/>
              </a:spcAft>
              <a:buNone/>
            </a:pPr>
            <a:r>
              <a:rPr lang="tr-TR"/>
              <a:t>			Console.WriteLine("Please input a number that's in range 10..13 : ");</a:t>
            </a:r>
            <a:endParaRPr/>
          </a:p>
          <a:p>
            <a:pPr indent="0" lvl="0" marL="0" rtl="0" algn="l">
              <a:spcBef>
                <a:spcPts val="0"/>
              </a:spcBef>
              <a:spcAft>
                <a:spcPts val="0"/>
              </a:spcAft>
              <a:buNone/>
            </a:pPr>
            <a:r>
              <a:rPr lang="tr-TR"/>
              <a:t>			Int32 InputValue = Convert.ToInt32(Console.ReadLine());</a:t>
            </a:r>
            <a:endParaRPr/>
          </a:p>
          <a:p>
            <a:pPr indent="0" lvl="0" marL="0" rtl="0" algn="l">
              <a:spcBef>
                <a:spcPts val="0"/>
              </a:spcBef>
              <a:spcAft>
                <a:spcPts val="0"/>
              </a:spcAft>
              <a:buNone/>
            </a:pPr>
            <a:r>
              <a:rPr lang="tr-TR"/>
              <a:t>			if (InputValue &gt;= start &amp;&amp;</a:t>
            </a:r>
            <a:endParaRPr/>
          </a:p>
          <a:p>
            <a:pPr indent="0" lvl="0" marL="0" rtl="0" algn="l">
              <a:spcBef>
                <a:spcPts val="0"/>
              </a:spcBef>
              <a:spcAft>
                <a:spcPts val="0"/>
              </a:spcAft>
              <a:buNone/>
            </a:pPr>
            <a:r>
              <a:rPr lang="tr-TR"/>
              <a:t>				InputValue &lt;= end)</a:t>
            </a:r>
            <a:endParaRPr/>
          </a:p>
          <a:p>
            <a:pPr indent="0" lvl="0" marL="0" rtl="0" algn="l">
              <a:spcBef>
                <a:spcPts val="0"/>
              </a:spcBef>
              <a:spcAft>
                <a:spcPts val="0"/>
              </a:spcAft>
              <a:buNone/>
            </a:pPr>
            <a:r>
              <a:rPr lang="tr-TR"/>
              <a:t>			{</a:t>
            </a:r>
            <a:endParaRPr/>
          </a:p>
          <a:p>
            <a:pPr indent="0" lvl="0" marL="0" rtl="0" algn="l">
              <a:spcBef>
                <a:spcPts val="0"/>
              </a:spcBef>
              <a:spcAft>
                <a:spcPts val="0"/>
              </a:spcAft>
              <a:buNone/>
            </a:pPr>
            <a:r>
              <a:rPr lang="tr-TR"/>
              <a:t>				Console.WriteLine("OK");</a:t>
            </a:r>
            <a:endParaRPr/>
          </a:p>
          <a:p>
            <a:pPr indent="0" lvl="0" marL="0" rtl="0" algn="l">
              <a:spcBef>
                <a:spcPts val="0"/>
              </a:spcBef>
              <a:spcAft>
                <a:spcPts val="0"/>
              </a:spcAft>
              <a:buNone/>
            </a:pPr>
            <a:r>
              <a:rPr lang="tr-TR"/>
              <a:t>			}</a:t>
            </a:r>
            <a:endParaRPr/>
          </a:p>
          <a:p>
            <a:pPr indent="0" lvl="0" marL="0" rtl="0" algn="l">
              <a:spcBef>
                <a:spcPts val="0"/>
              </a:spcBef>
              <a:spcAft>
                <a:spcPts val="0"/>
              </a:spcAft>
              <a:buNone/>
            </a:pPr>
            <a:r>
              <a:rPr lang="tr-TR"/>
              <a:t>			else</a:t>
            </a:r>
            <a:endParaRPr/>
          </a:p>
          <a:p>
            <a:pPr indent="0" lvl="0" marL="0" rtl="0" algn="l">
              <a:spcBef>
                <a:spcPts val="0"/>
              </a:spcBef>
              <a:spcAft>
                <a:spcPts val="0"/>
              </a:spcAft>
              <a:buNone/>
            </a:pPr>
            <a:r>
              <a:rPr lang="tr-TR"/>
              <a:t>			{</a:t>
            </a:r>
            <a:endParaRPr/>
          </a:p>
          <a:p>
            <a:pPr indent="0" lvl="0" marL="0" rtl="0" algn="l">
              <a:spcBef>
                <a:spcPts val="0"/>
              </a:spcBef>
              <a:spcAft>
                <a:spcPts val="0"/>
              </a:spcAft>
              <a:buNone/>
            </a:pPr>
            <a:r>
              <a:rPr lang="tr-TR"/>
              <a:t>				Console.WriteLine("FAIL");</a:t>
            </a:r>
            <a:endParaRPr/>
          </a:p>
          <a:p>
            <a:pPr indent="0" lvl="0" marL="0" rtl="0" algn="l">
              <a:spcBef>
                <a:spcPts val="0"/>
              </a:spcBef>
              <a:spcAft>
                <a:spcPts val="0"/>
              </a:spcAft>
              <a:buNone/>
            </a:pPr>
            <a:r>
              <a:rPr lang="tr-T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