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0"/>
  </p:notesMasterIdLst>
  <p:sldIdLst>
    <p:sldId id="312" r:id="rId3"/>
    <p:sldId id="316" r:id="rId4"/>
    <p:sldId id="322" r:id="rId5"/>
    <p:sldId id="345" r:id="rId6"/>
    <p:sldId id="481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5" r:id="rId17"/>
    <p:sldId id="493" r:id="rId18"/>
    <p:sldId id="494" r:id="rId19"/>
    <p:sldId id="397" r:id="rId20"/>
    <p:sldId id="346" r:id="rId21"/>
    <p:sldId id="482" r:id="rId22"/>
    <p:sldId id="480" r:id="rId23"/>
    <p:sldId id="336" r:id="rId24"/>
    <p:sldId id="337" r:id="rId25"/>
    <p:sldId id="320" r:id="rId26"/>
    <p:sldId id="425" r:id="rId27"/>
    <p:sldId id="338" r:id="rId28"/>
    <p:sldId id="424" r:id="rId29"/>
  </p:sldIdLst>
  <p:sldSz cx="9144000" cy="5143500" type="screen16x9"/>
  <p:notesSz cx="6858000" cy="9144000"/>
  <p:embeddedFontLst>
    <p:embeddedFont>
      <p:font typeface="Barlow" panose="00000500000000000000" pitchFamily="2" charset="-94"/>
      <p:regular r:id="rId31"/>
      <p:bold r:id="rId32"/>
      <p:italic r:id="rId33"/>
      <p:boldItalic r:id="rId34"/>
    </p:embeddedFont>
    <p:embeddedFont>
      <p:font typeface="Barlow Light" panose="00000400000000000000" pitchFamily="2" charset="-94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Proxima Nova Semibold" panose="020B0604020202020204" charset="0"/>
      <p:regular r:id="rId43"/>
      <p:bold r:id="rId44"/>
      <p:boldItalic r:id="rId45"/>
    </p:embeddedFont>
    <p:embeddedFont>
      <p:font typeface="Raleway" pitchFamily="2" charset="-94"/>
      <p:regular r:id="rId46"/>
      <p:bold r:id="rId47"/>
      <p:italic r:id="rId48"/>
      <p:boldItalic r:id="rId49"/>
    </p:embeddedFont>
    <p:embeddedFont>
      <p:font typeface="Raleway Medium" pitchFamily="2" charset="-94"/>
      <p:regular r:id="rId50"/>
      <p:bold r:id="rId51"/>
      <p:italic r:id="rId52"/>
      <p:boldItalic r:id="rId53"/>
    </p:embeddedFont>
    <p:embeddedFont>
      <p:font typeface="Raleway SemiBold" pitchFamily="2" charset="-94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0270" autoAdjust="0"/>
  </p:normalViewPr>
  <p:slideViewPr>
    <p:cSldViewPr snapToGrid="0">
      <p:cViewPr varScale="1">
        <p:scale>
          <a:sx n="75" d="100"/>
          <a:sy n="75" d="100"/>
        </p:scale>
        <p:origin x="14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6.xml"/><Relationship Id="rId51" Type="http://schemas.openxmlformats.org/officeDocument/2006/relationships/font" Target="fonts/font2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10" Type="http://schemas.openxmlformats.org/officeDocument/2006/relationships/slide" Target="slides/slide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757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29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8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084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3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4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657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44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172ab90d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172ab90d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68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SLIDES_API13173756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SLIDES_API13173756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1"/>
                </a:solidFill>
              </a:rPr>
              <a:t>Access </a:t>
            </a:r>
            <a:r>
              <a:rPr lang="tr-TR" b="1" dirty="0" err="1">
                <a:solidFill>
                  <a:schemeClr val="dk1"/>
                </a:solidFill>
              </a:rPr>
              <a:t>Prior</a:t>
            </a:r>
            <a:r>
              <a:rPr lang="tr-TR" b="1" dirty="0">
                <a:solidFill>
                  <a:schemeClr val="dk1"/>
                </a:solidFill>
              </a:rPr>
              <a:t> Knowledge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dk1"/>
                </a:solidFill>
              </a:rPr>
              <a:t>Use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the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template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to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prompt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students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to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access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prior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knowledge</a:t>
            </a:r>
            <a:r>
              <a:rPr lang="tr-TR" dirty="0">
                <a:solidFill>
                  <a:schemeClr val="dk1"/>
                </a:solidFill>
              </a:rPr>
              <a:t> on </a:t>
            </a:r>
            <a:r>
              <a:rPr lang="tr-TR" dirty="0" err="1">
                <a:solidFill>
                  <a:schemeClr val="dk1"/>
                </a:solidFill>
              </a:rPr>
              <a:t>today’s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topic</a:t>
            </a:r>
            <a:r>
              <a:rPr lang="tr-TR" dirty="0">
                <a:solidFill>
                  <a:schemeClr val="dk1"/>
                </a:solidFill>
              </a:rPr>
              <a:t>. </a:t>
            </a:r>
            <a:r>
              <a:rPr lang="tr-TR" dirty="0" err="1">
                <a:solidFill>
                  <a:schemeClr val="dk1"/>
                </a:solidFill>
              </a:rPr>
              <a:t>You</a:t>
            </a:r>
            <a:r>
              <a:rPr lang="tr-TR" dirty="0">
                <a:solidFill>
                  <a:schemeClr val="dk1"/>
                </a:solidFill>
              </a:rPr>
              <a:t> can </a:t>
            </a:r>
            <a:r>
              <a:rPr lang="tr-TR" dirty="0" err="1">
                <a:solidFill>
                  <a:schemeClr val="dk1"/>
                </a:solidFill>
              </a:rPr>
              <a:t>change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the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wording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to</a:t>
            </a:r>
            <a:r>
              <a:rPr lang="tr-TR" dirty="0">
                <a:solidFill>
                  <a:schemeClr val="dk1"/>
                </a:solidFill>
              </a:rPr>
              <a:t> fit </a:t>
            </a:r>
            <a:r>
              <a:rPr lang="tr-TR" dirty="0" err="1">
                <a:solidFill>
                  <a:schemeClr val="dk1"/>
                </a:solidFill>
              </a:rPr>
              <a:t>your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lesson</a:t>
            </a:r>
            <a:r>
              <a:rPr lang="tr-T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1"/>
                </a:solidFill>
              </a:rPr>
              <a:t>🍐 </a:t>
            </a:r>
            <a:r>
              <a:rPr lang="tr-TR" dirty="0" err="1">
                <a:solidFill>
                  <a:schemeClr val="dk1"/>
                </a:solidFill>
              </a:rPr>
              <a:t>This</a:t>
            </a:r>
            <a:r>
              <a:rPr lang="tr-TR" dirty="0">
                <a:solidFill>
                  <a:schemeClr val="dk1"/>
                </a:solidFill>
              </a:rPr>
              <a:t> is a </a:t>
            </a:r>
            <a:r>
              <a:rPr lang="tr-TR" dirty="0" err="1">
                <a:solidFill>
                  <a:schemeClr val="dk1"/>
                </a:solidFill>
              </a:rPr>
              <a:t>Pear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Deck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Drawing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Slide</a:t>
            </a:r>
            <a:r>
              <a:rPr lang="tr-TR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dk1"/>
                </a:solidFill>
              </a:rPr>
              <a:t>🍐 </a:t>
            </a:r>
            <a:r>
              <a:rPr lang="tr-TR" dirty="0" err="1">
                <a:solidFill>
                  <a:schemeClr val="dk1"/>
                </a:solidFill>
              </a:rPr>
              <a:t>To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edit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the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type</a:t>
            </a:r>
            <a:r>
              <a:rPr lang="tr-TR" dirty="0">
                <a:solidFill>
                  <a:schemeClr val="dk1"/>
                </a:solidFill>
              </a:rPr>
              <a:t> of </a:t>
            </a:r>
            <a:r>
              <a:rPr lang="tr-TR" dirty="0" err="1">
                <a:solidFill>
                  <a:schemeClr val="dk1"/>
                </a:solidFill>
              </a:rPr>
              <a:t>question</a:t>
            </a:r>
            <a:r>
              <a:rPr lang="tr-TR" dirty="0">
                <a:solidFill>
                  <a:schemeClr val="dk1"/>
                </a:solidFill>
              </a:rPr>
              <a:t>, </a:t>
            </a:r>
            <a:r>
              <a:rPr lang="tr-TR" dirty="0" err="1">
                <a:solidFill>
                  <a:schemeClr val="dk1"/>
                </a:solidFill>
              </a:rPr>
              <a:t>go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back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to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the</a:t>
            </a:r>
            <a:r>
              <a:rPr lang="tr-TR" dirty="0">
                <a:solidFill>
                  <a:schemeClr val="dk1"/>
                </a:solidFill>
              </a:rPr>
              <a:t> "Ask </a:t>
            </a:r>
            <a:r>
              <a:rPr lang="tr-TR" dirty="0" err="1">
                <a:solidFill>
                  <a:schemeClr val="dk1"/>
                </a:solidFill>
              </a:rPr>
              <a:t>Students</a:t>
            </a:r>
            <a:r>
              <a:rPr lang="tr-TR" dirty="0">
                <a:solidFill>
                  <a:schemeClr val="dk1"/>
                </a:solidFill>
              </a:rPr>
              <a:t> a </a:t>
            </a:r>
            <a:r>
              <a:rPr lang="tr-TR" dirty="0" err="1">
                <a:solidFill>
                  <a:schemeClr val="dk1"/>
                </a:solidFill>
              </a:rPr>
              <a:t>Question</a:t>
            </a:r>
            <a:r>
              <a:rPr lang="tr-TR" dirty="0">
                <a:solidFill>
                  <a:schemeClr val="dk1"/>
                </a:solidFill>
              </a:rPr>
              <a:t>" in </a:t>
            </a:r>
            <a:r>
              <a:rPr lang="tr-TR" dirty="0" err="1">
                <a:solidFill>
                  <a:schemeClr val="dk1"/>
                </a:solidFill>
              </a:rPr>
              <a:t>the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Pear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Deck</a:t>
            </a:r>
            <a:r>
              <a:rPr lang="tr-TR" dirty="0">
                <a:solidFill>
                  <a:schemeClr val="dk1"/>
                </a:solidFill>
              </a:rPr>
              <a:t> </a:t>
            </a:r>
            <a:r>
              <a:rPr lang="tr-TR" dirty="0" err="1">
                <a:solidFill>
                  <a:schemeClr val="dk1"/>
                </a:solidFill>
              </a:rPr>
              <a:t>sidebar</a:t>
            </a:r>
            <a:r>
              <a:rPr lang="tr-T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67f2d71f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67f2d71f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c2f2de20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7c2f2de20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36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85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67e3db5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67e3db5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Those keywords might help you on every occasion.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628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67e3db5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67e3db5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05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172ab90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172ab90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729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f21482a9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f21482a9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8172ab90d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8172ab90d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67e3db5f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67e3db5f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790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13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dirty="0"/>
              <a:t>8 </a:t>
            </a:r>
            <a:r>
              <a:rPr lang="tr-TR" dirty="0" err="1"/>
              <a:t>min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end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debrief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7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172ab90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172ab90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question</a:t>
            </a:r>
            <a:r>
              <a:rPr lang="tr-TR" dirty="0"/>
              <a:t>,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"Ask </a:t>
            </a:r>
            <a:r>
              <a:rPr lang="tr-TR" dirty="0" err="1"/>
              <a:t>Students</a:t>
            </a:r>
            <a:r>
              <a:rPr lang="tr-TR" dirty="0"/>
              <a:t> a </a:t>
            </a:r>
            <a:r>
              <a:rPr lang="tr-TR" dirty="0" err="1"/>
              <a:t>Question</a:t>
            </a:r>
            <a:r>
              <a:rPr lang="tr-TR" dirty="0"/>
              <a:t>"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sidebar</a:t>
            </a:r>
            <a:r>
              <a:rPr lang="tr-T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14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172ab90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172ab90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question</a:t>
            </a:r>
            <a:r>
              <a:rPr lang="tr-TR" dirty="0"/>
              <a:t>,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"Ask </a:t>
            </a:r>
            <a:r>
              <a:rPr lang="tr-TR" dirty="0" err="1"/>
              <a:t>Students</a:t>
            </a:r>
            <a:r>
              <a:rPr lang="tr-TR" dirty="0"/>
              <a:t> a </a:t>
            </a:r>
            <a:r>
              <a:rPr lang="tr-TR" dirty="0" err="1"/>
              <a:t>Question</a:t>
            </a:r>
            <a:r>
              <a:rPr lang="tr-TR" dirty="0"/>
              <a:t>"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sidebar</a:t>
            </a:r>
            <a:r>
              <a:rPr lang="tr-T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73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172ab90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172ab90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question</a:t>
            </a:r>
            <a:r>
              <a:rPr lang="tr-TR" dirty="0"/>
              <a:t>,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"Ask </a:t>
            </a:r>
            <a:r>
              <a:rPr lang="tr-TR" dirty="0" err="1"/>
              <a:t>Students</a:t>
            </a:r>
            <a:r>
              <a:rPr lang="tr-TR" dirty="0"/>
              <a:t> a </a:t>
            </a:r>
            <a:r>
              <a:rPr lang="tr-TR" dirty="0" err="1"/>
              <a:t>Question</a:t>
            </a:r>
            <a:r>
              <a:rPr lang="tr-TR" dirty="0"/>
              <a:t>"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sidebar</a:t>
            </a:r>
            <a:r>
              <a:rPr lang="tr-T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6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172ab90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172ab90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This</a:t>
            </a:r>
            <a:r>
              <a:rPr lang="tr-TR" dirty="0"/>
              <a:t> is a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Slide</a:t>
            </a:r>
            <a:r>
              <a:rPr lang="tr-T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🍐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question</a:t>
            </a:r>
            <a:r>
              <a:rPr lang="tr-TR" dirty="0"/>
              <a:t>,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"Ask </a:t>
            </a:r>
            <a:r>
              <a:rPr lang="tr-TR" dirty="0" err="1"/>
              <a:t>Students</a:t>
            </a:r>
            <a:r>
              <a:rPr lang="tr-TR" dirty="0"/>
              <a:t> a </a:t>
            </a:r>
            <a:r>
              <a:rPr lang="tr-TR" dirty="0" err="1"/>
              <a:t>Question</a:t>
            </a:r>
            <a:r>
              <a:rPr lang="tr-TR" dirty="0"/>
              <a:t>"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Pear</a:t>
            </a:r>
            <a:r>
              <a:rPr lang="tr-TR" dirty="0"/>
              <a:t> </a:t>
            </a:r>
            <a:r>
              <a:rPr lang="tr-TR" dirty="0" err="1"/>
              <a:t>Deck</a:t>
            </a:r>
            <a:r>
              <a:rPr lang="tr-TR" dirty="0"/>
              <a:t> </a:t>
            </a:r>
            <a:r>
              <a:rPr lang="tr-TR" dirty="0" err="1"/>
              <a:t>sidebar</a:t>
            </a:r>
            <a:r>
              <a:rPr lang="tr-T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05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4369500" cy="3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943350" y="4903875"/>
            <a:ext cx="1626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/?eyJ0eXBlIjoiZnJlZWhhbmREcmF3aW5nIiwiZHJhZ2dhYmxlcyI6W3siaWQiOiJkcmFnZ2FibGUwIiwidHlwZSI6Imljb24iLCJpY29uIjp7ImlkIjoiZGVmYXVsdC1jaXJjbGUifSwiY29sb3IiOiIjRDUxRDI4In1dLCJkcmFnZ2FibGVTaXplIjoxMi41NSwiZW1iZWRkYWJsZVVybCI6Imh0dHBzOi8vIiwiYW5zd2VycyI6W119pearId=magic-pear-shape-identifi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dontchangethislink.peardeckmagic.zone/?eyJ0eXBlIjoiZ29vZ2xlLXNsaWRlcy1hZGRvbi10ZW1wbGF0ZS1saWJyYXJ5IiwiY2xhc3NUaW1lIjoiYmVnaW5uaW5nIiwiY29udGVudElkIjoiaHR0cHM6Ly9kb2NzLmdvb2dsZS5jb20vcHJlc2VudGF0aW9uL2QvMWZUYlB4ZTN3ZzA1ekVDTE5MR0lxcm5MQUt4cWlUZGhlV2F4N1gyRC1mMVUvZWRpdCNzbGlkZT1pZC5nNWMyZTI1MTQ0M18wXzciLCJzbGlkZUlkIjoiZzVjMmUyNTE0NDNfMF83IiwicHJlc2VudGF0aW9uSWQiOiIxZlRiUHhlM3dnMDV6RUNMTkxHSXFybkxBS3hxaVRkaGVXYXg3WDJELWYxVSIsInRlbXBsYXRlTmFtZSI6IkRyYXcgb3IgdHlwZSAyIHRoaW5ncyB5b3UgYWxyZWFkeSBrbm93IiwibGFzdEVkaXRlZEJ5IjoiMTExMzQ4OTQ0Nzg5OTg2MjA1NzA0IiwiY29udGVudEluc3RhbmNlSWQiOiI2ZTExYzUzYWE3YTE0MWRiOGM3ODAxNTE4YzQxMTBlZSJ9pearId=magic-pear-metadata-identifier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/?eyJ0eXBlIjoiZ29vZ2xlLXNsaWRlcy1hZGRvbi1yZXNwb25zZS1mb290ZXIiLCJsYXN0RWRpdGVkQnkiOiIxMTEzNDg5NDQ3ODk5ODYyMDU3MDQiLCJwcmVzZW50YXRpb25JZCI6IjFNR1Rsa1NLc21Ga1pzamQzZEZ4T1lvRDNBNk15ZDZzWkw1ZmhpdGtUMVh3IiwiY29udGVudElkIjoiY3VzdG9tLXJlc3BvbnNlLWZyZWVSZXNwb25zZS10ZXh0Iiwic2xpZGVJZCI6Imc4MTcyYWI5MGQzXzBfMTkiLCJjb250ZW50SW5zdGFuY2VJZCI6IjFNR1Rsa1NLc21Ga1pzamQzZEZ4T1lvRDNBNk15ZDZzWkw1ZmhpdGtUMVh3LzMyNmFiYTIyLTY3ZDgtNDc0OC04MGU3LTBjOGRmYmI2MGZjZCJ9pearId=magic-pear-metadata-identifi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/?eyJ0eXBlIjoiZ29vZ2xlLXNsaWRlcy1hZGRvbi1yZXNwb25zZS1mb290ZXIiLCJsYXN0RWRpdGVkQnkiOiIxMTEzNDg5NDQ3ODk5ODYyMDU3MDQiLCJwcmVzZW50YXRpb25JZCI6IjFNR1Rsa1NLc21Ga1pzamQzZEZ4T1lvRDNBNk15ZDZzWkw1ZmhpdGtUMVh3IiwiY29udGVudElkIjoiY3VzdG9tLXJlc3BvbnNlLWZyZWVSZXNwb25zZS10ZXh0Iiwic2xpZGVJZCI6Imc4MTcyYWI5MGQzXzBfMTkiLCJjb250ZW50SW5zdGFuY2VJZCI6IjFNR1Rsa1NLc21Ga1pzamQzZEZ4T1lvRDNBNk15ZDZzWkw1ZmhpdGtUMVh3LzMyNmFiYTIyLTY3ZDgtNDc0OC04MGU3LTBjOGRmYmI2MGZjZCJ9pearId=magic-pear-metadata-identifi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/?eyJ0eXBlIjoiZ29vZ2xlLXNsaWRlcy1hZGRvbi1yZXNwb25zZS1mb290ZXIiLCJsYXN0RWRpdGVkQnkiOiIxMTEzNDg5NDQ3ODk5ODYyMDU3MDQiLCJwcmVzZW50YXRpb25JZCI6IjFNR1Rsa1NLc21Ga1pzamQzZEZ4T1lvRDNBNk15ZDZzWkw1ZmhpdGtUMVh3IiwiY29udGVudElkIjoiY3VzdG9tLXJlc3BvbnNlLWZyZWVSZXNwb25zZS10ZXh0Iiwic2xpZGVJZCI6Imc4MTcyYWI5MGQzXzBfMTkiLCJjb250ZW50SW5zdGFuY2VJZCI6IjFNR1Rsa1NLc21Ga1pzamQzZEZ4T1lvRDNBNk15ZDZzWkw1ZmhpdGtUMVh3LzMyNmFiYTIyLTY3ZDgtNDc0OC04MGU3LTBjOGRmYmI2MGZjZCJ9pearId=magic-pear-metadata-identifi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ntchangethislink.peardeckmagic.zone/?eyJ0eXBlIjoiZ29vZ2xlLXNsaWRlcy1hZGRvbi1yZXNwb25zZS1mb290ZXIiLCJsYXN0RWRpdGVkQnkiOiIxMTEzNDg5NDQ3ODk5ODYyMDU3MDQiLCJwcmVzZW50YXRpb25JZCI6IjFNR1Rsa1NLc21Ga1pzamQzZEZ4T1lvRDNBNk15ZDZzWkw1ZmhpdGtUMVh3IiwiY29udGVudElkIjoiY3VzdG9tLXJlc3BvbnNlLWZyZWVSZXNwb25zZS10ZXh0Iiwic2xpZGVJZCI6Imc4MTcyYWI5MGQzXzBfMTkiLCJjb250ZW50SW5zdGFuY2VJZCI6IjFNR1Rsa1NLc21Ga1pzamQzZEZ4T1lvRDNBNk15ZDZzWkw1ZmhpdGtUMVh3LzMyNmFiYTIyLTY3ZDgtNDc0OC04MGU3LTBjOGRmYmI2MGZjZCJ9pearId=magic-pear-metadata-identifi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52" name="Google Shape;52;p8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53" name="Google Shape;53;p8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8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8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8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8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8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8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8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8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8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84" name="Google Shape;284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372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8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" name="Google Shape;291;p8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862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8" name="Google Shape;318;p8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3725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4" name="Google Shape;324;p8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6" name="Google Shape;326;p8"/>
          <p:cNvSpPr txBox="1">
            <a:spLocks noGrp="1"/>
          </p:cNvSpPr>
          <p:nvPr>
            <p:ph type="ctrTitle"/>
          </p:nvPr>
        </p:nvSpPr>
        <p:spPr>
          <a:xfrm>
            <a:off x="328750" y="-48300"/>
            <a:ext cx="6682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 err="1">
                <a:solidFill>
                  <a:srgbClr val="741B47"/>
                </a:solidFill>
              </a:rPr>
              <a:t>Computational</a:t>
            </a:r>
            <a:r>
              <a:rPr lang="tr-TR" dirty="0">
                <a:solidFill>
                  <a:srgbClr val="741B47"/>
                </a:solidFill>
              </a:rPr>
              <a:t> </a:t>
            </a:r>
            <a:r>
              <a:rPr lang="tr-TR" dirty="0" err="1">
                <a:solidFill>
                  <a:srgbClr val="741B47"/>
                </a:solidFill>
              </a:rPr>
              <a:t>Thinking</a:t>
            </a:r>
            <a:r>
              <a:rPr lang="tr-TR" dirty="0">
                <a:solidFill>
                  <a:srgbClr val="741B47"/>
                </a:solidFill>
              </a:rPr>
              <a:t>?</a:t>
            </a:r>
            <a:endParaRPr dirty="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27" name="Google Shape;327;p8"/>
          <p:cNvSpPr txBox="1">
            <a:spLocks noGrp="1"/>
          </p:cNvSpPr>
          <p:nvPr>
            <p:ph type="ctrTitle"/>
          </p:nvPr>
        </p:nvSpPr>
        <p:spPr>
          <a:xfrm>
            <a:off x="328750" y="3074825"/>
            <a:ext cx="31806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dirty="0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Session-3</a:t>
            </a:r>
            <a:endParaRPr dirty="0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6652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Example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588" name="Google Shape;588;p45"/>
          <p:cNvSpPr txBox="1">
            <a:spLocks noGrp="1"/>
          </p:cNvSpPr>
          <p:nvPr>
            <p:ph type="body" idx="1"/>
          </p:nvPr>
        </p:nvSpPr>
        <p:spPr>
          <a:xfrm>
            <a:off x="269913" y="888235"/>
            <a:ext cx="3597007" cy="36837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tr-T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a,b,c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big=a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b&gt;big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big=b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c&gt;big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big=c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big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dirty="0"/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sp>
        <p:nvSpPr>
          <p:cNvPr id="2" name="Patlama: 8 Nokta 1">
            <a:extLst>
              <a:ext uri="{FF2B5EF4-FFF2-40B4-BE49-F238E27FC236}">
                <a16:creationId xmlns:a16="http://schemas.microsoft.com/office/drawing/2014/main" id="{8FA08F24-53C6-040F-DB66-63B1EE20C924}"/>
              </a:ext>
            </a:extLst>
          </p:cNvPr>
          <p:cNvSpPr/>
          <p:nvPr/>
        </p:nvSpPr>
        <p:spPr>
          <a:xfrm>
            <a:off x="3415229" y="1042507"/>
            <a:ext cx="4682169" cy="3529494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you remember? Let's draw the flowchart.</a:t>
            </a:r>
          </a:p>
        </p:txBody>
      </p:sp>
    </p:spTree>
    <p:extLst>
      <p:ext uri="{BB962C8B-B14F-4D97-AF65-F5344CB8AC3E}">
        <p14:creationId xmlns:p14="http://schemas.microsoft.com/office/powerpoint/2010/main" val="129793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Example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588" name="Google Shape;588;p45"/>
          <p:cNvSpPr txBox="1">
            <a:spLocks noGrp="1"/>
          </p:cNvSpPr>
          <p:nvPr>
            <p:ph type="body" idx="1"/>
          </p:nvPr>
        </p:nvSpPr>
        <p:spPr>
          <a:xfrm>
            <a:off x="269913" y="888235"/>
            <a:ext cx="3597007" cy="36837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tr-T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a,b,c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big=a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b&gt;big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big=b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c&gt;big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big=c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 big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dirty="0"/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967F1FC-6FFC-AF39-0E15-44CAE0F7A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74" y="95453"/>
            <a:ext cx="2787405" cy="49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Example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588" name="Google Shape;588;p45"/>
          <p:cNvSpPr txBox="1">
            <a:spLocks noGrp="1"/>
          </p:cNvSpPr>
          <p:nvPr>
            <p:ph type="body" idx="1"/>
          </p:nvPr>
        </p:nvSpPr>
        <p:spPr>
          <a:xfrm>
            <a:off x="269913" y="888235"/>
            <a:ext cx="3597007" cy="36837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tr-TR" dirty="0"/>
              <a:t>A</a:t>
            </a:r>
            <a:r>
              <a:rPr lang="en-US" dirty="0" err="1"/>
              <a:t>nother</a:t>
            </a:r>
            <a:r>
              <a:rPr lang="en-US" dirty="0"/>
              <a:t> solution</a:t>
            </a:r>
            <a:endParaRPr dirty="0"/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839203A-BBCE-070C-B4EF-6E51B7A33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69" y="192647"/>
            <a:ext cx="2949267" cy="47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3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tx1"/>
                </a:solidFill>
              </a:rPr>
              <a:t>Assignment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8" name="Google Shape;588;p45"/>
          <p:cNvSpPr txBox="1">
            <a:spLocks noGrp="1"/>
          </p:cNvSpPr>
          <p:nvPr>
            <p:ph type="body" idx="1"/>
          </p:nvPr>
        </p:nvSpPr>
        <p:spPr>
          <a:xfrm>
            <a:off x="302964" y="733998"/>
            <a:ext cx="3597007" cy="4168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Calculate the shipping fee according to the information given in the table</a:t>
            </a:r>
            <a:endParaRPr lang="tr-TR" dirty="0"/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7A580D87-91A3-091D-C703-F0F330E916AB}"/>
              </a:ext>
            </a:extLst>
          </p:cNvPr>
          <p:cNvGraphicFramePr>
            <a:graphicFrameLocks noGrp="1"/>
          </p:cNvGraphicFramePr>
          <p:nvPr/>
        </p:nvGraphicFramePr>
        <p:xfrm>
          <a:off x="302964" y="272109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54586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6172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price multiplier by distance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640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0-500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68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500-1000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46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1000+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500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49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9409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457199" y="192648"/>
            <a:ext cx="6562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tx1"/>
                </a:solidFill>
              </a:rPr>
              <a:t>Assignment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solution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7A580D87-91A3-091D-C703-F0F330E9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61453"/>
              </p:ext>
            </p:extLst>
          </p:nvPr>
        </p:nvGraphicFramePr>
        <p:xfrm>
          <a:off x="322588" y="825816"/>
          <a:ext cx="3535037" cy="9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04">
                  <a:extLst>
                    <a:ext uri="{9D8B030D-6E8A-4147-A177-3AD203B41FA5}">
                      <a16:colId xmlns:a16="http://schemas.microsoft.com/office/drawing/2014/main" val="255458685"/>
                    </a:ext>
                  </a:extLst>
                </a:gridCol>
                <a:gridCol w="2453933">
                  <a:extLst>
                    <a:ext uri="{9D8B030D-6E8A-4147-A177-3AD203B41FA5}">
                      <a16:colId xmlns:a16="http://schemas.microsoft.com/office/drawing/2014/main" val="3161722352"/>
                    </a:ext>
                  </a:extLst>
                </a:gridCol>
              </a:tblGrid>
              <a:tr h="362765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distince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price multiplier by distance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640013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0-500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683955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500-1000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461271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1000+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49162"/>
                  </a:ext>
                </a:extLst>
              </a:tr>
            </a:tbl>
          </a:graphicData>
        </a:graphic>
      </p:graphicFrame>
      <p:sp>
        <p:nvSpPr>
          <p:cNvPr id="2" name="Google Shape;588;p45">
            <a:extLst>
              <a:ext uri="{FF2B5EF4-FFF2-40B4-BE49-F238E27FC236}">
                <a16:creationId xmlns:a16="http://schemas.microsoft.com/office/drawing/2014/main" id="{3DD12770-7AD3-F387-0988-69BD5BB10F88}"/>
              </a:ext>
            </a:extLst>
          </p:cNvPr>
          <p:cNvSpPr txBox="1">
            <a:spLocks/>
          </p:cNvSpPr>
          <p:nvPr/>
        </p:nvSpPr>
        <p:spPr>
          <a:xfrm>
            <a:off x="322588" y="1902092"/>
            <a:ext cx="4248150" cy="292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START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dirty="0" err="1"/>
              <a:t>packagetPrice</a:t>
            </a:r>
            <a:r>
              <a:rPr lang="en-US" sz="1400" dirty="0"/>
              <a:t>, </a:t>
            </a:r>
            <a:r>
              <a:rPr lang="en-US" sz="1400" dirty="0" err="1"/>
              <a:t>packageWeight</a:t>
            </a:r>
            <a:r>
              <a:rPr lang="en-US" sz="1400" dirty="0"/>
              <a:t>, distance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INPUT</a:t>
            </a:r>
            <a:r>
              <a:rPr lang="en-US" sz="1400" dirty="0"/>
              <a:t> " Enter Package Weight ", </a:t>
            </a:r>
            <a:r>
              <a:rPr lang="en-US" sz="1400" dirty="0" err="1"/>
              <a:t>packageWeight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INPUT</a:t>
            </a:r>
            <a:r>
              <a:rPr lang="en-US" sz="1400" dirty="0"/>
              <a:t> " Enter Distance ", distance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IF</a:t>
            </a:r>
            <a:r>
              <a:rPr lang="en-US" sz="1400" dirty="0"/>
              <a:t> (distance &gt;= 0) and (distance &lt;= 500)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400" dirty="0"/>
              <a:t>	</a:t>
            </a:r>
            <a:r>
              <a:rPr lang="en-US" sz="1400" dirty="0" err="1"/>
              <a:t>packagetPrice</a:t>
            </a:r>
            <a:r>
              <a:rPr lang="en-US" sz="1400" dirty="0"/>
              <a:t> = </a:t>
            </a:r>
            <a:r>
              <a:rPr lang="en-US" sz="1400" dirty="0" err="1"/>
              <a:t>packageWeight</a:t>
            </a:r>
            <a:r>
              <a:rPr lang="en-US" sz="1400" dirty="0"/>
              <a:t> * 50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ELSE IF </a:t>
            </a:r>
            <a:r>
              <a:rPr lang="en-US" sz="1400" dirty="0"/>
              <a:t>(distance &gt; 500) and (distance &lt;= 1000)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400" dirty="0"/>
              <a:t>	</a:t>
            </a:r>
            <a:r>
              <a:rPr lang="en-US" sz="1400" dirty="0" err="1"/>
              <a:t>packagetPrice</a:t>
            </a:r>
            <a:r>
              <a:rPr lang="en-US" sz="1400" dirty="0"/>
              <a:t> = </a:t>
            </a:r>
            <a:r>
              <a:rPr lang="en-US" sz="1400" dirty="0" err="1"/>
              <a:t>packageWeight</a:t>
            </a:r>
            <a:r>
              <a:rPr lang="en-US" sz="1400" dirty="0"/>
              <a:t> * 100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ELSE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400" dirty="0"/>
              <a:t>	</a:t>
            </a:r>
            <a:r>
              <a:rPr lang="en-US" sz="1400" dirty="0" err="1"/>
              <a:t>packagetPrice</a:t>
            </a:r>
            <a:r>
              <a:rPr lang="en-US" sz="1400" dirty="0"/>
              <a:t> = </a:t>
            </a:r>
            <a:r>
              <a:rPr lang="en-US" sz="1400" dirty="0" err="1"/>
              <a:t>packageWeight</a:t>
            </a:r>
            <a:r>
              <a:rPr lang="en-US" sz="1400" dirty="0"/>
              <a:t> * 500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PRINT</a:t>
            </a:r>
            <a:r>
              <a:rPr lang="en-US" sz="1400" dirty="0"/>
              <a:t> "Package Price=" + </a:t>
            </a:r>
            <a:r>
              <a:rPr lang="en-US" sz="1400" dirty="0" err="1"/>
              <a:t>packagetPrice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0361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1D6659F-856C-E8B7-A86E-D39AF4AF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36" y="192648"/>
            <a:ext cx="3637289" cy="4725276"/>
          </a:xfrm>
          <a:prstGeom prst="rect">
            <a:avLst/>
          </a:prstGeom>
        </p:spPr>
      </p:pic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457199" y="192648"/>
            <a:ext cx="65627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tx1"/>
                </a:solidFill>
              </a:rPr>
              <a:t>Assignment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solution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7A580D87-91A3-091D-C703-F0F330E916AB}"/>
              </a:ext>
            </a:extLst>
          </p:cNvPr>
          <p:cNvGraphicFramePr>
            <a:graphicFrameLocks noGrp="1"/>
          </p:cNvGraphicFramePr>
          <p:nvPr/>
        </p:nvGraphicFramePr>
        <p:xfrm>
          <a:off x="322588" y="825816"/>
          <a:ext cx="3535037" cy="9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04">
                  <a:extLst>
                    <a:ext uri="{9D8B030D-6E8A-4147-A177-3AD203B41FA5}">
                      <a16:colId xmlns:a16="http://schemas.microsoft.com/office/drawing/2014/main" val="255458685"/>
                    </a:ext>
                  </a:extLst>
                </a:gridCol>
                <a:gridCol w="2453933">
                  <a:extLst>
                    <a:ext uri="{9D8B030D-6E8A-4147-A177-3AD203B41FA5}">
                      <a16:colId xmlns:a16="http://schemas.microsoft.com/office/drawing/2014/main" val="3161722352"/>
                    </a:ext>
                  </a:extLst>
                </a:gridCol>
              </a:tblGrid>
              <a:tr h="362765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distince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price multiplier by distance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6400136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0-500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683955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500-1000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461271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1000+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49162"/>
                  </a:ext>
                </a:extLst>
              </a:tr>
            </a:tbl>
          </a:graphicData>
        </a:graphic>
      </p:graphicFrame>
      <p:sp>
        <p:nvSpPr>
          <p:cNvPr id="2" name="Google Shape;588;p45">
            <a:extLst>
              <a:ext uri="{FF2B5EF4-FFF2-40B4-BE49-F238E27FC236}">
                <a16:creationId xmlns:a16="http://schemas.microsoft.com/office/drawing/2014/main" id="{3DD12770-7AD3-F387-0988-69BD5BB10F88}"/>
              </a:ext>
            </a:extLst>
          </p:cNvPr>
          <p:cNvSpPr txBox="1">
            <a:spLocks/>
          </p:cNvSpPr>
          <p:nvPr/>
        </p:nvSpPr>
        <p:spPr>
          <a:xfrm>
            <a:off x="322588" y="1902092"/>
            <a:ext cx="4248150" cy="292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START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dirty="0" err="1"/>
              <a:t>packagetPrice</a:t>
            </a:r>
            <a:r>
              <a:rPr lang="en-US" sz="1400" dirty="0"/>
              <a:t>, </a:t>
            </a:r>
            <a:r>
              <a:rPr lang="en-US" sz="1400" dirty="0" err="1"/>
              <a:t>packageWeight</a:t>
            </a:r>
            <a:r>
              <a:rPr lang="en-US" sz="1400" dirty="0"/>
              <a:t>, distance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INPUT</a:t>
            </a:r>
            <a:r>
              <a:rPr lang="en-US" sz="1400" dirty="0"/>
              <a:t> " Enter Package Weight ", </a:t>
            </a:r>
            <a:r>
              <a:rPr lang="en-US" sz="1400" dirty="0" err="1"/>
              <a:t>packageWeight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INPUT</a:t>
            </a:r>
            <a:r>
              <a:rPr lang="en-US" sz="1400" dirty="0"/>
              <a:t> " Enter Distance ", distance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IF</a:t>
            </a:r>
            <a:r>
              <a:rPr lang="en-US" sz="1400" dirty="0"/>
              <a:t> (distance &gt;= 0) and (distance &lt;= 500)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400" dirty="0"/>
              <a:t>	</a:t>
            </a:r>
            <a:r>
              <a:rPr lang="en-US" sz="1400" dirty="0" err="1"/>
              <a:t>packagetPrice</a:t>
            </a:r>
            <a:r>
              <a:rPr lang="en-US" sz="1400" dirty="0"/>
              <a:t> = </a:t>
            </a:r>
            <a:r>
              <a:rPr lang="en-US" sz="1400" dirty="0" err="1"/>
              <a:t>packageWeight</a:t>
            </a:r>
            <a:r>
              <a:rPr lang="en-US" sz="1400" dirty="0"/>
              <a:t> * 50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ELSE IF </a:t>
            </a:r>
            <a:r>
              <a:rPr lang="en-US" sz="1400" dirty="0"/>
              <a:t>(distance &gt; 500) and (distance &lt;= 1000)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400" dirty="0"/>
              <a:t>	</a:t>
            </a:r>
            <a:r>
              <a:rPr lang="en-US" sz="1400" dirty="0" err="1"/>
              <a:t>packagetPrice</a:t>
            </a:r>
            <a:r>
              <a:rPr lang="en-US" sz="1400" dirty="0"/>
              <a:t> = </a:t>
            </a:r>
            <a:r>
              <a:rPr lang="en-US" sz="1400" dirty="0" err="1"/>
              <a:t>packageWeight</a:t>
            </a:r>
            <a:r>
              <a:rPr lang="en-US" sz="1400" dirty="0"/>
              <a:t> * 100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ELSE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400" dirty="0"/>
              <a:t>	</a:t>
            </a:r>
            <a:r>
              <a:rPr lang="en-US" sz="1400" dirty="0" err="1"/>
              <a:t>packagetPrice</a:t>
            </a:r>
            <a:r>
              <a:rPr lang="en-US" sz="1400" dirty="0"/>
              <a:t> = </a:t>
            </a:r>
            <a:r>
              <a:rPr lang="en-US" sz="1400" dirty="0" err="1"/>
              <a:t>packageWeight</a:t>
            </a:r>
            <a:r>
              <a:rPr lang="en-US" sz="1400" dirty="0"/>
              <a:t> * 500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PRINT</a:t>
            </a:r>
            <a:r>
              <a:rPr lang="en-US" sz="1400" dirty="0"/>
              <a:t> "Package Price=" + </a:t>
            </a:r>
            <a:r>
              <a:rPr lang="en-US" sz="1400" dirty="0" err="1"/>
              <a:t>packagetPrice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400" b="1" dirty="0"/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896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457199" y="192648"/>
            <a:ext cx="3133727" cy="6550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tx1"/>
                </a:solidFill>
              </a:rPr>
              <a:t>Example</a:t>
            </a:r>
            <a:r>
              <a:rPr lang="tr-TR" dirty="0">
                <a:solidFill>
                  <a:schemeClr val="tx1"/>
                </a:solidFill>
              </a:rPr>
              <a:t> </a:t>
            </a:r>
            <a:br>
              <a:rPr lang="tr-TR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  <p:sp>
        <p:nvSpPr>
          <p:cNvPr id="2" name="Google Shape;588;p45">
            <a:extLst>
              <a:ext uri="{FF2B5EF4-FFF2-40B4-BE49-F238E27FC236}">
                <a16:creationId xmlns:a16="http://schemas.microsoft.com/office/drawing/2014/main" id="{3DD12770-7AD3-F387-0988-69BD5BB10F88}"/>
              </a:ext>
            </a:extLst>
          </p:cNvPr>
          <p:cNvSpPr txBox="1">
            <a:spLocks/>
          </p:cNvSpPr>
          <p:nvPr/>
        </p:nvSpPr>
        <p:spPr>
          <a:xfrm>
            <a:off x="338137" y="847725"/>
            <a:ext cx="3062288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START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IF lamp plugged in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600" dirty="0"/>
              <a:t>	</a:t>
            </a:r>
            <a:r>
              <a:rPr lang="en-US" sz="1600" dirty="0"/>
              <a:t>IF </a:t>
            </a:r>
            <a:r>
              <a:rPr lang="en-US" sz="1600" dirty="0" err="1"/>
              <a:t>bulp</a:t>
            </a:r>
            <a:r>
              <a:rPr lang="en-US" sz="1600" dirty="0"/>
              <a:t> burned out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</a:t>
            </a:r>
            <a:r>
              <a:rPr lang="tr-TR" sz="1600" dirty="0"/>
              <a:t>	</a:t>
            </a:r>
            <a:r>
              <a:rPr lang="en-US" sz="1600" dirty="0"/>
              <a:t>repair lamp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	</a:t>
            </a:r>
            <a:r>
              <a:rPr lang="en-US" sz="1600" dirty="0" err="1"/>
              <a:t>GoTo</a:t>
            </a:r>
            <a:r>
              <a:rPr lang="en-US" sz="1600" dirty="0"/>
              <a:t> end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ELSE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	Plug in lamp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	</a:t>
            </a:r>
            <a:r>
              <a:rPr lang="en-US" sz="1600" dirty="0" err="1"/>
              <a:t>GoTo</a:t>
            </a:r>
            <a:r>
              <a:rPr lang="en-US" sz="1600" dirty="0"/>
              <a:t> end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ELSE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600" dirty="0"/>
              <a:t>	</a:t>
            </a:r>
            <a:r>
              <a:rPr lang="en-US" sz="1600" dirty="0"/>
              <a:t>plug in lamp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600" dirty="0"/>
              <a:t>	</a:t>
            </a:r>
            <a:r>
              <a:rPr lang="en-US" sz="1600" dirty="0"/>
              <a:t>go to end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4251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457199" y="192648"/>
            <a:ext cx="3133727" cy="6550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chemeClr val="tx1"/>
                </a:solidFill>
              </a:rPr>
              <a:t>Example</a:t>
            </a:r>
            <a:r>
              <a:rPr lang="tr-TR" dirty="0">
                <a:solidFill>
                  <a:schemeClr val="tx1"/>
                </a:solidFill>
              </a:rPr>
              <a:t> </a:t>
            </a:r>
            <a:br>
              <a:rPr lang="tr-TR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  <p:sp>
        <p:nvSpPr>
          <p:cNvPr id="2" name="Google Shape;588;p45">
            <a:extLst>
              <a:ext uri="{FF2B5EF4-FFF2-40B4-BE49-F238E27FC236}">
                <a16:creationId xmlns:a16="http://schemas.microsoft.com/office/drawing/2014/main" id="{3DD12770-7AD3-F387-0988-69BD5BB10F88}"/>
              </a:ext>
            </a:extLst>
          </p:cNvPr>
          <p:cNvSpPr txBox="1">
            <a:spLocks/>
          </p:cNvSpPr>
          <p:nvPr/>
        </p:nvSpPr>
        <p:spPr>
          <a:xfrm>
            <a:off x="338137" y="847725"/>
            <a:ext cx="3062288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START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IF lamp plugged in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600" dirty="0"/>
              <a:t>	</a:t>
            </a:r>
            <a:r>
              <a:rPr lang="en-US" sz="1600" dirty="0"/>
              <a:t>IF </a:t>
            </a:r>
            <a:r>
              <a:rPr lang="en-US" sz="1600" dirty="0" err="1"/>
              <a:t>bulp</a:t>
            </a:r>
            <a:r>
              <a:rPr lang="en-US" sz="1600" dirty="0"/>
              <a:t> burned out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</a:t>
            </a:r>
            <a:r>
              <a:rPr lang="tr-TR" sz="1600" dirty="0"/>
              <a:t>	</a:t>
            </a:r>
            <a:r>
              <a:rPr lang="en-US" sz="1600" dirty="0"/>
              <a:t>repair lamp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	</a:t>
            </a:r>
            <a:r>
              <a:rPr lang="en-US" sz="1600" dirty="0" err="1"/>
              <a:t>GoTo</a:t>
            </a:r>
            <a:r>
              <a:rPr lang="en-US" sz="1600" dirty="0"/>
              <a:t> end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ELSE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	Plug in lamp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		</a:t>
            </a:r>
            <a:r>
              <a:rPr lang="en-US" sz="1600" dirty="0" err="1"/>
              <a:t>GoTo</a:t>
            </a:r>
            <a:r>
              <a:rPr lang="en-US" sz="1600" dirty="0"/>
              <a:t> end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ELSE 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600" dirty="0"/>
              <a:t>	</a:t>
            </a:r>
            <a:r>
              <a:rPr lang="en-US" sz="1600" dirty="0"/>
              <a:t>plug in lamp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tr-TR" sz="1600" dirty="0"/>
              <a:t>	</a:t>
            </a:r>
            <a:r>
              <a:rPr lang="en-US" sz="1600" dirty="0"/>
              <a:t>go to end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US" sz="1600" dirty="0"/>
              <a:t>END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3F43C7B-908C-B02C-02F7-310DAE33F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82" y="192648"/>
            <a:ext cx="3062288" cy="48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3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"/>
          <p:cNvSpPr/>
          <p:nvPr/>
        </p:nvSpPr>
        <p:spPr>
          <a:xfrm>
            <a:off x="220050" y="247800"/>
            <a:ext cx="8703900" cy="447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 txBox="1">
            <a:spLocks noGrp="1"/>
          </p:cNvSpPr>
          <p:nvPr>
            <p:ph type="title"/>
          </p:nvPr>
        </p:nvSpPr>
        <p:spPr>
          <a:xfrm>
            <a:off x="435425" y="428125"/>
            <a:ext cx="84498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tr-TR" sz="4800" b="0" i="0" u="none" strike="noStrike" kern="0" cap="none" spc="0" normalizeH="0" baseline="0" noProof="0" dirty="0" err="1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Raleway SemiBold"/>
                <a:sym typeface="Raleway SemiBold"/>
              </a:rPr>
              <a:t>Login</a:t>
            </a:r>
            <a:r>
              <a:rPr kumimoji="0" lang="tr-TR" sz="4800" b="0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Raleway SemiBold"/>
                <a:sym typeface="Raleway SemiBold"/>
              </a:rPr>
              <a:t> </a:t>
            </a:r>
            <a:r>
              <a:rPr kumimoji="0" lang="tr-TR" sz="4800" b="0" i="0" u="none" strike="noStrike" kern="0" cap="none" spc="0" normalizeH="0" baseline="0" noProof="0" dirty="0" err="1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Raleway SemiBold"/>
                <a:sym typeface="Raleway SemiBold"/>
              </a:rPr>
              <a:t>Diagram</a:t>
            </a:r>
            <a:br>
              <a:rPr kumimoji="0" lang="tr-TR" sz="4800" b="0" i="0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Raleway SemiBold"/>
                <a:sym typeface="Raleway SemiBold"/>
              </a:rPr>
            </a:br>
            <a:r>
              <a:rPr lang="tr-TR" sz="2400" dirty="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Draw a </a:t>
            </a:r>
            <a:r>
              <a:rPr lang="tr-TR" sz="2400" dirty="0" err="1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flowchart</a:t>
            </a:r>
            <a:r>
              <a:rPr lang="tr-TR" sz="2400" dirty="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400" dirty="0" err="1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</a:t>
            </a:r>
            <a:r>
              <a:rPr lang="tr-TR" sz="2400" dirty="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400" dirty="0" err="1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login</a:t>
            </a:r>
            <a:r>
              <a:rPr lang="tr-TR" sz="2400" dirty="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400" dirty="0" err="1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to</a:t>
            </a:r>
            <a:r>
              <a:rPr lang="tr-TR" sz="2400" dirty="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400" dirty="0" err="1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your</a:t>
            </a:r>
            <a:r>
              <a:rPr lang="tr-TR" sz="2400" dirty="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400" dirty="0" err="1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facebook</a:t>
            </a:r>
            <a:r>
              <a:rPr lang="tr-TR" sz="2400" dirty="0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tr-TR" sz="2400" dirty="0" err="1">
                <a:solidFill>
                  <a:srgbClr val="0A353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account</a:t>
            </a:r>
            <a:endParaRPr sz="2400" dirty="0"/>
          </a:p>
        </p:txBody>
      </p:sp>
      <p:pic>
        <p:nvPicPr>
          <p:cNvPr id="623" name="Google Shape;623;p4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9">
            <a:hlinkClick r:id="rId5"/>
          </p:cNvPr>
          <p:cNvSpPr/>
          <p:nvPr/>
        </p:nvSpPr>
        <p:spPr>
          <a:xfrm>
            <a:off x="-63500" y="-635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A64D79"/>
                </a:solidFill>
              </a:rPr>
              <a:t>Login</a:t>
            </a:r>
            <a:r>
              <a:rPr lang="tr-TR" dirty="0">
                <a:solidFill>
                  <a:srgbClr val="A64D79"/>
                </a:solidFill>
              </a:rPr>
              <a:t> </a:t>
            </a:r>
            <a:r>
              <a:rPr lang="tr-TR" dirty="0" err="1">
                <a:solidFill>
                  <a:srgbClr val="A64D79"/>
                </a:solidFill>
              </a:rPr>
              <a:t>Diagram</a:t>
            </a:r>
            <a:endParaRPr dirty="0">
              <a:solidFill>
                <a:srgbClr val="A64D79"/>
              </a:solidFill>
            </a:endParaRPr>
          </a:p>
        </p:txBody>
      </p:sp>
      <p:sp>
        <p:nvSpPr>
          <p:cNvPr id="619" name="Google Shape;619;p42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  <p:pic>
        <p:nvPicPr>
          <p:cNvPr id="620" name="Google Shape;6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875" y="1026475"/>
            <a:ext cx="5026749" cy="37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2"/>
          <p:cNvSpPr txBox="1">
            <a:spLocks noGrp="1"/>
          </p:cNvSpPr>
          <p:nvPr>
            <p:ph type="body" idx="1"/>
          </p:nvPr>
        </p:nvSpPr>
        <p:spPr>
          <a:xfrm>
            <a:off x="501500" y="928875"/>
            <a:ext cx="4601100" cy="5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A flowchart to login to facebook account: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ctrTitle" idx="4294967295"/>
          </p:nvPr>
        </p:nvSpPr>
        <p:spPr>
          <a:xfrm>
            <a:off x="1264525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4800" b="0" i="0" u="none" strike="noStrike" cap="none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Table of Contents</a:t>
            </a:r>
            <a:endParaRPr sz="4800" b="0" i="0" u="none" strike="noStrike" cap="none">
              <a:solidFill>
                <a:srgbClr val="741B4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4294967295"/>
          </p:nvPr>
        </p:nvSpPr>
        <p:spPr>
          <a:xfrm>
            <a:off x="845725" y="1229675"/>
            <a:ext cx="7842300" cy="25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lang="tr-TR" sz="3600" dirty="0" err="1">
                <a:latin typeface="Raleway"/>
                <a:ea typeface="Raleway"/>
                <a:cs typeface="Raleway"/>
                <a:sym typeface="Raleway"/>
              </a:rPr>
              <a:t>Algorithm</a:t>
            </a:r>
            <a:endParaRPr sz="3600" dirty="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lang="tr-TR" sz="3600" dirty="0" err="1">
                <a:latin typeface="Raleway"/>
                <a:ea typeface="Raleway"/>
                <a:cs typeface="Raleway"/>
                <a:sym typeface="Raleway"/>
              </a:rPr>
              <a:t>Pseudocode</a:t>
            </a:r>
            <a:endParaRPr sz="36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lang="tr-TR" sz="3600" b="1" dirty="0" err="1">
                <a:latin typeface="Raleway"/>
                <a:ea typeface="Raleway"/>
                <a:cs typeface="Raleway"/>
                <a:sym typeface="Raleway"/>
              </a:rPr>
              <a:t>Flowchart</a:t>
            </a:r>
            <a:endParaRPr sz="36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98054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  <p:sp>
        <p:nvSpPr>
          <p:cNvPr id="608" name="Google Shape;608;p41"/>
          <p:cNvSpPr/>
          <p:nvPr/>
        </p:nvSpPr>
        <p:spPr>
          <a:xfrm>
            <a:off x="5229108" y="1842887"/>
            <a:ext cx="1270407" cy="5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288363" y="4712969"/>
            <a:ext cx="1017396" cy="4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431800" y="173800"/>
            <a:ext cx="5640900" cy="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tr-TR" sz="4000" dirty="0" err="1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Flowcharts</a:t>
            </a:r>
            <a:endParaRPr sz="4800" b="0" i="0" u="none" strike="noStrike" cap="none" dirty="0">
              <a:solidFill>
                <a:srgbClr val="409ACE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11" name="Google Shape;611;p41"/>
          <p:cNvSpPr/>
          <p:nvPr/>
        </p:nvSpPr>
        <p:spPr>
          <a:xfrm flipH="1">
            <a:off x="8355675" y="3947850"/>
            <a:ext cx="4269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602;p40">
            <a:extLst>
              <a:ext uri="{FF2B5EF4-FFF2-40B4-BE49-F238E27FC236}">
                <a16:creationId xmlns:a16="http://schemas.microsoft.com/office/drawing/2014/main" id="{A5CD9147-FC8F-442F-A25B-9DC04A0D5B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609" y="672029"/>
            <a:ext cx="6192418" cy="440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77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741B47"/>
                </a:solidFill>
              </a:rPr>
              <a:t>LOOPS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462" name="Google Shape;462;p24"/>
          <p:cNvSpPr txBox="1">
            <a:spLocks noGrp="1"/>
          </p:cNvSpPr>
          <p:nvPr>
            <p:ph type="body" idx="1"/>
          </p:nvPr>
        </p:nvSpPr>
        <p:spPr>
          <a:xfrm>
            <a:off x="457199" y="885725"/>
            <a:ext cx="8451923" cy="36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/>
              <a:t>A</a:t>
            </a:r>
            <a:r>
              <a:rPr lang="en-US" dirty="0"/>
              <a:t> loop is a sequence of instruction s that is continually repeated until a certain condition is reached.</a:t>
            </a:r>
          </a:p>
        </p:txBody>
      </p:sp>
      <p:sp>
        <p:nvSpPr>
          <p:cNvPr id="463" name="Google Shape;463;p24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F1D6023-61F7-FD92-72F5-2745EB771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46" y="1649841"/>
            <a:ext cx="4861981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7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741B47"/>
                </a:solidFill>
              </a:rPr>
              <a:t>FOR structure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78" name="Google Shape;378;p13"/>
          <p:cNvSpPr txBox="1">
            <a:spLocks noGrp="1"/>
          </p:cNvSpPr>
          <p:nvPr>
            <p:ph type="body" idx="1"/>
          </p:nvPr>
        </p:nvSpPr>
        <p:spPr>
          <a:xfrm>
            <a:off x="457199" y="902722"/>
            <a:ext cx="7937653" cy="3823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runs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element inside a </a:t>
            </a:r>
            <a:r>
              <a:rPr lang="tr-TR" dirty="0" err="1"/>
              <a:t>group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/>
              <a:t>FOR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/>
              <a:t>	</a:t>
            </a:r>
            <a:r>
              <a:rPr lang="tr-TR" dirty="0" err="1"/>
              <a:t>Count</a:t>
            </a:r>
            <a:r>
              <a:rPr lang="tr-TR" dirty="0"/>
              <a:t>;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/>
              <a:t>ENDFOR</a:t>
            </a:r>
            <a:endParaRPr dirty="0"/>
          </a:p>
        </p:txBody>
      </p:sp>
      <p:sp>
        <p:nvSpPr>
          <p:cNvPr id="379" name="Google Shape;379;p13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96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741B47"/>
                </a:solidFill>
              </a:rPr>
              <a:t>FOR structure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85" name="Google Shape;385;p14"/>
          <p:cNvSpPr txBox="1">
            <a:spLocks noGrp="1"/>
          </p:cNvSpPr>
          <p:nvPr>
            <p:ph type="body" idx="1"/>
          </p:nvPr>
        </p:nvSpPr>
        <p:spPr>
          <a:xfrm>
            <a:off x="492750" y="1071975"/>
            <a:ext cx="5089200" cy="24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For loop runs for each element inside a group. For example: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For every 25 minutes of study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	Earn one Pomodoro;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endfor</a:t>
            </a:r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  <p:sp>
        <p:nvSpPr>
          <p:cNvPr id="387" name="Google Shape;387;p14"/>
          <p:cNvSpPr txBox="1"/>
          <p:nvPr/>
        </p:nvSpPr>
        <p:spPr>
          <a:xfrm>
            <a:off x="5573750" y="2648600"/>
            <a:ext cx="3056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2000" b="1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Pomodoro = Pomodoro +1</a:t>
            </a:r>
            <a:endParaRPr b="1"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8" name="Google Shape;388;p14"/>
          <p:cNvSpPr/>
          <p:nvPr/>
        </p:nvSpPr>
        <p:spPr>
          <a:xfrm rot="10800000">
            <a:off x="6250551" y="2273000"/>
            <a:ext cx="1703100" cy="4890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3870650" y="2811050"/>
            <a:ext cx="17031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72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>
            <a:spLocks noGrp="1"/>
          </p:cNvSpPr>
          <p:nvPr>
            <p:ph type="title"/>
          </p:nvPr>
        </p:nvSpPr>
        <p:spPr>
          <a:xfrm>
            <a:off x="457200" y="192650"/>
            <a:ext cx="7649400" cy="7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741B47"/>
                </a:solidFill>
              </a:rPr>
              <a:t>Let’s wash the dishes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575" name="Google Shape;575;p36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24</a:t>
            </a:fld>
            <a:endParaRPr/>
          </a:p>
        </p:txBody>
      </p:sp>
      <p:sp>
        <p:nvSpPr>
          <p:cNvPr id="576" name="Google Shape;576;p36"/>
          <p:cNvSpPr txBox="1">
            <a:spLocks noGrp="1"/>
          </p:cNvSpPr>
          <p:nvPr>
            <p:ph type="body" idx="1"/>
          </p:nvPr>
        </p:nvSpPr>
        <p:spPr>
          <a:xfrm>
            <a:off x="501500" y="986850"/>
            <a:ext cx="8281800" cy="5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/>
              <a:t>Let’s wash the dishes. Think that we have all the tools etc.</a:t>
            </a:r>
            <a:endParaRPr/>
          </a:p>
        </p:txBody>
      </p:sp>
      <p:pic>
        <p:nvPicPr>
          <p:cNvPr id="577" name="Google Shape;5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925" y="1697525"/>
            <a:ext cx="3265355" cy="3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>
            <a:spLocks noGrp="1"/>
          </p:cNvSpPr>
          <p:nvPr>
            <p:ph type="title"/>
          </p:nvPr>
        </p:nvSpPr>
        <p:spPr>
          <a:xfrm>
            <a:off x="501499" y="207148"/>
            <a:ext cx="676963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Let’s</a:t>
            </a:r>
            <a:r>
              <a:rPr lang="tr-TR" dirty="0">
                <a:solidFill>
                  <a:srgbClr val="741B47"/>
                </a:solidFill>
              </a:rPr>
              <a:t> </a:t>
            </a:r>
            <a:r>
              <a:rPr lang="tr-TR" dirty="0" err="1">
                <a:solidFill>
                  <a:srgbClr val="741B47"/>
                </a:solidFill>
              </a:rPr>
              <a:t>wash</a:t>
            </a:r>
            <a:r>
              <a:rPr lang="tr-TR" dirty="0">
                <a:solidFill>
                  <a:srgbClr val="741B47"/>
                </a:solidFill>
              </a:rPr>
              <a:t> </a:t>
            </a:r>
            <a:r>
              <a:rPr lang="tr-TR" dirty="0" err="1">
                <a:solidFill>
                  <a:srgbClr val="741B47"/>
                </a:solidFill>
              </a:rPr>
              <a:t>the</a:t>
            </a:r>
            <a:r>
              <a:rPr lang="tr-TR" dirty="0">
                <a:solidFill>
                  <a:srgbClr val="741B47"/>
                </a:solidFill>
              </a:rPr>
              <a:t> </a:t>
            </a:r>
            <a:r>
              <a:rPr lang="tr-TR" dirty="0" err="1">
                <a:solidFill>
                  <a:srgbClr val="741B47"/>
                </a:solidFill>
              </a:rPr>
              <a:t>dishes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583" name="Google Shape;583;p37"/>
          <p:cNvSpPr txBox="1">
            <a:spLocks noGrp="1"/>
          </p:cNvSpPr>
          <p:nvPr>
            <p:ph type="body" idx="1"/>
          </p:nvPr>
        </p:nvSpPr>
        <p:spPr>
          <a:xfrm>
            <a:off x="501500" y="1508650"/>
            <a:ext cx="6605700" cy="326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gather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dirty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dishes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dishwasher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put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dirty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dishes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inside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dishwasher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set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settings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dishwasher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time set is not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wait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else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dishes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clean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dishes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wash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</a:t>
            </a:r>
            <a:endParaRPr sz="12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dry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</a:t>
            </a:r>
            <a:r>
              <a:rPr lang="tr-TR" sz="1250" dirty="0" err="1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250" dirty="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put it aside</a:t>
            </a:r>
            <a:endParaRPr sz="2100" dirty="0">
              <a:highlight>
                <a:srgbClr val="FFFFFF"/>
              </a:highlight>
            </a:endParaRPr>
          </a:p>
        </p:txBody>
      </p:sp>
      <p:sp>
        <p:nvSpPr>
          <p:cNvPr id="584" name="Google Shape;584;p37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  <p:pic>
        <p:nvPicPr>
          <p:cNvPr id="585" name="Google Shape;5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350" y="1912524"/>
            <a:ext cx="2129225" cy="21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solidFill>
                  <a:srgbClr val="741B47"/>
                </a:solidFill>
              </a:rPr>
              <a:t>WHILE Structure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95" name="Google Shape;395;p15"/>
          <p:cNvSpPr txBox="1">
            <a:spLocks noGrp="1"/>
          </p:cNvSpPr>
          <p:nvPr>
            <p:ph type="body" idx="1"/>
          </p:nvPr>
        </p:nvSpPr>
        <p:spPr>
          <a:xfrm>
            <a:off x="574212" y="770099"/>
            <a:ext cx="6873190" cy="38900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While</a:t>
            </a:r>
            <a:r>
              <a:rPr lang="tr-TR" dirty="0"/>
              <a:t> is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, </a:t>
            </a:r>
            <a:r>
              <a:rPr lang="tr-TR" dirty="0" err="1"/>
              <a:t>differently</a:t>
            </a:r>
            <a:r>
              <a:rPr lang="tr-TR" dirty="0"/>
              <a:t> it </a:t>
            </a:r>
            <a:r>
              <a:rPr lang="tr-TR" dirty="0" err="1"/>
              <a:t>runs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provided</a:t>
            </a:r>
            <a:r>
              <a:rPr lang="tr-TR" dirty="0"/>
              <a:t> is </a:t>
            </a:r>
            <a:r>
              <a:rPr lang="tr-TR" dirty="0" err="1">
                <a:solidFill>
                  <a:srgbClr val="FF0000"/>
                </a:solidFill>
              </a:rPr>
              <a:t>unsatisfied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Example</a:t>
            </a:r>
            <a:r>
              <a:rPr lang="tr-TR" dirty="0"/>
              <a:t>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Apples</a:t>
            </a:r>
            <a:r>
              <a:rPr lang="tr-TR" dirty="0"/>
              <a:t> = 5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Oranges</a:t>
            </a:r>
            <a:r>
              <a:rPr lang="tr-TR" dirty="0"/>
              <a:t> = 10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apples</a:t>
            </a:r>
            <a:r>
              <a:rPr lang="tr-TR" dirty="0"/>
              <a:t> &lt; </a:t>
            </a:r>
            <a:r>
              <a:rPr lang="tr-TR" dirty="0" err="1"/>
              <a:t>oranges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/>
              <a:t>	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apples</a:t>
            </a:r>
            <a:r>
              <a:rPr lang="tr-TR" dirty="0"/>
              <a:t>;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dirty="0" err="1"/>
              <a:t>endwhile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15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25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7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27</a:t>
            </a:fld>
            <a:endParaRPr/>
          </a:p>
        </p:txBody>
      </p:sp>
      <p:grpSp>
        <p:nvGrpSpPr>
          <p:cNvPr id="660" name="Google Shape;660;p47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661" name="Google Shape;661;p47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8" name="Google Shape;718;p47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19" name="Google Shape;719;p47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20" name="Google Shape;720;p47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47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47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23" name="Google Shape;723;p47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724" name="Google Shape;724;p47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47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6" name="Google Shape;726;p47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47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47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47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47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47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47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47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47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47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47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47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47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47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47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47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47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47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47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47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47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47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47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47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47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47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47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47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47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47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47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47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47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47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47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47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47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47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47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47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47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47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47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47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47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47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47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47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47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47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47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47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47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47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47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47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47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47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47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47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47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47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47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47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0" name="Google Shape;790;p47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91" name="Google Shape;791;p47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92" name="Google Shape;792;p47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3" name="Google Shape;793;p47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4" name="Google Shape;794;p4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47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6" name="Google Shape;796;p47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7" name="Google Shape;797;p47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47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47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00" name="Google Shape;800;p47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6" name="Google Shape;806;p47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7200" b="0" i="0" u="none" strike="noStrike" cap="none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sz="7200" b="0" i="0" u="none" strike="noStrike" cap="none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07" name="Google Shape;807;p47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lang="tr-TR" sz="3600" b="1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Any</a:t>
            </a:r>
            <a:r>
              <a:rPr lang="tr-TR" sz="3600" b="1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tr-TR" sz="3600" b="1" i="0" u="none" strike="noStrike" cap="none" dirty="0" err="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questions</a:t>
            </a:r>
            <a:r>
              <a:rPr lang="tr-TR" sz="3600" b="1" i="0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i="0" u="none" strike="noStrike" cap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08" name="Google Shape;80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2147" y="623245"/>
            <a:ext cx="2361997" cy="2583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86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5640900" cy="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000" dirty="0" err="1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Flowcharts</a:t>
            </a:r>
            <a:endParaRPr sz="4000" dirty="0">
              <a:solidFill>
                <a:srgbClr val="419DD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20" name="Google Shape;420;p19"/>
          <p:cNvSpPr txBox="1"/>
          <p:nvPr/>
        </p:nvSpPr>
        <p:spPr>
          <a:xfrm>
            <a:off x="467600" y="1172375"/>
            <a:ext cx="7806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Let’s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discuss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and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try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predict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does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rgbClr val="741B47"/>
                </a:solidFill>
                <a:latin typeface="Raleway Medium"/>
                <a:ea typeface="Raleway SemiBold"/>
                <a:cs typeface="Raleway SemiBold"/>
                <a:sym typeface="Raleway Medium"/>
              </a:rPr>
              <a:t>f</a:t>
            </a:r>
            <a:r>
              <a:rPr lang="tr-TR" sz="1600" dirty="0" err="1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lowchart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tr-TR" sz="1600" dirty="0" err="1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mean</a:t>
            </a:r>
            <a:r>
              <a:rPr lang="tr-TR" sz="1600" dirty="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!</a:t>
            </a:r>
            <a:endParaRPr sz="1600" dirty="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21" name="Google Shape;4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75" y="2014675"/>
            <a:ext cx="4364849" cy="24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608" name="Google Shape;608;p41"/>
          <p:cNvSpPr/>
          <p:nvPr/>
        </p:nvSpPr>
        <p:spPr>
          <a:xfrm>
            <a:off x="5229108" y="1842887"/>
            <a:ext cx="1270407" cy="5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288363" y="4712969"/>
            <a:ext cx="1017396" cy="4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431800" y="173800"/>
            <a:ext cx="5640900" cy="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tr-TR" sz="4000" dirty="0" err="1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Flowcharts</a:t>
            </a:r>
            <a:endParaRPr sz="4800" b="0" i="0" u="none" strike="noStrike" cap="none" dirty="0">
              <a:solidFill>
                <a:srgbClr val="409ACE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11" name="Google Shape;611;p41"/>
          <p:cNvSpPr/>
          <p:nvPr/>
        </p:nvSpPr>
        <p:spPr>
          <a:xfrm flipH="1">
            <a:off x="8355675" y="3947850"/>
            <a:ext cx="4269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382663" y="878451"/>
            <a:ext cx="7847400" cy="3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A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flowchart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is a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diagram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that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represents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	a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sequence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of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instructions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Flowcharts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have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standard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symbols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	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to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represent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different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tr-TR" dirty="0" err="1">
                <a:latin typeface="Barlow Light"/>
                <a:ea typeface="Barlow Light"/>
                <a:cs typeface="Barlow Light"/>
                <a:sym typeface="Barlow Light"/>
              </a:rPr>
              <a:t>instructions</a:t>
            </a:r>
            <a:r>
              <a:rPr lang="tr-TR" dirty="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dirty="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sp>
        <p:nvSpPr>
          <p:cNvPr id="608" name="Google Shape;608;p41"/>
          <p:cNvSpPr/>
          <p:nvPr/>
        </p:nvSpPr>
        <p:spPr>
          <a:xfrm>
            <a:off x="5229108" y="1842887"/>
            <a:ext cx="1270407" cy="5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288363" y="4712969"/>
            <a:ext cx="1017396" cy="4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431800" y="173800"/>
            <a:ext cx="5640900" cy="6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tr-TR" sz="4000" dirty="0" err="1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Flowcharts</a:t>
            </a:r>
            <a:endParaRPr sz="4800" b="0" i="0" u="none" strike="noStrike" cap="none" dirty="0">
              <a:solidFill>
                <a:srgbClr val="409ACE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11" name="Google Shape;611;p41"/>
          <p:cNvSpPr/>
          <p:nvPr/>
        </p:nvSpPr>
        <p:spPr>
          <a:xfrm flipH="1">
            <a:off x="8355675" y="3947850"/>
            <a:ext cx="4269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479" y="754149"/>
            <a:ext cx="4593036" cy="4351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3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Example</a:t>
            </a:r>
            <a:br>
              <a:rPr lang="tr-TR" dirty="0">
                <a:solidFill>
                  <a:srgbClr val="741B47"/>
                </a:solidFill>
              </a:rPr>
            </a:br>
            <a:endParaRPr dirty="0">
              <a:solidFill>
                <a:srgbClr val="741B47"/>
              </a:solidFill>
            </a:endParaRPr>
          </a:p>
        </p:txBody>
      </p:sp>
      <p:sp>
        <p:nvSpPr>
          <p:cNvPr id="477" name="Google Shape;477;p33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sp>
        <p:nvSpPr>
          <p:cNvPr id="480" name="Google Shape;480;p33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79;p33">
            <a:extLst>
              <a:ext uri="{FF2B5EF4-FFF2-40B4-BE49-F238E27FC236}">
                <a16:creationId xmlns:a16="http://schemas.microsoft.com/office/drawing/2014/main" id="{C1DBDDE0-E7CD-B6DD-2709-B2E32FC8670A}"/>
              </a:ext>
            </a:extLst>
          </p:cNvPr>
          <p:cNvSpPr txBox="1">
            <a:spLocks/>
          </p:cNvSpPr>
          <p:nvPr/>
        </p:nvSpPr>
        <p:spPr>
          <a:xfrm>
            <a:off x="457200" y="1098890"/>
            <a:ext cx="2962275" cy="205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number1 </a:t>
            </a: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sum=number1+number2</a:t>
            </a:r>
          </a:p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</a:p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" name="Patlama: 8 Nokta 5">
            <a:extLst>
              <a:ext uri="{FF2B5EF4-FFF2-40B4-BE49-F238E27FC236}">
                <a16:creationId xmlns:a16="http://schemas.microsoft.com/office/drawing/2014/main" id="{2B043892-8C4A-0DA1-BF33-6AEF9F040989}"/>
              </a:ext>
            </a:extLst>
          </p:cNvPr>
          <p:cNvSpPr/>
          <p:nvPr/>
        </p:nvSpPr>
        <p:spPr>
          <a:xfrm>
            <a:off x="3966072" y="1546565"/>
            <a:ext cx="4252511" cy="30584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you remember? Let's draw the flowchart.</a:t>
            </a:r>
          </a:p>
        </p:txBody>
      </p:sp>
    </p:spTree>
    <p:extLst>
      <p:ext uri="{BB962C8B-B14F-4D97-AF65-F5344CB8AC3E}">
        <p14:creationId xmlns:p14="http://schemas.microsoft.com/office/powerpoint/2010/main" val="12660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Example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477" name="Google Shape;477;p33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sp>
        <p:nvSpPr>
          <p:cNvPr id="480" name="Google Shape;480;p33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79;p33">
            <a:extLst>
              <a:ext uri="{FF2B5EF4-FFF2-40B4-BE49-F238E27FC236}">
                <a16:creationId xmlns:a16="http://schemas.microsoft.com/office/drawing/2014/main" id="{C1DBDDE0-E7CD-B6DD-2709-B2E32FC8670A}"/>
              </a:ext>
            </a:extLst>
          </p:cNvPr>
          <p:cNvSpPr txBox="1">
            <a:spLocks/>
          </p:cNvSpPr>
          <p:nvPr/>
        </p:nvSpPr>
        <p:spPr>
          <a:xfrm>
            <a:off x="359231" y="979884"/>
            <a:ext cx="4043991" cy="205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number1 </a:t>
            </a: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sum=number1+number2</a:t>
            </a:r>
          </a:p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</a:t>
            </a:r>
          </a:p>
          <a:p>
            <a:pPr marL="1143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929E8A1-5A90-0C24-A00B-DC13E15F6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45" y="206325"/>
            <a:ext cx="2287790" cy="43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5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Example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477" name="Google Shape;477;p33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sp>
        <p:nvSpPr>
          <p:cNvPr id="479" name="Google Shape;479;p33"/>
          <p:cNvSpPr txBox="1">
            <a:spLocks noGrp="1"/>
          </p:cNvSpPr>
          <p:nvPr>
            <p:ph type="body" idx="1"/>
          </p:nvPr>
        </p:nvSpPr>
        <p:spPr>
          <a:xfrm>
            <a:off x="457200" y="838848"/>
            <a:ext cx="5844448" cy="5492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Takes a number and show is the number odd or even?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0" name="Google Shape;480;p33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9;p33">
            <a:extLst>
              <a:ext uri="{FF2B5EF4-FFF2-40B4-BE49-F238E27FC236}">
                <a16:creationId xmlns:a16="http://schemas.microsoft.com/office/drawing/2014/main" id="{AB803067-DCCF-6C2E-13D8-D9538BB86BD4}"/>
              </a:ext>
            </a:extLst>
          </p:cNvPr>
          <p:cNvSpPr txBox="1">
            <a:spLocks/>
          </p:cNvSpPr>
          <p:nvPr/>
        </p:nvSpPr>
        <p:spPr>
          <a:xfrm>
            <a:off x="457200" y="1275348"/>
            <a:ext cx="2047695" cy="240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number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r=number mod 2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r==0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 ‘even’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 ‘odd’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0464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solidFill>
                  <a:srgbClr val="741B47"/>
                </a:solidFill>
              </a:rPr>
              <a:t>Example</a:t>
            </a:r>
            <a:endParaRPr dirty="0">
              <a:solidFill>
                <a:srgbClr val="741B47"/>
              </a:solidFill>
            </a:endParaRPr>
          </a:p>
        </p:txBody>
      </p:sp>
      <p:sp>
        <p:nvSpPr>
          <p:cNvPr id="477" name="Google Shape;477;p33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sp>
        <p:nvSpPr>
          <p:cNvPr id="479" name="Google Shape;479;p33"/>
          <p:cNvSpPr txBox="1">
            <a:spLocks noGrp="1"/>
          </p:cNvSpPr>
          <p:nvPr>
            <p:ph type="body" idx="1"/>
          </p:nvPr>
        </p:nvSpPr>
        <p:spPr>
          <a:xfrm>
            <a:off x="457200" y="838848"/>
            <a:ext cx="5844448" cy="5492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Takes a number and show is the number odd or even?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0" name="Google Shape;480;p33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9;p33">
            <a:extLst>
              <a:ext uri="{FF2B5EF4-FFF2-40B4-BE49-F238E27FC236}">
                <a16:creationId xmlns:a16="http://schemas.microsoft.com/office/drawing/2014/main" id="{AB803067-DCCF-6C2E-13D8-D9538BB86BD4}"/>
              </a:ext>
            </a:extLst>
          </p:cNvPr>
          <p:cNvSpPr txBox="1">
            <a:spLocks/>
          </p:cNvSpPr>
          <p:nvPr/>
        </p:nvSpPr>
        <p:spPr>
          <a:xfrm>
            <a:off x="457200" y="1768718"/>
            <a:ext cx="2572439" cy="297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number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r=number mod 2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r==0 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 ‘even’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 ‘odd’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EEB35D8-EC74-E769-3CD0-D357ABCA9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16" y="241328"/>
            <a:ext cx="2577189" cy="46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773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A3F50"/>
    </a:dk1>
    <a:lt1>
      <a:srgbClr val="FFFFFF"/>
    </a:lt1>
    <a:dk2>
      <a:srgbClr val="757B89"/>
    </a:dk2>
    <a:lt2>
      <a:srgbClr val="E9EAF2"/>
    </a:lt2>
    <a:accent1>
      <a:srgbClr val="00B5DD"/>
    </a:accent1>
    <a:accent2>
      <a:srgbClr val="007BB9"/>
    </a:accent2>
    <a:accent3>
      <a:srgbClr val="8C50FF"/>
    </a:accent3>
    <a:accent4>
      <a:srgbClr val="FF4D4D"/>
    </a:accent4>
    <a:accent5>
      <a:srgbClr val="F9CB07"/>
    </a:accent5>
    <a:accent6>
      <a:srgbClr val="A6CE28"/>
    </a:accent6>
    <a:hlink>
      <a:srgbClr val="007BB9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981</Words>
  <Application>Microsoft Office PowerPoint</Application>
  <PresentationFormat>Ekran Gösterisi (16:9)</PresentationFormat>
  <Paragraphs>233</Paragraphs>
  <Slides>27</Slides>
  <Notes>27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27</vt:i4>
      </vt:variant>
    </vt:vector>
  </HeadingPairs>
  <TitlesOfParts>
    <vt:vector size="38" baseType="lpstr">
      <vt:lpstr>Barlow</vt:lpstr>
      <vt:lpstr>Raleway</vt:lpstr>
      <vt:lpstr>Arial</vt:lpstr>
      <vt:lpstr>Barlow Light</vt:lpstr>
      <vt:lpstr>Calibri</vt:lpstr>
      <vt:lpstr>Raleway Medium</vt:lpstr>
      <vt:lpstr>Raleway SemiBold</vt:lpstr>
      <vt:lpstr>Times New Roman</vt:lpstr>
      <vt:lpstr>Proxima Nova Semibold</vt:lpstr>
      <vt:lpstr>Gaoler template</vt:lpstr>
      <vt:lpstr>Gaoler template</vt:lpstr>
      <vt:lpstr>Computational Thinking?</vt:lpstr>
      <vt:lpstr>Table of Contents</vt:lpstr>
      <vt:lpstr>Flowcharts</vt:lpstr>
      <vt:lpstr>PowerPoint Sunusu</vt:lpstr>
      <vt:lpstr>PowerPoint Sunusu</vt:lpstr>
      <vt:lpstr>Example </vt:lpstr>
      <vt:lpstr>Example</vt:lpstr>
      <vt:lpstr>Example</vt:lpstr>
      <vt:lpstr>Example</vt:lpstr>
      <vt:lpstr>Example</vt:lpstr>
      <vt:lpstr>Example</vt:lpstr>
      <vt:lpstr>Example</vt:lpstr>
      <vt:lpstr>Assignment</vt:lpstr>
      <vt:lpstr>Assignment solution</vt:lpstr>
      <vt:lpstr>Assignment solution</vt:lpstr>
      <vt:lpstr>Example  </vt:lpstr>
      <vt:lpstr>Example  </vt:lpstr>
      <vt:lpstr>Login Diagram Draw a flowchart to login to your facebook account</vt:lpstr>
      <vt:lpstr>Login Diagram</vt:lpstr>
      <vt:lpstr>PowerPoint Sunusu</vt:lpstr>
      <vt:lpstr>LOOPS</vt:lpstr>
      <vt:lpstr>FOR structure</vt:lpstr>
      <vt:lpstr>FOR structure</vt:lpstr>
      <vt:lpstr>Let’s wash the dishes</vt:lpstr>
      <vt:lpstr>Let’s wash the dishes</vt:lpstr>
      <vt:lpstr>WHILE Structure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Thinking?</dc:title>
  <cp:lastModifiedBy>sinan</cp:lastModifiedBy>
  <cp:revision>87</cp:revision>
  <dcterms:modified xsi:type="dcterms:W3CDTF">2023-03-16T13:47:46Z</dcterms:modified>
</cp:coreProperties>
</file>