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aleway SemiBold"/>
      <p:regular r:id="rId21"/>
      <p:bold r:id="rId22"/>
      <p:italic r:id="rId23"/>
      <p:boldItalic r:id="rId24"/>
    </p:embeddedFont>
    <p:embeddedFont>
      <p:font typeface="Raleway"/>
      <p:regular r:id="rId25"/>
      <p:bold r:id="rId26"/>
      <p:italic r:id="rId27"/>
      <p:boldItalic r:id="rId28"/>
    </p:embeddedFont>
    <p:embeddedFont>
      <p:font typeface="Raleway Medium"/>
      <p:regular r:id="rId29"/>
      <p:bold r:id="rId30"/>
      <p:italic r:id="rId31"/>
      <p:boldItalic r:id="rId32"/>
    </p:embeddedFont>
    <p:embeddedFont>
      <p:font typeface="Barlow Light"/>
      <p:regular r:id="rId33"/>
      <p:bold r:id="rId34"/>
      <p:italic r:id="rId35"/>
      <p:boldItalic r:id="rId36"/>
    </p:embeddedFont>
    <p:embeddedFont>
      <p:font typeface="Barl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boldItalic.fntdata"/><Relationship Id="rId20" Type="http://schemas.openxmlformats.org/officeDocument/2006/relationships/slide" Target="slides/slide16.xml"/><Relationship Id="rId22" Type="http://schemas.openxmlformats.org/officeDocument/2006/relationships/font" Target="fonts/RalewaySemiBold-bold.fntdata"/><Relationship Id="rId21" Type="http://schemas.openxmlformats.org/officeDocument/2006/relationships/font" Target="fonts/RalewaySemiBold-regular.fntdata"/><Relationship Id="rId24" Type="http://schemas.openxmlformats.org/officeDocument/2006/relationships/font" Target="fonts/RalewaySemiBold-boldItalic.fntdata"/><Relationship Id="rId23" Type="http://schemas.openxmlformats.org/officeDocument/2006/relationships/font" Target="fonts/Raleway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Medium-italic.fntdata"/><Relationship Id="rId30" Type="http://schemas.openxmlformats.org/officeDocument/2006/relationships/font" Target="fonts/RalewayMedium-bold.fntdata"/><Relationship Id="rId11" Type="http://schemas.openxmlformats.org/officeDocument/2006/relationships/slide" Target="slides/slide7.xml"/><Relationship Id="rId33" Type="http://schemas.openxmlformats.org/officeDocument/2006/relationships/font" Target="fonts/BarlowLight-regular.fntdata"/><Relationship Id="rId10" Type="http://schemas.openxmlformats.org/officeDocument/2006/relationships/slide" Target="slides/slide6.xml"/><Relationship Id="rId32" Type="http://schemas.openxmlformats.org/officeDocument/2006/relationships/font" Target="fonts/RalewayMedium-boldItalic.fntdata"/><Relationship Id="rId13" Type="http://schemas.openxmlformats.org/officeDocument/2006/relationships/slide" Target="slides/slide9.xml"/><Relationship Id="rId35" Type="http://schemas.openxmlformats.org/officeDocument/2006/relationships/font" Target="fonts/BarlowLight-italic.fntdata"/><Relationship Id="rId12" Type="http://schemas.openxmlformats.org/officeDocument/2006/relationships/slide" Target="slides/slide8.xml"/><Relationship Id="rId34" Type="http://schemas.openxmlformats.org/officeDocument/2006/relationships/font" Target="fonts/BarlowLight-bold.fntdata"/><Relationship Id="rId15" Type="http://schemas.openxmlformats.org/officeDocument/2006/relationships/slide" Target="slides/slide11.xml"/><Relationship Id="rId37" Type="http://schemas.openxmlformats.org/officeDocument/2006/relationships/font" Target="fonts/Barlow-regular.fntdata"/><Relationship Id="rId14" Type="http://schemas.openxmlformats.org/officeDocument/2006/relationships/slide" Target="slides/slide10.xml"/><Relationship Id="rId36" Type="http://schemas.openxmlformats.org/officeDocument/2006/relationships/font" Target="fonts/BarlowLight-boldItalic.fntdata"/><Relationship Id="rId17" Type="http://schemas.openxmlformats.org/officeDocument/2006/relationships/slide" Target="slides/slide13.xml"/><Relationship Id="rId39" Type="http://schemas.openxmlformats.org/officeDocument/2006/relationships/font" Target="fonts/Barlow-italic.fntdata"/><Relationship Id="rId16" Type="http://schemas.openxmlformats.org/officeDocument/2006/relationships/slide" Target="slides/slide12.xml"/><Relationship Id="rId38" Type="http://schemas.openxmlformats.org/officeDocument/2006/relationships/font" Target="fonts/Barlow-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007b0ef32_0_1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007b0ef3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a5cb5a47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a5cb5a47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tr-TR"/>
              <a:t>Let’s start with cloning.</a:t>
            </a:r>
            <a:endParaRPr/>
          </a:p>
          <a:p>
            <a:pPr indent="0" lvl="0" marL="0" rtl="0" algn="l">
              <a:spcBef>
                <a:spcPts val="0"/>
              </a:spcBef>
              <a:spcAft>
                <a:spcPts val="0"/>
              </a:spcAft>
              <a:buNone/>
            </a:pPr>
            <a:r>
              <a:t/>
            </a:r>
            <a:endParaRPr/>
          </a:p>
          <a:p>
            <a:pPr indent="0" lvl="0" marL="0" rtl="0" algn="l">
              <a:spcBef>
                <a:spcPts val="0"/>
              </a:spcBef>
              <a:spcAft>
                <a:spcPts val="0"/>
              </a:spcAft>
              <a:buNone/>
            </a:pPr>
            <a:r>
              <a:rPr lang="tr-TR"/>
              <a:t>Let’s create a new repo and put a new file on it. Do our first commit.</a:t>
            </a:r>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tr-TR" sz="1200"/>
              <a:t>  mkdir gitprojects</a:t>
            </a:r>
            <a:endParaRPr sz="1200"/>
          </a:p>
          <a:p>
            <a:pPr indent="0" lvl="0" marL="0" rtl="0" algn="l">
              <a:lnSpc>
                <a:spcPct val="115000"/>
              </a:lnSpc>
              <a:spcBef>
                <a:spcPts val="0"/>
              </a:spcBef>
              <a:spcAft>
                <a:spcPts val="0"/>
              </a:spcAft>
              <a:buNone/>
            </a:pPr>
            <a:r>
              <a:rPr lang="tr-TR" sz="1200"/>
              <a:t>  499  cd gitprojects/</a:t>
            </a:r>
            <a:endParaRPr sz="1200"/>
          </a:p>
          <a:p>
            <a:pPr indent="0" lvl="0" marL="0" rtl="0" algn="l">
              <a:lnSpc>
                <a:spcPct val="115000"/>
              </a:lnSpc>
              <a:spcBef>
                <a:spcPts val="0"/>
              </a:spcBef>
              <a:spcAft>
                <a:spcPts val="0"/>
              </a:spcAft>
              <a:buNone/>
            </a:pPr>
            <a:r>
              <a:rPr lang="tr-TR" sz="1200"/>
              <a:t>  500  git clone https://github.com/clarusway/labb.git</a:t>
            </a:r>
            <a:endParaRPr sz="1200"/>
          </a:p>
          <a:p>
            <a:pPr indent="0" lvl="0" marL="0" rtl="0" algn="l">
              <a:lnSpc>
                <a:spcPct val="115000"/>
              </a:lnSpc>
              <a:spcBef>
                <a:spcPts val="0"/>
              </a:spcBef>
              <a:spcAft>
                <a:spcPts val="0"/>
              </a:spcAft>
              <a:buNone/>
            </a:pPr>
            <a:r>
              <a:rPr lang="tr-TR" sz="1200"/>
              <a:t>  501  ls</a:t>
            </a:r>
            <a:endParaRPr sz="1200"/>
          </a:p>
          <a:p>
            <a:pPr indent="0" lvl="0" marL="0" rtl="0" algn="l">
              <a:lnSpc>
                <a:spcPct val="115000"/>
              </a:lnSpc>
              <a:spcBef>
                <a:spcPts val="0"/>
              </a:spcBef>
              <a:spcAft>
                <a:spcPts val="0"/>
              </a:spcAft>
              <a:buNone/>
            </a:pPr>
            <a:r>
              <a:rPr lang="tr-TR" sz="1200"/>
              <a:t>  502  git ls</a:t>
            </a:r>
            <a:endParaRPr sz="1200"/>
          </a:p>
          <a:p>
            <a:pPr indent="0" lvl="0" marL="0" rtl="0" algn="l">
              <a:lnSpc>
                <a:spcPct val="115000"/>
              </a:lnSpc>
              <a:spcBef>
                <a:spcPts val="0"/>
              </a:spcBef>
              <a:spcAft>
                <a:spcPts val="0"/>
              </a:spcAft>
              <a:buNone/>
            </a:pPr>
            <a:r>
              <a:rPr lang="tr-TR" sz="1200"/>
              <a:t>  503  ls</a:t>
            </a:r>
            <a:endParaRPr sz="1200"/>
          </a:p>
          <a:p>
            <a:pPr indent="0" lvl="0" marL="0" rtl="0" algn="l">
              <a:lnSpc>
                <a:spcPct val="115000"/>
              </a:lnSpc>
              <a:spcBef>
                <a:spcPts val="0"/>
              </a:spcBef>
              <a:spcAft>
                <a:spcPts val="0"/>
              </a:spcAft>
              <a:buNone/>
            </a:pPr>
            <a:r>
              <a:rPr lang="tr-TR" sz="1200"/>
              <a:t>  504  cd labb</a:t>
            </a:r>
            <a:endParaRPr sz="1200"/>
          </a:p>
          <a:p>
            <a:pPr indent="0" lvl="0" marL="0" rtl="0" algn="l">
              <a:lnSpc>
                <a:spcPct val="115000"/>
              </a:lnSpc>
              <a:spcBef>
                <a:spcPts val="0"/>
              </a:spcBef>
              <a:spcAft>
                <a:spcPts val="0"/>
              </a:spcAft>
              <a:buNone/>
            </a:pPr>
            <a:r>
              <a:rPr lang="tr-TR" sz="1200"/>
              <a:t>  505  ls</a:t>
            </a:r>
            <a:endParaRPr sz="1200"/>
          </a:p>
          <a:p>
            <a:pPr indent="0" lvl="0" marL="0" rtl="0" algn="l">
              <a:lnSpc>
                <a:spcPct val="115000"/>
              </a:lnSpc>
              <a:spcBef>
                <a:spcPts val="0"/>
              </a:spcBef>
              <a:spcAft>
                <a:spcPts val="0"/>
              </a:spcAft>
              <a:buNone/>
            </a:pPr>
            <a:r>
              <a:rPr lang="tr-TR" sz="1200"/>
              <a:t>  506  vim file2.txt</a:t>
            </a:r>
            <a:endParaRPr sz="1200"/>
          </a:p>
          <a:p>
            <a:pPr indent="0" lvl="0" marL="0" rtl="0" algn="l">
              <a:lnSpc>
                <a:spcPct val="115000"/>
              </a:lnSpc>
              <a:spcBef>
                <a:spcPts val="0"/>
              </a:spcBef>
              <a:spcAft>
                <a:spcPts val="0"/>
              </a:spcAft>
              <a:buNone/>
            </a:pPr>
            <a:r>
              <a:rPr lang="tr-TR" sz="1200"/>
              <a:t>  507  git status</a:t>
            </a:r>
            <a:endParaRPr sz="1200"/>
          </a:p>
          <a:p>
            <a:pPr indent="0" lvl="0" marL="0" rtl="0" algn="l">
              <a:lnSpc>
                <a:spcPct val="115000"/>
              </a:lnSpc>
              <a:spcBef>
                <a:spcPts val="0"/>
              </a:spcBef>
              <a:spcAft>
                <a:spcPts val="0"/>
              </a:spcAft>
              <a:buNone/>
            </a:pPr>
            <a:r>
              <a:rPr lang="tr-TR" sz="1200"/>
              <a:t>  508  git add .</a:t>
            </a:r>
            <a:endParaRPr sz="1200"/>
          </a:p>
          <a:p>
            <a:pPr indent="0" lvl="0" marL="0" rtl="0" algn="l">
              <a:lnSpc>
                <a:spcPct val="115000"/>
              </a:lnSpc>
              <a:spcBef>
                <a:spcPts val="0"/>
              </a:spcBef>
              <a:spcAft>
                <a:spcPts val="0"/>
              </a:spcAft>
              <a:buNone/>
            </a:pPr>
            <a:r>
              <a:rPr lang="tr-TR" sz="1200"/>
              <a:t>  509  git commit -m "mee"</a:t>
            </a:r>
            <a:endParaRPr sz="1200"/>
          </a:p>
          <a:p>
            <a:pPr indent="0" lvl="0" marL="0" rtl="0" algn="l">
              <a:lnSpc>
                <a:spcPct val="115000"/>
              </a:lnSpc>
              <a:spcBef>
                <a:spcPts val="0"/>
              </a:spcBef>
              <a:spcAft>
                <a:spcPts val="0"/>
              </a:spcAft>
              <a:buNone/>
            </a:pPr>
            <a:r>
              <a:rPr lang="tr-TR" sz="1200"/>
              <a:t>  510  git s</a:t>
            </a:r>
            <a:endParaRPr sz="1200"/>
          </a:p>
          <a:p>
            <a:pPr indent="0" lvl="0" marL="0" rtl="0" algn="l">
              <a:lnSpc>
                <a:spcPct val="115000"/>
              </a:lnSpc>
              <a:spcBef>
                <a:spcPts val="0"/>
              </a:spcBef>
              <a:spcAft>
                <a:spcPts val="0"/>
              </a:spcAft>
              <a:buNone/>
            </a:pPr>
            <a:r>
              <a:rPr lang="tr-TR" sz="1200"/>
              <a:t>  511  git push origin master</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tr-TR" sz="1200"/>
              <a:t>Secondly give them the link of your code and show fork. change it.</a:t>
            </a:r>
            <a:endParaRPr sz="1200"/>
          </a:p>
          <a:p>
            <a:pPr indent="0" lvl="0" marL="0" rtl="0" algn="l">
              <a:lnSpc>
                <a:spcPct val="115000"/>
              </a:lnSpc>
              <a:spcBef>
                <a:spcPts val="0"/>
              </a:spcBef>
              <a:spcAft>
                <a:spcPts val="0"/>
              </a:spcAft>
              <a:buNone/>
            </a:pPr>
            <a:r>
              <a:rPr lang="tr-TR" sz="1200"/>
              <a:t>Then show them to clone again. remote to remote and then clone.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tr-TR" sz="1200"/>
              <a:t>Scenario: git clone, change the file on remote, git status, git fetch, git merge </a:t>
            </a:r>
            <a:endParaRPr sz="1200"/>
          </a:p>
          <a:p>
            <a:pPr indent="0" lvl="0" marL="0" rtl="0" algn="l">
              <a:lnSpc>
                <a:spcPct val="115000"/>
              </a:lnSpc>
              <a:spcBef>
                <a:spcPts val="0"/>
              </a:spcBef>
              <a:spcAft>
                <a:spcPts val="0"/>
              </a:spcAft>
              <a:buNone/>
            </a:pPr>
            <a:r>
              <a:rPr lang="tr-TR" sz="1200"/>
              <a:t>then do the same thing with git pull.</a:t>
            </a:r>
            <a:endParaRPr sz="1200"/>
          </a:p>
          <a:p>
            <a:pPr indent="0" lvl="0" marL="0" rtl="0" algn="l">
              <a:lnSpc>
                <a:spcPct val="115000"/>
              </a:lnSpc>
              <a:spcBef>
                <a:spcPts val="0"/>
              </a:spcBef>
              <a:spcAft>
                <a:spcPts val="0"/>
              </a:spcAft>
              <a:buNone/>
            </a:pPr>
            <a:r>
              <a:rPr lang="tr-TR" sz="1200"/>
              <a:t>change 1 file and try to push before pull see the problem. git pull </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tr-TR"/>
              <a:t>Visual representation</a:t>
            </a:r>
            <a:endParaRPr/>
          </a:p>
          <a:p>
            <a:pPr indent="0" lvl="0" marL="0" rtl="0" algn="l">
              <a:spcBef>
                <a:spcPts val="0"/>
              </a:spcBef>
              <a:spcAft>
                <a:spcPts val="0"/>
              </a:spcAft>
              <a:buNone/>
            </a:pPr>
            <a:r>
              <a:rPr lang="tr-TR"/>
              <a:t>Create a commit and push</a:t>
            </a:r>
            <a:endParaRPr/>
          </a:p>
          <a:p>
            <a:pPr indent="0" lvl="0" marL="0" rtl="0" algn="l">
              <a:spcBef>
                <a:spcPts val="0"/>
              </a:spcBef>
              <a:spcAft>
                <a:spcPts val="0"/>
              </a:spcAft>
              <a:buNone/>
            </a:pPr>
            <a:r>
              <a:rPr lang="tr-TR"/>
              <a:t>create a branch and push</a:t>
            </a:r>
            <a:endParaRPr/>
          </a:p>
          <a:p>
            <a:pPr indent="0" lvl="0" marL="0" rtl="0" algn="l">
              <a:spcBef>
                <a:spcPts val="0"/>
              </a:spcBef>
              <a:spcAft>
                <a:spcPts val="0"/>
              </a:spcAft>
              <a:buNone/>
            </a:pPr>
            <a:r>
              <a:rPr lang="tr-TR"/>
              <a:t>local: merge the branch </a:t>
            </a:r>
            <a:endParaRPr/>
          </a:p>
          <a:p>
            <a:pPr indent="0" lvl="0" marL="0" rtl="0" algn="l">
              <a:spcBef>
                <a:spcPts val="0"/>
              </a:spcBef>
              <a:spcAft>
                <a:spcPts val="0"/>
              </a:spcAft>
              <a:buNone/>
            </a:pPr>
            <a:r>
              <a:rPr lang="tr-TR"/>
              <a:t>push</a:t>
            </a:r>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commit</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commit</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push origin master</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pull</a:t>
            </a:r>
            <a:endParaRPr sz="1050">
              <a:solidFill>
                <a:srgbClr val="FFFFFF"/>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FFCC"/>
                </a:solidFill>
                <a:highlight>
                  <a:srgbClr val="000000"/>
                </a:highlight>
                <a:latin typeface="Courier New"/>
                <a:ea typeface="Courier New"/>
                <a:cs typeface="Courier New"/>
                <a:sym typeface="Courier New"/>
              </a:rPr>
              <a:t>Fetched 0 commits on master.</a:t>
            </a:r>
            <a:endParaRPr sz="900">
              <a:solidFill>
                <a:srgbClr val="FFFFCC"/>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CCCC"/>
                </a:solidFill>
                <a:highlight>
                  <a:srgbClr val="000000"/>
                </a:highlight>
                <a:latin typeface="Courier New"/>
                <a:ea typeface="Courier New"/>
                <a:cs typeface="Courier New"/>
                <a:sym typeface="Courier New"/>
              </a:rPr>
              <a:t>Already up-to-date.</a:t>
            </a:r>
            <a:endParaRPr sz="900">
              <a:solidFill>
                <a:srgbClr val="FFCCCC"/>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fetch</a:t>
            </a:r>
            <a:endParaRPr sz="1050">
              <a:solidFill>
                <a:srgbClr val="FFFFFF"/>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FFCC"/>
                </a:solidFill>
                <a:highlight>
                  <a:srgbClr val="000000"/>
                </a:highlight>
                <a:latin typeface="Courier New"/>
                <a:ea typeface="Courier New"/>
                <a:cs typeface="Courier New"/>
                <a:sym typeface="Courier New"/>
              </a:rPr>
              <a:t>Fetched 0 commits on master.</a:t>
            </a:r>
            <a:endParaRPr sz="900">
              <a:solidFill>
                <a:srgbClr val="FFFFCC"/>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branch eric</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push</a:t>
            </a:r>
            <a:endParaRPr sz="1050">
              <a:solidFill>
                <a:srgbClr val="FFFFFF"/>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FFCC"/>
                </a:solidFill>
                <a:highlight>
                  <a:srgbClr val="000000"/>
                </a:highlight>
                <a:latin typeface="Courier New"/>
                <a:ea typeface="Courier New"/>
                <a:cs typeface="Courier New"/>
                <a:sym typeface="Courier New"/>
              </a:rPr>
              <a:t>Everything up-to-date.</a:t>
            </a:r>
            <a:endParaRPr sz="900">
              <a:solidFill>
                <a:srgbClr val="FFFFCC"/>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checkout eric</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commit</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commit</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push origin eric</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checkout master</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merge eric</a:t>
            </a:r>
            <a:endParaRPr sz="1050">
              <a:solidFill>
                <a:srgbClr val="FFFFFF"/>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FFCC"/>
                </a:solidFill>
                <a:highlight>
                  <a:srgbClr val="000000"/>
                </a:highlight>
                <a:latin typeface="Courier New"/>
                <a:ea typeface="Courier New"/>
                <a:cs typeface="Courier New"/>
                <a:sym typeface="Courier New"/>
              </a:rPr>
              <a:t>You have performed a fast-forward merge.</a:t>
            </a:r>
            <a:endParaRPr sz="900">
              <a:solidFill>
                <a:srgbClr val="FFFFCC"/>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push origin master</a:t>
            </a:r>
            <a:endParaRPr sz="10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tr-TR"/>
              <a:t>Remote visual representation:</a:t>
            </a:r>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push origin master</a:t>
            </a:r>
            <a:endParaRPr sz="1050">
              <a:solidFill>
                <a:srgbClr val="FFFFFF"/>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CCCC"/>
                </a:solidFill>
                <a:highlight>
                  <a:srgbClr val="000000"/>
                </a:highlight>
                <a:latin typeface="Courier New"/>
                <a:ea typeface="Courier New"/>
                <a:cs typeface="Courier New"/>
                <a:sym typeface="Courier New"/>
              </a:rPr>
              <a:t>Push rejected. Non fast-forward. Try pulling first</a:t>
            </a:r>
            <a:endParaRPr sz="900">
              <a:solidFill>
                <a:srgbClr val="FFCCCC"/>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pull</a:t>
            </a:r>
            <a:endParaRPr sz="1050">
              <a:solidFill>
                <a:srgbClr val="FFFFFF"/>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FFCC"/>
                </a:solidFill>
                <a:highlight>
                  <a:srgbClr val="000000"/>
                </a:highlight>
                <a:latin typeface="Courier New"/>
                <a:ea typeface="Courier New"/>
                <a:cs typeface="Courier New"/>
                <a:sym typeface="Courier New"/>
              </a:rPr>
              <a:t>Fetched 0 commits on master.</a:t>
            </a:r>
            <a:endParaRPr sz="900">
              <a:solidFill>
                <a:srgbClr val="FFFFCC"/>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FFCC"/>
                </a:solidFill>
                <a:highlight>
                  <a:srgbClr val="000000"/>
                </a:highlight>
                <a:latin typeface="Courier New"/>
                <a:ea typeface="Courier New"/>
                <a:cs typeface="Courier New"/>
                <a:sym typeface="Courier New"/>
              </a:rPr>
              <a:t>Fetched 1 commits on feature.</a:t>
            </a:r>
            <a:endParaRPr sz="900">
              <a:solidFill>
                <a:srgbClr val="FFFFCC"/>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FFCC"/>
                </a:solidFill>
                <a:highlight>
                  <a:srgbClr val="000000"/>
                </a:highlight>
                <a:latin typeface="Courier New"/>
                <a:ea typeface="Courier New"/>
                <a:cs typeface="Courier New"/>
                <a:sym typeface="Courier New"/>
              </a:rPr>
              <a:t>Fast-forwarded to origin/feature.</a:t>
            </a:r>
            <a:endParaRPr sz="900">
              <a:solidFill>
                <a:srgbClr val="FFFFCC"/>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commit</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commit</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push origin feature</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checkout master</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merge feature</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push</a:t>
            </a:r>
            <a:endParaRPr sz="10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732d78b327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732d78b32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TR"/>
              <a:t>Everybody has a Github account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tr-TR" sz="1500">
                <a:solidFill>
                  <a:srgbClr val="070F21"/>
                </a:solidFill>
                <a:highlight>
                  <a:srgbClr val="FFFFFF"/>
                </a:highlight>
              </a:rPr>
              <a:t>Origin is an alias to the remote repository. We say </a:t>
            </a:r>
            <a:r>
              <a:rPr lang="tr-TR" sz="1500">
                <a:solidFill>
                  <a:srgbClr val="070F21"/>
                </a:solidFill>
              </a:rPr>
              <a:t>origin</a:t>
            </a:r>
            <a:r>
              <a:rPr lang="tr-TR" sz="1500">
                <a:solidFill>
                  <a:srgbClr val="070F21"/>
                </a:solidFill>
                <a:highlight>
                  <a:srgbClr val="FFFFFF"/>
                </a:highlight>
              </a:rPr>
              <a:t> so we won't have to write out the URL of the remote repo every time in the future. While </a:t>
            </a:r>
            <a:r>
              <a:rPr lang="tr-TR" sz="1500">
                <a:solidFill>
                  <a:srgbClr val="070F21"/>
                </a:solidFill>
              </a:rPr>
              <a:t>origin</a:t>
            </a:r>
            <a:r>
              <a:rPr lang="tr-TR" sz="1500">
                <a:solidFill>
                  <a:srgbClr val="070F21"/>
                </a:solidFill>
                <a:highlight>
                  <a:srgbClr val="FFFFFF"/>
                </a:highlight>
              </a:rPr>
              <a:t> is the name most people use, you can name it something else.</a:t>
            </a:r>
            <a:endParaRPr sz="1500">
              <a:solidFill>
                <a:srgbClr val="070F21"/>
              </a:solidFill>
              <a:highlight>
                <a:srgbClr val="FFFFFF"/>
              </a:highlight>
            </a:endParaRPr>
          </a:p>
          <a:p>
            <a:pPr indent="0" lvl="0" marL="0" rtl="0" algn="l">
              <a:spcBef>
                <a:spcPts val="0"/>
              </a:spcBef>
              <a:spcAft>
                <a:spcPts val="0"/>
              </a:spcAft>
              <a:buNone/>
            </a:pPr>
            <a:r>
              <a:t/>
            </a:r>
            <a:endParaRPr sz="1500">
              <a:solidFill>
                <a:srgbClr val="070F21"/>
              </a:solidFill>
              <a:highlight>
                <a:srgbClr val="FFFFFF"/>
              </a:highlight>
            </a:endParaRPr>
          </a:p>
          <a:p>
            <a:pPr indent="0" lvl="0" marL="0" rtl="0" algn="l">
              <a:spcBef>
                <a:spcPts val="0"/>
              </a:spcBef>
              <a:spcAft>
                <a:spcPts val="0"/>
              </a:spcAft>
              <a:buNone/>
            </a:pPr>
            <a:r>
              <a:rPr lang="tr-TR" sz="1500">
                <a:solidFill>
                  <a:srgbClr val="070F21"/>
                </a:solidFill>
              </a:rPr>
              <a:t>-u</a:t>
            </a:r>
            <a:r>
              <a:rPr lang="tr-TR" sz="1500">
                <a:solidFill>
                  <a:srgbClr val="070F21"/>
                </a:solidFill>
                <a:highlight>
                  <a:srgbClr val="FFFFFF"/>
                </a:highlight>
              </a:rPr>
              <a:t> is short for </a:t>
            </a:r>
            <a:r>
              <a:rPr lang="tr-TR" sz="1500">
                <a:solidFill>
                  <a:srgbClr val="070F21"/>
                </a:solidFill>
              </a:rPr>
              <a:t>--set-upstream</a:t>
            </a:r>
            <a:r>
              <a:rPr lang="tr-TR" sz="1500">
                <a:solidFill>
                  <a:srgbClr val="070F21"/>
                </a:solidFill>
                <a:highlight>
                  <a:srgbClr val="FFFFFF"/>
                </a:highlight>
              </a:rPr>
              <a:t> and adds an upstream (tracking) reference so in the future, Git will remember where we want to push to and pull from. That will allow us to use </a:t>
            </a:r>
            <a:r>
              <a:rPr lang="tr-TR" sz="1500">
                <a:solidFill>
                  <a:srgbClr val="070F21"/>
                </a:solidFill>
              </a:rPr>
              <a:t>git pull</a:t>
            </a:r>
            <a:r>
              <a:rPr lang="tr-TR" sz="1500">
                <a:solidFill>
                  <a:srgbClr val="070F21"/>
                </a:solidFill>
                <a:highlight>
                  <a:srgbClr val="FFFFFF"/>
                </a:highlight>
              </a:rPr>
              <a:t> or </a:t>
            </a:r>
            <a:r>
              <a:rPr lang="tr-TR" sz="1500">
                <a:solidFill>
                  <a:srgbClr val="070F21"/>
                </a:solidFill>
              </a:rPr>
              <a:t>git push</a:t>
            </a:r>
            <a:r>
              <a:rPr lang="tr-TR" sz="1500">
                <a:solidFill>
                  <a:srgbClr val="070F21"/>
                </a:solidFill>
                <a:highlight>
                  <a:srgbClr val="FFFFFF"/>
                </a:highlight>
              </a:rPr>
              <a:t> without having to specify extra arguments.</a:t>
            </a:r>
            <a:endParaRPr sz="1500">
              <a:solidFill>
                <a:srgbClr val="070F21"/>
              </a:solidFill>
              <a:highlight>
                <a:srgbClr val="FFFFFF"/>
              </a:highlight>
            </a:endParaRPr>
          </a:p>
          <a:p>
            <a:pPr indent="0" lvl="0" marL="0" rtl="0" algn="l">
              <a:spcBef>
                <a:spcPts val="0"/>
              </a:spcBef>
              <a:spcAft>
                <a:spcPts val="0"/>
              </a:spcAft>
              <a:buNone/>
            </a:pPr>
            <a:r>
              <a:t/>
            </a:r>
            <a:endParaRPr sz="1500">
              <a:solidFill>
                <a:srgbClr val="070F21"/>
              </a:solidFill>
              <a:highlight>
                <a:srgbClr val="FFFFFF"/>
              </a:highlight>
            </a:endParaRPr>
          </a:p>
          <a:p>
            <a:pPr indent="0" lvl="0" marL="0" rtl="0" algn="l">
              <a:lnSpc>
                <a:spcPct val="160000"/>
              </a:lnSpc>
              <a:spcBef>
                <a:spcPts val="0"/>
              </a:spcBef>
              <a:spcAft>
                <a:spcPts val="0"/>
              </a:spcAft>
              <a:buNone/>
            </a:pPr>
            <a:r>
              <a:rPr lang="tr-TR" sz="1500">
                <a:solidFill>
                  <a:srgbClr val="070F21"/>
                </a:solidFill>
                <a:highlight>
                  <a:srgbClr val="FFFFFF"/>
                </a:highlight>
              </a:rPr>
              <a:t>If this is the first time pushing to the remote server, you should be asked to login with your username and password.</a:t>
            </a:r>
            <a:endParaRPr sz="1500">
              <a:solidFill>
                <a:srgbClr val="070F21"/>
              </a:solidFill>
              <a:highlight>
                <a:srgbClr val="FFFFFF"/>
              </a:highlight>
            </a:endParaRPr>
          </a:p>
          <a:p>
            <a:pPr indent="0" lvl="0" marL="0" rtl="0" algn="l">
              <a:lnSpc>
                <a:spcPct val="115000"/>
              </a:lnSpc>
              <a:spcBef>
                <a:spcPts val="1100"/>
              </a:spcBef>
              <a:spcAft>
                <a:spcPts val="0"/>
              </a:spcAft>
              <a:buNone/>
            </a:pPr>
            <a:r>
              <a:t/>
            </a:r>
            <a:endParaRPr/>
          </a:p>
          <a:p>
            <a:pPr indent="0" lvl="0" marL="0" rtl="0" algn="l">
              <a:spcBef>
                <a:spcPts val="0"/>
              </a:spcBef>
              <a:spcAft>
                <a:spcPts val="0"/>
              </a:spcAft>
              <a:buNone/>
            </a:pPr>
            <a:r>
              <a:t/>
            </a:r>
            <a:endParaRPr sz="1500">
              <a:solidFill>
                <a:srgbClr val="070F2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a5cb5a478c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a5cb5a47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tr-TR"/>
              <a:t>Let’s start with cloning.</a:t>
            </a:r>
            <a:endParaRPr/>
          </a:p>
          <a:p>
            <a:pPr indent="0" lvl="0" marL="0" rtl="0" algn="l">
              <a:spcBef>
                <a:spcPts val="0"/>
              </a:spcBef>
              <a:spcAft>
                <a:spcPts val="0"/>
              </a:spcAft>
              <a:buNone/>
            </a:pPr>
            <a:r>
              <a:t/>
            </a:r>
            <a:endParaRPr/>
          </a:p>
          <a:p>
            <a:pPr indent="0" lvl="0" marL="0" rtl="0" algn="l">
              <a:spcBef>
                <a:spcPts val="0"/>
              </a:spcBef>
              <a:spcAft>
                <a:spcPts val="0"/>
              </a:spcAft>
              <a:buNone/>
            </a:pPr>
            <a:r>
              <a:rPr lang="tr-TR"/>
              <a:t>Let’s create a new repo and put a new file on it. Do our first commit.</a:t>
            </a:r>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tr-TR" sz="1200"/>
              <a:t>  mkdir gitprojects</a:t>
            </a:r>
            <a:endParaRPr sz="1200"/>
          </a:p>
          <a:p>
            <a:pPr indent="0" lvl="0" marL="0" rtl="0" algn="l">
              <a:lnSpc>
                <a:spcPct val="115000"/>
              </a:lnSpc>
              <a:spcBef>
                <a:spcPts val="0"/>
              </a:spcBef>
              <a:spcAft>
                <a:spcPts val="0"/>
              </a:spcAft>
              <a:buNone/>
            </a:pPr>
            <a:r>
              <a:rPr lang="tr-TR" sz="1200"/>
              <a:t>  499  cd gitprojects/</a:t>
            </a:r>
            <a:endParaRPr sz="1200"/>
          </a:p>
          <a:p>
            <a:pPr indent="0" lvl="0" marL="0" rtl="0" algn="l">
              <a:lnSpc>
                <a:spcPct val="115000"/>
              </a:lnSpc>
              <a:spcBef>
                <a:spcPts val="0"/>
              </a:spcBef>
              <a:spcAft>
                <a:spcPts val="0"/>
              </a:spcAft>
              <a:buNone/>
            </a:pPr>
            <a:r>
              <a:rPr lang="tr-TR" sz="1200"/>
              <a:t>  500  git clone https://github.com/clarusway/labb.git</a:t>
            </a:r>
            <a:endParaRPr sz="1200"/>
          </a:p>
          <a:p>
            <a:pPr indent="0" lvl="0" marL="0" rtl="0" algn="l">
              <a:lnSpc>
                <a:spcPct val="115000"/>
              </a:lnSpc>
              <a:spcBef>
                <a:spcPts val="0"/>
              </a:spcBef>
              <a:spcAft>
                <a:spcPts val="0"/>
              </a:spcAft>
              <a:buNone/>
            </a:pPr>
            <a:r>
              <a:rPr lang="tr-TR" sz="1200"/>
              <a:t>  501  ls</a:t>
            </a:r>
            <a:endParaRPr sz="1200"/>
          </a:p>
          <a:p>
            <a:pPr indent="0" lvl="0" marL="0" rtl="0" algn="l">
              <a:lnSpc>
                <a:spcPct val="115000"/>
              </a:lnSpc>
              <a:spcBef>
                <a:spcPts val="0"/>
              </a:spcBef>
              <a:spcAft>
                <a:spcPts val="0"/>
              </a:spcAft>
              <a:buNone/>
            </a:pPr>
            <a:r>
              <a:rPr lang="tr-TR" sz="1200"/>
              <a:t>  502  git ls</a:t>
            </a:r>
            <a:endParaRPr sz="1200"/>
          </a:p>
          <a:p>
            <a:pPr indent="0" lvl="0" marL="0" rtl="0" algn="l">
              <a:lnSpc>
                <a:spcPct val="115000"/>
              </a:lnSpc>
              <a:spcBef>
                <a:spcPts val="0"/>
              </a:spcBef>
              <a:spcAft>
                <a:spcPts val="0"/>
              </a:spcAft>
              <a:buNone/>
            </a:pPr>
            <a:r>
              <a:rPr lang="tr-TR" sz="1200"/>
              <a:t>  503  ls</a:t>
            </a:r>
            <a:endParaRPr sz="1200"/>
          </a:p>
          <a:p>
            <a:pPr indent="0" lvl="0" marL="0" rtl="0" algn="l">
              <a:lnSpc>
                <a:spcPct val="115000"/>
              </a:lnSpc>
              <a:spcBef>
                <a:spcPts val="0"/>
              </a:spcBef>
              <a:spcAft>
                <a:spcPts val="0"/>
              </a:spcAft>
              <a:buNone/>
            </a:pPr>
            <a:r>
              <a:rPr lang="tr-TR" sz="1200"/>
              <a:t>  504  cd labb</a:t>
            </a:r>
            <a:endParaRPr sz="1200"/>
          </a:p>
          <a:p>
            <a:pPr indent="0" lvl="0" marL="0" rtl="0" algn="l">
              <a:lnSpc>
                <a:spcPct val="115000"/>
              </a:lnSpc>
              <a:spcBef>
                <a:spcPts val="0"/>
              </a:spcBef>
              <a:spcAft>
                <a:spcPts val="0"/>
              </a:spcAft>
              <a:buNone/>
            </a:pPr>
            <a:r>
              <a:rPr lang="tr-TR" sz="1200"/>
              <a:t>  505  ls</a:t>
            </a:r>
            <a:endParaRPr sz="1200"/>
          </a:p>
          <a:p>
            <a:pPr indent="0" lvl="0" marL="0" rtl="0" algn="l">
              <a:lnSpc>
                <a:spcPct val="115000"/>
              </a:lnSpc>
              <a:spcBef>
                <a:spcPts val="0"/>
              </a:spcBef>
              <a:spcAft>
                <a:spcPts val="0"/>
              </a:spcAft>
              <a:buNone/>
            </a:pPr>
            <a:r>
              <a:rPr lang="tr-TR" sz="1200"/>
              <a:t>  506  vim file2.txt</a:t>
            </a:r>
            <a:endParaRPr sz="1200"/>
          </a:p>
          <a:p>
            <a:pPr indent="0" lvl="0" marL="0" rtl="0" algn="l">
              <a:lnSpc>
                <a:spcPct val="115000"/>
              </a:lnSpc>
              <a:spcBef>
                <a:spcPts val="0"/>
              </a:spcBef>
              <a:spcAft>
                <a:spcPts val="0"/>
              </a:spcAft>
              <a:buNone/>
            </a:pPr>
            <a:r>
              <a:rPr lang="tr-TR" sz="1200"/>
              <a:t>  507  git status</a:t>
            </a:r>
            <a:endParaRPr sz="1200"/>
          </a:p>
          <a:p>
            <a:pPr indent="0" lvl="0" marL="0" rtl="0" algn="l">
              <a:lnSpc>
                <a:spcPct val="115000"/>
              </a:lnSpc>
              <a:spcBef>
                <a:spcPts val="0"/>
              </a:spcBef>
              <a:spcAft>
                <a:spcPts val="0"/>
              </a:spcAft>
              <a:buNone/>
            </a:pPr>
            <a:r>
              <a:rPr lang="tr-TR" sz="1200"/>
              <a:t>  508  git add .</a:t>
            </a:r>
            <a:endParaRPr sz="1200"/>
          </a:p>
          <a:p>
            <a:pPr indent="0" lvl="0" marL="0" rtl="0" algn="l">
              <a:lnSpc>
                <a:spcPct val="115000"/>
              </a:lnSpc>
              <a:spcBef>
                <a:spcPts val="0"/>
              </a:spcBef>
              <a:spcAft>
                <a:spcPts val="0"/>
              </a:spcAft>
              <a:buNone/>
            </a:pPr>
            <a:r>
              <a:rPr lang="tr-TR" sz="1200"/>
              <a:t>  509  git commit -m "mee"</a:t>
            </a:r>
            <a:endParaRPr sz="1200"/>
          </a:p>
          <a:p>
            <a:pPr indent="0" lvl="0" marL="0" rtl="0" algn="l">
              <a:lnSpc>
                <a:spcPct val="115000"/>
              </a:lnSpc>
              <a:spcBef>
                <a:spcPts val="0"/>
              </a:spcBef>
              <a:spcAft>
                <a:spcPts val="0"/>
              </a:spcAft>
              <a:buNone/>
            </a:pPr>
            <a:r>
              <a:rPr lang="tr-TR" sz="1200"/>
              <a:t>  510  git s</a:t>
            </a:r>
            <a:endParaRPr sz="1200"/>
          </a:p>
          <a:p>
            <a:pPr indent="0" lvl="0" marL="0" rtl="0" algn="l">
              <a:lnSpc>
                <a:spcPct val="115000"/>
              </a:lnSpc>
              <a:spcBef>
                <a:spcPts val="0"/>
              </a:spcBef>
              <a:spcAft>
                <a:spcPts val="0"/>
              </a:spcAft>
              <a:buNone/>
            </a:pPr>
            <a:r>
              <a:rPr lang="tr-TR" sz="1200"/>
              <a:t>  511  git push origin master</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tr-TR" sz="1200"/>
              <a:t>Secondly give them the link of your code and show fork. change it.</a:t>
            </a:r>
            <a:endParaRPr sz="1200"/>
          </a:p>
          <a:p>
            <a:pPr indent="0" lvl="0" marL="0" rtl="0" algn="l">
              <a:lnSpc>
                <a:spcPct val="115000"/>
              </a:lnSpc>
              <a:spcBef>
                <a:spcPts val="0"/>
              </a:spcBef>
              <a:spcAft>
                <a:spcPts val="0"/>
              </a:spcAft>
              <a:buNone/>
            </a:pPr>
            <a:r>
              <a:rPr lang="tr-TR" sz="1200"/>
              <a:t>Then show them to clone again. remote to remote and then clone.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tr-TR" sz="1200"/>
              <a:t>Scenario: git clone, change the file on remote, git status, git fetch, git merge </a:t>
            </a:r>
            <a:endParaRPr sz="1200"/>
          </a:p>
          <a:p>
            <a:pPr indent="0" lvl="0" marL="0" rtl="0" algn="l">
              <a:lnSpc>
                <a:spcPct val="115000"/>
              </a:lnSpc>
              <a:spcBef>
                <a:spcPts val="0"/>
              </a:spcBef>
              <a:spcAft>
                <a:spcPts val="0"/>
              </a:spcAft>
              <a:buNone/>
            </a:pPr>
            <a:r>
              <a:rPr lang="tr-TR" sz="1200"/>
              <a:t>then do the same thing with git pull.</a:t>
            </a:r>
            <a:endParaRPr sz="1200"/>
          </a:p>
          <a:p>
            <a:pPr indent="0" lvl="0" marL="0" rtl="0" algn="l">
              <a:lnSpc>
                <a:spcPct val="115000"/>
              </a:lnSpc>
              <a:spcBef>
                <a:spcPts val="0"/>
              </a:spcBef>
              <a:spcAft>
                <a:spcPts val="0"/>
              </a:spcAft>
              <a:buNone/>
            </a:pPr>
            <a:r>
              <a:rPr lang="tr-TR" sz="1200"/>
              <a:t>change 1 file and try to push before pull see the problem. git pull </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tr-TR"/>
              <a:t>Visual representation</a:t>
            </a:r>
            <a:endParaRPr/>
          </a:p>
          <a:p>
            <a:pPr indent="0" lvl="0" marL="0" rtl="0" algn="l">
              <a:spcBef>
                <a:spcPts val="0"/>
              </a:spcBef>
              <a:spcAft>
                <a:spcPts val="0"/>
              </a:spcAft>
              <a:buNone/>
            </a:pPr>
            <a:r>
              <a:rPr lang="tr-TR"/>
              <a:t>Create a commit and push</a:t>
            </a:r>
            <a:endParaRPr/>
          </a:p>
          <a:p>
            <a:pPr indent="0" lvl="0" marL="0" rtl="0" algn="l">
              <a:spcBef>
                <a:spcPts val="0"/>
              </a:spcBef>
              <a:spcAft>
                <a:spcPts val="0"/>
              </a:spcAft>
              <a:buNone/>
            </a:pPr>
            <a:r>
              <a:rPr lang="tr-TR"/>
              <a:t>create a branch and push</a:t>
            </a:r>
            <a:endParaRPr/>
          </a:p>
          <a:p>
            <a:pPr indent="0" lvl="0" marL="0" rtl="0" algn="l">
              <a:spcBef>
                <a:spcPts val="0"/>
              </a:spcBef>
              <a:spcAft>
                <a:spcPts val="0"/>
              </a:spcAft>
              <a:buNone/>
            </a:pPr>
            <a:r>
              <a:rPr lang="tr-TR"/>
              <a:t>local: merge the branch </a:t>
            </a:r>
            <a:endParaRPr/>
          </a:p>
          <a:p>
            <a:pPr indent="0" lvl="0" marL="0" rtl="0" algn="l">
              <a:spcBef>
                <a:spcPts val="0"/>
              </a:spcBef>
              <a:spcAft>
                <a:spcPts val="0"/>
              </a:spcAft>
              <a:buNone/>
            </a:pPr>
            <a:r>
              <a:rPr lang="tr-TR"/>
              <a:t>push</a:t>
            </a:r>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commit</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commit</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push origin master</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pull</a:t>
            </a:r>
            <a:endParaRPr sz="1050">
              <a:solidFill>
                <a:srgbClr val="FFFFFF"/>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FFCC"/>
                </a:solidFill>
                <a:highlight>
                  <a:srgbClr val="000000"/>
                </a:highlight>
                <a:latin typeface="Courier New"/>
                <a:ea typeface="Courier New"/>
                <a:cs typeface="Courier New"/>
                <a:sym typeface="Courier New"/>
              </a:rPr>
              <a:t>Fetched 0 commits on master.</a:t>
            </a:r>
            <a:endParaRPr sz="900">
              <a:solidFill>
                <a:srgbClr val="FFFFCC"/>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CCCC"/>
                </a:solidFill>
                <a:highlight>
                  <a:srgbClr val="000000"/>
                </a:highlight>
                <a:latin typeface="Courier New"/>
                <a:ea typeface="Courier New"/>
                <a:cs typeface="Courier New"/>
                <a:sym typeface="Courier New"/>
              </a:rPr>
              <a:t>Already up-to-date.</a:t>
            </a:r>
            <a:endParaRPr sz="900">
              <a:solidFill>
                <a:srgbClr val="FFCCCC"/>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fetch</a:t>
            </a:r>
            <a:endParaRPr sz="1050">
              <a:solidFill>
                <a:srgbClr val="FFFFFF"/>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FFCC"/>
                </a:solidFill>
                <a:highlight>
                  <a:srgbClr val="000000"/>
                </a:highlight>
                <a:latin typeface="Courier New"/>
                <a:ea typeface="Courier New"/>
                <a:cs typeface="Courier New"/>
                <a:sym typeface="Courier New"/>
              </a:rPr>
              <a:t>Fetched 0 commits on master.</a:t>
            </a:r>
            <a:endParaRPr sz="900">
              <a:solidFill>
                <a:srgbClr val="FFFFCC"/>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branch eric</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push</a:t>
            </a:r>
            <a:endParaRPr sz="1050">
              <a:solidFill>
                <a:srgbClr val="FFFFFF"/>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FFCC"/>
                </a:solidFill>
                <a:highlight>
                  <a:srgbClr val="000000"/>
                </a:highlight>
                <a:latin typeface="Courier New"/>
                <a:ea typeface="Courier New"/>
                <a:cs typeface="Courier New"/>
                <a:sym typeface="Courier New"/>
              </a:rPr>
              <a:t>Everything up-to-date.</a:t>
            </a:r>
            <a:endParaRPr sz="900">
              <a:solidFill>
                <a:srgbClr val="FFFFCC"/>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checkout eric</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commit</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commit</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push origin eric</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checkout master</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merge eric</a:t>
            </a:r>
            <a:endParaRPr sz="1050">
              <a:solidFill>
                <a:srgbClr val="FFFFFF"/>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FFCC"/>
                </a:solidFill>
                <a:highlight>
                  <a:srgbClr val="000000"/>
                </a:highlight>
                <a:latin typeface="Courier New"/>
                <a:ea typeface="Courier New"/>
                <a:cs typeface="Courier New"/>
                <a:sym typeface="Courier New"/>
              </a:rPr>
              <a:t>You have performed a fast-forward merge.</a:t>
            </a:r>
            <a:endParaRPr sz="900">
              <a:solidFill>
                <a:srgbClr val="FFFFCC"/>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push origin master</a:t>
            </a:r>
            <a:endParaRPr sz="10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tr-TR"/>
              <a:t>Remote visual representation:</a:t>
            </a:r>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push origin master</a:t>
            </a:r>
            <a:endParaRPr sz="1050">
              <a:solidFill>
                <a:srgbClr val="FFFFFF"/>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CCCC"/>
                </a:solidFill>
                <a:highlight>
                  <a:srgbClr val="000000"/>
                </a:highlight>
                <a:latin typeface="Courier New"/>
                <a:ea typeface="Courier New"/>
                <a:cs typeface="Courier New"/>
                <a:sym typeface="Courier New"/>
              </a:rPr>
              <a:t>Push rejected. Non fast-forward. Try pulling first</a:t>
            </a:r>
            <a:endParaRPr sz="900">
              <a:solidFill>
                <a:srgbClr val="FFCCCC"/>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pull</a:t>
            </a:r>
            <a:endParaRPr sz="1050">
              <a:solidFill>
                <a:srgbClr val="FFFFFF"/>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FFCC"/>
                </a:solidFill>
                <a:highlight>
                  <a:srgbClr val="000000"/>
                </a:highlight>
                <a:latin typeface="Courier New"/>
                <a:ea typeface="Courier New"/>
                <a:cs typeface="Courier New"/>
                <a:sym typeface="Courier New"/>
              </a:rPr>
              <a:t>Fetched 0 commits on master.</a:t>
            </a:r>
            <a:endParaRPr sz="900">
              <a:solidFill>
                <a:srgbClr val="FFFFCC"/>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FFCC"/>
                </a:solidFill>
                <a:highlight>
                  <a:srgbClr val="000000"/>
                </a:highlight>
                <a:latin typeface="Courier New"/>
                <a:ea typeface="Courier New"/>
                <a:cs typeface="Courier New"/>
                <a:sym typeface="Courier New"/>
              </a:rPr>
              <a:t>Fetched 1 commits on feature.</a:t>
            </a:r>
            <a:endParaRPr sz="900">
              <a:solidFill>
                <a:srgbClr val="FFFFCC"/>
              </a:solidFill>
              <a:highlight>
                <a:srgbClr val="000000"/>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tr-TR" sz="900">
                <a:solidFill>
                  <a:srgbClr val="FFFFCC"/>
                </a:solidFill>
                <a:highlight>
                  <a:srgbClr val="000000"/>
                </a:highlight>
                <a:latin typeface="Courier New"/>
                <a:ea typeface="Courier New"/>
                <a:cs typeface="Courier New"/>
                <a:sym typeface="Courier New"/>
              </a:rPr>
              <a:t>Fast-forwarded to origin/feature.</a:t>
            </a:r>
            <a:endParaRPr sz="900">
              <a:solidFill>
                <a:srgbClr val="FFFFCC"/>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commit</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commit</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push origin feature</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checkout master</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merge feature</a:t>
            </a:r>
            <a:endParaRPr sz="1050">
              <a:solidFill>
                <a:srgbClr val="FFFFFF"/>
              </a:solidFill>
              <a:highlight>
                <a:srgbClr val="000000"/>
              </a:highlight>
              <a:latin typeface="Courier New"/>
              <a:ea typeface="Courier New"/>
              <a:cs typeface="Courier New"/>
              <a:sym typeface="Courier New"/>
            </a:endParaRPr>
          </a:p>
          <a:p>
            <a:pPr indent="0" lvl="0" marL="139700" rtl="0" algn="l">
              <a:lnSpc>
                <a:spcPct val="95454"/>
              </a:lnSpc>
              <a:spcBef>
                <a:spcPts val="0"/>
              </a:spcBef>
              <a:spcAft>
                <a:spcPts val="0"/>
              </a:spcAft>
              <a:buNone/>
            </a:pPr>
            <a:r>
              <a:rPr lang="tr-TR" sz="1050">
                <a:solidFill>
                  <a:srgbClr val="FFFFFF"/>
                </a:solidFill>
                <a:highlight>
                  <a:srgbClr val="000000"/>
                </a:highlight>
                <a:latin typeface="Courier New"/>
                <a:ea typeface="Courier New"/>
                <a:cs typeface="Courier New"/>
                <a:sym typeface="Courier New"/>
              </a:rPr>
              <a:t>git push</a:t>
            </a:r>
            <a:endParaRPr sz="10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b007b0ef3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b007b0ef3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14300" rtl="0" algn="l">
              <a:lnSpc>
                <a:spcPct val="6818"/>
              </a:lnSpc>
              <a:spcBef>
                <a:spcPts val="1200"/>
              </a:spcBef>
              <a:spcAft>
                <a:spcPts val="0"/>
              </a:spcAft>
              <a:buSzPts val="1100"/>
              <a:buNone/>
            </a:pPr>
            <a:r>
              <a:rPr lang="tr-TR" sz="1200">
                <a:solidFill>
                  <a:schemeClr val="dk1"/>
                </a:solidFill>
              </a:rPr>
              <a:t>The third category of person to speak about when discussing </a:t>
            </a:r>
            <a:r>
              <a:rPr b="1" lang="tr-TR" sz="1200">
                <a:solidFill>
                  <a:schemeClr val="dk1"/>
                </a:solidFill>
              </a:rPr>
              <a:t>an implementation of Git is the person who will use it for a long time, </a:t>
            </a:r>
            <a:r>
              <a:rPr lang="tr-TR" sz="1200">
                <a:solidFill>
                  <a:schemeClr val="dk1"/>
                </a:solidFill>
              </a:rPr>
              <a:t>find all the deep crevices and features of it, and in fact want to stretch it to its absolute maximum.</a:t>
            </a:r>
            <a:endParaRPr sz="1200">
              <a:solidFill>
                <a:schemeClr val="dk1"/>
              </a:solidFill>
            </a:endParaRPr>
          </a:p>
          <a:p>
            <a:pPr indent="0" lvl="0" marL="114300" rtl="0" algn="l">
              <a:lnSpc>
                <a:spcPct val="6818"/>
              </a:lnSpc>
              <a:spcBef>
                <a:spcPts val="1200"/>
              </a:spcBef>
              <a:spcAft>
                <a:spcPts val="0"/>
              </a:spcAft>
              <a:buSzPts val="1100"/>
              <a:buNone/>
            </a:pPr>
            <a:r>
              <a:t/>
            </a:r>
            <a:endParaRPr>
              <a:solidFill>
                <a:schemeClr val="dk1"/>
              </a:solidFill>
            </a:endParaRPr>
          </a:p>
          <a:p>
            <a:pPr indent="0" lvl="0" marL="114300" rtl="0" algn="l">
              <a:lnSpc>
                <a:spcPct val="6818"/>
              </a:lnSpc>
              <a:spcBef>
                <a:spcPts val="1200"/>
              </a:spcBef>
              <a:spcAft>
                <a:spcPts val="0"/>
              </a:spcAft>
              <a:buSzPts val="1100"/>
              <a:buNone/>
            </a:pPr>
            <a:r>
              <a:rPr lang="tr-TR" sz="1200">
                <a:solidFill>
                  <a:schemeClr val="dk1"/>
                </a:solidFill>
              </a:rPr>
              <a:t>That person is also served well by Git. Even though it's very easy for the introductory person, it's also very capable for the advanced individual.</a:t>
            </a:r>
            <a:endParaRPr sz="1200">
              <a:solidFill>
                <a:schemeClr val="dk1"/>
              </a:solidFill>
            </a:endParaRPr>
          </a:p>
          <a:p>
            <a:pPr indent="0" lvl="0" marL="114300" rtl="0" algn="l">
              <a:lnSpc>
                <a:spcPct val="6818"/>
              </a:lnSpc>
              <a:spcBef>
                <a:spcPts val="1200"/>
              </a:spcBef>
              <a:spcAft>
                <a:spcPts val="0"/>
              </a:spcAft>
              <a:buSzPts val="1100"/>
              <a:buNone/>
            </a:pPr>
            <a:r>
              <a:t/>
            </a:r>
            <a:endParaRPr>
              <a:solidFill>
                <a:schemeClr val="dk1"/>
              </a:solidFill>
            </a:endParaRPr>
          </a:p>
          <a:p>
            <a:pPr indent="0" lvl="0" marL="114300" rtl="0" algn="l">
              <a:lnSpc>
                <a:spcPct val="6818"/>
              </a:lnSpc>
              <a:spcBef>
                <a:spcPts val="1200"/>
              </a:spcBef>
              <a:spcAft>
                <a:spcPts val="0"/>
              </a:spcAft>
              <a:buSzPts val="1100"/>
              <a:buNone/>
            </a:pPr>
            <a:r>
              <a:rPr lang="tr-TR" sz="1200">
                <a:solidFill>
                  <a:schemeClr val="dk1"/>
                </a:solidFill>
              </a:rPr>
              <a:t>You can find that through its Unix-like structure, the ability to glue together these small programs and use option switches to control the behavior, that it suits the needs of an advanced version control user extremely well.</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007b0ef3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b007b0ef3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14300" rtl="0" algn="l">
              <a:lnSpc>
                <a:spcPct val="6818"/>
              </a:lnSpc>
              <a:spcBef>
                <a:spcPts val="1200"/>
              </a:spcBef>
              <a:spcAft>
                <a:spcPts val="0"/>
              </a:spcAft>
              <a:buSzPts val="1100"/>
              <a:buNone/>
            </a:pPr>
            <a:r>
              <a:t/>
            </a:r>
            <a:endParaRPr sz="12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0f3ce8ab6_0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b0f3ce8ab6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0f3ce8ab6_0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b0f3ce8ab6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2d3f77aa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e2d3f77a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2d3f77aaf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2d3f77aa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2d3f77aaf_0_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2d3f77aa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070F2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0f3ce8ab6_0_5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b0f3ce8ab6_0_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72278e5d43_0_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2278e5d4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12e06e9cd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12e06e9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2" name="Google Shape;12;p2"/>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17" name="Google Shape;17;p3"/>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p4"/>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2" name="Google Shape;22;p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23" name="Google Shape;23;p4"/>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30" name="Google Shape;30;p5"/>
          <p:cNvSpPr txBox="1"/>
          <p:nvPr>
            <p:ph idx="1" type="body"/>
          </p:nvPr>
        </p:nvSpPr>
        <p:spPr>
          <a:xfrm>
            <a:off x="501500" y="1508650"/>
            <a:ext cx="6605700" cy="36033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a:lvl1pPr>
            <a:lvl2pPr indent="-342900" lvl="1" marL="914400" algn="l">
              <a:lnSpc>
                <a:spcPct val="110000"/>
              </a:lnSpc>
              <a:spcBef>
                <a:spcPts val="600"/>
              </a:spcBef>
              <a:spcAft>
                <a:spcPts val="0"/>
              </a:spcAft>
              <a:buClr>
                <a:srgbClr val="741B47"/>
              </a:buClr>
              <a:buSzPts val="1800"/>
              <a:buChar char="▹"/>
              <a:defRPr/>
            </a:lvl2pPr>
            <a:lvl3pPr indent="-342900" lvl="2" marL="1371600" algn="l">
              <a:lnSpc>
                <a:spcPct val="110000"/>
              </a:lnSpc>
              <a:spcBef>
                <a:spcPts val="600"/>
              </a:spcBef>
              <a:spcAft>
                <a:spcPts val="0"/>
              </a:spcAft>
              <a:buClr>
                <a:srgbClr val="741B47"/>
              </a:buClr>
              <a:buSzPts val="1800"/>
              <a:buChar char="▹"/>
              <a:defRPr/>
            </a:lvl3pPr>
            <a:lvl4pPr indent="-355600" lvl="3" marL="1828800" algn="l">
              <a:lnSpc>
                <a:spcPct val="110000"/>
              </a:lnSpc>
              <a:spcBef>
                <a:spcPts val="600"/>
              </a:spcBef>
              <a:spcAft>
                <a:spcPts val="0"/>
              </a:spcAft>
              <a:buClr>
                <a:srgbClr val="741B47"/>
              </a:buClr>
              <a:buSzPts val="2000"/>
              <a:buChar char="▹"/>
              <a:defRPr/>
            </a:lvl4pPr>
            <a:lvl5pPr indent="-355600" lvl="4" marL="2286000" algn="l">
              <a:lnSpc>
                <a:spcPct val="110000"/>
              </a:lnSpc>
              <a:spcBef>
                <a:spcPts val="600"/>
              </a:spcBef>
              <a:spcAft>
                <a:spcPts val="0"/>
              </a:spcAft>
              <a:buClr>
                <a:srgbClr val="741B47"/>
              </a:buClr>
              <a:buSzPts val="2000"/>
              <a:buChar char="▹"/>
              <a:defRPr/>
            </a:lvl5pPr>
            <a:lvl6pPr indent="-355600" lvl="5" marL="2743200" algn="l">
              <a:lnSpc>
                <a:spcPct val="110000"/>
              </a:lnSpc>
              <a:spcBef>
                <a:spcPts val="600"/>
              </a:spcBef>
              <a:spcAft>
                <a:spcPts val="0"/>
              </a:spcAft>
              <a:buClr>
                <a:srgbClr val="741B47"/>
              </a:buClr>
              <a:buSzPts val="2000"/>
              <a:buChar char="▹"/>
              <a:defRPr/>
            </a:lvl6pPr>
            <a:lvl7pPr indent="-355600" lvl="6" marL="3200400" algn="l">
              <a:lnSpc>
                <a:spcPct val="110000"/>
              </a:lnSpc>
              <a:spcBef>
                <a:spcPts val="600"/>
              </a:spcBef>
              <a:spcAft>
                <a:spcPts val="0"/>
              </a:spcAft>
              <a:buClr>
                <a:srgbClr val="741B47"/>
              </a:buClr>
              <a:buSzPts val="2000"/>
              <a:buChar char="▹"/>
              <a:defRPr/>
            </a:lvl7pPr>
            <a:lvl8pPr indent="-355600" lvl="7" marL="3657600" algn="l">
              <a:lnSpc>
                <a:spcPct val="110000"/>
              </a:lnSpc>
              <a:spcBef>
                <a:spcPts val="600"/>
              </a:spcBef>
              <a:spcAft>
                <a:spcPts val="0"/>
              </a:spcAft>
              <a:buClr>
                <a:srgbClr val="741B47"/>
              </a:buClr>
              <a:buSzPts val="2000"/>
              <a:buChar char="▹"/>
              <a:defRPr/>
            </a:lvl8pPr>
            <a:lvl9pPr indent="-355600" lvl="8" marL="4114800" algn="l">
              <a:lnSpc>
                <a:spcPct val="110000"/>
              </a:lnSpc>
              <a:spcBef>
                <a:spcPts val="600"/>
              </a:spcBef>
              <a:spcAft>
                <a:spcPts val="0"/>
              </a:spcAft>
              <a:buClr>
                <a:srgbClr val="741B47"/>
              </a:buClr>
              <a:buSzPts val="2000"/>
              <a:buChar char="▹"/>
              <a:defRPr/>
            </a:lvl9pPr>
          </a:lstStyle>
          <a:p/>
        </p:txBody>
      </p:sp>
      <p:sp>
        <p:nvSpPr>
          <p:cNvPr id="31" name="Google Shape;31;p5"/>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b="0" l="0" r="0" t="0"/>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1A0CF"/>
              </a:solidFill>
              <a:latin typeface="Arial"/>
              <a:ea typeface="Arial"/>
              <a:cs typeface="Arial"/>
              <a:sym typeface="Arial"/>
            </a:endParaRPr>
          </a:p>
        </p:txBody>
      </p:sp>
      <p:sp>
        <p:nvSpPr>
          <p:cNvPr id="36" name="Google Shape;36;p6"/>
          <p:cNvSpPr txBox="1"/>
          <p:nvPr>
            <p:ph idx="1" type="body"/>
          </p:nvPr>
        </p:nvSpPr>
        <p:spPr>
          <a:xfrm>
            <a:off x="457200" y="1462350"/>
            <a:ext cx="4369500" cy="34416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sz="1800"/>
            </a:lvl1pPr>
            <a:lvl2pPr indent="-342900" lvl="1" marL="914400" algn="l">
              <a:lnSpc>
                <a:spcPct val="110000"/>
              </a:lnSpc>
              <a:spcBef>
                <a:spcPts val="600"/>
              </a:spcBef>
              <a:spcAft>
                <a:spcPts val="0"/>
              </a:spcAft>
              <a:buClr>
                <a:srgbClr val="741B47"/>
              </a:buClr>
              <a:buSzPts val="1800"/>
              <a:buChar char="▹"/>
              <a:defRPr sz="1800"/>
            </a:lvl2pPr>
            <a:lvl3pPr indent="-342900" lvl="2" marL="1371600" algn="l">
              <a:lnSpc>
                <a:spcPct val="110000"/>
              </a:lnSpc>
              <a:spcBef>
                <a:spcPts val="600"/>
              </a:spcBef>
              <a:spcAft>
                <a:spcPts val="0"/>
              </a:spcAft>
              <a:buClr>
                <a:srgbClr val="741B47"/>
              </a:buClr>
              <a:buSzPts val="1800"/>
              <a:buChar char="▹"/>
              <a:defRPr sz="1800"/>
            </a:lvl3pPr>
            <a:lvl4pPr indent="-342900" lvl="3" marL="1828800" algn="l">
              <a:lnSpc>
                <a:spcPct val="110000"/>
              </a:lnSpc>
              <a:spcBef>
                <a:spcPts val="600"/>
              </a:spcBef>
              <a:spcAft>
                <a:spcPts val="0"/>
              </a:spcAft>
              <a:buClr>
                <a:srgbClr val="741B47"/>
              </a:buClr>
              <a:buSzPts val="1800"/>
              <a:buChar char="▹"/>
              <a:defRPr sz="1800"/>
            </a:lvl4pPr>
            <a:lvl5pPr indent="-342900" lvl="4" marL="2286000" algn="l">
              <a:lnSpc>
                <a:spcPct val="110000"/>
              </a:lnSpc>
              <a:spcBef>
                <a:spcPts val="600"/>
              </a:spcBef>
              <a:spcAft>
                <a:spcPts val="0"/>
              </a:spcAft>
              <a:buClr>
                <a:srgbClr val="741B47"/>
              </a:buClr>
              <a:buSzPts val="1800"/>
              <a:buChar char="▹"/>
              <a:defRPr sz="1800"/>
            </a:lvl5pPr>
            <a:lvl6pPr indent="-342900" lvl="5" marL="2743200" algn="l">
              <a:lnSpc>
                <a:spcPct val="110000"/>
              </a:lnSpc>
              <a:spcBef>
                <a:spcPts val="600"/>
              </a:spcBef>
              <a:spcAft>
                <a:spcPts val="0"/>
              </a:spcAft>
              <a:buClr>
                <a:srgbClr val="741B47"/>
              </a:buClr>
              <a:buSzPts val="1800"/>
              <a:buChar char="▹"/>
              <a:defRPr sz="1800"/>
            </a:lvl6pPr>
            <a:lvl7pPr indent="-342900" lvl="6" marL="3200400" algn="l">
              <a:lnSpc>
                <a:spcPct val="110000"/>
              </a:lnSpc>
              <a:spcBef>
                <a:spcPts val="600"/>
              </a:spcBef>
              <a:spcAft>
                <a:spcPts val="0"/>
              </a:spcAft>
              <a:buClr>
                <a:srgbClr val="741B47"/>
              </a:buClr>
              <a:buSzPts val="1800"/>
              <a:buChar char="▹"/>
              <a:defRPr sz="1800"/>
            </a:lvl7pPr>
            <a:lvl8pPr indent="-342900" lvl="7" marL="3657600" algn="l">
              <a:lnSpc>
                <a:spcPct val="110000"/>
              </a:lnSpc>
              <a:spcBef>
                <a:spcPts val="600"/>
              </a:spcBef>
              <a:spcAft>
                <a:spcPts val="0"/>
              </a:spcAft>
              <a:buClr>
                <a:srgbClr val="741B47"/>
              </a:buClr>
              <a:buSzPts val="1800"/>
              <a:buChar char="▹"/>
              <a:defRPr sz="1800"/>
            </a:lvl8pPr>
            <a:lvl9pPr indent="-342900" lvl="8" marL="4114800" algn="l">
              <a:lnSpc>
                <a:spcPct val="110000"/>
              </a:lnSpc>
              <a:spcBef>
                <a:spcPts val="600"/>
              </a:spcBef>
              <a:spcAft>
                <a:spcPts val="0"/>
              </a:spcAft>
              <a:buClr>
                <a:srgbClr val="741B47"/>
              </a:buClr>
              <a:buSzPts val="1800"/>
              <a:buChar char="▹"/>
              <a:defRPr sz="1800"/>
            </a:lvl9pPr>
          </a:lstStyle>
          <a:p/>
        </p:txBody>
      </p:sp>
      <p:sp>
        <p:nvSpPr>
          <p:cNvPr id="37" name="Google Shape;37;p6"/>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sp>
        <p:nvSpPr>
          <p:cNvPr id="38" name="Google Shape;38;p6"/>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pic>
        <p:nvPicPr>
          <p:cNvPr id="40" name="Google Shape;40;p6"/>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1" name="Google Shape;41;p6"/>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2" name="Shape 42"/>
        <p:cNvGrpSpPr/>
        <p:nvPr/>
      </p:nvGrpSpPr>
      <p:grpSpPr>
        <a:xfrm>
          <a:off x="0" y="0"/>
          <a:ext cx="0" cy="0"/>
          <a:chOff x="0" y="0"/>
          <a:chExt cx="0" cy="0"/>
        </a:xfrm>
      </p:grpSpPr>
      <p:sp>
        <p:nvSpPr>
          <p:cNvPr id="43" name="Google Shape;43;p7"/>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44" name="Google Shape;44;p7"/>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45" name="Google Shape;45;p7"/>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6" name="Google Shape;46;p7"/>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47" name="Shape 47"/>
        <p:cNvGrpSpPr/>
        <p:nvPr/>
      </p:nvGrpSpPr>
      <p:grpSpPr>
        <a:xfrm>
          <a:off x="0" y="0"/>
          <a:ext cx="0" cy="0"/>
          <a:chOff x="0" y="0"/>
          <a:chExt cx="0" cy="0"/>
        </a:xfrm>
      </p:grpSpPr>
      <p:sp>
        <p:nvSpPr>
          <p:cNvPr id="48" name="Google Shape;48;p8"/>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9" name="Google Shape;49;p8"/>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600"/>
              </a:spcBef>
              <a:spcAft>
                <a:spcPts val="0"/>
              </a:spcAft>
              <a:buSzPts val="2800"/>
              <a:buNone/>
              <a:defRPr sz="2800"/>
            </a:lvl2pPr>
            <a:lvl3pPr lvl="2" rtl="0" algn="ctr">
              <a:lnSpc>
                <a:spcPct val="100000"/>
              </a:lnSpc>
              <a:spcBef>
                <a:spcPts val="600"/>
              </a:spcBef>
              <a:spcAft>
                <a:spcPts val="0"/>
              </a:spcAft>
              <a:buSzPts val="2800"/>
              <a:buNone/>
              <a:defRPr sz="2800"/>
            </a:lvl3pPr>
            <a:lvl4pPr lvl="3" rtl="0" algn="ctr">
              <a:lnSpc>
                <a:spcPct val="100000"/>
              </a:lnSpc>
              <a:spcBef>
                <a:spcPts val="600"/>
              </a:spcBef>
              <a:spcAft>
                <a:spcPts val="0"/>
              </a:spcAft>
              <a:buSzPts val="2800"/>
              <a:buNone/>
              <a:defRPr sz="2800"/>
            </a:lvl4pPr>
            <a:lvl5pPr lvl="4" rtl="0" algn="ctr">
              <a:lnSpc>
                <a:spcPct val="100000"/>
              </a:lnSpc>
              <a:spcBef>
                <a:spcPts val="600"/>
              </a:spcBef>
              <a:spcAft>
                <a:spcPts val="0"/>
              </a:spcAft>
              <a:buSzPts val="2800"/>
              <a:buNone/>
              <a:defRPr sz="2800"/>
            </a:lvl5pPr>
            <a:lvl6pPr lvl="5" rtl="0" algn="ctr">
              <a:lnSpc>
                <a:spcPct val="100000"/>
              </a:lnSpc>
              <a:spcBef>
                <a:spcPts val="600"/>
              </a:spcBef>
              <a:spcAft>
                <a:spcPts val="0"/>
              </a:spcAft>
              <a:buSzPts val="2800"/>
              <a:buNone/>
              <a:defRPr sz="2800"/>
            </a:lvl6pPr>
            <a:lvl7pPr lvl="6" rtl="0" algn="ctr">
              <a:lnSpc>
                <a:spcPct val="100000"/>
              </a:lnSpc>
              <a:spcBef>
                <a:spcPts val="600"/>
              </a:spcBef>
              <a:spcAft>
                <a:spcPts val="0"/>
              </a:spcAft>
              <a:buSzPts val="2800"/>
              <a:buNone/>
              <a:defRPr sz="2800"/>
            </a:lvl7pPr>
            <a:lvl8pPr lvl="7" rtl="0" algn="ctr">
              <a:lnSpc>
                <a:spcPct val="100000"/>
              </a:lnSpc>
              <a:spcBef>
                <a:spcPts val="600"/>
              </a:spcBef>
              <a:spcAft>
                <a:spcPts val="0"/>
              </a:spcAft>
              <a:buSzPts val="2800"/>
              <a:buNone/>
              <a:defRPr sz="2800"/>
            </a:lvl8pPr>
            <a:lvl9pPr lvl="8" rtl="0" algn="ctr">
              <a:lnSpc>
                <a:spcPct val="100000"/>
              </a:lnSpc>
              <a:spcBef>
                <a:spcPts val="600"/>
              </a:spcBef>
              <a:spcAft>
                <a:spcPts val="0"/>
              </a:spcAft>
              <a:buSzPts val="2800"/>
              <a:buNone/>
              <a:defRPr sz="2800"/>
            </a:lvl9pPr>
          </a:lstStyle>
          <a:p/>
        </p:txBody>
      </p:sp>
      <p:sp>
        <p:nvSpPr>
          <p:cNvPr id="50" name="Google Shape;50;p8"/>
          <p:cNvSpPr txBox="1"/>
          <p:nvPr>
            <p:ph idx="12" type="sldNum"/>
          </p:nvPr>
        </p:nvSpPr>
        <p:spPr>
          <a:xfrm>
            <a:off x="8472458" y="4663217"/>
            <a:ext cx="548700" cy="3936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1">
            <a:alphaModFix/>
          </a:blip>
          <a:srcRect b="0" l="0" r="0" t="0"/>
          <a:stretch/>
        </p:blipFill>
        <p:spPr>
          <a:xfrm>
            <a:off x="8766751" y="5990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grpSp>
        <p:nvGrpSpPr>
          <p:cNvPr id="55" name="Google Shape;55;p9"/>
          <p:cNvGrpSpPr/>
          <p:nvPr/>
        </p:nvGrpSpPr>
        <p:grpSpPr>
          <a:xfrm>
            <a:off x="5122427" y="287001"/>
            <a:ext cx="3841143" cy="3893303"/>
            <a:chOff x="5122427" y="668001"/>
            <a:chExt cx="3841143" cy="3893303"/>
          </a:xfrm>
        </p:grpSpPr>
        <p:grpSp>
          <p:nvGrpSpPr>
            <p:cNvPr id="56" name="Google Shape;56;p9"/>
            <p:cNvGrpSpPr/>
            <p:nvPr/>
          </p:nvGrpSpPr>
          <p:grpSpPr>
            <a:xfrm>
              <a:off x="5144045" y="893590"/>
              <a:ext cx="2833667" cy="2964311"/>
              <a:chOff x="3860721" y="1330073"/>
              <a:chExt cx="3544299" cy="3707706"/>
            </a:xfrm>
          </p:grpSpPr>
          <p:sp>
            <p:nvSpPr>
              <p:cNvPr id="57" name="Google Shape;57;p9"/>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9"/>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9"/>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9"/>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9"/>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9"/>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9"/>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9"/>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9"/>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9"/>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9"/>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9"/>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9"/>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9"/>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9"/>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9"/>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9"/>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9"/>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9"/>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9"/>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9"/>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9"/>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9"/>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9"/>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9"/>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9"/>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9"/>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9"/>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9"/>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9"/>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9"/>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9"/>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9"/>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9"/>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9"/>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9"/>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9"/>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9"/>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9"/>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9"/>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9"/>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9"/>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9"/>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9"/>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9"/>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9"/>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9"/>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9"/>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9"/>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9"/>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9"/>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9"/>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9"/>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9"/>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9"/>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9"/>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9"/>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9"/>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9"/>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9"/>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9"/>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9"/>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9"/>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9"/>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9"/>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9"/>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9"/>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9"/>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9"/>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9"/>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9"/>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9"/>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9"/>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9"/>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9"/>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9"/>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9"/>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9"/>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9"/>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9"/>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9"/>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9"/>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9"/>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9"/>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9"/>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9"/>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9"/>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9"/>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9"/>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9"/>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9"/>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9"/>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9"/>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9"/>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9"/>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9"/>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9"/>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9"/>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9"/>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9"/>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9"/>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9"/>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9"/>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9"/>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9"/>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9"/>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9"/>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4" name="Google Shape;164;p9"/>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9"/>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9"/>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9"/>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9"/>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9"/>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9"/>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9"/>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9"/>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9"/>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9"/>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9"/>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9"/>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9"/>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9"/>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9"/>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9"/>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9"/>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9"/>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9"/>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9"/>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9"/>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9"/>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9"/>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9"/>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9"/>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9"/>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9"/>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9"/>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9"/>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9"/>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95" name="Google Shape;195;p9"/>
            <p:cNvGrpSpPr/>
            <p:nvPr/>
          </p:nvGrpSpPr>
          <p:grpSpPr>
            <a:xfrm flipH="1">
              <a:off x="5678143" y="1227582"/>
              <a:ext cx="345795" cy="1043508"/>
              <a:chOff x="5678143" y="1151382"/>
              <a:chExt cx="345795" cy="1043508"/>
            </a:xfrm>
          </p:grpSpPr>
          <p:sp>
            <p:nvSpPr>
              <p:cNvPr id="196" name="Google Shape;196;p9"/>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9"/>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9"/>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9"/>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9"/>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9"/>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9"/>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9"/>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9"/>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9"/>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9"/>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9"/>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9"/>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9"/>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9"/>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9"/>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9"/>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13" name="Google Shape;213;p9"/>
            <p:cNvGrpSpPr/>
            <p:nvPr/>
          </p:nvGrpSpPr>
          <p:grpSpPr>
            <a:xfrm>
              <a:off x="5122427" y="3292365"/>
              <a:ext cx="823270" cy="1268939"/>
              <a:chOff x="5490177" y="3555452"/>
              <a:chExt cx="823270" cy="1268939"/>
            </a:xfrm>
          </p:grpSpPr>
          <p:sp>
            <p:nvSpPr>
              <p:cNvPr id="214" name="Google Shape;214;p9"/>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9"/>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9"/>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9"/>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9"/>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9"/>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9"/>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9"/>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9"/>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9"/>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9"/>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9"/>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9"/>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9"/>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9"/>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9"/>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9"/>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9"/>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9"/>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9"/>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9"/>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9"/>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9"/>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9"/>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9"/>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9"/>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9"/>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9"/>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9"/>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9"/>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9"/>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45" name="Google Shape;245;p9"/>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9"/>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9"/>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9"/>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9"/>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9"/>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9"/>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9"/>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9"/>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9"/>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9"/>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9"/>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9"/>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9"/>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9"/>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9"/>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862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9"/>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9"/>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9"/>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862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9"/>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9"/>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9"/>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9"/>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9"/>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9"/>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9"/>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9"/>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9"/>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9"/>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9"/>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9"/>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9"/>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9"/>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9"/>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9"/>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9"/>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81" name="Google Shape;281;p9"/>
            <p:cNvGrpSpPr/>
            <p:nvPr/>
          </p:nvGrpSpPr>
          <p:grpSpPr>
            <a:xfrm>
              <a:off x="6544681" y="927100"/>
              <a:ext cx="264550" cy="200503"/>
              <a:chOff x="6621095" y="1452181"/>
              <a:chExt cx="330893" cy="250785"/>
            </a:xfrm>
          </p:grpSpPr>
          <p:sp>
            <p:nvSpPr>
              <p:cNvPr id="282" name="Google Shape;282;p9"/>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9"/>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372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9"/>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9"/>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9"/>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87" name="Google Shape;287;p9"/>
            <p:cNvGrpSpPr/>
            <p:nvPr/>
          </p:nvGrpSpPr>
          <p:grpSpPr>
            <a:xfrm>
              <a:off x="7210360" y="1314224"/>
              <a:ext cx="264550" cy="200503"/>
              <a:chOff x="6621095" y="1452181"/>
              <a:chExt cx="330893" cy="250785"/>
            </a:xfrm>
          </p:grpSpPr>
          <p:sp>
            <p:nvSpPr>
              <p:cNvPr id="288" name="Google Shape;288;p9"/>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9"/>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372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9"/>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9"/>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9"/>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93" name="Google Shape;293;p9"/>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9"/>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95" name="Google Shape;295;p9"/>
            <p:cNvGrpSpPr/>
            <p:nvPr/>
          </p:nvGrpSpPr>
          <p:grpSpPr>
            <a:xfrm flipH="1">
              <a:off x="8183211" y="2407472"/>
              <a:ext cx="780359" cy="1195999"/>
              <a:chOff x="3975528" y="3303922"/>
              <a:chExt cx="780359" cy="1195999"/>
            </a:xfrm>
          </p:grpSpPr>
          <p:sp>
            <p:nvSpPr>
              <p:cNvPr id="296" name="Google Shape;296;p9"/>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862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9"/>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862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9"/>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9"/>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9"/>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862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9"/>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9"/>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9"/>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9"/>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862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9"/>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9"/>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862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9"/>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9"/>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9"/>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862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9"/>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9"/>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9"/>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9"/>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9"/>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9"/>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9"/>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9"/>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9"/>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9"/>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9"/>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9"/>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22" name="Google Shape;322;p9"/>
              <p:cNvGrpSpPr/>
              <p:nvPr/>
            </p:nvGrpSpPr>
            <p:grpSpPr>
              <a:xfrm flipH="1">
                <a:off x="4321769" y="3621401"/>
                <a:ext cx="239005" cy="181217"/>
                <a:chOff x="6621095" y="1452181"/>
                <a:chExt cx="330893" cy="250785"/>
              </a:xfrm>
            </p:grpSpPr>
            <p:sp>
              <p:nvSpPr>
                <p:cNvPr id="323" name="Google Shape;323;p9"/>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9"/>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372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9"/>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6" name="Google Shape;326;p9"/>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9"/>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28" name="Google Shape;328;p9"/>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9"/>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330" name="Google Shape;330;p9"/>
          <p:cNvSpPr txBox="1"/>
          <p:nvPr>
            <p:ph type="ctrTitle"/>
          </p:nvPr>
        </p:nvSpPr>
        <p:spPr>
          <a:xfrm>
            <a:off x="938350" y="1863600"/>
            <a:ext cx="4948200" cy="1416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4800"/>
              <a:buNone/>
            </a:pPr>
            <a:r>
              <a:rPr lang="tr-TR" sz="3600">
                <a:solidFill>
                  <a:srgbClr val="741B47"/>
                </a:solidFill>
                <a:latin typeface="Raleway Medium"/>
                <a:ea typeface="Raleway Medium"/>
                <a:cs typeface="Raleway Medium"/>
                <a:sym typeface="Raleway Medium"/>
              </a:rPr>
              <a:t>Remote Repository</a:t>
            </a:r>
            <a:endParaRPr sz="3600">
              <a:solidFill>
                <a:srgbClr val="741B47"/>
              </a:solidFill>
              <a:latin typeface="Raleway Medium"/>
              <a:ea typeface="Raleway Medium"/>
              <a:cs typeface="Raleway Medium"/>
              <a:sym typeface="Raleway Medium"/>
            </a:endParaRPr>
          </a:p>
          <a:p>
            <a:pPr indent="0" lvl="0" marL="0" rtl="0" algn="l">
              <a:spcBef>
                <a:spcPts val="0"/>
              </a:spcBef>
              <a:spcAft>
                <a:spcPts val="0"/>
              </a:spcAft>
              <a:buSzPts val="4800"/>
              <a:buNone/>
            </a:pPr>
            <a:r>
              <a:rPr lang="tr-TR" sz="3600">
                <a:solidFill>
                  <a:srgbClr val="741B47"/>
                </a:solidFill>
                <a:latin typeface="Raleway Medium"/>
                <a:ea typeface="Raleway Medium"/>
                <a:cs typeface="Raleway Medium"/>
                <a:sym typeface="Raleway Medium"/>
              </a:rPr>
              <a:t>(GitHub)</a:t>
            </a:r>
            <a:endParaRPr sz="3600">
              <a:solidFill>
                <a:srgbClr val="741B47"/>
              </a:solidFill>
              <a:latin typeface="Raleway Medium"/>
              <a:ea typeface="Raleway Medium"/>
              <a:cs typeface="Raleway Medium"/>
              <a:sym typeface="Ralew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8"/>
          <p:cNvSpPr txBox="1"/>
          <p:nvPr>
            <p:ph type="title"/>
          </p:nvPr>
        </p:nvSpPr>
        <p:spPr>
          <a:xfrm>
            <a:off x="457200" y="192650"/>
            <a:ext cx="8154300" cy="61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741B47"/>
                </a:solidFill>
                <a:latin typeface="Raleway Medium"/>
                <a:ea typeface="Raleway Medium"/>
                <a:cs typeface="Raleway Medium"/>
                <a:sym typeface="Raleway Medium"/>
              </a:rPr>
              <a:t>Github - Remote Repository</a:t>
            </a:r>
            <a:endParaRPr b="1">
              <a:solidFill>
                <a:srgbClr val="429ED4"/>
              </a:solidFill>
              <a:latin typeface="Calibri"/>
              <a:ea typeface="Calibri"/>
              <a:cs typeface="Calibri"/>
              <a:sym typeface="Calibri"/>
            </a:endParaRPr>
          </a:p>
        </p:txBody>
      </p:sp>
      <p:sp>
        <p:nvSpPr>
          <p:cNvPr id="424" name="Google Shape;424;p18"/>
          <p:cNvSpPr txBox="1"/>
          <p:nvPr>
            <p:ph idx="12" type="sldNum"/>
          </p:nvPr>
        </p:nvSpPr>
        <p:spPr>
          <a:xfrm>
            <a:off x="8909123" y="4934346"/>
            <a:ext cx="205500" cy="177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pic>
        <p:nvPicPr>
          <p:cNvPr id="425" name="Google Shape;425;p18"/>
          <p:cNvPicPr preferRelativeResize="0"/>
          <p:nvPr/>
        </p:nvPicPr>
        <p:blipFill>
          <a:blip r:embed="rId3">
            <a:alphaModFix/>
          </a:blip>
          <a:stretch>
            <a:fillRect/>
          </a:stretch>
        </p:blipFill>
        <p:spPr>
          <a:xfrm>
            <a:off x="1244238" y="1002000"/>
            <a:ext cx="6580224" cy="3660100"/>
          </a:xfrm>
          <a:prstGeom prst="rect">
            <a:avLst/>
          </a:prstGeom>
          <a:noFill/>
          <a:ln>
            <a:noFill/>
          </a:ln>
        </p:spPr>
      </p:pic>
      <p:sp>
        <p:nvSpPr>
          <p:cNvPr id="426" name="Google Shape;426;p18"/>
          <p:cNvSpPr txBox="1"/>
          <p:nvPr>
            <p:ph idx="1" type="body"/>
          </p:nvPr>
        </p:nvSpPr>
        <p:spPr>
          <a:xfrm>
            <a:off x="5013975" y="1600625"/>
            <a:ext cx="3445500" cy="618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tr-TR" sz="1500">
                <a:solidFill>
                  <a:srgbClr val="FF9900"/>
                </a:solidFill>
                <a:latin typeface="Calibri"/>
                <a:ea typeface="Calibri"/>
                <a:cs typeface="Calibri"/>
                <a:sym typeface="Calibri"/>
              </a:rPr>
              <a:t>(default name - </a:t>
            </a:r>
            <a:r>
              <a:rPr b="1" lang="tr-TR" sz="1500">
                <a:solidFill>
                  <a:srgbClr val="CC0000"/>
                </a:solidFill>
                <a:latin typeface="Calibri"/>
                <a:ea typeface="Calibri"/>
                <a:cs typeface="Calibri"/>
                <a:sym typeface="Calibri"/>
              </a:rPr>
              <a:t>origin</a:t>
            </a:r>
            <a:r>
              <a:rPr b="1" lang="tr-TR" sz="1500">
                <a:solidFill>
                  <a:srgbClr val="FF9900"/>
                </a:solidFill>
                <a:latin typeface="Calibri"/>
                <a:ea typeface="Calibri"/>
                <a:cs typeface="Calibri"/>
                <a:sym typeface="Calibri"/>
              </a:rPr>
              <a:t>)</a:t>
            </a:r>
            <a:endParaRPr b="1" sz="1500">
              <a:solidFill>
                <a:srgbClr val="FF9900"/>
              </a:solidFill>
              <a:latin typeface="Calibri"/>
              <a:ea typeface="Calibri"/>
              <a:cs typeface="Calibri"/>
              <a:sym typeface="Calibri"/>
            </a:endParaRPr>
          </a:p>
          <a:p>
            <a:pPr indent="0" lvl="0" marL="457200" rtl="0" algn="l">
              <a:spcBef>
                <a:spcPts val="600"/>
              </a:spcBef>
              <a:spcAft>
                <a:spcPts val="0"/>
              </a:spcAft>
              <a:buNone/>
            </a:pPr>
            <a:r>
              <a:t/>
            </a:r>
            <a:endParaRPr b="1" sz="1500">
              <a:solidFill>
                <a:srgbClr val="FF9900"/>
              </a:solidFill>
              <a:latin typeface="Calibri"/>
              <a:ea typeface="Calibri"/>
              <a:cs typeface="Calibri"/>
              <a:sym typeface="Calibri"/>
            </a:endParaRPr>
          </a:p>
          <a:p>
            <a:pPr indent="0" lvl="0" marL="457200" rtl="0" algn="l">
              <a:spcBef>
                <a:spcPts val="600"/>
              </a:spcBef>
              <a:spcAft>
                <a:spcPts val="0"/>
              </a:spcAft>
              <a:buNone/>
            </a:pPr>
            <a:r>
              <a:t/>
            </a:r>
            <a:endParaRPr b="1" sz="1500">
              <a:solidFill>
                <a:srgbClr val="FF99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9"/>
          <p:cNvSpPr txBox="1"/>
          <p:nvPr>
            <p:ph type="title"/>
          </p:nvPr>
        </p:nvSpPr>
        <p:spPr>
          <a:xfrm>
            <a:off x="457200" y="192650"/>
            <a:ext cx="8154300" cy="61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741B47"/>
                </a:solidFill>
                <a:latin typeface="Raleway Medium"/>
                <a:ea typeface="Raleway Medium"/>
                <a:cs typeface="Raleway Medium"/>
                <a:sym typeface="Raleway Medium"/>
              </a:rPr>
              <a:t>Github - Remote Repository</a:t>
            </a:r>
            <a:endParaRPr b="1">
              <a:solidFill>
                <a:srgbClr val="429ED4"/>
              </a:solidFill>
              <a:latin typeface="Calibri"/>
              <a:ea typeface="Calibri"/>
              <a:cs typeface="Calibri"/>
              <a:sym typeface="Calibri"/>
            </a:endParaRPr>
          </a:p>
        </p:txBody>
      </p:sp>
      <p:sp>
        <p:nvSpPr>
          <p:cNvPr id="432" name="Google Shape;432;p19"/>
          <p:cNvSpPr txBox="1"/>
          <p:nvPr>
            <p:ph idx="1" type="body"/>
          </p:nvPr>
        </p:nvSpPr>
        <p:spPr>
          <a:xfrm>
            <a:off x="523300" y="1142850"/>
            <a:ext cx="8088300" cy="3052800"/>
          </a:xfrm>
          <a:prstGeom prst="rect">
            <a:avLst/>
          </a:prstGeom>
        </p:spPr>
        <p:txBody>
          <a:bodyPr anchorCtr="0" anchor="t" bIns="0" lIns="0" spcFirstLastPara="1" rIns="0" wrap="square" tIns="0">
            <a:noAutofit/>
          </a:bodyPr>
          <a:lstStyle/>
          <a:p>
            <a:pPr indent="-381000" lvl="0" marL="457200" rtl="0" algn="l">
              <a:spcBef>
                <a:spcPts val="600"/>
              </a:spcBef>
              <a:spcAft>
                <a:spcPts val="0"/>
              </a:spcAft>
              <a:buClr>
                <a:schemeClr val="accent4"/>
              </a:buClr>
              <a:buSzPts val="2400"/>
              <a:buFont typeface="Calibri"/>
              <a:buChar char="➔"/>
            </a:pPr>
            <a:r>
              <a:rPr lang="tr-TR" sz="2200">
                <a:solidFill>
                  <a:srgbClr val="000000"/>
                </a:solidFill>
                <a:latin typeface="Raleway"/>
                <a:ea typeface="Raleway"/>
                <a:cs typeface="Raleway"/>
                <a:sym typeface="Raleway"/>
              </a:rPr>
              <a:t>Act of copying a repository from remote server to your local machine is called </a:t>
            </a:r>
            <a:r>
              <a:rPr b="1" lang="tr-TR" sz="2200">
                <a:solidFill>
                  <a:srgbClr val="FF0000"/>
                </a:solidFill>
                <a:latin typeface="Raleway"/>
                <a:ea typeface="Raleway"/>
                <a:cs typeface="Raleway"/>
                <a:sym typeface="Raleway"/>
              </a:rPr>
              <a:t>cloning</a:t>
            </a:r>
            <a:endParaRPr b="1" sz="2400">
              <a:solidFill>
                <a:srgbClr val="FF0000"/>
              </a:solidFill>
              <a:latin typeface="Calibri"/>
              <a:ea typeface="Calibri"/>
              <a:cs typeface="Calibri"/>
              <a:sym typeface="Calibri"/>
            </a:endParaRPr>
          </a:p>
          <a:p>
            <a:pPr indent="-381000" lvl="0" marL="457200" rtl="0" algn="l">
              <a:spcBef>
                <a:spcPts val="0"/>
              </a:spcBef>
              <a:spcAft>
                <a:spcPts val="0"/>
              </a:spcAft>
              <a:buClr>
                <a:schemeClr val="accent4"/>
              </a:buClr>
              <a:buSzPts val="2400"/>
              <a:buFont typeface="Calibri"/>
              <a:buChar char="➔"/>
            </a:pPr>
            <a:r>
              <a:rPr lang="tr-TR" sz="2200">
                <a:solidFill>
                  <a:srgbClr val="000000"/>
                </a:solidFill>
                <a:latin typeface="Raleway"/>
                <a:ea typeface="Raleway"/>
                <a:cs typeface="Raleway"/>
                <a:sym typeface="Raleway"/>
              </a:rPr>
              <a:t>Cloning allows team to work together</a:t>
            </a:r>
            <a:endParaRPr sz="2200">
              <a:solidFill>
                <a:srgbClr val="000000"/>
              </a:solidFill>
              <a:latin typeface="Raleway"/>
              <a:ea typeface="Raleway"/>
              <a:cs typeface="Raleway"/>
              <a:sym typeface="Raleway"/>
            </a:endParaRPr>
          </a:p>
          <a:p>
            <a:pPr indent="-381000" lvl="0" marL="457200" marR="0" rtl="0" algn="l">
              <a:lnSpc>
                <a:spcPct val="110000"/>
              </a:lnSpc>
              <a:spcBef>
                <a:spcPts val="0"/>
              </a:spcBef>
              <a:spcAft>
                <a:spcPts val="0"/>
              </a:spcAft>
              <a:buClr>
                <a:schemeClr val="accent4"/>
              </a:buClr>
              <a:buSzPts val="2400"/>
              <a:buFont typeface="Calibri"/>
              <a:buChar char="➔"/>
            </a:pPr>
            <a:r>
              <a:rPr lang="tr-TR" sz="2200">
                <a:solidFill>
                  <a:srgbClr val="000000"/>
                </a:solidFill>
                <a:latin typeface="Raleway"/>
                <a:ea typeface="Raleway"/>
                <a:cs typeface="Raleway"/>
                <a:sym typeface="Raleway"/>
              </a:rPr>
              <a:t>Downloading commits from others : </a:t>
            </a:r>
            <a:r>
              <a:rPr b="1" lang="tr-TR" sz="2200">
                <a:solidFill>
                  <a:srgbClr val="FF0000"/>
                </a:solidFill>
                <a:latin typeface="Raleway"/>
                <a:ea typeface="Raleway"/>
                <a:cs typeface="Raleway"/>
                <a:sym typeface="Raleway"/>
              </a:rPr>
              <a:t>fetch, merge</a:t>
            </a:r>
            <a:endParaRPr b="1" sz="2200">
              <a:solidFill>
                <a:srgbClr val="FF0000"/>
              </a:solidFill>
              <a:latin typeface="Raleway"/>
              <a:ea typeface="Raleway"/>
              <a:cs typeface="Raleway"/>
              <a:sym typeface="Raleway"/>
            </a:endParaRPr>
          </a:p>
          <a:p>
            <a:pPr indent="-381000" lvl="0" marL="457200" rtl="0" algn="l">
              <a:spcBef>
                <a:spcPts val="0"/>
              </a:spcBef>
              <a:spcAft>
                <a:spcPts val="0"/>
              </a:spcAft>
              <a:buClr>
                <a:schemeClr val="accent4"/>
              </a:buClr>
              <a:buSzPts val="2400"/>
              <a:buFont typeface="Calibri"/>
              <a:buChar char="➔"/>
            </a:pPr>
            <a:r>
              <a:rPr lang="tr-TR" sz="2200">
                <a:solidFill>
                  <a:srgbClr val="000000"/>
                </a:solidFill>
                <a:latin typeface="Raleway"/>
                <a:ea typeface="Raleway"/>
                <a:cs typeface="Raleway"/>
                <a:sym typeface="Raleway"/>
              </a:rPr>
              <a:t>Downloading commits from others : </a:t>
            </a:r>
            <a:r>
              <a:rPr b="1" lang="tr-TR" sz="2200">
                <a:solidFill>
                  <a:srgbClr val="FF0000"/>
                </a:solidFill>
                <a:latin typeface="Raleway"/>
                <a:ea typeface="Raleway"/>
                <a:cs typeface="Raleway"/>
                <a:sym typeface="Raleway"/>
              </a:rPr>
              <a:t>pull (fetch + merge)</a:t>
            </a:r>
            <a:endParaRPr b="1" sz="2200">
              <a:solidFill>
                <a:srgbClr val="FF0000"/>
              </a:solidFill>
              <a:latin typeface="Raleway"/>
              <a:ea typeface="Raleway"/>
              <a:cs typeface="Raleway"/>
              <a:sym typeface="Raleway"/>
            </a:endParaRPr>
          </a:p>
          <a:p>
            <a:pPr indent="-381000" lvl="0" marL="457200" rtl="0" algn="l">
              <a:spcBef>
                <a:spcPts val="0"/>
              </a:spcBef>
              <a:spcAft>
                <a:spcPts val="0"/>
              </a:spcAft>
              <a:buClr>
                <a:schemeClr val="accent4"/>
              </a:buClr>
              <a:buSzPts val="2400"/>
              <a:buFont typeface="Calibri"/>
              <a:buChar char="➔"/>
            </a:pPr>
            <a:r>
              <a:rPr lang="tr-TR" sz="2200">
                <a:solidFill>
                  <a:srgbClr val="000000"/>
                </a:solidFill>
                <a:latin typeface="Raleway"/>
                <a:ea typeface="Raleway"/>
                <a:cs typeface="Raleway"/>
                <a:sym typeface="Raleway"/>
              </a:rPr>
              <a:t>Uploading your commits (local changes) to remote : </a:t>
            </a:r>
            <a:r>
              <a:rPr b="1" lang="tr-TR" sz="2200">
                <a:solidFill>
                  <a:srgbClr val="FF0000"/>
                </a:solidFill>
                <a:latin typeface="Raleway"/>
                <a:ea typeface="Raleway"/>
                <a:cs typeface="Raleway"/>
                <a:sym typeface="Raleway"/>
              </a:rPr>
              <a:t>push</a:t>
            </a:r>
            <a:endParaRPr b="1" sz="2200">
              <a:solidFill>
                <a:srgbClr val="FF0000"/>
              </a:solidFill>
              <a:latin typeface="Raleway"/>
              <a:ea typeface="Raleway"/>
              <a:cs typeface="Raleway"/>
              <a:sym typeface="Raleway"/>
            </a:endParaRPr>
          </a:p>
          <a:p>
            <a:pPr indent="0" lvl="0" marL="457200" rtl="0" algn="l">
              <a:spcBef>
                <a:spcPts val="600"/>
              </a:spcBef>
              <a:spcAft>
                <a:spcPts val="0"/>
              </a:spcAft>
              <a:buNone/>
            </a:pPr>
            <a:r>
              <a:t/>
            </a:r>
            <a:endParaRPr b="1" sz="2400">
              <a:solidFill>
                <a:schemeClr val="accent4"/>
              </a:solidFill>
              <a:latin typeface="Calibri"/>
              <a:ea typeface="Calibri"/>
              <a:cs typeface="Calibri"/>
              <a:sym typeface="Calibri"/>
            </a:endParaRPr>
          </a:p>
        </p:txBody>
      </p:sp>
      <p:sp>
        <p:nvSpPr>
          <p:cNvPr id="433" name="Google Shape;433;p19"/>
          <p:cNvSpPr txBox="1"/>
          <p:nvPr>
            <p:ph idx="12" type="sldNum"/>
          </p:nvPr>
        </p:nvSpPr>
        <p:spPr>
          <a:xfrm>
            <a:off x="8909123" y="4934346"/>
            <a:ext cx="205500" cy="177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0"/>
          <p:cNvSpPr txBox="1"/>
          <p:nvPr>
            <p:ph type="title"/>
          </p:nvPr>
        </p:nvSpPr>
        <p:spPr>
          <a:xfrm>
            <a:off x="457200" y="192650"/>
            <a:ext cx="82152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741B47"/>
                </a:solidFill>
                <a:latin typeface="Raleway Medium"/>
                <a:ea typeface="Raleway Medium"/>
                <a:cs typeface="Raleway Medium"/>
                <a:sym typeface="Raleway Medium"/>
              </a:rPr>
              <a:t>Connecting your local with remote</a:t>
            </a:r>
            <a:endParaRPr b="1" sz="4000">
              <a:solidFill>
                <a:srgbClr val="429ED4"/>
              </a:solidFill>
              <a:latin typeface="Calibri"/>
              <a:ea typeface="Calibri"/>
              <a:cs typeface="Calibri"/>
              <a:sym typeface="Calibri"/>
            </a:endParaRPr>
          </a:p>
        </p:txBody>
      </p:sp>
      <p:sp>
        <p:nvSpPr>
          <p:cNvPr id="439" name="Google Shape;439;p20"/>
          <p:cNvSpPr txBox="1"/>
          <p:nvPr>
            <p:ph idx="12" type="sldNum"/>
          </p:nvPr>
        </p:nvSpPr>
        <p:spPr>
          <a:xfrm>
            <a:off x="8909123" y="4934346"/>
            <a:ext cx="205500" cy="177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440" name="Google Shape;440;p20"/>
          <p:cNvSpPr txBox="1"/>
          <p:nvPr>
            <p:ph idx="1" type="body"/>
          </p:nvPr>
        </p:nvSpPr>
        <p:spPr>
          <a:xfrm>
            <a:off x="706050" y="541150"/>
            <a:ext cx="7717500" cy="4393200"/>
          </a:xfrm>
          <a:prstGeom prst="rect">
            <a:avLst/>
          </a:prstGeom>
        </p:spPr>
        <p:txBody>
          <a:bodyPr anchorCtr="0" anchor="t" bIns="0" lIns="0" spcFirstLastPara="1" rIns="0" wrap="square" tIns="0">
            <a:noAutofit/>
          </a:bodyPr>
          <a:lstStyle/>
          <a:p>
            <a:pPr indent="-381000" lvl="0" marL="457200" rtl="0" algn="l">
              <a:spcBef>
                <a:spcPts val="600"/>
              </a:spcBef>
              <a:spcAft>
                <a:spcPts val="0"/>
              </a:spcAft>
              <a:buClr>
                <a:schemeClr val="accent4"/>
              </a:buClr>
              <a:buSzPts val="2400"/>
              <a:buFont typeface="Calibri"/>
              <a:buChar char="➔"/>
            </a:pPr>
            <a:r>
              <a:rPr lang="tr-TR" sz="2400">
                <a:solidFill>
                  <a:srgbClr val="666666"/>
                </a:solidFill>
                <a:latin typeface="Calibri"/>
                <a:ea typeface="Calibri"/>
                <a:cs typeface="Calibri"/>
                <a:sym typeface="Calibri"/>
              </a:rPr>
              <a:t>connect to remote repo</a:t>
            </a:r>
            <a:endParaRPr sz="2400">
              <a:solidFill>
                <a:srgbClr val="666666"/>
              </a:solidFill>
              <a:latin typeface="Calibri"/>
              <a:ea typeface="Calibri"/>
              <a:cs typeface="Calibri"/>
              <a:sym typeface="Calibri"/>
            </a:endParaRPr>
          </a:p>
          <a:p>
            <a:pPr indent="0" lvl="0" marL="0" rtl="0" algn="l">
              <a:spcBef>
                <a:spcPts val="600"/>
              </a:spcBef>
              <a:spcAft>
                <a:spcPts val="0"/>
              </a:spcAft>
              <a:buNone/>
            </a:pPr>
            <a:r>
              <a:rPr lang="tr-TR" sz="3600">
                <a:solidFill>
                  <a:schemeClr val="lt1"/>
                </a:solidFill>
                <a:highlight>
                  <a:srgbClr val="434343"/>
                </a:highlight>
                <a:latin typeface="Calibri"/>
                <a:ea typeface="Calibri"/>
                <a:cs typeface="Calibri"/>
                <a:sym typeface="Calibri"/>
              </a:rPr>
              <a:t>    </a:t>
            </a:r>
            <a:r>
              <a:rPr b="1" lang="tr-TR" sz="3600">
                <a:solidFill>
                  <a:schemeClr val="lt1"/>
                </a:solidFill>
                <a:highlight>
                  <a:srgbClr val="434343"/>
                </a:highlight>
                <a:latin typeface="Calibri"/>
                <a:ea typeface="Calibri"/>
                <a:cs typeface="Calibri"/>
                <a:sym typeface="Calibri"/>
              </a:rPr>
              <a:t>git remote add origin </a:t>
            </a:r>
            <a:r>
              <a:rPr b="1" lang="tr-TR" sz="3600">
                <a:solidFill>
                  <a:srgbClr val="FF9900"/>
                </a:solidFill>
                <a:highlight>
                  <a:srgbClr val="434343"/>
                </a:highlight>
                <a:latin typeface="Calibri"/>
                <a:ea typeface="Calibri"/>
                <a:cs typeface="Calibri"/>
                <a:sym typeface="Calibri"/>
              </a:rPr>
              <a:t>Repo address</a:t>
            </a:r>
            <a:r>
              <a:rPr b="1" lang="tr-TR" sz="3600">
                <a:solidFill>
                  <a:schemeClr val="lt1"/>
                </a:solidFill>
                <a:highlight>
                  <a:srgbClr val="434343"/>
                </a:highlight>
                <a:latin typeface="Calibri"/>
                <a:ea typeface="Calibri"/>
                <a:cs typeface="Calibri"/>
                <a:sym typeface="Calibri"/>
              </a:rPr>
              <a:t> </a:t>
            </a:r>
            <a:endParaRPr b="1" sz="3600">
              <a:solidFill>
                <a:schemeClr val="lt1"/>
              </a:solidFill>
              <a:highlight>
                <a:srgbClr val="434343"/>
              </a:highlight>
              <a:latin typeface="Calibri"/>
              <a:ea typeface="Calibri"/>
              <a:cs typeface="Calibri"/>
              <a:sym typeface="Calibri"/>
            </a:endParaRPr>
          </a:p>
          <a:p>
            <a:pPr indent="0" lvl="0" marL="0" rtl="0" algn="l">
              <a:spcBef>
                <a:spcPts val="600"/>
              </a:spcBef>
              <a:spcAft>
                <a:spcPts val="0"/>
              </a:spcAft>
              <a:buNone/>
            </a:pPr>
            <a:r>
              <a:rPr b="1" lang="tr-TR" sz="3600">
                <a:solidFill>
                  <a:schemeClr val="lt1"/>
                </a:solidFill>
                <a:highlight>
                  <a:srgbClr val="434343"/>
                </a:highlight>
                <a:latin typeface="Calibri"/>
                <a:ea typeface="Calibri"/>
                <a:cs typeface="Calibri"/>
                <a:sym typeface="Calibri"/>
              </a:rPr>
              <a:t>    git remote -v</a:t>
            </a:r>
            <a:r>
              <a:rPr b="1" lang="tr-TR" sz="3600">
                <a:solidFill>
                  <a:srgbClr val="434343"/>
                </a:solidFill>
                <a:highlight>
                  <a:srgbClr val="434343"/>
                </a:highlight>
                <a:latin typeface="Calibri"/>
                <a:ea typeface="Calibri"/>
                <a:cs typeface="Calibri"/>
                <a:sym typeface="Calibri"/>
              </a:rPr>
              <a:t>t</a:t>
            </a:r>
            <a:endParaRPr b="1" sz="3600">
              <a:solidFill>
                <a:srgbClr val="434343"/>
              </a:solidFill>
              <a:highlight>
                <a:srgbClr val="434343"/>
              </a:highlight>
              <a:latin typeface="Calibri"/>
              <a:ea typeface="Calibri"/>
              <a:cs typeface="Calibri"/>
              <a:sym typeface="Calibri"/>
            </a:endParaRPr>
          </a:p>
          <a:p>
            <a:pPr indent="457200" lvl="0" marL="0" rtl="0" algn="l">
              <a:spcBef>
                <a:spcPts val="600"/>
              </a:spcBef>
              <a:spcAft>
                <a:spcPts val="0"/>
              </a:spcAft>
              <a:buNone/>
            </a:pPr>
            <a:r>
              <a:rPr lang="tr-TR" sz="2400">
                <a:solidFill>
                  <a:schemeClr val="accent4"/>
                </a:solidFill>
                <a:latin typeface="Calibri"/>
                <a:ea typeface="Calibri"/>
                <a:cs typeface="Calibri"/>
                <a:sym typeface="Calibri"/>
              </a:rPr>
              <a:t>origin = alias for your repo address</a:t>
            </a:r>
            <a:endParaRPr sz="2400">
              <a:solidFill>
                <a:srgbClr val="666666"/>
              </a:solidFill>
              <a:latin typeface="Calibri"/>
              <a:ea typeface="Calibri"/>
              <a:cs typeface="Calibri"/>
              <a:sym typeface="Calibri"/>
            </a:endParaRPr>
          </a:p>
          <a:p>
            <a:pPr indent="-381000" lvl="0" marL="457200" rtl="0" algn="l">
              <a:spcBef>
                <a:spcPts val="600"/>
              </a:spcBef>
              <a:spcAft>
                <a:spcPts val="0"/>
              </a:spcAft>
              <a:buClr>
                <a:schemeClr val="accent4"/>
              </a:buClr>
              <a:buSzPts val="2400"/>
              <a:buFont typeface="Calibri"/>
              <a:buChar char="➔"/>
            </a:pPr>
            <a:r>
              <a:rPr lang="tr-TR" sz="2400">
                <a:solidFill>
                  <a:srgbClr val="666666"/>
                </a:solidFill>
                <a:latin typeface="Calibri"/>
                <a:ea typeface="Calibri"/>
                <a:cs typeface="Calibri"/>
                <a:sym typeface="Calibri"/>
              </a:rPr>
              <a:t>first push</a:t>
            </a:r>
            <a:endParaRPr sz="2400">
              <a:solidFill>
                <a:srgbClr val="666666"/>
              </a:solidFill>
              <a:latin typeface="Calibri"/>
              <a:ea typeface="Calibri"/>
              <a:cs typeface="Calibri"/>
              <a:sym typeface="Calibri"/>
            </a:endParaRPr>
          </a:p>
          <a:p>
            <a:pPr indent="0" lvl="0" marL="914400" rtl="0" algn="l">
              <a:spcBef>
                <a:spcPts val="600"/>
              </a:spcBef>
              <a:spcAft>
                <a:spcPts val="0"/>
              </a:spcAft>
              <a:buNone/>
            </a:pPr>
            <a:r>
              <a:rPr lang="tr-TR" sz="3600">
                <a:solidFill>
                  <a:schemeClr val="lt1"/>
                </a:solidFill>
                <a:highlight>
                  <a:srgbClr val="434343"/>
                </a:highlight>
                <a:latin typeface="Calibri"/>
                <a:ea typeface="Calibri"/>
                <a:cs typeface="Calibri"/>
                <a:sym typeface="Calibri"/>
              </a:rPr>
              <a:t>    </a:t>
            </a:r>
            <a:r>
              <a:rPr b="1" lang="tr-TR" sz="3600">
                <a:solidFill>
                  <a:schemeClr val="lt1"/>
                </a:solidFill>
                <a:highlight>
                  <a:srgbClr val="434343"/>
                </a:highlight>
                <a:latin typeface="Calibri"/>
                <a:ea typeface="Calibri"/>
                <a:cs typeface="Calibri"/>
                <a:sym typeface="Calibri"/>
              </a:rPr>
              <a:t>git push -u origin master </a:t>
            </a:r>
            <a:r>
              <a:rPr b="1" lang="tr-TR" sz="3600">
                <a:solidFill>
                  <a:srgbClr val="434343"/>
                </a:solidFill>
                <a:highlight>
                  <a:srgbClr val="434343"/>
                </a:highlight>
                <a:latin typeface="Calibri"/>
                <a:ea typeface="Calibri"/>
                <a:cs typeface="Calibri"/>
                <a:sym typeface="Calibri"/>
              </a:rPr>
              <a:t>t</a:t>
            </a:r>
            <a:endParaRPr b="1" sz="3600">
              <a:solidFill>
                <a:srgbClr val="434343"/>
              </a:solidFill>
              <a:highlight>
                <a:srgbClr val="434343"/>
              </a:highlight>
              <a:latin typeface="Calibri"/>
              <a:ea typeface="Calibri"/>
              <a:cs typeface="Calibri"/>
              <a:sym typeface="Calibri"/>
            </a:endParaRPr>
          </a:p>
          <a:p>
            <a:pPr indent="-381000" lvl="0" marL="457200" marR="0" rtl="0" algn="l">
              <a:lnSpc>
                <a:spcPct val="110000"/>
              </a:lnSpc>
              <a:spcBef>
                <a:spcPts val="600"/>
              </a:spcBef>
              <a:spcAft>
                <a:spcPts val="0"/>
              </a:spcAft>
              <a:buClr>
                <a:schemeClr val="accent4"/>
              </a:buClr>
              <a:buSzPts val="2400"/>
              <a:buFont typeface="Calibri"/>
              <a:buChar char="➔"/>
            </a:pPr>
            <a:r>
              <a:rPr lang="tr-TR" sz="2400">
                <a:solidFill>
                  <a:srgbClr val="666666"/>
                </a:solidFill>
                <a:latin typeface="Calibri"/>
                <a:ea typeface="Calibri"/>
                <a:cs typeface="Calibri"/>
                <a:sym typeface="Calibri"/>
              </a:rPr>
              <a:t>remove remote origin</a:t>
            </a:r>
            <a:endParaRPr b="1" sz="3600">
              <a:solidFill>
                <a:srgbClr val="434343"/>
              </a:solidFill>
              <a:highlight>
                <a:srgbClr val="434343"/>
              </a:highlight>
              <a:latin typeface="Calibri"/>
              <a:ea typeface="Calibri"/>
              <a:cs typeface="Calibri"/>
              <a:sym typeface="Calibri"/>
            </a:endParaRPr>
          </a:p>
          <a:p>
            <a:pPr indent="0" lvl="0" marL="914400" rtl="0" algn="l">
              <a:spcBef>
                <a:spcPts val="600"/>
              </a:spcBef>
              <a:spcAft>
                <a:spcPts val="0"/>
              </a:spcAft>
              <a:buNone/>
            </a:pPr>
            <a:r>
              <a:rPr lang="tr-TR" sz="3600">
                <a:solidFill>
                  <a:schemeClr val="lt1"/>
                </a:solidFill>
                <a:highlight>
                  <a:srgbClr val="434343"/>
                </a:highlight>
                <a:latin typeface="Calibri"/>
                <a:ea typeface="Calibri"/>
                <a:cs typeface="Calibri"/>
                <a:sym typeface="Calibri"/>
              </a:rPr>
              <a:t>    </a:t>
            </a:r>
            <a:r>
              <a:rPr b="1" lang="tr-TR" sz="3600">
                <a:solidFill>
                  <a:schemeClr val="lt1"/>
                </a:solidFill>
                <a:highlight>
                  <a:srgbClr val="434343"/>
                </a:highlight>
                <a:latin typeface="Calibri"/>
                <a:ea typeface="Calibri"/>
                <a:cs typeface="Calibri"/>
                <a:sym typeface="Calibri"/>
              </a:rPr>
              <a:t>git remote rm origin </a:t>
            </a:r>
            <a:r>
              <a:rPr b="1" lang="tr-TR" sz="3600">
                <a:solidFill>
                  <a:srgbClr val="434343"/>
                </a:solidFill>
                <a:highlight>
                  <a:srgbClr val="434343"/>
                </a:highlight>
                <a:latin typeface="Calibri"/>
                <a:ea typeface="Calibri"/>
                <a:cs typeface="Calibri"/>
                <a:sym typeface="Calibri"/>
              </a:rPr>
              <a:t>t</a:t>
            </a:r>
            <a:endParaRPr sz="3600">
              <a:solidFill>
                <a:schemeClr val="lt1"/>
              </a:solidFill>
              <a:highlight>
                <a:srgbClr val="434343"/>
              </a:highlight>
              <a:latin typeface="Calibri"/>
              <a:ea typeface="Calibri"/>
              <a:cs typeface="Calibri"/>
              <a:sym typeface="Calibri"/>
            </a:endParaRPr>
          </a:p>
          <a:p>
            <a:pPr indent="0" lvl="0" marL="914400" rtl="0" algn="l">
              <a:spcBef>
                <a:spcPts val="600"/>
              </a:spcBef>
              <a:spcAft>
                <a:spcPts val="0"/>
              </a:spcAft>
              <a:buNone/>
            </a:pPr>
            <a:r>
              <a:t/>
            </a:r>
            <a:endParaRPr sz="3600">
              <a:solidFill>
                <a:schemeClr val="lt1"/>
              </a:solidFill>
              <a:highlight>
                <a:srgbClr val="434343"/>
              </a:highlight>
              <a:latin typeface="Calibri"/>
              <a:ea typeface="Calibri"/>
              <a:cs typeface="Calibri"/>
              <a:sym typeface="Calibri"/>
            </a:endParaRPr>
          </a:p>
          <a:p>
            <a:pPr indent="0" lvl="0" marL="914400" rtl="0" algn="l">
              <a:spcBef>
                <a:spcPts val="600"/>
              </a:spcBef>
              <a:spcAft>
                <a:spcPts val="0"/>
              </a:spcAft>
              <a:buNone/>
            </a:pPr>
            <a:r>
              <a:t/>
            </a:r>
            <a:endParaRPr sz="3600">
              <a:solidFill>
                <a:schemeClr val="lt1"/>
              </a:solidFill>
              <a:highlight>
                <a:srgbClr val="434343"/>
              </a:highlight>
              <a:latin typeface="Calibri"/>
              <a:ea typeface="Calibri"/>
              <a:cs typeface="Calibri"/>
              <a:sym typeface="Calibri"/>
            </a:endParaRPr>
          </a:p>
          <a:p>
            <a:pPr indent="0" lvl="0" marL="914400" rtl="0" algn="l">
              <a:spcBef>
                <a:spcPts val="600"/>
              </a:spcBef>
              <a:spcAft>
                <a:spcPts val="0"/>
              </a:spcAft>
              <a:buNone/>
            </a:pPr>
            <a:r>
              <a:t/>
            </a:r>
            <a:endParaRPr sz="3600">
              <a:solidFill>
                <a:schemeClr val="lt1"/>
              </a:solidFill>
              <a:highlight>
                <a:srgbClr val="434343"/>
              </a:highlight>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1"/>
          <p:cNvSpPr txBox="1"/>
          <p:nvPr>
            <p:ph type="title"/>
          </p:nvPr>
        </p:nvSpPr>
        <p:spPr>
          <a:xfrm>
            <a:off x="457200" y="192650"/>
            <a:ext cx="8154300" cy="61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tr-TR">
                <a:solidFill>
                  <a:srgbClr val="429ED4"/>
                </a:solidFill>
                <a:latin typeface="Calibri"/>
                <a:ea typeface="Calibri"/>
                <a:cs typeface="Calibri"/>
                <a:sym typeface="Calibri"/>
              </a:rPr>
              <a:t>Github - Remote Repository</a:t>
            </a:r>
            <a:endParaRPr b="1">
              <a:solidFill>
                <a:srgbClr val="429ED4"/>
              </a:solidFill>
              <a:latin typeface="Calibri"/>
              <a:ea typeface="Calibri"/>
              <a:cs typeface="Calibri"/>
              <a:sym typeface="Calibri"/>
            </a:endParaRPr>
          </a:p>
        </p:txBody>
      </p:sp>
      <p:sp>
        <p:nvSpPr>
          <p:cNvPr id="446" name="Google Shape;446;p21"/>
          <p:cNvSpPr txBox="1"/>
          <p:nvPr>
            <p:ph idx="12" type="sldNum"/>
          </p:nvPr>
        </p:nvSpPr>
        <p:spPr>
          <a:xfrm>
            <a:off x="8909123" y="4934346"/>
            <a:ext cx="205500" cy="177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447" name="Google Shape;447;p21"/>
          <p:cNvSpPr/>
          <p:nvPr/>
        </p:nvSpPr>
        <p:spPr>
          <a:xfrm>
            <a:off x="859050" y="942375"/>
            <a:ext cx="833500" cy="9651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200"/>
              <a:t>W</a:t>
            </a:r>
            <a:r>
              <a:rPr lang="tr-TR" sz="1200"/>
              <a:t>orking directory</a:t>
            </a:r>
            <a:endParaRPr sz="1200"/>
          </a:p>
        </p:txBody>
      </p:sp>
      <p:sp>
        <p:nvSpPr>
          <p:cNvPr id="448" name="Google Shape;448;p21"/>
          <p:cNvSpPr/>
          <p:nvPr/>
        </p:nvSpPr>
        <p:spPr>
          <a:xfrm>
            <a:off x="2383050" y="942375"/>
            <a:ext cx="833500" cy="965100"/>
          </a:xfrm>
          <a:prstGeom prst="flowChartMagneticDisk">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200"/>
              <a:t>Staging area (index)</a:t>
            </a:r>
            <a:endParaRPr sz="1200"/>
          </a:p>
        </p:txBody>
      </p:sp>
      <p:sp>
        <p:nvSpPr>
          <p:cNvPr id="449" name="Google Shape;449;p21"/>
          <p:cNvSpPr/>
          <p:nvPr/>
        </p:nvSpPr>
        <p:spPr>
          <a:xfrm>
            <a:off x="3907050" y="942375"/>
            <a:ext cx="833500" cy="965100"/>
          </a:xfrm>
          <a:prstGeom prst="flowChartMagneticDisk">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200"/>
              <a:t>Git </a:t>
            </a:r>
            <a:r>
              <a:rPr lang="tr-TR" sz="1100"/>
              <a:t>repository</a:t>
            </a:r>
            <a:endParaRPr sz="1100"/>
          </a:p>
        </p:txBody>
      </p:sp>
      <p:sp>
        <p:nvSpPr>
          <p:cNvPr id="450" name="Google Shape;450;p21"/>
          <p:cNvSpPr/>
          <p:nvPr/>
        </p:nvSpPr>
        <p:spPr>
          <a:xfrm>
            <a:off x="6878850" y="942375"/>
            <a:ext cx="833500" cy="965100"/>
          </a:xfrm>
          <a:prstGeom prst="flowChartMagneticDisk">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200"/>
              <a:t>Remote Git </a:t>
            </a:r>
            <a:r>
              <a:rPr lang="tr-TR" sz="1100"/>
              <a:t>repository</a:t>
            </a:r>
            <a:endParaRPr sz="1100"/>
          </a:p>
        </p:txBody>
      </p:sp>
      <p:cxnSp>
        <p:nvCxnSpPr>
          <p:cNvPr id="451" name="Google Shape;451;p21"/>
          <p:cNvCxnSpPr/>
          <p:nvPr/>
        </p:nvCxnSpPr>
        <p:spPr>
          <a:xfrm flipH="1">
            <a:off x="1271275" y="2144200"/>
            <a:ext cx="21900" cy="2184300"/>
          </a:xfrm>
          <a:prstGeom prst="straightConnector1">
            <a:avLst/>
          </a:prstGeom>
          <a:noFill/>
          <a:ln cap="flat" cmpd="sng" w="19050">
            <a:solidFill>
              <a:schemeClr val="dk2"/>
            </a:solidFill>
            <a:prstDash val="dot"/>
            <a:round/>
            <a:headEnd len="med" w="med" type="none"/>
            <a:tailEnd len="med" w="med" type="none"/>
          </a:ln>
        </p:spPr>
      </p:cxnSp>
      <p:cxnSp>
        <p:nvCxnSpPr>
          <p:cNvPr id="452" name="Google Shape;452;p21"/>
          <p:cNvCxnSpPr/>
          <p:nvPr/>
        </p:nvCxnSpPr>
        <p:spPr>
          <a:xfrm flipH="1">
            <a:off x="7291100" y="2136075"/>
            <a:ext cx="4500" cy="2421000"/>
          </a:xfrm>
          <a:prstGeom prst="straightConnector1">
            <a:avLst/>
          </a:prstGeom>
          <a:noFill/>
          <a:ln cap="flat" cmpd="sng" w="19050">
            <a:solidFill>
              <a:schemeClr val="dk2"/>
            </a:solidFill>
            <a:prstDash val="dot"/>
            <a:round/>
            <a:headEnd len="med" w="med" type="none"/>
            <a:tailEnd len="med" w="med" type="none"/>
          </a:ln>
        </p:spPr>
      </p:cxnSp>
      <p:cxnSp>
        <p:nvCxnSpPr>
          <p:cNvPr id="453" name="Google Shape;453;p21"/>
          <p:cNvCxnSpPr/>
          <p:nvPr/>
        </p:nvCxnSpPr>
        <p:spPr>
          <a:xfrm flipH="1">
            <a:off x="4319300" y="2136075"/>
            <a:ext cx="4500" cy="2421000"/>
          </a:xfrm>
          <a:prstGeom prst="straightConnector1">
            <a:avLst/>
          </a:prstGeom>
          <a:noFill/>
          <a:ln cap="flat" cmpd="sng" w="19050">
            <a:solidFill>
              <a:schemeClr val="dk2"/>
            </a:solidFill>
            <a:prstDash val="dot"/>
            <a:round/>
            <a:headEnd len="med" w="med" type="none"/>
            <a:tailEnd len="med" w="med" type="none"/>
          </a:ln>
        </p:spPr>
      </p:cxnSp>
      <p:cxnSp>
        <p:nvCxnSpPr>
          <p:cNvPr id="454" name="Google Shape;454;p21"/>
          <p:cNvCxnSpPr/>
          <p:nvPr/>
        </p:nvCxnSpPr>
        <p:spPr>
          <a:xfrm flipH="1">
            <a:off x="2795300" y="2136075"/>
            <a:ext cx="4500" cy="2421000"/>
          </a:xfrm>
          <a:prstGeom prst="straightConnector1">
            <a:avLst/>
          </a:prstGeom>
          <a:noFill/>
          <a:ln cap="flat" cmpd="sng" w="19050">
            <a:solidFill>
              <a:schemeClr val="dk2"/>
            </a:solidFill>
            <a:prstDash val="dot"/>
            <a:round/>
            <a:headEnd len="med" w="med" type="none"/>
            <a:tailEnd len="med" w="med" type="none"/>
          </a:ln>
        </p:spPr>
      </p:cxnSp>
      <p:sp>
        <p:nvSpPr>
          <p:cNvPr id="455" name="Google Shape;455;p21"/>
          <p:cNvSpPr/>
          <p:nvPr/>
        </p:nvSpPr>
        <p:spPr>
          <a:xfrm>
            <a:off x="1304725" y="2145900"/>
            <a:ext cx="1495200" cy="47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TR"/>
              <a:t>git add</a:t>
            </a:r>
            <a:endParaRPr b="1"/>
          </a:p>
        </p:txBody>
      </p:sp>
      <p:sp>
        <p:nvSpPr>
          <p:cNvPr id="456" name="Google Shape;456;p21"/>
          <p:cNvSpPr/>
          <p:nvPr/>
        </p:nvSpPr>
        <p:spPr>
          <a:xfrm>
            <a:off x="2828850" y="2408525"/>
            <a:ext cx="1495200" cy="4716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TR"/>
              <a:t>git commit</a:t>
            </a:r>
            <a:endParaRPr b="1"/>
          </a:p>
        </p:txBody>
      </p:sp>
      <p:sp>
        <p:nvSpPr>
          <p:cNvPr id="457" name="Google Shape;457;p21"/>
          <p:cNvSpPr/>
          <p:nvPr/>
        </p:nvSpPr>
        <p:spPr>
          <a:xfrm>
            <a:off x="4353100" y="2809200"/>
            <a:ext cx="2937900" cy="471600"/>
          </a:xfrm>
          <a:prstGeom prst="rightArrow">
            <a:avLst>
              <a:gd fmla="val 50000" name="adj1"/>
              <a:gd fmla="val 50000" name="adj2"/>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TR"/>
              <a:t>git push</a:t>
            </a:r>
            <a:endParaRPr b="1"/>
          </a:p>
        </p:txBody>
      </p:sp>
      <p:sp>
        <p:nvSpPr>
          <p:cNvPr id="458" name="Google Shape;458;p21"/>
          <p:cNvSpPr/>
          <p:nvPr/>
        </p:nvSpPr>
        <p:spPr>
          <a:xfrm rot="10800000">
            <a:off x="1305100" y="3128375"/>
            <a:ext cx="2937900" cy="471600"/>
          </a:xfrm>
          <a:prstGeom prst="rightArrow">
            <a:avLst>
              <a:gd fmla="val 50000" name="adj1"/>
              <a:gd fmla="val 5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rot="10800000">
            <a:off x="4319300" y="3599975"/>
            <a:ext cx="2937900" cy="471600"/>
          </a:xfrm>
          <a:prstGeom prst="rightArrow">
            <a:avLst>
              <a:gd fmla="val 50000" name="adj1"/>
              <a:gd fmla="val 50000" name="adj2"/>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rot="10800000">
            <a:off x="1311950" y="4110850"/>
            <a:ext cx="5943000" cy="4716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txBox="1"/>
          <p:nvPr/>
        </p:nvSpPr>
        <p:spPr>
          <a:xfrm>
            <a:off x="2219438" y="3161825"/>
            <a:ext cx="1173600" cy="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a:latin typeface="Barlow"/>
                <a:ea typeface="Barlow"/>
                <a:cs typeface="Barlow"/>
                <a:sym typeface="Barlow"/>
              </a:rPr>
              <a:t>git checkout</a:t>
            </a:r>
            <a:endParaRPr b="1">
              <a:latin typeface="Barlow"/>
              <a:ea typeface="Barlow"/>
              <a:cs typeface="Barlow"/>
              <a:sym typeface="Barlow"/>
            </a:endParaRPr>
          </a:p>
        </p:txBody>
      </p:sp>
      <p:sp>
        <p:nvSpPr>
          <p:cNvPr id="462" name="Google Shape;462;p21"/>
          <p:cNvSpPr txBox="1"/>
          <p:nvPr/>
        </p:nvSpPr>
        <p:spPr>
          <a:xfrm>
            <a:off x="5191238" y="3619025"/>
            <a:ext cx="1173600" cy="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a:latin typeface="Barlow"/>
                <a:ea typeface="Barlow"/>
                <a:cs typeface="Barlow"/>
                <a:sym typeface="Barlow"/>
              </a:rPr>
              <a:t>git fetch</a:t>
            </a:r>
            <a:endParaRPr b="1">
              <a:latin typeface="Barlow"/>
              <a:ea typeface="Barlow"/>
              <a:cs typeface="Barlow"/>
              <a:sym typeface="Barlow"/>
            </a:endParaRPr>
          </a:p>
        </p:txBody>
      </p:sp>
      <p:sp>
        <p:nvSpPr>
          <p:cNvPr id="463" name="Google Shape;463;p21"/>
          <p:cNvSpPr txBox="1"/>
          <p:nvPr/>
        </p:nvSpPr>
        <p:spPr>
          <a:xfrm>
            <a:off x="3819638" y="4152425"/>
            <a:ext cx="1173600" cy="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a:latin typeface="Barlow"/>
                <a:ea typeface="Barlow"/>
                <a:cs typeface="Barlow"/>
                <a:sym typeface="Barlow"/>
              </a:rPr>
              <a:t>git pull</a:t>
            </a:r>
            <a:endParaRPr b="1">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69" name="Google Shape;469;p22"/>
          <p:cNvSpPr txBox="1"/>
          <p:nvPr>
            <p:ph type="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Git Basics</a:t>
            </a:r>
            <a:endParaRPr sz="4000">
              <a:solidFill>
                <a:srgbClr val="419DD3"/>
              </a:solidFill>
              <a:latin typeface="Raleway Medium"/>
              <a:ea typeface="Raleway Medium"/>
              <a:cs typeface="Raleway Medium"/>
              <a:sym typeface="Raleway Medium"/>
            </a:endParaRPr>
          </a:p>
        </p:txBody>
      </p:sp>
      <p:sp>
        <p:nvSpPr>
          <p:cNvPr id="470" name="Google Shape;470;p22"/>
          <p:cNvSpPr txBox="1"/>
          <p:nvPr/>
        </p:nvSpPr>
        <p:spPr>
          <a:xfrm>
            <a:off x="2072075" y="2116875"/>
            <a:ext cx="2829900" cy="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4300">
                <a:solidFill>
                  <a:srgbClr val="FF9900"/>
                </a:solidFill>
                <a:latin typeface="Raleway"/>
                <a:ea typeface="Raleway"/>
                <a:cs typeface="Raleway"/>
                <a:sym typeface="Raleway"/>
              </a:rPr>
              <a:t>Summary</a:t>
            </a:r>
            <a:endParaRPr sz="4300">
              <a:solidFill>
                <a:srgbClr val="FF9900"/>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76" name="Google Shape;476;p23"/>
          <p:cNvSpPr txBox="1"/>
          <p:nvPr>
            <p:ph type="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Git Basics</a:t>
            </a:r>
            <a:endParaRPr sz="4000">
              <a:solidFill>
                <a:srgbClr val="419DD3"/>
              </a:solidFill>
              <a:latin typeface="Raleway Medium"/>
              <a:ea typeface="Raleway Medium"/>
              <a:cs typeface="Raleway Medium"/>
              <a:sym typeface="Raleway Medium"/>
            </a:endParaRPr>
          </a:p>
        </p:txBody>
      </p:sp>
      <p:grpSp>
        <p:nvGrpSpPr>
          <p:cNvPr id="477" name="Google Shape;477;p23"/>
          <p:cNvGrpSpPr/>
          <p:nvPr/>
        </p:nvGrpSpPr>
        <p:grpSpPr>
          <a:xfrm>
            <a:off x="1710350" y="602000"/>
            <a:ext cx="5307025" cy="4238075"/>
            <a:chOff x="1253150" y="678200"/>
            <a:chExt cx="5307025" cy="4238075"/>
          </a:xfrm>
        </p:grpSpPr>
        <p:pic>
          <p:nvPicPr>
            <p:cNvPr id="478" name="Google Shape;478;p23"/>
            <p:cNvPicPr preferRelativeResize="0"/>
            <p:nvPr/>
          </p:nvPicPr>
          <p:blipFill>
            <a:blip r:embed="rId3">
              <a:alphaModFix/>
            </a:blip>
            <a:stretch>
              <a:fillRect/>
            </a:stretch>
          </p:blipFill>
          <p:spPr>
            <a:xfrm>
              <a:off x="1253150" y="742300"/>
              <a:ext cx="5307025" cy="4173975"/>
            </a:xfrm>
            <a:prstGeom prst="rect">
              <a:avLst/>
            </a:prstGeom>
            <a:noFill/>
            <a:ln>
              <a:noFill/>
            </a:ln>
          </p:spPr>
        </p:pic>
        <p:sp>
          <p:nvSpPr>
            <p:cNvPr id="479" name="Google Shape;479;p23"/>
            <p:cNvSpPr txBox="1"/>
            <p:nvPr/>
          </p:nvSpPr>
          <p:spPr>
            <a:xfrm>
              <a:off x="3025875" y="678200"/>
              <a:ext cx="1743900" cy="2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TR">
                  <a:solidFill>
                    <a:srgbClr val="B45F06"/>
                  </a:solidFill>
                  <a:latin typeface="Barlow"/>
                  <a:ea typeface="Barlow"/>
                  <a:cs typeface="Barlow"/>
                  <a:sym typeface="Barlow"/>
                </a:rPr>
                <a:t>GitHub</a:t>
              </a:r>
              <a:endParaRPr b="1">
                <a:solidFill>
                  <a:srgbClr val="B45F06"/>
                </a:solidFill>
                <a:latin typeface="Barlow"/>
                <a:ea typeface="Barlow"/>
                <a:cs typeface="Barlow"/>
                <a:sym typeface="Barlow"/>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4"/>
          <p:cNvSpPr txBox="1"/>
          <p:nvPr>
            <p:ph idx="12" type="sldNum"/>
          </p:nvPr>
        </p:nvSpPr>
        <p:spPr>
          <a:xfrm>
            <a:off x="8883175" y="4903875"/>
            <a:ext cx="2229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grpSp>
        <p:nvGrpSpPr>
          <p:cNvPr id="485" name="Google Shape;485;p24"/>
          <p:cNvGrpSpPr/>
          <p:nvPr/>
        </p:nvGrpSpPr>
        <p:grpSpPr>
          <a:xfrm>
            <a:off x="5410301" y="719490"/>
            <a:ext cx="3356124" cy="3829046"/>
            <a:chOff x="2602525" y="317054"/>
            <a:chExt cx="4174283" cy="4762495"/>
          </a:xfrm>
        </p:grpSpPr>
        <p:sp>
          <p:nvSpPr>
            <p:cNvPr id="486" name="Google Shape;486;p24"/>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7" name="Google Shape;487;p24"/>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8" name="Google Shape;488;p24"/>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9" name="Google Shape;489;p24"/>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0" name="Google Shape;490;p24"/>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1" name="Google Shape;491;p24"/>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2" name="Google Shape;492;p24"/>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3" name="Google Shape;493;p24"/>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4" name="Google Shape;494;p24"/>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5" name="Google Shape;495;p24"/>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6" name="Google Shape;496;p24"/>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7" name="Google Shape;497;p24"/>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8" name="Google Shape;498;p24"/>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9" name="Google Shape;499;p24"/>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0" name="Google Shape;500;p24"/>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1" name="Google Shape;501;p24"/>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2" name="Google Shape;502;p24"/>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3" name="Google Shape;503;p24"/>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4" name="Google Shape;504;p24"/>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5" name="Google Shape;505;p24"/>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6" name="Google Shape;506;p24"/>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7" name="Google Shape;507;p24"/>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8" name="Google Shape;508;p24"/>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9" name="Google Shape;509;p24"/>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0" name="Google Shape;510;p24"/>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1" name="Google Shape;511;p24"/>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2" name="Google Shape;512;p24"/>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3" name="Google Shape;513;p24"/>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4" name="Google Shape;514;p24"/>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5" name="Google Shape;515;p24"/>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6" name="Google Shape;516;p24"/>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7" name="Google Shape;517;p24"/>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8" name="Google Shape;518;p24"/>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9" name="Google Shape;519;p24"/>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0" name="Google Shape;520;p24"/>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1" name="Google Shape;521;p24"/>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2" name="Google Shape;522;p24"/>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3" name="Google Shape;523;p24"/>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4" name="Google Shape;524;p24"/>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p24"/>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6" name="Google Shape;526;p24"/>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7" name="Google Shape;527;p24"/>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24"/>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9" name="Google Shape;529;p24"/>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0" name="Google Shape;530;p24"/>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24"/>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24"/>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24"/>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4" name="Google Shape;534;p24"/>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24"/>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24"/>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7" name="Google Shape;537;p24"/>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8" name="Google Shape;538;p24"/>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p24"/>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24"/>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24"/>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24"/>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43" name="Google Shape;543;p24"/>
            <p:cNvGrpSpPr/>
            <p:nvPr/>
          </p:nvGrpSpPr>
          <p:grpSpPr>
            <a:xfrm>
              <a:off x="2941619" y="3895613"/>
              <a:ext cx="483621" cy="510995"/>
              <a:chOff x="4345944" y="4626313"/>
              <a:chExt cx="483621" cy="510995"/>
            </a:xfrm>
          </p:grpSpPr>
          <p:grpSp>
            <p:nvGrpSpPr>
              <p:cNvPr id="544" name="Google Shape;544;p24"/>
              <p:cNvGrpSpPr/>
              <p:nvPr/>
            </p:nvGrpSpPr>
            <p:grpSpPr>
              <a:xfrm>
                <a:off x="4345944" y="4852987"/>
                <a:ext cx="474200" cy="284321"/>
                <a:chOff x="4345944" y="4852987"/>
                <a:chExt cx="474200" cy="284321"/>
              </a:xfrm>
            </p:grpSpPr>
            <p:sp>
              <p:nvSpPr>
                <p:cNvPr id="545" name="Google Shape;545;p24"/>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6" name="Google Shape;546;p24"/>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 name="Google Shape;547;p24"/>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48" name="Google Shape;548;p24"/>
                <p:cNvGrpSpPr/>
                <p:nvPr/>
              </p:nvGrpSpPr>
              <p:grpSpPr>
                <a:xfrm>
                  <a:off x="4457040" y="4985575"/>
                  <a:ext cx="133724" cy="77247"/>
                  <a:chOff x="4457040" y="4985575"/>
                  <a:chExt cx="133724" cy="77247"/>
                </a:xfrm>
              </p:grpSpPr>
              <p:sp>
                <p:nvSpPr>
                  <p:cNvPr id="549" name="Google Shape;549;p24"/>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0" name="Google Shape;550;p24"/>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51" name="Google Shape;551;p24"/>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2" name="Google Shape;552;p24"/>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3" name="Google Shape;553;p24"/>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4" name="Google Shape;554;p24"/>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 name="Google Shape;555;p24"/>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 name="Google Shape;556;p24"/>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 name="Google Shape;557;p24"/>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8" name="Google Shape;558;p24"/>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 name="Google Shape;559;p24"/>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 name="Google Shape;560;p24"/>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 name="Google Shape;561;p24"/>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 name="Google Shape;562;p24"/>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 name="Google Shape;563;p24"/>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4" name="Google Shape;564;p24"/>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5" name="Google Shape;565;p24"/>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6" name="Google Shape;566;p24"/>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7" name="Google Shape;567;p24"/>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8" name="Google Shape;568;p24"/>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 name="Google Shape;569;p24"/>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0" name="Google Shape;570;p24"/>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1" name="Google Shape;571;p24"/>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2" name="Google Shape;572;p24"/>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3" name="Google Shape;573;p24"/>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4" name="Google Shape;574;p24"/>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5" name="Google Shape;575;p24"/>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6" name="Google Shape;576;p24"/>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7" name="Google Shape;577;p24"/>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8" name="Google Shape;578;p24"/>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9" name="Google Shape;579;p24"/>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0" name="Google Shape;580;p24"/>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1" name="Google Shape;581;p24"/>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2" name="Google Shape;582;p24"/>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3" name="Google Shape;583;p24"/>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4" name="Google Shape;584;p24"/>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5" name="Google Shape;585;p24"/>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6" name="Google Shape;586;p24"/>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7" name="Google Shape;587;p24"/>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8" name="Google Shape;588;p24"/>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9" name="Google Shape;589;p24"/>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0" name="Google Shape;590;p24"/>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1" name="Google Shape;591;p24"/>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2" name="Google Shape;592;p24"/>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3" name="Google Shape;593;p24"/>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4" name="Google Shape;594;p24"/>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5" name="Google Shape;595;p24"/>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6" name="Google Shape;596;p24"/>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7" name="Google Shape;597;p24"/>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8" name="Google Shape;598;p24"/>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24"/>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0" name="Google Shape;600;p24"/>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24"/>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24"/>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24"/>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24"/>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24"/>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24"/>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7" name="Google Shape;607;p24"/>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8" name="Google Shape;608;p24"/>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24"/>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0" name="Google Shape;610;p24"/>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24"/>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24"/>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24"/>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24"/>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15" name="Google Shape;615;p24"/>
              <p:cNvGrpSpPr/>
              <p:nvPr/>
            </p:nvGrpSpPr>
            <p:grpSpPr>
              <a:xfrm>
                <a:off x="4543079" y="4626313"/>
                <a:ext cx="286486" cy="386884"/>
                <a:chOff x="4543079" y="4626313"/>
                <a:chExt cx="286486" cy="386884"/>
              </a:xfrm>
            </p:grpSpPr>
            <p:grpSp>
              <p:nvGrpSpPr>
                <p:cNvPr id="616" name="Google Shape;616;p24"/>
                <p:cNvGrpSpPr/>
                <p:nvPr/>
              </p:nvGrpSpPr>
              <p:grpSpPr>
                <a:xfrm>
                  <a:off x="4543079" y="4626313"/>
                  <a:ext cx="286486" cy="386884"/>
                  <a:chOff x="4543079" y="4626313"/>
                  <a:chExt cx="286486" cy="386884"/>
                </a:xfrm>
              </p:grpSpPr>
              <p:sp>
                <p:nvSpPr>
                  <p:cNvPr id="617" name="Google Shape;617;p24"/>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8" name="Google Shape;618;p24"/>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24"/>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24"/>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24"/>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22" name="Google Shape;622;p24"/>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24"/>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24"/>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625" name="Google Shape;625;p24"/>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24"/>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24"/>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24"/>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9" name="Google Shape;629;p24"/>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0" name="Google Shape;630;p24"/>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31" name="Google Shape;631;p24"/>
          <p:cNvSpPr txBox="1"/>
          <p:nvPr>
            <p:ph idx="4294967295" type="ctrTitle"/>
          </p:nvPr>
        </p:nvSpPr>
        <p:spPr>
          <a:xfrm>
            <a:off x="685800" y="1202438"/>
            <a:ext cx="4343700" cy="8328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2"/>
              </a:buClr>
              <a:buSzPts val="4800"/>
              <a:buFont typeface="Raleway SemiBold"/>
              <a:buNone/>
            </a:pPr>
            <a:r>
              <a:rPr b="0" i="0" lang="tr-TR" sz="7200" u="none" cap="none" strike="noStrike">
                <a:solidFill>
                  <a:srgbClr val="741B47"/>
                </a:solidFill>
                <a:latin typeface="Raleway SemiBold"/>
                <a:ea typeface="Raleway SemiBold"/>
                <a:cs typeface="Raleway SemiBold"/>
                <a:sym typeface="Raleway SemiBold"/>
              </a:rPr>
              <a:t>THANKS!</a:t>
            </a:r>
            <a:endParaRPr b="0" i="0" sz="7200" u="none" cap="none" strike="noStrike">
              <a:solidFill>
                <a:srgbClr val="741B47"/>
              </a:solidFill>
              <a:latin typeface="Raleway SemiBold"/>
              <a:ea typeface="Raleway SemiBold"/>
              <a:cs typeface="Raleway SemiBold"/>
              <a:sym typeface="Raleway SemiBold"/>
            </a:endParaRPr>
          </a:p>
        </p:txBody>
      </p:sp>
      <p:sp>
        <p:nvSpPr>
          <p:cNvPr id="632" name="Google Shape;632;p24"/>
          <p:cNvSpPr txBox="1"/>
          <p:nvPr>
            <p:ph idx="4294967295" type="subTitle"/>
          </p:nvPr>
        </p:nvSpPr>
        <p:spPr>
          <a:xfrm>
            <a:off x="685800" y="2021059"/>
            <a:ext cx="4343700" cy="19200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600"/>
              </a:spcBef>
              <a:spcAft>
                <a:spcPts val="0"/>
              </a:spcAft>
              <a:buClr>
                <a:schemeClr val="accent1"/>
              </a:buClr>
              <a:buSzPts val="1800"/>
              <a:buFont typeface="Barlow Light"/>
              <a:buNone/>
            </a:pPr>
            <a:r>
              <a:rPr b="1" i="0" lang="tr-TR" sz="3600" u="none" cap="none" strike="noStrike">
                <a:solidFill>
                  <a:srgbClr val="000000"/>
                </a:solidFill>
                <a:latin typeface="Barlow"/>
                <a:ea typeface="Barlow"/>
                <a:cs typeface="Barlow"/>
                <a:sym typeface="Barlow"/>
              </a:rPr>
              <a:t>Any questions?</a:t>
            </a:r>
            <a:endParaRPr b="1" i="0" sz="3600" u="none" cap="none" strike="noStrike">
              <a:solidFill>
                <a:srgbClr val="000000"/>
              </a:solidFill>
              <a:latin typeface="Barlow"/>
              <a:ea typeface="Barlow"/>
              <a:cs typeface="Barlow"/>
              <a:sym typeface="Barlow"/>
            </a:endParaRPr>
          </a:p>
          <a:p>
            <a:pPr indent="0" lvl="0" marL="0" marR="0" rtl="0" algn="l">
              <a:lnSpc>
                <a:spcPct val="110000"/>
              </a:lnSpc>
              <a:spcBef>
                <a:spcPts val="600"/>
              </a:spcBef>
              <a:spcAft>
                <a:spcPts val="0"/>
              </a:spcAft>
              <a:buClr>
                <a:schemeClr val="dk1"/>
              </a:buClr>
              <a:buSzPts val="1100"/>
              <a:buFont typeface="Arial"/>
              <a:buNone/>
            </a:pPr>
            <a:r>
              <a:rPr b="0" i="0" lang="tr-TR" sz="2000" u="none" cap="none" strike="noStrike">
                <a:solidFill>
                  <a:schemeClr val="dk1"/>
                </a:solidFill>
                <a:latin typeface="Barlow Light"/>
                <a:ea typeface="Barlow Light"/>
                <a:cs typeface="Barlow Light"/>
                <a:sym typeface="Barlow Light"/>
              </a:rPr>
              <a:t>You can find me at: </a:t>
            </a:r>
            <a:endParaRPr b="0" i="0" sz="2000" u="none" cap="none" strike="noStrike">
              <a:solidFill>
                <a:schemeClr val="dk1"/>
              </a:solidFill>
              <a:latin typeface="Barlow Light"/>
              <a:ea typeface="Barlow Light"/>
              <a:cs typeface="Barlow Light"/>
              <a:sym typeface="Barlow Light"/>
            </a:endParaRPr>
          </a:p>
          <a:p>
            <a:pPr indent="-342900" lvl="0" marL="457200" marR="0" rtl="0" algn="l">
              <a:lnSpc>
                <a:spcPct val="110000"/>
              </a:lnSpc>
              <a:spcBef>
                <a:spcPts val="600"/>
              </a:spcBef>
              <a:spcAft>
                <a:spcPts val="0"/>
              </a:spcAft>
              <a:buClr>
                <a:srgbClr val="741B47"/>
              </a:buClr>
              <a:buSzPts val="1800"/>
              <a:buFont typeface="Barlow Light"/>
              <a:buChar char="▸"/>
            </a:pPr>
            <a:r>
              <a:rPr lang="tr-TR"/>
              <a:t>martin_fade</a:t>
            </a:r>
            <a:r>
              <a:rPr b="0" i="0" lang="tr-TR" sz="2000" u="none" cap="none" strike="noStrike">
                <a:solidFill>
                  <a:schemeClr val="dk1"/>
                </a:solidFill>
                <a:latin typeface="Barlow Light"/>
                <a:ea typeface="Barlow Light"/>
                <a:cs typeface="Barlow Light"/>
                <a:sym typeface="Barlow Light"/>
              </a:rPr>
              <a:t>@</a:t>
            </a:r>
            <a:r>
              <a:rPr lang="tr-TR"/>
              <a:t>clarusway.com</a:t>
            </a:r>
            <a:endParaRPr b="0" i="0" sz="2000" u="none" cap="none" strike="noStrike">
              <a:solidFill>
                <a:schemeClr val="dk1"/>
              </a:solidFill>
              <a:latin typeface="Barlow Light"/>
              <a:ea typeface="Barlow Light"/>
              <a:cs typeface="Barlow Light"/>
              <a:sym typeface="Barlow Light"/>
            </a:endParaRPr>
          </a:p>
          <a:p>
            <a:pPr indent="-342900" lvl="0" marL="457200" marR="0" rtl="0" algn="l">
              <a:lnSpc>
                <a:spcPct val="110000"/>
              </a:lnSpc>
              <a:spcBef>
                <a:spcPts val="0"/>
              </a:spcBef>
              <a:spcAft>
                <a:spcPts val="0"/>
              </a:spcAft>
              <a:buClr>
                <a:srgbClr val="741B47"/>
              </a:buClr>
              <a:buSzPts val="1800"/>
              <a:buFont typeface="Barlow Light"/>
              <a:buChar char="▸"/>
            </a:pPr>
            <a:r>
              <a:rPr lang="tr-TR"/>
              <a:t>tyler</a:t>
            </a:r>
            <a:r>
              <a:rPr b="0" i="0" lang="tr-TR" sz="2000" u="none" cap="none" strike="noStrike">
                <a:solidFill>
                  <a:schemeClr val="dk1"/>
                </a:solidFill>
                <a:latin typeface="Barlow Light"/>
                <a:ea typeface="Barlow Light"/>
                <a:cs typeface="Barlow Light"/>
                <a:sym typeface="Barlow Light"/>
              </a:rPr>
              <a:t>@clarusway.com</a:t>
            </a:r>
            <a:endParaRPr b="0" i="0" sz="2000" u="none" cap="none" strike="noStrike">
              <a:solidFill>
                <a:schemeClr val="dk1"/>
              </a:solidFill>
              <a:latin typeface="Barlow Light"/>
              <a:ea typeface="Barlow Light"/>
              <a:cs typeface="Barlow Light"/>
              <a:sym typeface="Barlow Light"/>
            </a:endParaRPr>
          </a:p>
        </p:txBody>
      </p:sp>
      <p:pic>
        <p:nvPicPr>
          <p:cNvPr id="633" name="Google Shape;633;p24"/>
          <p:cNvPicPr preferRelativeResize="0"/>
          <p:nvPr/>
        </p:nvPicPr>
        <p:blipFill rotWithShape="1">
          <a:blip r:embed="rId3">
            <a:alphaModFix/>
          </a:blip>
          <a:srcRect b="0" l="0" r="0" t="0"/>
          <a:stretch/>
        </p:blipFill>
        <p:spPr>
          <a:xfrm>
            <a:off x="4512147" y="623245"/>
            <a:ext cx="2361997" cy="25834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0"/>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336" name="Google Shape;336;p10"/>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b="0" i="0" lang="tr-TR" sz="4800" u="none" cap="none" strike="noStrike">
                <a:solidFill>
                  <a:srgbClr val="741B47"/>
                </a:solidFill>
                <a:latin typeface="Raleway Medium"/>
                <a:ea typeface="Raleway Medium"/>
                <a:cs typeface="Raleway Medium"/>
                <a:sym typeface="Raleway Medium"/>
              </a:rPr>
              <a:t>Table of Contents</a:t>
            </a:r>
            <a:endParaRPr b="0" i="0" sz="4800" u="none" cap="none" strike="noStrike">
              <a:solidFill>
                <a:srgbClr val="741B47"/>
              </a:solidFill>
              <a:latin typeface="Raleway Medium"/>
              <a:ea typeface="Raleway Medium"/>
              <a:cs typeface="Raleway Medium"/>
              <a:sym typeface="Raleway Medium"/>
            </a:endParaRPr>
          </a:p>
        </p:txBody>
      </p:sp>
      <p:sp>
        <p:nvSpPr>
          <p:cNvPr id="337" name="Google Shape;337;p10"/>
          <p:cNvSpPr txBox="1"/>
          <p:nvPr>
            <p:ph idx="4294967295" type="subTitle"/>
          </p:nvPr>
        </p:nvSpPr>
        <p:spPr>
          <a:xfrm>
            <a:off x="837200" y="722275"/>
            <a:ext cx="7842300" cy="4025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600"/>
              </a:spcBef>
              <a:spcAft>
                <a:spcPts val="0"/>
              </a:spcAft>
              <a:buNone/>
            </a:pPr>
            <a:r>
              <a:t/>
            </a:r>
            <a:endParaRPr sz="3600">
              <a:latin typeface="Raleway"/>
              <a:ea typeface="Raleway"/>
              <a:cs typeface="Raleway"/>
              <a:sym typeface="Raleway"/>
            </a:endParaRPr>
          </a:p>
          <a:p>
            <a:pPr indent="-457200" lvl="0" marL="457200" marR="0" rtl="0" algn="l">
              <a:lnSpc>
                <a:spcPct val="110000"/>
              </a:lnSpc>
              <a:spcBef>
                <a:spcPts val="600"/>
              </a:spcBef>
              <a:spcAft>
                <a:spcPts val="0"/>
              </a:spcAft>
              <a:buClr>
                <a:srgbClr val="A64D79"/>
              </a:buClr>
              <a:buSzPts val="3600"/>
              <a:buFont typeface="Raleway"/>
              <a:buChar char="▶"/>
            </a:pPr>
            <a:r>
              <a:rPr lang="tr-TR" sz="3600">
                <a:latin typeface="Raleway"/>
                <a:ea typeface="Raleway"/>
                <a:cs typeface="Raleway"/>
                <a:sym typeface="Raleway"/>
              </a:rPr>
              <a:t>Remote Repository (GitHub)</a:t>
            </a:r>
            <a:endParaRPr sz="3600">
              <a:latin typeface="Raleway"/>
              <a:ea typeface="Raleway"/>
              <a:cs typeface="Raleway"/>
              <a:sym typeface="Raleway"/>
            </a:endParaRPr>
          </a:p>
          <a:p>
            <a:pPr indent="-457200" lvl="0" marL="457200" marR="0" rtl="0" algn="l">
              <a:lnSpc>
                <a:spcPct val="110000"/>
              </a:lnSpc>
              <a:spcBef>
                <a:spcPts val="600"/>
              </a:spcBef>
              <a:spcAft>
                <a:spcPts val="0"/>
              </a:spcAft>
              <a:buClr>
                <a:srgbClr val="A64D79"/>
              </a:buClr>
              <a:buSzPts val="3600"/>
              <a:buFont typeface="Raleway"/>
              <a:buChar char="▶"/>
            </a:pPr>
            <a:r>
              <a:rPr lang="tr-TR" sz="3600">
                <a:latin typeface="Raleway"/>
                <a:ea typeface="Raleway"/>
                <a:cs typeface="Raleway"/>
                <a:sym typeface="Raleway"/>
              </a:rPr>
              <a:t>Cloning a Remote Repository</a:t>
            </a:r>
            <a:endParaRPr sz="3600">
              <a:latin typeface="Raleway"/>
              <a:ea typeface="Raleway"/>
              <a:cs typeface="Raleway"/>
              <a:sym typeface="Raleway"/>
            </a:endParaRPr>
          </a:p>
          <a:p>
            <a:pPr indent="-457200" lvl="0" marL="457200" marR="0" rtl="0" algn="l">
              <a:lnSpc>
                <a:spcPct val="110000"/>
              </a:lnSpc>
              <a:spcBef>
                <a:spcPts val="600"/>
              </a:spcBef>
              <a:spcAft>
                <a:spcPts val="0"/>
              </a:spcAft>
              <a:buClr>
                <a:srgbClr val="A64D79"/>
              </a:buClr>
              <a:buSzPts val="3600"/>
              <a:buFont typeface="Raleway"/>
              <a:buChar char="▶"/>
            </a:pPr>
            <a:r>
              <a:rPr lang="tr-TR" sz="3600">
                <a:latin typeface="Raleway"/>
                <a:ea typeface="Raleway"/>
                <a:cs typeface="Raleway"/>
                <a:sym typeface="Raleway"/>
              </a:rPr>
              <a:t>Remote Repo Operations</a:t>
            </a:r>
            <a:endParaRPr sz="3600">
              <a:solidFill>
                <a:srgbClr val="FF0000"/>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1"/>
          <p:cNvSpPr txBox="1"/>
          <p:nvPr>
            <p:ph type="ctrTitle"/>
          </p:nvPr>
        </p:nvSpPr>
        <p:spPr>
          <a:xfrm>
            <a:off x="1085850" y="1991850"/>
            <a:ext cx="5865900" cy="1159800"/>
          </a:xfrm>
          <a:prstGeom prst="rect">
            <a:avLst/>
          </a:prstGeom>
          <a:noFill/>
          <a:ln>
            <a:noFill/>
          </a:ln>
        </p:spPr>
        <p:txBody>
          <a:bodyPr anchorCtr="0" anchor="ctr"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Recap- Git Workflow</a:t>
            </a:r>
            <a:endParaRPr sz="3600">
              <a:solidFill>
                <a:srgbClr val="741B47"/>
              </a:solidFill>
              <a:latin typeface="Raleway Medium"/>
              <a:ea typeface="Raleway Medium"/>
              <a:cs typeface="Raleway Medium"/>
              <a:sym typeface="Raleway Medium"/>
            </a:endParaRPr>
          </a:p>
        </p:txBody>
      </p:sp>
      <p:sp>
        <p:nvSpPr>
          <p:cNvPr id="343" name="Google Shape;343;p11"/>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1</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2"/>
          <p:cNvSpPr txBox="1"/>
          <p:nvPr>
            <p:ph idx="12" type="sldNum"/>
          </p:nvPr>
        </p:nvSpPr>
        <p:spPr>
          <a:xfrm>
            <a:off x="8909123" y="4934346"/>
            <a:ext cx="205500" cy="177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grpSp>
        <p:nvGrpSpPr>
          <p:cNvPr id="349" name="Google Shape;349;p12"/>
          <p:cNvGrpSpPr/>
          <p:nvPr/>
        </p:nvGrpSpPr>
        <p:grpSpPr>
          <a:xfrm>
            <a:off x="7384300" y="1013125"/>
            <a:ext cx="1743900" cy="3604975"/>
            <a:chOff x="6698500" y="1013125"/>
            <a:chExt cx="1743900" cy="3604975"/>
          </a:xfrm>
        </p:grpSpPr>
        <p:sp>
          <p:nvSpPr>
            <p:cNvPr id="350" name="Google Shape;350;p12"/>
            <p:cNvSpPr txBox="1"/>
            <p:nvPr/>
          </p:nvSpPr>
          <p:spPr>
            <a:xfrm>
              <a:off x="6698500" y="1013125"/>
              <a:ext cx="1743900" cy="2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TR">
                  <a:solidFill>
                    <a:srgbClr val="B45F06"/>
                  </a:solidFill>
                  <a:latin typeface="Barlow"/>
                  <a:ea typeface="Barlow"/>
                  <a:cs typeface="Barlow"/>
                  <a:sym typeface="Barlow"/>
                </a:rPr>
                <a:t>GitHub</a:t>
              </a:r>
              <a:endParaRPr b="1">
                <a:solidFill>
                  <a:srgbClr val="B45F06"/>
                </a:solidFill>
                <a:latin typeface="Barlow"/>
                <a:ea typeface="Barlow"/>
                <a:cs typeface="Barlow"/>
                <a:sym typeface="Barlow"/>
              </a:endParaRPr>
            </a:p>
          </p:txBody>
        </p:sp>
        <p:grpSp>
          <p:nvGrpSpPr>
            <p:cNvPr id="351" name="Google Shape;351;p12"/>
            <p:cNvGrpSpPr/>
            <p:nvPr/>
          </p:nvGrpSpPr>
          <p:grpSpPr>
            <a:xfrm>
              <a:off x="6917050" y="1383500"/>
              <a:ext cx="1391100" cy="3234600"/>
              <a:chOff x="6612250" y="773900"/>
              <a:chExt cx="1391100" cy="3234600"/>
            </a:xfrm>
          </p:grpSpPr>
          <p:sp>
            <p:nvSpPr>
              <p:cNvPr id="352" name="Google Shape;352;p12"/>
              <p:cNvSpPr/>
              <p:nvPr/>
            </p:nvSpPr>
            <p:spPr>
              <a:xfrm>
                <a:off x="6612250" y="773900"/>
                <a:ext cx="1391100" cy="323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2"/>
              <p:cNvSpPr/>
              <p:nvPr/>
            </p:nvSpPr>
            <p:spPr>
              <a:xfrm>
                <a:off x="6878850" y="942375"/>
                <a:ext cx="833500" cy="965100"/>
              </a:xfrm>
              <a:prstGeom prst="flowChartMagneticDisk">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200"/>
                  <a:t>Remote Git </a:t>
                </a:r>
                <a:r>
                  <a:rPr lang="tr-TR" sz="1100"/>
                  <a:t>repository</a:t>
                </a:r>
                <a:endParaRPr sz="1100"/>
              </a:p>
            </p:txBody>
          </p:sp>
          <p:cxnSp>
            <p:nvCxnSpPr>
              <p:cNvPr id="354" name="Google Shape;354;p12"/>
              <p:cNvCxnSpPr/>
              <p:nvPr/>
            </p:nvCxnSpPr>
            <p:spPr>
              <a:xfrm>
                <a:off x="7295600" y="2136075"/>
                <a:ext cx="7500" cy="1587300"/>
              </a:xfrm>
              <a:prstGeom prst="straightConnector1">
                <a:avLst/>
              </a:prstGeom>
              <a:noFill/>
              <a:ln cap="flat" cmpd="sng" w="19050">
                <a:solidFill>
                  <a:schemeClr val="dk2"/>
                </a:solidFill>
                <a:prstDash val="dot"/>
                <a:round/>
                <a:headEnd len="med" w="med" type="none"/>
                <a:tailEnd len="med" w="med" type="none"/>
              </a:ln>
            </p:spPr>
          </p:cxnSp>
        </p:grpSp>
      </p:grpSp>
      <p:grpSp>
        <p:nvGrpSpPr>
          <p:cNvPr id="355" name="Google Shape;355;p12"/>
          <p:cNvGrpSpPr/>
          <p:nvPr/>
        </p:nvGrpSpPr>
        <p:grpSpPr>
          <a:xfrm>
            <a:off x="2719800" y="1047725"/>
            <a:ext cx="4748700" cy="3604975"/>
            <a:chOff x="744850" y="1013125"/>
            <a:chExt cx="4748700" cy="3604975"/>
          </a:xfrm>
        </p:grpSpPr>
        <p:sp>
          <p:nvSpPr>
            <p:cNvPr id="356" name="Google Shape;356;p12"/>
            <p:cNvSpPr/>
            <p:nvPr/>
          </p:nvSpPr>
          <p:spPr>
            <a:xfrm>
              <a:off x="744850" y="1383500"/>
              <a:ext cx="4748700" cy="323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2"/>
            <p:cNvSpPr/>
            <p:nvPr/>
          </p:nvSpPr>
          <p:spPr>
            <a:xfrm>
              <a:off x="1087650" y="1551975"/>
              <a:ext cx="833500" cy="9651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200"/>
                <a:t>Working directory</a:t>
              </a:r>
              <a:endParaRPr sz="1200"/>
            </a:p>
          </p:txBody>
        </p:sp>
        <p:sp>
          <p:nvSpPr>
            <p:cNvPr id="358" name="Google Shape;358;p12"/>
            <p:cNvSpPr/>
            <p:nvPr/>
          </p:nvSpPr>
          <p:spPr>
            <a:xfrm>
              <a:off x="2611650" y="1551975"/>
              <a:ext cx="833500" cy="965100"/>
            </a:xfrm>
            <a:prstGeom prst="flowChartMagneticDisk">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200"/>
                <a:t>Staging area (index)</a:t>
              </a:r>
              <a:endParaRPr sz="1200"/>
            </a:p>
          </p:txBody>
        </p:sp>
        <p:sp>
          <p:nvSpPr>
            <p:cNvPr id="359" name="Google Shape;359;p12"/>
            <p:cNvSpPr/>
            <p:nvPr/>
          </p:nvSpPr>
          <p:spPr>
            <a:xfrm>
              <a:off x="4135650" y="1551975"/>
              <a:ext cx="833500" cy="965100"/>
            </a:xfrm>
            <a:prstGeom prst="flowChartMagneticDisk">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200"/>
                <a:t>Git </a:t>
              </a:r>
              <a:r>
                <a:rPr lang="tr-TR" sz="1100"/>
                <a:t>repository</a:t>
              </a:r>
              <a:endParaRPr sz="1100"/>
            </a:p>
          </p:txBody>
        </p:sp>
        <p:cxnSp>
          <p:nvCxnSpPr>
            <p:cNvPr id="360" name="Google Shape;360;p12"/>
            <p:cNvCxnSpPr/>
            <p:nvPr/>
          </p:nvCxnSpPr>
          <p:spPr>
            <a:xfrm>
              <a:off x="1521775" y="2753800"/>
              <a:ext cx="0" cy="1634100"/>
            </a:xfrm>
            <a:prstGeom prst="straightConnector1">
              <a:avLst/>
            </a:prstGeom>
            <a:noFill/>
            <a:ln cap="flat" cmpd="sng" w="19050">
              <a:solidFill>
                <a:schemeClr val="dk2"/>
              </a:solidFill>
              <a:prstDash val="dot"/>
              <a:round/>
              <a:headEnd len="med" w="med" type="none"/>
              <a:tailEnd len="med" w="med" type="none"/>
            </a:ln>
          </p:spPr>
        </p:cxnSp>
        <p:cxnSp>
          <p:nvCxnSpPr>
            <p:cNvPr id="361" name="Google Shape;361;p12"/>
            <p:cNvCxnSpPr/>
            <p:nvPr/>
          </p:nvCxnSpPr>
          <p:spPr>
            <a:xfrm flipH="1">
              <a:off x="3024200" y="2745675"/>
              <a:ext cx="4200" cy="1675200"/>
            </a:xfrm>
            <a:prstGeom prst="straightConnector1">
              <a:avLst/>
            </a:prstGeom>
            <a:noFill/>
            <a:ln cap="flat" cmpd="sng" w="19050">
              <a:solidFill>
                <a:schemeClr val="dk2"/>
              </a:solidFill>
              <a:prstDash val="dot"/>
              <a:round/>
              <a:headEnd len="med" w="med" type="none"/>
              <a:tailEnd len="med" w="med" type="none"/>
            </a:ln>
          </p:spPr>
        </p:cxnSp>
        <p:sp>
          <p:nvSpPr>
            <p:cNvPr id="362" name="Google Shape;362;p12"/>
            <p:cNvSpPr/>
            <p:nvPr/>
          </p:nvSpPr>
          <p:spPr>
            <a:xfrm>
              <a:off x="1533325" y="2755500"/>
              <a:ext cx="1495200" cy="47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TR"/>
                <a:t>git add</a:t>
              </a:r>
              <a:endParaRPr b="1"/>
            </a:p>
          </p:txBody>
        </p:sp>
        <p:sp>
          <p:nvSpPr>
            <p:cNvPr id="363" name="Google Shape;363;p12"/>
            <p:cNvSpPr/>
            <p:nvPr/>
          </p:nvSpPr>
          <p:spPr>
            <a:xfrm>
              <a:off x="3057450" y="3018125"/>
              <a:ext cx="1495200" cy="4716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TR"/>
                <a:t>git commit</a:t>
              </a:r>
              <a:endParaRPr b="1"/>
            </a:p>
          </p:txBody>
        </p:sp>
        <p:grpSp>
          <p:nvGrpSpPr>
            <p:cNvPr id="364" name="Google Shape;364;p12"/>
            <p:cNvGrpSpPr/>
            <p:nvPr/>
          </p:nvGrpSpPr>
          <p:grpSpPr>
            <a:xfrm>
              <a:off x="1533700" y="3585575"/>
              <a:ext cx="2937900" cy="471600"/>
              <a:chOff x="1305100" y="3128375"/>
              <a:chExt cx="2937900" cy="471600"/>
            </a:xfrm>
          </p:grpSpPr>
          <p:sp>
            <p:nvSpPr>
              <p:cNvPr id="365" name="Google Shape;365;p12"/>
              <p:cNvSpPr/>
              <p:nvPr/>
            </p:nvSpPr>
            <p:spPr>
              <a:xfrm rot="10800000">
                <a:off x="1305100" y="3128375"/>
                <a:ext cx="2937900" cy="471600"/>
              </a:xfrm>
              <a:prstGeom prst="rightArrow">
                <a:avLst>
                  <a:gd fmla="val 50000" name="adj1"/>
                  <a:gd fmla="val 5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2"/>
              <p:cNvSpPr txBox="1"/>
              <p:nvPr/>
            </p:nvSpPr>
            <p:spPr>
              <a:xfrm>
                <a:off x="2219438" y="3161825"/>
                <a:ext cx="1173600" cy="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a:latin typeface="Barlow"/>
                    <a:ea typeface="Barlow"/>
                    <a:cs typeface="Barlow"/>
                    <a:sym typeface="Barlow"/>
                  </a:rPr>
                  <a:t>git checkout</a:t>
                </a:r>
                <a:endParaRPr b="1">
                  <a:latin typeface="Barlow"/>
                  <a:ea typeface="Barlow"/>
                  <a:cs typeface="Barlow"/>
                  <a:sym typeface="Barlow"/>
                </a:endParaRPr>
              </a:p>
            </p:txBody>
          </p:sp>
        </p:grpSp>
        <p:sp>
          <p:nvSpPr>
            <p:cNvPr id="367" name="Google Shape;367;p12"/>
            <p:cNvSpPr txBox="1"/>
            <p:nvPr/>
          </p:nvSpPr>
          <p:spPr>
            <a:xfrm>
              <a:off x="2050300" y="1013125"/>
              <a:ext cx="1743900" cy="2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TR">
                  <a:solidFill>
                    <a:srgbClr val="B45F06"/>
                  </a:solidFill>
                  <a:latin typeface="Barlow"/>
                  <a:ea typeface="Barlow"/>
                  <a:cs typeface="Barlow"/>
                  <a:sym typeface="Barlow"/>
                </a:rPr>
                <a:t>Local Machine</a:t>
              </a:r>
              <a:endParaRPr b="1">
                <a:solidFill>
                  <a:srgbClr val="B45F06"/>
                </a:solidFill>
                <a:latin typeface="Barlow"/>
                <a:ea typeface="Barlow"/>
                <a:cs typeface="Barlow"/>
                <a:sym typeface="Barlow"/>
              </a:endParaRPr>
            </a:p>
          </p:txBody>
        </p:sp>
        <p:cxnSp>
          <p:nvCxnSpPr>
            <p:cNvPr id="368" name="Google Shape;368;p12"/>
            <p:cNvCxnSpPr/>
            <p:nvPr/>
          </p:nvCxnSpPr>
          <p:spPr>
            <a:xfrm flipH="1">
              <a:off x="4548800" y="2736175"/>
              <a:ext cx="3600" cy="1675200"/>
            </a:xfrm>
            <a:prstGeom prst="straightConnector1">
              <a:avLst/>
            </a:prstGeom>
            <a:noFill/>
            <a:ln cap="flat" cmpd="sng" w="19050">
              <a:solidFill>
                <a:schemeClr val="dk2"/>
              </a:solidFill>
              <a:prstDash val="dot"/>
              <a:round/>
              <a:headEnd len="med" w="med" type="none"/>
              <a:tailEnd len="med" w="med" type="none"/>
            </a:ln>
          </p:spPr>
        </p:cxnSp>
      </p:grpSp>
      <p:sp>
        <p:nvSpPr>
          <p:cNvPr id="369" name="Google Shape;369;p12"/>
          <p:cNvSpPr txBox="1"/>
          <p:nvPr/>
        </p:nvSpPr>
        <p:spPr>
          <a:xfrm>
            <a:off x="24600" y="740475"/>
            <a:ext cx="3000000" cy="39732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tr-TR" sz="2400">
                <a:latin typeface="Calibri"/>
                <a:ea typeface="Calibri"/>
                <a:cs typeface="Calibri"/>
                <a:sym typeface="Calibri"/>
              </a:rPr>
              <a:t>git init</a:t>
            </a:r>
            <a:endParaRPr sz="2400">
              <a:latin typeface="Calibri"/>
              <a:ea typeface="Calibri"/>
              <a:cs typeface="Calibri"/>
              <a:sym typeface="Calibri"/>
            </a:endParaRPr>
          </a:p>
          <a:p>
            <a:pPr indent="0" lvl="0" marL="0" rtl="0" algn="l">
              <a:lnSpc>
                <a:spcPct val="110000"/>
              </a:lnSpc>
              <a:spcBef>
                <a:spcPts val="600"/>
              </a:spcBef>
              <a:spcAft>
                <a:spcPts val="0"/>
              </a:spcAft>
              <a:buNone/>
            </a:pPr>
            <a:r>
              <a:rPr lang="tr-TR" sz="2400">
                <a:latin typeface="Calibri"/>
                <a:ea typeface="Calibri"/>
                <a:cs typeface="Calibri"/>
                <a:sym typeface="Calibri"/>
              </a:rPr>
              <a:t>git status</a:t>
            </a:r>
            <a:endParaRPr sz="2400">
              <a:latin typeface="Calibri"/>
              <a:ea typeface="Calibri"/>
              <a:cs typeface="Calibri"/>
              <a:sym typeface="Calibri"/>
            </a:endParaRPr>
          </a:p>
          <a:p>
            <a:pPr indent="0" lvl="0" marL="0" rtl="0" algn="l">
              <a:lnSpc>
                <a:spcPct val="110000"/>
              </a:lnSpc>
              <a:spcBef>
                <a:spcPts val="600"/>
              </a:spcBef>
              <a:spcAft>
                <a:spcPts val="0"/>
              </a:spcAft>
              <a:buNone/>
            </a:pPr>
            <a:r>
              <a:rPr lang="tr-TR" sz="2400">
                <a:latin typeface="Calibri"/>
                <a:ea typeface="Calibri"/>
                <a:cs typeface="Calibri"/>
                <a:sym typeface="Calibri"/>
              </a:rPr>
              <a:t>git add .</a:t>
            </a:r>
            <a:endParaRPr sz="2400">
              <a:latin typeface="Calibri"/>
              <a:ea typeface="Calibri"/>
              <a:cs typeface="Calibri"/>
              <a:sym typeface="Calibri"/>
            </a:endParaRPr>
          </a:p>
          <a:p>
            <a:pPr indent="0" lvl="0" marL="0" rtl="0" algn="l">
              <a:lnSpc>
                <a:spcPct val="110000"/>
              </a:lnSpc>
              <a:spcBef>
                <a:spcPts val="600"/>
              </a:spcBef>
              <a:spcAft>
                <a:spcPts val="0"/>
              </a:spcAft>
              <a:buNone/>
            </a:pPr>
            <a:r>
              <a:rPr lang="tr-TR" sz="2400">
                <a:latin typeface="Calibri"/>
                <a:ea typeface="Calibri"/>
                <a:cs typeface="Calibri"/>
                <a:sym typeface="Calibri"/>
              </a:rPr>
              <a:t>git rm --cached</a:t>
            </a:r>
            <a:endParaRPr sz="2400">
              <a:latin typeface="Calibri"/>
              <a:ea typeface="Calibri"/>
              <a:cs typeface="Calibri"/>
              <a:sym typeface="Calibri"/>
            </a:endParaRPr>
          </a:p>
          <a:p>
            <a:pPr indent="0" lvl="0" marL="0" rtl="0" algn="l">
              <a:lnSpc>
                <a:spcPct val="110000"/>
              </a:lnSpc>
              <a:spcBef>
                <a:spcPts val="600"/>
              </a:spcBef>
              <a:spcAft>
                <a:spcPts val="0"/>
              </a:spcAft>
              <a:buNone/>
            </a:pPr>
            <a:r>
              <a:rPr lang="tr-TR" sz="2400">
                <a:latin typeface="Calibri"/>
                <a:ea typeface="Calibri"/>
                <a:cs typeface="Calibri"/>
                <a:sym typeface="Calibri"/>
              </a:rPr>
              <a:t>git commit -m “abc”</a:t>
            </a:r>
            <a:endParaRPr sz="2400">
              <a:latin typeface="Calibri"/>
              <a:ea typeface="Calibri"/>
              <a:cs typeface="Calibri"/>
              <a:sym typeface="Calibri"/>
            </a:endParaRPr>
          </a:p>
          <a:p>
            <a:pPr indent="0" lvl="0" marL="0" rtl="0" algn="l">
              <a:lnSpc>
                <a:spcPct val="110000"/>
              </a:lnSpc>
              <a:spcBef>
                <a:spcPts val="600"/>
              </a:spcBef>
              <a:spcAft>
                <a:spcPts val="0"/>
              </a:spcAft>
              <a:buNone/>
            </a:pPr>
            <a:r>
              <a:rPr lang="tr-TR" sz="2400">
                <a:latin typeface="Calibri"/>
                <a:ea typeface="Calibri"/>
                <a:cs typeface="Calibri"/>
                <a:sym typeface="Calibri"/>
              </a:rPr>
              <a:t>git log</a:t>
            </a:r>
            <a:endParaRPr sz="2400">
              <a:latin typeface="Calibri"/>
              <a:ea typeface="Calibri"/>
              <a:cs typeface="Calibri"/>
              <a:sym typeface="Calibri"/>
            </a:endParaRPr>
          </a:p>
          <a:p>
            <a:pPr indent="0" lvl="0" marL="0" rtl="0" algn="l">
              <a:lnSpc>
                <a:spcPct val="110000"/>
              </a:lnSpc>
              <a:spcBef>
                <a:spcPts val="600"/>
              </a:spcBef>
              <a:spcAft>
                <a:spcPts val="0"/>
              </a:spcAft>
              <a:buNone/>
            </a:pPr>
            <a:r>
              <a:rPr lang="tr-TR" sz="2400">
                <a:latin typeface="Calibri"/>
                <a:ea typeface="Calibri"/>
                <a:cs typeface="Calibri"/>
                <a:sym typeface="Calibri"/>
              </a:rPr>
              <a:t>git checkout </a:t>
            </a:r>
            <a:r>
              <a:rPr lang="tr-TR" sz="1800">
                <a:solidFill>
                  <a:srgbClr val="FF0000"/>
                </a:solidFill>
                <a:latin typeface="Calibri"/>
                <a:ea typeface="Calibri"/>
                <a:cs typeface="Calibri"/>
                <a:sym typeface="Calibri"/>
              </a:rPr>
              <a:t>commitID</a:t>
            </a:r>
            <a:endParaRPr sz="1800">
              <a:solidFill>
                <a:srgbClr val="FF0000"/>
              </a:solidFill>
              <a:latin typeface="Calibri"/>
              <a:ea typeface="Calibri"/>
              <a:cs typeface="Calibri"/>
              <a:sym typeface="Calibri"/>
            </a:endParaRPr>
          </a:p>
          <a:p>
            <a:pPr indent="0" lvl="0" marL="0" rtl="0" algn="l">
              <a:lnSpc>
                <a:spcPct val="110000"/>
              </a:lnSpc>
              <a:spcBef>
                <a:spcPts val="600"/>
              </a:spcBef>
              <a:spcAft>
                <a:spcPts val="0"/>
              </a:spcAft>
              <a:buNone/>
            </a:pPr>
            <a:r>
              <a:t/>
            </a:r>
            <a:endParaRPr sz="2400">
              <a:solidFill>
                <a:srgbClr val="666666"/>
              </a:solidFill>
              <a:latin typeface="Calibri"/>
              <a:ea typeface="Calibri"/>
              <a:cs typeface="Calibri"/>
              <a:sym typeface="Calibri"/>
            </a:endParaRPr>
          </a:p>
        </p:txBody>
      </p:sp>
      <p:sp>
        <p:nvSpPr>
          <p:cNvPr id="370" name="Google Shape;370;p12"/>
          <p:cNvSpPr txBox="1"/>
          <p:nvPr>
            <p:ph type="title"/>
          </p:nvPr>
        </p:nvSpPr>
        <p:spPr>
          <a:xfrm>
            <a:off x="457200" y="192650"/>
            <a:ext cx="6455700" cy="5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741B47"/>
                </a:solidFill>
                <a:latin typeface="Raleway Medium"/>
                <a:ea typeface="Raleway Medium"/>
                <a:cs typeface="Raleway Medium"/>
                <a:sym typeface="Raleway Medium"/>
              </a:rPr>
              <a:t>Recap-Basic Commands</a:t>
            </a:r>
            <a:endParaRPr b="1">
              <a:solidFill>
                <a:srgbClr val="429ED4"/>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3"/>
          <p:cNvSpPr txBox="1"/>
          <p:nvPr>
            <p:ph idx="12" type="sldNum"/>
          </p:nvPr>
        </p:nvSpPr>
        <p:spPr>
          <a:xfrm>
            <a:off x="8909123" y="4934346"/>
            <a:ext cx="205500" cy="177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376" name="Google Shape;376;p13"/>
          <p:cNvSpPr txBox="1"/>
          <p:nvPr/>
        </p:nvSpPr>
        <p:spPr>
          <a:xfrm>
            <a:off x="24600" y="588075"/>
            <a:ext cx="3504900" cy="39732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tr-TR" sz="2100">
                <a:latin typeface="Calibri"/>
                <a:ea typeface="Calibri"/>
                <a:cs typeface="Calibri"/>
                <a:sym typeface="Calibri"/>
              </a:rPr>
              <a:t>git branch </a:t>
            </a:r>
            <a:r>
              <a:rPr lang="tr-TR" sz="1500">
                <a:solidFill>
                  <a:srgbClr val="FF0000"/>
                </a:solidFill>
                <a:latin typeface="Calibri"/>
                <a:ea typeface="Calibri"/>
                <a:cs typeface="Calibri"/>
                <a:sym typeface="Calibri"/>
              </a:rPr>
              <a:t>branch_name</a:t>
            </a:r>
            <a:endParaRPr sz="1500">
              <a:solidFill>
                <a:srgbClr val="FF0000"/>
              </a:solidFill>
              <a:latin typeface="Calibri"/>
              <a:ea typeface="Calibri"/>
              <a:cs typeface="Calibri"/>
              <a:sym typeface="Calibri"/>
            </a:endParaRPr>
          </a:p>
          <a:p>
            <a:pPr indent="0" lvl="0" marL="0" rtl="0" algn="l">
              <a:lnSpc>
                <a:spcPct val="110000"/>
              </a:lnSpc>
              <a:spcBef>
                <a:spcPts val="600"/>
              </a:spcBef>
              <a:spcAft>
                <a:spcPts val="0"/>
              </a:spcAft>
              <a:buNone/>
            </a:pPr>
            <a:r>
              <a:rPr lang="tr-TR" sz="2100">
                <a:latin typeface="Calibri"/>
                <a:ea typeface="Calibri"/>
                <a:cs typeface="Calibri"/>
                <a:sym typeface="Calibri"/>
              </a:rPr>
              <a:t>git branch</a:t>
            </a:r>
            <a:endParaRPr sz="2100">
              <a:latin typeface="Calibri"/>
              <a:ea typeface="Calibri"/>
              <a:cs typeface="Calibri"/>
              <a:sym typeface="Calibri"/>
            </a:endParaRPr>
          </a:p>
          <a:p>
            <a:pPr indent="0" lvl="0" marL="0" rtl="0" algn="l">
              <a:lnSpc>
                <a:spcPct val="110000"/>
              </a:lnSpc>
              <a:spcBef>
                <a:spcPts val="600"/>
              </a:spcBef>
              <a:spcAft>
                <a:spcPts val="0"/>
              </a:spcAft>
              <a:buNone/>
            </a:pPr>
            <a:r>
              <a:rPr lang="tr-TR" sz="2100">
                <a:latin typeface="Calibri"/>
                <a:ea typeface="Calibri"/>
                <a:cs typeface="Calibri"/>
                <a:sym typeface="Calibri"/>
              </a:rPr>
              <a:t>git branch -r</a:t>
            </a:r>
            <a:endParaRPr sz="2100">
              <a:latin typeface="Calibri"/>
              <a:ea typeface="Calibri"/>
              <a:cs typeface="Calibri"/>
              <a:sym typeface="Calibri"/>
            </a:endParaRPr>
          </a:p>
          <a:p>
            <a:pPr indent="0" lvl="0" marL="0" rtl="0" algn="l">
              <a:lnSpc>
                <a:spcPct val="110000"/>
              </a:lnSpc>
              <a:spcBef>
                <a:spcPts val="600"/>
              </a:spcBef>
              <a:spcAft>
                <a:spcPts val="0"/>
              </a:spcAft>
              <a:buNone/>
            </a:pPr>
            <a:r>
              <a:rPr lang="tr-TR" sz="2100">
                <a:latin typeface="Calibri"/>
                <a:ea typeface="Calibri"/>
                <a:cs typeface="Calibri"/>
                <a:sym typeface="Calibri"/>
              </a:rPr>
              <a:t>git branch -a</a:t>
            </a:r>
            <a:endParaRPr sz="2100">
              <a:latin typeface="Calibri"/>
              <a:ea typeface="Calibri"/>
              <a:cs typeface="Calibri"/>
              <a:sym typeface="Calibri"/>
            </a:endParaRPr>
          </a:p>
          <a:p>
            <a:pPr indent="0" lvl="0" marL="0" rtl="0" algn="l">
              <a:lnSpc>
                <a:spcPct val="110000"/>
              </a:lnSpc>
              <a:spcBef>
                <a:spcPts val="600"/>
              </a:spcBef>
              <a:spcAft>
                <a:spcPts val="0"/>
              </a:spcAft>
              <a:buNone/>
            </a:pPr>
            <a:r>
              <a:rPr lang="tr-TR" sz="2100">
                <a:latin typeface="Calibri"/>
                <a:ea typeface="Calibri"/>
                <a:cs typeface="Calibri"/>
                <a:sym typeface="Calibri"/>
              </a:rPr>
              <a:t>git checkout </a:t>
            </a:r>
            <a:r>
              <a:rPr lang="tr-TR" sz="1500">
                <a:solidFill>
                  <a:srgbClr val="FF0000"/>
                </a:solidFill>
                <a:latin typeface="Calibri"/>
                <a:ea typeface="Calibri"/>
                <a:cs typeface="Calibri"/>
                <a:sym typeface="Calibri"/>
              </a:rPr>
              <a:t>branch_name</a:t>
            </a:r>
            <a:endParaRPr sz="2100">
              <a:latin typeface="Calibri"/>
              <a:ea typeface="Calibri"/>
              <a:cs typeface="Calibri"/>
              <a:sym typeface="Calibri"/>
            </a:endParaRPr>
          </a:p>
          <a:p>
            <a:pPr indent="0" lvl="0" marL="0" rtl="0" algn="l">
              <a:lnSpc>
                <a:spcPct val="110000"/>
              </a:lnSpc>
              <a:spcBef>
                <a:spcPts val="600"/>
              </a:spcBef>
              <a:spcAft>
                <a:spcPts val="0"/>
              </a:spcAft>
              <a:buNone/>
            </a:pPr>
            <a:r>
              <a:rPr lang="tr-TR" sz="2100">
                <a:latin typeface="Calibri"/>
                <a:ea typeface="Calibri"/>
                <a:cs typeface="Calibri"/>
                <a:sym typeface="Calibri"/>
              </a:rPr>
              <a:t>git checkout -b </a:t>
            </a:r>
            <a:r>
              <a:rPr lang="tr-TR" sz="1500">
                <a:solidFill>
                  <a:srgbClr val="FF0000"/>
                </a:solidFill>
                <a:latin typeface="Calibri"/>
                <a:ea typeface="Calibri"/>
                <a:cs typeface="Calibri"/>
                <a:sym typeface="Calibri"/>
              </a:rPr>
              <a:t>branch_name</a:t>
            </a:r>
            <a:endParaRPr sz="1500">
              <a:solidFill>
                <a:srgbClr val="FF0000"/>
              </a:solidFill>
              <a:latin typeface="Calibri"/>
              <a:ea typeface="Calibri"/>
              <a:cs typeface="Calibri"/>
              <a:sym typeface="Calibri"/>
            </a:endParaRPr>
          </a:p>
          <a:p>
            <a:pPr indent="0" lvl="0" marL="0" rtl="0" algn="l">
              <a:lnSpc>
                <a:spcPct val="110000"/>
              </a:lnSpc>
              <a:spcBef>
                <a:spcPts val="600"/>
              </a:spcBef>
              <a:spcAft>
                <a:spcPts val="0"/>
              </a:spcAft>
              <a:buNone/>
            </a:pPr>
            <a:r>
              <a:rPr lang="tr-TR" sz="2100">
                <a:latin typeface="Calibri"/>
                <a:ea typeface="Calibri"/>
                <a:cs typeface="Calibri"/>
                <a:sym typeface="Calibri"/>
              </a:rPr>
              <a:t>git branch -d </a:t>
            </a:r>
            <a:r>
              <a:rPr lang="tr-TR" sz="1500">
                <a:solidFill>
                  <a:srgbClr val="FF0000"/>
                </a:solidFill>
                <a:latin typeface="Calibri"/>
                <a:ea typeface="Calibri"/>
                <a:cs typeface="Calibri"/>
                <a:sym typeface="Calibri"/>
              </a:rPr>
              <a:t>branch_name</a:t>
            </a:r>
            <a:endParaRPr sz="1500">
              <a:solidFill>
                <a:srgbClr val="FF0000"/>
              </a:solidFill>
              <a:latin typeface="Calibri"/>
              <a:ea typeface="Calibri"/>
              <a:cs typeface="Calibri"/>
              <a:sym typeface="Calibri"/>
            </a:endParaRPr>
          </a:p>
          <a:p>
            <a:pPr indent="0" lvl="0" marL="0" rtl="0" algn="l">
              <a:lnSpc>
                <a:spcPct val="110000"/>
              </a:lnSpc>
              <a:spcBef>
                <a:spcPts val="600"/>
              </a:spcBef>
              <a:spcAft>
                <a:spcPts val="0"/>
              </a:spcAft>
              <a:buNone/>
            </a:pPr>
            <a:r>
              <a:rPr lang="tr-TR" sz="2100">
                <a:latin typeface="Calibri"/>
                <a:ea typeface="Calibri"/>
                <a:cs typeface="Calibri"/>
                <a:sym typeface="Calibri"/>
              </a:rPr>
              <a:t>git branch -D </a:t>
            </a:r>
            <a:r>
              <a:rPr lang="tr-TR" sz="1500">
                <a:solidFill>
                  <a:srgbClr val="FF0000"/>
                </a:solidFill>
                <a:latin typeface="Calibri"/>
                <a:ea typeface="Calibri"/>
                <a:cs typeface="Calibri"/>
                <a:sym typeface="Calibri"/>
              </a:rPr>
              <a:t>branch_name</a:t>
            </a:r>
            <a:endParaRPr sz="1500">
              <a:solidFill>
                <a:srgbClr val="FF0000"/>
              </a:solidFill>
              <a:latin typeface="Calibri"/>
              <a:ea typeface="Calibri"/>
              <a:cs typeface="Calibri"/>
              <a:sym typeface="Calibri"/>
            </a:endParaRPr>
          </a:p>
          <a:p>
            <a:pPr indent="0" lvl="0" marL="0" rtl="0" algn="l">
              <a:lnSpc>
                <a:spcPct val="110000"/>
              </a:lnSpc>
              <a:spcBef>
                <a:spcPts val="600"/>
              </a:spcBef>
              <a:spcAft>
                <a:spcPts val="0"/>
              </a:spcAft>
              <a:buNone/>
            </a:pPr>
            <a:r>
              <a:rPr lang="tr-TR" sz="2100">
                <a:latin typeface="Calibri"/>
                <a:ea typeface="Calibri"/>
                <a:cs typeface="Calibri"/>
                <a:sym typeface="Calibri"/>
              </a:rPr>
              <a:t>git merge </a:t>
            </a:r>
            <a:r>
              <a:rPr lang="tr-TR" sz="1500">
                <a:solidFill>
                  <a:srgbClr val="FF0000"/>
                </a:solidFill>
                <a:latin typeface="Calibri"/>
                <a:ea typeface="Calibri"/>
                <a:cs typeface="Calibri"/>
                <a:sym typeface="Calibri"/>
              </a:rPr>
              <a:t>branch_name</a:t>
            </a:r>
            <a:endParaRPr sz="2100">
              <a:latin typeface="Calibri"/>
              <a:ea typeface="Calibri"/>
              <a:cs typeface="Calibri"/>
              <a:sym typeface="Calibri"/>
            </a:endParaRPr>
          </a:p>
          <a:p>
            <a:pPr indent="0" lvl="0" marL="0" rtl="0" algn="l">
              <a:lnSpc>
                <a:spcPct val="110000"/>
              </a:lnSpc>
              <a:spcBef>
                <a:spcPts val="600"/>
              </a:spcBef>
              <a:spcAft>
                <a:spcPts val="0"/>
              </a:spcAft>
              <a:buNone/>
            </a:pPr>
            <a:r>
              <a:t/>
            </a:r>
            <a:endParaRPr sz="1500">
              <a:solidFill>
                <a:srgbClr val="FF0000"/>
              </a:solidFill>
              <a:latin typeface="Calibri"/>
              <a:ea typeface="Calibri"/>
              <a:cs typeface="Calibri"/>
              <a:sym typeface="Calibri"/>
            </a:endParaRPr>
          </a:p>
          <a:p>
            <a:pPr indent="0" lvl="0" marL="0" rtl="0" algn="l">
              <a:lnSpc>
                <a:spcPct val="110000"/>
              </a:lnSpc>
              <a:spcBef>
                <a:spcPts val="600"/>
              </a:spcBef>
              <a:spcAft>
                <a:spcPts val="0"/>
              </a:spcAft>
              <a:buNone/>
            </a:pPr>
            <a:r>
              <a:t/>
            </a:r>
            <a:endParaRPr sz="1500">
              <a:solidFill>
                <a:srgbClr val="FF0000"/>
              </a:solidFill>
              <a:latin typeface="Calibri"/>
              <a:ea typeface="Calibri"/>
              <a:cs typeface="Calibri"/>
              <a:sym typeface="Calibri"/>
            </a:endParaRPr>
          </a:p>
          <a:p>
            <a:pPr indent="0" lvl="0" marL="0" rtl="0" algn="l">
              <a:lnSpc>
                <a:spcPct val="110000"/>
              </a:lnSpc>
              <a:spcBef>
                <a:spcPts val="600"/>
              </a:spcBef>
              <a:spcAft>
                <a:spcPts val="0"/>
              </a:spcAft>
              <a:buNone/>
            </a:pPr>
            <a:r>
              <a:t/>
            </a:r>
            <a:endParaRPr sz="2100">
              <a:latin typeface="Calibri"/>
              <a:ea typeface="Calibri"/>
              <a:cs typeface="Calibri"/>
              <a:sym typeface="Calibri"/>
            </a:endParaRPr>
          </a:p>
          <a:p>
            <a:pPr indent="0" lvl="0" marL="0" rtl="0" algn="l">
              <a:lnSpc>
                <a:spcPct val="110000"/>
              </a:lnSpc>
              <a:spcBef>
                <a:spcPts val="600"/>
              </a:spcBef>
              <a:spcAft>
                <a:spcPts val="0"/>
              </a:spcAft>
              <a:buNone/>
            </a:pPr>
            <a:r>
              <a:t/>
            </a:r>
            <a:endParaRPr sz="2100">
              <a:latin typeface="Calibri"/>
              <a:ea typeface="Calibri"/>
              <a:cs typeface="Calibri"/>
              <a:sym typeface="Calibri"/>
            </a:endParaRPr>
          </a:p>
          <a:p>
            <a:pPr indent="0" lvl="0" marL="0" rtl="0" algn="l">
              <a:lnSpc>
                <a:spcPct val="110000"/>
              </a:lnSpc>
              <a:spcBef>
                <a:spcPts val="600"/>
              </a:spcBef>
              <a:spcAft>
                <a:spcPts val="0"/>
              </a:spcAft>
              <a:buNone/>
            </a:pPr>
            <a:r>
              <a:t/>
            </a:r>
            <a:endParaRPr sz="1500">
              <a:solidFill>
                <a:srgbClr val="FF0000"/>
              </a:solidFill>
              <a:latin typeface="Calibri"/>
              <a:ea typeface="Calibri"/>
              <a:cs typeface="Calibri"/>
              <a:sym typeface="Calibri"/>
            </a:endParaRPr>
          </a:p>
          <a:p>
            <a:pPr indent="0" lvl="0" marL="0" rtl="0" algn="l">
              <a:lnSpc>
                <a:spcPct val="110000"/>
              </a:lnSpc>
              <a:spcBef>
                <a:spcPts val="600"/>
              </a:spcBef>
              <a:spcAft>
                <a:spcPts val="0"/>
              </a:spcAft>
              <a:buNone/>
            </a:pPr>
            <a:r>
              <a:t/>
            </a:r>
            <a:endParaRPr sz="2100">
              <a:solidFill>
                <a:srgbClr val="666666"/>
              </a:solidFill>
              <a:latin typeface="Calibri"/>
              <a:ea typeface="Calibri"/>
              <a:cs typeface="Calibri"/>
              <a:sym typeface="Calibri"/>
            </a:endParaRPr>
          </a:p>
        </p:txBody>
      </p:sp>
      <p:sp>
        <p:nvSpPr>
          <p:cNvPr id="377" name="Google Shape;377;p13"/>
          <p:cNvSpPr txBox="1"/>
          <p:nvPr>
            <p:ph type="title"/>
          </p:nvPr>
        </p:nvSpPr>
        <p:spPr>
          <a:xfrm>
            <a:off x="457200" y="192650"/>
            <a:ext cx="6455700" cy="5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741B47"/>
                </a:solidFill>
                <a:latin typeface="Raleway Medium"/>
                <a:ea typeface="Raleway Medium"/>
                <a:cs typeface="Raleway Medium"/>
                <a:sym typeface="Raleway Medium"/>
              </a:rPr>
              <a:t>Recap-Branches</a:t>
            </a:r>
            <a:endParaRPr b="1">
              <a:solidFill>
                <a:srgbClr val="429ED4"/>
              </a:solidFill>
              <a:latin typeface="Calibri"/>
              <a:ea typeface="Calibri"/>
              <a:cs typeface="Calibri"/>
              <a:sym typeface="Calibri"/>
            </a:endParaRPr>
          </a:p>
        </p:txBody>
      </p:sp>
      <p:pic>
        <p:nvPicPr>
          <p:cNvPr id="378" name="Google Shape;378;p13"/>
          <p:cNvPicPr preferRelativeResize="0"/>
          <p:nvPr/>
        </p:nvPicPr>
        <p:blipFill>
          <a:blip r:embed="rId3">
            <a:alphaModFix/>
          </a:blip>
          <a:stretch>
            <a:fillRect/>
          </a:stretch>
        </p:blipFill>
        <p:spPr>
          <a:xfrm>
            <a:off x="3167000" y="1097725"/>
            <a:ext cx="5515424" cy="2826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4"/>
          <p:cNvSpPr txBox="1"/>
          <p:nvPr>
            <p:ph type="title"/>
          </p:nvPr>
        </p:nvSpPr>
        <p:spPr>
          <a:xfrm>
            <a:off x="457200" y="192649"/>
            <a:ext cx="5640900" cy="591900"/>
          </a:xfrm>
          <a:prstGeom prst="rect">
            <a:avLst/>
          </a:prstGeom>
        </p:spPr>
        <p:txBody>
          <a:bodyPr anchorCtr="0" anchor="t" bIns="0" lIns="0" spcFirstLastPara="1" rIns="0" wrap="square" tIns="0">
            <a:noAutofit/>
          </a:bodyPr>
          <a:lstStyle/>
          <a:p>
            <a:pPr indent="0" lvl="0" marL="0" marR="0" rtl="0" algn="l">
              <a:lnSpc>
                <a:spcPct val="80000"/>
              </a:lnSpc>
              <a:spcBef>
                <a:spcPts val="0"/>
              </a:spcBef>
              <a:spcAft>
                <a:spcPts val="0"/>
              </a:spcAft>
              <a:buNone/>
            </a:pPr>
            <a:r>
              <a:rPr lang="tr-TR" sz="4000">
                <a:solidFill>
                  <a:srgbClr val="741B47"/>
                </a:solidFill>
                <a:latin typeface="Raleway Medium"/>
                <a:ea typeface="Raleway Medium"/>
                <a:cs typeface="Raleway Medium"/>
                <a:sym typeface="Raleway Medium"/>
              </a:rPr>
              <a:t>Merge Conflicts</a:t>
            </a:r>
            <a:endParaRPr sz="4000">
              <a:solidFill>
                <a:srgbClr val="741B47"/>
              </a:solidFill>
              <a:latin typeface="Raleway Medium"/>
              <a:ea typeface="Raleway Medium"/>
              <a:cs typeface="Raleway Medium"/>
              <a:sym typeface="Raleway Medium"/>
            </a:endParaRPr>
          </a:p>
        </p:txBody>
      </p:sp>
      <p:pic>
        <p:nvPicPr>
          <p:cNvPr id="384" name="Google Shape;384;p14"/>
          <p:cNvPicPr preferRelativeResize="0"/>
          <p:nvPr/>
        </p:nvPicPr>
        <p:blipFill>
          <a:blip r:embed="rId3">
            <a:alphaModFix/>
          </a:blip>
          <a:stretch>
            <a:fillRect/>
          </a:stretch>
        </p:blipFill>
        <p:spPr>
          <a:xfrm>
            <a:off x="330675" y="3069550"/>
            <a:ext cx="3085804" cy="1437425"/>
          </a:xfrm>
          <a:prstGeom prst="rect">
            <a:avLst/>
          </a:prstGeom>
          <a:noFill/>
          <a:ln>
            <a:noFill/>
          </a:ln>
        </p:spPr>
      </p:pic>
      <p:sp>
        <p:nvSpPr>
          <p:cNvPr id="385" name="Google Shape;385;p14"/>
          <p:cNvSpPr txBox="1"/>
          <p:nvPr/>
        </p:nvSpPr>
        <p:spPr>
          <a:xfrm>
            <a:off x="262275" y="830800"/>
            <a:ext cx="8752800" cy="12930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600"/>
              </a:spcBef>
              <a:spcAft>
                <a:spcPts val="0"/>
              </a:spcAft>
              <a:buNone/>
            </a:pPr>
            <a:r>
              <a:rPr b="1" lang="tr-TR" sz="2300">
                <a:solidFill>
                  <a:schemeClr val="dk1"/>
                </a:solidFill>
                <a:latin typeface="Calibri"/>
                <a:ea typeface="Calibri"/>
                <a:cs typeface="Calibri"/>
                <a:sym typeface="Calibri"/>
              </a:rPr>
              <a:t>Merge conflicts</a:t>
            </a:r>
            <a:r>
              <a:rPr lang="tr-TR" sz="2300">
                <a:solidFill>
                  <a:schemeClr val="dk1"/>
                </a:solidFill>
                <a:latin typeface="Calibri"/>
                <a:ea typeface="Calibri"/>
                <a:cs typeface="Calibri"/>
                <a:sym typeface="Calibri"/>
              </a:rPr>
              <a:t> happen when you merge branches that have competing commits, and Git needs your help to decide which changes to incorporate in the final merge.</a:t>
            </a:r>
            <a:endParaRPr sz="2300">
              <a:solidFill>
                <a:schemeClr val="dk1"/>
              </a:solidFill>
              <a:latin typeface="Calibri"/>
              <a:ea typeface="Calibri"/>
              <a:cs typeface="Calibri"/>
              <a:sym typeface="Calibri"/>
            </a:endParaRPr>
          </a:p>
        </p:txBody>
      </p:sp>
      <p:pic>
        <p:nvPicPr>
          <p:cNvPr id="386" name="Google Shape;386;p14"/>
          <p:cNvPicPr preferRelativeResize="0"/>
          <p:nvPr/>
        </p:nvPicPr>
        <p:blipFill>
          <a:blip r:embed="rId4">
            <a:alphaModFix/>
          </a:blip>
          <a:stretch>
            <a:fillRect/>
          </a:stretch>
        </p:blipFill>
        <p:spPr>
          <a:xfrm>
            <a:off x="3795625" y="2645150"/>
            <a:ext cx="5348375" cy="2010025"/>
          </a:xfrm>
          <a:prstGeom prst="rect">
            <a:avLst/>
          </a:prstGeom>
          <a:noFill/>
          <a:ln>
            <a:noFill/>
          </a:ln>
        </p:spPr>
      </p:pic>
      <p:sp>
        <p:nvSpPr>
          <p:cNvPr id="387" name="Google Shape;387;p14"/>
          <p:cNvSpPr txBox="1"/>
          <p:nvPr/>
        </p:nvSpPr>
        <p:spPr>
          <a:xfrm>
            <a:off x="147700" y="2645150"/>
            <a:ext cx="3576600" cy="41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tr-TR" sz="1500">
                <a:solidFill>
                  <a:srgbClr val="980000"/>
                </a:solidFill>
                <a:latin typeface="Barlow"/>
                <a:ea typeface="Barlow"/>
                <a:cs typeface="Barlow"/>
                <a:sym typeface="Barlow"/>
              </a:rPr>
              <a:t>Same files were edited in both branches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5"/>
          <p:cNvSpPr txBox="1"/>
          <p:nvPr>
            <p:ph type="ctrTitle"/>
          </p:nvPr>
        </p:nvSpPr>
        <p:spPr>
          <a:xfrm>
            <a:off x="1085850" y="1991850"/>
            <a:ext cx="5865900" cy="1159800"/>
          </a:xfrm>
          <a:prstGeom prst="rect">
            <a:avLst/>
          </a:prstGeom>
          <a:noFill/>
          <a:ln>
            <a:noFill/>
          </a:ln>
        </p:spPr>
        <p:txBody>
          <a:bodyPr anchorCtr="0" anchor="ctr"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Remote Repository (GitHub)</a:t>
            </a:r>
            <a:endParaRPr sz="3600">
              <a:solidFill>
                <a:srgbClr val="741B47"/>
              </a:solidFill>
              <a:latin typeface="Raleway Medium"/>
              <a:ea typeface="Raleway Medium"/>
              <a:cs typeface="Raleway Medium"/>
              <a:sym typeface="Raleway Medium"/>
            </a:endParaRPr>
          </a:p>
        </p:txBody>
      </p:sp>
      <p:sp>
        <p:nvSpPr>
          <p:cNvPr id="393" name="Google Shape;393;p15"/>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2</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6"/>
          <p:cNvSpPr txBox="1"/>
          <p:nvPr>
            <p:ph type="title"/>
          </p:nvPr>
        </p:nvSpPr>
        <p:spPr>
          <a:xfrm>
            <a:off x="457200" y="192650"/>
            <a:ext cx="8154300" cy="61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741B47"/>
                </a:solidFill>
                <a:latin typeface="Raleway Medium"/>
                <a:ea typeface="Raleway Medium"/>
                <a:cs typeface="Raleway Medium"/>
                <a:sym typeface="Raleway Medium"/>
              </a:rPr>
              <a:t>Github - Remote Repository</a:t>
            </a:r>
            <a:endParaRPr sz="4000">
              <a:solidFill>
                <a:srgbClr val="741B47"/>
              </a:solidFill>
              <a:latin typeface="Raleway Medium"/>
              <a:ea typeface="Raleway Medium"/>
              <a:cs typeface="Raleway Medium"/>
              <a:sym typeface="Raleway Medium"/>
            </a:endParaRPr>
          </a:p>
        </p:txBody>
      </p:sp>
      <p:sp>
        <p:nvSpPr>
          <p:cNvPr id="399" name="Google Shape;399;p16"/>
          <p:cNvSpPr txBox="1"/>
          <p:nvPr>
            <p:ph idx="1" type="body"/>
          </p:nvPr>
        </p:nvSpPr>
        <p:spPr>
          <a:xfrm>
            <a:off x="172350" y="3157925"/>
            <a:ext cx="4389000" cy="618600"/>
          </a:xfrm>
          <a:prstGeom prst="rect">
            <a:avLst/>
          </a:prstGeom>
        </p:spPr>
        <p:txBody>
          <a:bodyPr anchorCtr="0" anchor="t" bIns="0" lIns="0" spcFirstLastPara="1" rIns="0" wrap="square" tIns="0">
            <a:noAutofit/>
          </a:bodyPr>
          <a:lstStyle/>
          <a:p>
            <a:pPr indent="0" lvl="0" marL="0" rtl="0" algn="ctr">
              <a:lnSpc>
                <a:spcPct val="100000"/>
              </a:lnSpc>
              <a:spcBef>
                <a:spcPts val="600"/>
              </a:spcBef>
              <a:spcAft>
                <a:spcPts val="0"/>
              </a:spcAft>
              <a:buNone/>
            </a:pPr>
            <a:r>
              <a:rPr lang="tr-TR" sz="2400">
                <a:solidFill>
                  <a:srgbClr val="434343"/>
                </a:solidFill>
                <a:latin typeface="Calibri"/>
                <a:ea typeface="Calibri"/>
                <a:cs typeface="Calibri"/>
                <a:sym typeface="Calibri"/>
              </a:rPr>
              <a:t>Distributed </a:t>
            </a:r>
            <a:endParaRPr sz="2400">
              <a:solidFill>
                <a:srgbClr val="434343"/>
              </a:solidFill>
              <a:latin typeface="Calibri"/>
              <a:ea typeface="Calibri"/>
              <a:cs typeface="Calibri"/>
              <a:sym typeface="Calibri"/>
            </a:endParaRPr>
          </a:p>
          <a:p>
            <a:pPr indent="0" lvl="0" marL="0" rtl="0" algn="ctr">
              <a:lnSpc>
                <a:spcPct val="100000"/>
              </a:lnSpc>
              <a:spcBef>
                <a:spcPts val="600"/>
              </a:spcBef>
              <a:spcAft>
                <a:spcPts val="0"/>
              </a:spcAft>
              <a:buNone/>
            </a:pPr>
            <a:r>
              <a:rPr lang="tr-TR" sz="2400">
                <a:solidFill>
                  <a:srgbClr val="434343"/>
                </a:solidFill>
                <a:latin typeface="Calibri"/>
                <a:ea typeface="Calibri"/>
                <a:cs typeface="Calibri"/>
                <a:sym typeface="Calibri"/>
              </a:rPr>
              <a:t>version-control system</a:t>
            </a:r>
            <a:endParaRPr sz="2400">
              <a:solidFill>
                <a:srgbClr val="434343"/>
              </a:solidFill>
              <a:latin typeface="Calibri"/>
              <a:ea typeface="Calibri"/>
              <a:cs typeface="Calibri"/>
              <a:sym typeface="Calibri"/>
            </a:endParaRPr>
          </a:p>
          <a:p>
            <a:pPr indent="0" lvl="0" marL="457200" rtl="0" algn="ctr">
              <a:lnSpc>
                <a:spcPct val="100000"/>
              </a:lnSpc>
              <a:spcBef>
                <a:spcPts val="600"/>
              </a:spcBef>
              <a:spcAft>
                <a:spcPts val="0"/>
              </a:spcAft>
              <a:buNone/>
            </a:pPr>
            <a:r>
              <a:t/>
            </a:r>
            <a:endParaRPr b="1" sz="2400">
              <a:solidFill>
                <a:srgbClr val="434343"/>
              </a:solidFill>
              <a:latin typeface="Calibri"/>
              <a:ea typeface="Calibri"/>
              <a:cs typeface="Calibri"/>
              <a:sym typeface="Calibri"/>
            </a:endParaRPr>
          </a:p>
          <a:p>
            <a:pPr indent="0" lvl="0" marL="457200" rtl="0" algn="ctr">
              <a:lnSpc>
                <a:spcPct val="100000"/>
              </a:lnSpc>
              <a:spcBef>
                <a:spcPts val="600"/>
              </a:spcBef>
              <a:spcAft>
                <a:spcPts val="0"/>
              </a:spcAft>
              <a:buNone/>
            </a:pPr>
            <a:r>
              <a:t/>
            </a:r>
            <a:endParaRPr b="1" sz="2400">
              <a:solidFill>
                <a:srgbClr val="434343"/>
              </a:solidFill>
              <a:latin typeface="Calibri"/>
              <a:ea typeface="Calibri"/>
              <a:cs typeface="Calibri"/>
              <a:sym typeface="Calibri"/>
            </a:endParaRPr>
          </a:p>
        </p:txBody>
      </p:sp>
      <p:sp>
        <p:nvSpPr>
          <p:cNvPr id="400" name="Google Shape;400;p16"/>
          <p:cNvSpPr txBox="1"/>
          <p:nvPr>
            <p:ph idx="12" type="sldNum"/>
          </p:nvPr>
        </p:nvSpPr>
        <p:spPr>
          <a:xfrm>
            <a:off x="8909123" y="4934346"/>
            <a:ext cx="205500" cy="177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401" name="Google Shape;401;p16"/>
          <p:cNvSpPr txBox="1"/>
          <p:nvPr>
            <p:ph idx="1" type="body"/>
          </p:nvPr>
        </p:nvSpPr>
        <p:spPr>
          <a:xfrm>
            <a:off x="5353950" y="3157925"/>
            <a:ext cx="3445500" cy="618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tr-TR" sz="2400">
                <a:solidFill>
                  <a:srgbClr val="434343"/>
                </a:solidFill>
                <a:latin typeface="Calibri"/>
                <a:ea typeface="Calibri"/>
                <a:cs typeface="Calibri"/>
                <a:sym typeface="Calibri"/>
              </a:rPr>
              <a:t>Repository hosting service</a:t>
            </a:r>
            <a:endParaRPr sz="2400">
              <a:solidFill>
                <a:srgbClr val="434343"/>
              </a:solidFill>
              <a:latin typeface="Calibri"/>
              <a:ea typeface="Calibri"/>
              <a:cs typeface="Calibri"/>
              <a:sym typeface="Calibri"/>
            </a:endParaRPr>
          </a:p>
          <a:p>
            <a:pPr indent="0" lvl="0" marL="457200" rtl="0" algn="l">
              <a:spcBef>
                <a:spcPts val="600"/>
              </a:spcBef>
              <a:spcAft>
                <a:spcPts val="0"/>
              </a:spcAft>
              <a:buNone/>
            </a:pPr>
            <a:r>
              <a:t/>
            </a:r>
            <a:endParaRPr b="1" sz="2400">
              <a:solidFill>
                <a:schemeClr val="accent4"/>
              </a:solidFill>
              <a:latin typeface="Calibri"/>
              <a:ea typeface="Calibri"/>
              <a:cs typeface="Calibri"/>
              <a:sym typeface="Calibri"/>
            </a:endParaRPr>
          </a:p>
          <a:p>
            <a:pPr indent="0" lvl="0" marL="457200" rtl="0" algn="l">
              <a:spcBef>
                <a:spcPts val="600"/>
              </a:spcBef>
              <a:spcAft>
                <a:spcPts val="0"/>
              </a:spcAft>
              <a:buNone/>
            </a:pPr>
            <a:r>
              <a:t/>
            </a:r>
            <a:endParaRPr b="1" sz="2400">
              <a:solidFill>
                <a:schemeClr val="accent4"/>
              </a:solidFill>
              <a:latin typeface="Calibri"/>
              <a:ea typeface="Calibri"/>
              <a:cs typeface="Calibri"/>
              <a:sym typeface="Calibri"/>
            </a:endParaRPr>
          </a:p>
        </p:txBody>
      </p:sp>
      <p:sp>
        <p:nvSpPr>
          <p:cNvPr id="402" name="Google Shape;402;p16"/>
          <p:cNvSpPr/>
          <p:nvPr/>
        </p:nvSpPr>
        <p:spPr>
          <a:xfrm>
            <a:off x="1523500" y="1716475"/>
            <a:ext cx="1995900" cy="99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2900"/>
              <a:t>Git</a:t>
            </a:r>
            <a:endParaRPr sz="2900"/>
          </a:p>
        </p:txBody>
      </p:sp>
      <p:sp>
        <p:nvSpPr>
          <p:cNvPr id="403" name="Google Shape;403;p16"/>
          <p:cNvSpPr/>
          <p:nvPr/>
        </p:nvSpPr>
        <p:spPr>
          <a:xfrm>
            <a:off x="5714500" y="1716475"/>
            <a:ext cx="1995900" cy="9981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2900"/>
              <a:t>GitHub</a:t>
            </a:r>
            <a:endParaRPr sz="2900"/>
          </a:p>
        </p:txBody>
      </p:sp>
      <p:sp>
        <p:nvSpPr>
          <p:cNvPr id="404" name="Google Shape;404;p16"/>
          <p:cNvSpPr txBox="1"/>
          <p:nvPr/>
        </p:nvSpPr>
        <p:spPr>
          <a:xfrm>
            <a:off x="4417625" y="2078400"/>
            <a:ext cx="4824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400">
                <a:solidFill>
                  <a:srgbClr val="980000"/>
                </a:solidFill>
                <a:latin typeface="Barlow"/>
                <a:ea typeface="Barlow"/>
                <a:cs typeface="Barlow"/>
                <a:sym typeface="Barlow"/>
              </a:rPr>
              <a:t>&amp;</a:t>
            </a:r>
            <a:endParaRPr b="1" sz="2400">
              <a:solidFill>
                <a:srgbClr val="980000"/>
              </a:solidFill>
              <a:latin typeface="Barlow"/>
              <a:ea typeface="Barlow"/>
              <a:cs typeface="Barlow"/>
              <a:sym typeface="Barlow"/>
            </a:endParaRPr>
          </a:p>
        </p:txBody>
      </p:sp>
      <p:pic>
        <p:nvPicPr>
          <p:cNvPr id="405" name="Google Shape;405;p16"/>
          <p:cNvPicPr preferRelativeResize="0"/>
          <p:nvPr/>
        </p:nvPicPr>
        <p:blipFill rotWithShape="1">
          <a:blip r:embed="rId3">
            <a:alphaModFix/>
          </a:blip>
          <a:srcRect b="0" l="19767" r="22143" t="0"/>
          <a:stretch/>
        </p:blipFill>
        <p:spPr>
          <a:xfrm>
            <a:off x="7906250" y="1716475"/>
            <a:ext cx="1002876" cy="906350"/>
          </a:xfrm>
          <a:prstGeom prst="rect">
            <a:avLst/>
          </a:prstGeom>
          <a:noFill/>
          <a:ln>
            <a:noFill/>
          </a:ln>
        </p:spPr>
      </p:pic>
      <p:pic>
        <p:nvPicPr>
          <p:cNvPr id="406" name="Google Shape;406;p16"/>
          <p:cNvPicPr preferRelativeResize="0"/>
          <p:nvPr/>
        </p:nvPicPr>
        <p:blipFill>
          <a:blip r:embed="rId4">
            <a:alphaModFix/>
          </a:blip>
          <a:stretch>
            <a:fillRect/>
          </a:stretch>
        </p:blipFill>
        <p:spPr>
          <a:xfrm>
            <a:off x="249125" y="1739788"/>
            <a:ext cx="951475" cy="95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7"/>
          <p:cNvSpPr txBox="1"/>
          <p:nvPr>
            <p:ph type="title"/>
          </p:nvPr>
        </p:nvSpPr>
        <p:spPr>
          <a:xfrm>
            <a:off x="457200" y="192650"/>
            <a:ext cx="8154300" cy="61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741B47"/>
                </a:solidFill>
                <a:latin typeface="Raleway Medium"/>
                <a:ea typeface="Raleway Medium"/>
                <a:cs typeface="Raleway Medium"/>
                <a:sym typeface="Raleway Medium"/>
              </a:rPr>
              <a:t>Github - Remote Repository</a:t>
            </a:r>
            <a:endParaRPr sz="4000">
              <a:solidFill>
                <a:srgbClr val="741B47"/>
              </a:solidFill>
              <a:latin typeface="Raleway Medium"/>
              <a:ea typeface="Raleway Medium"/>
              <a:cs typeface="Raleway Medium"/>
              <a:sym typeface="Raleway Medium"/>
            </a:endParaRPr>
          </a:p>
        </p:txBody>
      </p:sp>
      <p:sp>
        <p:nvSpPr>
          <p:cNvPr id="412" name="Google Shape;412;p17"/>
          <p:cNvSpPr txBox="1"/>
          <p:nvPr>
            <p:ph idx="12" type="sldNum"/>
          </p:nvPr>
        </p:nvSpPr>
        <p:spPr>
          <a:xfrm>
            <a:off x="8909123" y="4934346"/>
            <a:ext cx="205500" cy="177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pic>
        <p:nvPicPr>
          <p:cNvPr id="413" name="Google Shape;413;p17"/>
          <p:cNvPicPr preferRelativeResize="0"/>
          <p:nvPr/>
        </p:nvPicPr>
        <p:blipFill>
          <a:blip r:embed="rId3">
            <a:alphaModFix/>
          </a:blip>
          <a:stretch>
            <a:fillRect/>
          </a:stretch>
        </p:blipFill>
        <p:spPr>
          <a:xfrm>
            <a:off x="457200" y="963650"/>
            <a:ext cx="8124825" cy="3648075"/>
          </a:xfrm>
          <a:prstGeom prst="rect">
            <a:avLst/>
          </a:prstGeom>
          <a:noFill/>
          <a:ln>
            <a:noFill/>
          </a:ln>
        </p:spPr>
      </p:pic>
      <p:sp>
        <p:nvSpPr>
          <p:cNvPr id="414" name="Google Shape;414;p17"/>
          <p:cNvSpPr/>
          <p:nvPr/>
        </p:nvSpPr>
        <p:spPr>
          <a:xfrm>
            <a:off x="667925" y="2407400"/>
            <a:ext cx="2237400" cy="618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a:off x="3411125" y="2407400"/>
            <a:ext cx="2237400" cy="618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a:off x="2718750" y="1113300"/>
            <a:ext cx="274200" cy="252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a:off x="5461950" y="1113300"/>
            <a:ext cx="274200" cy="252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a:off x="8205150" y="1113300"/>
            <a:ext cx="274200" cy="252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