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Raleway SemiBold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4" autoAdjust="0"/>
  </p:normalViewPr>
  <p:slideViewPr>
    <p:cSldViewPr snapToGrid="0">
      <p:cViewPr varScale="1">
        <p:scale>
          <a:sx n="128" d="100"/>
          <a:sy n="128" d="100"/>
        </p:scale>
        <p:origin x="1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2278e5d43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72278e5d43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e6f6422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e6f6422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Pull Request ile ilgili senaryo.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Live representation.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remote origin/upstream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Merge, rebase, conflicts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Cherry pick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32d78b32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32d78b32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Pull Request ile ilgili senaryo.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Live representation.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remote origin/upstream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Merge, rebase, conflicts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Cherry pick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047711b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047711b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70F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23a73ec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23a73ec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70F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047711b7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047711b7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70F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047711b7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047711b7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Pull Request ile ilgili senaryo.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Live representation.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remote origin/upstream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Merge, rebase, conflicts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Cherry pick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047711b7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047711b7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Pull Request ile ilgili senaryo.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Live representation.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remote origin/upstream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Merge, rebase, conflicts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Cherry pick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1A0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43695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943350" y="4903875"/>
            <a:ext cx="1626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5122427" y="287001"/>
            <a:ext cx="3841143" cy="3893303"/>
            <a:chOff x="5122427" y="668001"/>
            <a:chExt cx="3841143" cy="3893303"/>
          </a:xfrm>
        </p:grpSpPr>
        <p:grpSp>
          <p:nvGrpSpPr>
            <p:cNvPr id="97" name="Google Shape;97;p20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98" name="Google Shape;98;p20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20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0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0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0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0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20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0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0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0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0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0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0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0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0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" name="Google Shape;205;p20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" name="Google Shape;236;p20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20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55" name="Google Shape;255;p20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0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0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0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0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0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0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20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0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323" name="Google Shape;323;p2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20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329" name="Google Shape;329;p2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4" name="Google Shape;334;p20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" name="Google Shape;336;p20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37" name="Google Shape;337;p20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3" name="Google Shape;363;p20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64" name="Google Shape;364;p20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20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3725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0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20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20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" name="Google Shape;369;p20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1" name="Google Shape;371;p20"/>
          <p:cNvSpPr txBox="1">
            <a:spLocks noGrp="1"/>
          </p:cNvSpPr>
          <p:nvPr>
            <p:ph type="ctrTitle"/>
          </p:nvPr>
        </p:nvSpPr>
        <p:spPr>
          <a:xfrm>
            <a:off x="938350" y="1863600"/>
            <a:ext cx="49482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9600" b="1" dirty="0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tr-TR" sz="9600" b="1" dirty="0" err="1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9600" b="1" dirty="0">
              <a:solidFill>
                <a:srgbClr val="429E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9"/>
          <p:cNvSpPr txBox="1">
            <a:spLocks noGrp="1"/>
          </p:cNvSpPr>
          <p:nvPr>
            <p:ph type="sldNum" idx="12"/>
          </p:nvPr>
        </p:nvSpPr>
        <p:spPr>
          <a:xfrm>
            <a:off x="8883175" y="4903875"/>
            <a:ext cx="2229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554" name="Google Shape;554;p29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1" name="Google Shape;611;p29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612" name="Google Shape;612;p29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613" name="Google Shape;613;p29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29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29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16" name="Google Shape;616;p29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617" name="Google Shape;617;p29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9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29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29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29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29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29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29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29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29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29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29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29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29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29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29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29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29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29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29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29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29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29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29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29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29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29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29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29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9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9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9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29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29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29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9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29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29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29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29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29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29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29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29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29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9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29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29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29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29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29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29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29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29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29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29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29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29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29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29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29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9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9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29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29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29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3" name="Google Shape;683;p29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684" name="Google Shape;684;p29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685" name="Google Shape;685;p29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9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9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9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9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0" name="Google Shape;690;p29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9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29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93" name="Google Shape;693;p29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 sz="7200" b="0" i="0" u="none" strike="noStrike" cap="none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THANKS!</a:t>
            </a:r>
            <a:endParaRPr sz="7200" b="0" i="0" u="none" strike="noStrike" cap="none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00" name="Google Shape;700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lang="tr-TR" sz="3600" b="1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Any</a:t>
            </a:r>
            <a:r>
              <a:rPr lang="tr-TR" sz="3600" b="1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tr-TR" sz="3600" b="1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questions</a:t>
            </a:r>
            <a:r>
              <a:rPr lang="tr-TR" sz="3600" b="1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2000" b="0" i="0" u="none" strike="noStrike" cap="none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You</a:t>
            </a:r>
            <a:r>
              <a:rPr lang="tr-TR" sz="2000" b="0" i="0" u="none" strike="noStrike" cap="none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can </a:t>
            </a:r>
            <a:r>
              <a:rPr lang="tr-TR" sz="2000" b="0" i="0" u="none" strike="noStrike" cap="none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find</a:t>
            </a:r>
            <a:r>
              <a:rPr lang="tr-TR" sz="2000" b="0" i="0" u="none" strike="noStrike" cap="none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me at: </a:t>
            </a:r>
            <a:endParaRPr sz="2000" b="0" i="0" u="none" strike="noStrike" cap="none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</a:pPr>
            <a:r>
              <a:rPr lang="tr-TR" dirty="0"/>
              <a:t>martin_fade@clarusway.com</a:t>
            </a:r>
            <a:endParaRPr sz="2000" b="0" i="0" u="none" strike="noStrike" cap="none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</a:pPr>
            <a:r>
              <a:rPr lang="tr-TR" dirty="0"/>
              <a:t>tyler</a:t>
            </a:r>
            <a:r>
              <a:rPr lang="tr-TR" sz="2000" b="0" i="0" u="none" strike="noStrike" cap="none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@clarusway.com</a:t>
            </a:r>
            <a:endParaRPr sz="2000" b="0" i="0" u="none" strike="noStrike" cap="none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701" name="Google Shape;7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2147" y="623245"/>
            <a:ext cx="2361997" cy="258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ctrTitle" idx="4294967295"/>
          </p:nvPr>
        </p:nvSpPr>
        <p:spPr>
          <a:xfrm>
            <a:off x="1264525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 b="1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800" b="1" i="0" u="none" strike="noStrike" cap="none">
              <a:solidFill>
                <a:srgbClr val="429E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1"/>
          <p:cNvSpPr txBox="1">
            <a:spLocks noGrp="1"/>
          </p:cNvSpPr>
          <p:nvPr>
            <p:ph type="subTitle" idx="4294967295"/>
          </p:nvPr>
        </p:nvSpPr>
        <p:spPr>
          <a:xfrm>
            <a:off x="845725" y="1229675"/>
            <a:ext cx="7842300" cy="25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alibri"/>
              <a:buChar char="▶"/>
            </a:pPr>
            <a:r>
              <a:rPr lang="tr-T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Pull Request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alibri"/>
              <a:buChar char="▶"/>
            </a:pPr>
            <a:r>
              <a:rPr lang="tr-T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endParaRPr sz="240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>
            <a:spLocks noGrp="1"/>
          </p:cNvSpPr>
          <p:nvPr>
            <p:ph type="title"/>
          </p:nvPr>
        </p:nvSpPr>
        <p:spPr>
          <a:xfrm>
            <a:off x="457200" y="192650"/>
            <a:ext cx="8154300" cy="61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Github - Pull Request</a:t>
            </a:r>
            <a:endParaRPr b="1">
              <a:solidFill>
                <a:srgbClr val="429E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2"/>
          <p:cNvSpPr txBox="1">
            <a:spLocks noGrp="1"/>
          </p:cNvSpPr>
          <p:nvPr>
            <p:ph type="body" idx="1"/>
          </p:nvPr>
        </p:nvSpPr>
        <p:spPr>
          <a:xfrm>
            <a:off x="523300" y="1523850"/>
            <a:ext cx="8088300" cy="26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alibri"/>
              <a:buChar char="➔"/>
            </a:pPr>
            <a:r>
              <a:rPr lang="tr-T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Github’s feature not Git’s feature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alibri"/>
              <a:buChar char="➔"/>
            </a:pPr>
            <a:r>
              <a:rPr lang="tr-T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It allows you to contribute to other projects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2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457200" y="192650"/>
            <a:ext cx="8154300" cy="61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Github - Pull Request</a:t>
            </a:r>
            <a:endParaRPr b="1">
              <a:solidFill>
                <a:srgbClr val="429E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3"/>
          <p:cNvSpPr txBox="1">
            <a:spLocks noGrp="1"/>
          </p:cNvSpPr>
          <p:nvPr>
            <p:ph type="body" idx="1"/>
          </p:nvPr>
        </p:nvSpPr>
        <p:spPr>
          <a:xfrm>
            <a:off x="523300" y="1523850"/>
            <a:ext cx="8088300" cy="26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alibri"/>
              <a:buChar char="➔"/>
            </a:pPr>
            <a:r>
              <a:rPr lang="tr-TR" sz="24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r>
              <a:rPr lang="tr-T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(PR)</a:t>
            </a:r>
            <a:r>
              <a:rPr lang="tr-T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let you tell others about changes you've pushed to a branch in a repository on GitHub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alibri"/>
              <a:buChar char="➔"/>
            </a:pPr>
            <a:r>
              <a:rPr lang="tr-T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You create a pull request to propose and collaborate on changes to a repository. These changes are proposed in a branch, which ensures that the master branch only contains finished and approved work.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3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How collaborators communicate?</a:t>
            </a:r>
            <a:endParaRPr b="1">
              <a:solidFill>
                <a:srgbClr val="429E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11672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22340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33008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434425" y="1957950"/>
            <a:ext cx="640200" cy="2553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/>
              <a:t>master</a:t>
            </a:r>
            <a:endParaRPr sz="1000"/>
          </a:p>
        </p:txBody>
      </p:sp>
      <p:sp>
        <p:nvSpPr>
          <p:cNvPr id="403" name="Google Shape;403;p24"/>
          <p:cNvSpPr/>
          <p:nvPr/>
        </p:nvSpPr>
        <p:spPr>
          <a:xfrm>
            <a:off x="4291425" y="33016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5358225" y="33016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6425025" y="33016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6" name="Google Shape;406;p24"/>
          <p:cNvCxnSpPr>
            <a:stCxn id="400" idx="1"/>
            <a:endCxn id="399" idx="3"/>
          </p:cNvCxnSpPr>
          <p:nvPr/>
        </p:nvCxnSpPr>
        <p:spPr>
          <a:xfrm rot="10800000">
            <a:off x="1807425" y="26431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24"/>
          <p:cNvCxnSpPr>
            <a:stCxn id="401" idx="1"/>
            <a:endCxn id="400" idx="3"/>
          </p:cNvCxnSpPr>
          <p:nvPr/>
        </p:nvCxnSpPr>
        <p:spPr>
          <a:xfrm rot="10800000">
            <a:off x="2874225" y="26431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24"/>
          <p:cNvCxnSpPr/>
          <p:nvPr/>
        </p:nvCxnSpPr>
        <p:spPr>
          <a:xfrm>
            <a:off x="5754525" y="2213250"/>
            <a:ext cx="0" cy="25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24"/>
          <p:cNvCxnSpPr/>
          <p:nvPr/>
        </p:nvCxnSpPr>
        <p:spPr>
          <a:xfrm rot="10800000">
            <a:off x="5998425" y="34813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24"/>
          <p:cNvCxnSpPr/>
          <p:nvPr/>
        </p:nvCxnSpPr>
        <p:spPr>
          <a:xfrm rot="10800000">
            <a:off x="4931625" y="34813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24"/>
          <p:cNvCxnSpPr>
            <a:stCxn id="403" idx="1"/>
            <a:endCxn id="401" idx="2"/>
          </p:cNvCxnSpPr>
          <p:nvPr/>
        </p:nvCxnSpPr>
        <p:spPr>
          <a:xfrm rot="10800000">
            <a:off x="3620925" y="2822850"/>
            <a:ext cx="670500" cy="658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24"/>
          <p:cNvSpPr/>
          <p:nvPr/>
        </p:nvSpPr>
        <p:spPr>
          <a:xfrm>
            <a:off x="6348825" y="3862950"/>
            <a:ext cx="794400" cy="2553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/>
              <a:t>feature-1</a:t>
            </a:r>
            <a:endParaRPr sz="1000" b="1"/>
          </a:p>
        </p:txBody>
      </p:sp>
      <p:cxnSp>
        <p:nvCxnSpPr>
          <p:cNvPr id="413" name="Google Shape;413;p24"/>
          <p:cNvCxnSpPr>
            <a:stCxn id="412" idx="0"/>
            <a:endCxn id="405" idx="2"/>
          </p:cNvCxnSpPr>
          <p:nvPr/>
        </p:nvCxnSpPr>
        <p:spPr>
          <a:xfrm rot="10800000">
            <a:off x="6745125" y="3661050"/>
            <a:ext cx="900" cy="20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" name="Google Shape;414;p24"/>
          <p:cNvSpPr txBox="1"/>
          <p:nvPr/>
        </p:nvSpPr>
        <p:spPr>
          <a:xfrm>
            <a:off x="5922225" y="9153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Mike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15" name="Google Shape;415;p24"/>
          <p:cNvCxnSpPr/>
          <p:nvPr/>
        </p:nvCxnSpPr>
        <p:spPr>
          <a:xfrm>
            <a:off x="325250" y="4398775"/>
            <a:ext cx="8101200" cy="1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Google Shape;416;p24"/>
          <p:cNvSpPr txBox="1"/>
          <p:nvPr/>
        </p:nvSpPr>
        <p:spPr>
          <a:xfrm>
            <a:off x="3722300" y="4409575"/>
            <a:ext cx="7287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274E13"/>
                </a:solidFill>
                <a:latin typeface="Barlow"/>
                <a:ea typeface="Barlow"/>
                <a:cs typeface="Barlow"/>
                <a:sym typeface="Barlow"/>
              </a:rPr>
              <a:t>Time</a:t>
            </a:r>
            <a:endParaRPr b="1">
              <a:solidFill>
                <a:srgbClr val="274E1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43676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4344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9" name="Google Shape;419;p24"/>
          <p:cNvCxnSpPr>
            <a:stCxn id="417" idx="1"/>
          </p:cNvCxnSpPr>
          <p:nvPr/>
        </p:nvCxnSpPr>
        <p:spPr>
          <a:xfrm rot="10800000">
            <a:off x="3941025" y="26431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24"/>
          <p:cNvCxnSpPr>
            <a:stCxn id="418" idx="1"/>
            <a:endCxn id="417" idx="3"/>
          </p:cNvCxnSpPr>
          <p:nvPr/>
        </p:nvCxnSpPr>
        <p:spPr>
          <a:xfrm rot="10800000">
            <a:off x="5007825" y="26431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p24"/>
          <p:cNvSpPr/>
          <p:nvPr/>
        </p:nvSpPr>
        <p:spPr>
          <a:xfrm>
            <a:off x="2919825" y="13966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3986625" y="13966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5053425" y="13966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4" name="Google Shape;424;p24"/>
          <p:cNvCxnSpPr>
            <a:stCxn id="422" idx="1"/>
          </p:cNvCxnSpPr>
          <p:nvPr/>
        </p:nvCxnSpPr>
        <p:spPr>
          <a:xfrm rot="10800000">
            <a:off x="3560025" y="15763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4"/>
          <p:cNvCxnSpPr>
            <a:stCxn id="423" idx="1"/>
            <a:endCxn id="422" idx="3"/>
          </p:cNvCxnSpPr>
          <p:nvPr/>
        </p:nvCxnSpPr>
        <p:spPr>
          <a:xfrm rot="10800000">
            <a:off x="4626825" y="15763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24"/>
          <p:cNvCxnSpPr>
            <a:stCxn id="421" idx="1"/>
            <a:endCxn id="400" idx="0"/>
          </p:cNvCxnSpPr>
          <p:nvPr/>
        </p:nvCxnSpPr>
        <p:spPr>
          <a:xfrm flipH="1">
            <a:off x="2554125" y="1576350"/>
            <a:ext cx="365700" cy="8871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" name="Google Shape;427;p24"/>
          <p:cNvSpPr/>
          <p:nvPr/>
        </p:nvSpPr>
        <p:spPr>
          <a:xfrm>
            <a:off x="4977225" y="967350"/>
            <a:ext cx="794400" cy="2553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/>
              <a:t>feature-2</a:t>
            </a:r>
            <a:endParaRPr sz="1000" b="1"/>
          </a:p>
        </p:txBody>
      </p:sp>
      <p:sp>
        <p:nvSpPr>
          <p:cNvPr id="428" name="Google Shape;428;p24"/>
          <p:cNvSpPr txBox="1"/>
          <p:nvPr/>
        </p:nvSpPr>
        <p:spPr>
          <a:xfrm>
            <a:off x="7141425" y="32775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Jane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29" name="Google Shape;429;p24"/>
          <p:cNvCxnSpPr>
            <a:stCxn id="427" idx="2"/>
            <a:endCxn id="423" idx="0"/>
          </p:cNvCxnSpPr>
          <p:nvPr/>
        </p:nvCxnSpPr>
        <p:spPr>
          <a:xfrm flipH="1">
            <a:off x="5373525" y="1222650"/>
            <a:ext cx="900" cy="17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24"/>
          <p:cNvCxnSpPr>
            <a:stCxn id="399" idx="1"/>
          </p:cNvCxnSpPr>
          <p:nvPr/>
        </p:nvCxnSpPr>
        <p:spPr>
          <a:xfrm flipH="1">
            <a:off x="710625" y="2643150"/>
            <a:ext cx="4566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Why “pull” request?</a:t>
            </a:r>
            <a:endParaRPr b="1">
              <a:solidFill>
                <a:srgbClr val="429E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5"/>
          <p:cNvSpPr txBox="1">
            <a:spLocks noGrp="1"/>
          </p:cNvSpPr>
          <p:nvPr>
            <p:ph type="sldNum" idx="12"/>
          </p:nvPr>
        </p:nvSpPr>
        <p:spPr>
          <a:xfrm>
            <a:off x="8472458" y="41298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1167225" y="19300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9475" y="19300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5312625" y="19300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1242675" y="23847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Mike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2919825" y="8632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 b="1"/>
              <a:t>Remote</a:t>
            </a:r>
            <a:endParaRPr sz="900" b="1"/>
          </a:p>
        </p:txBody>
      </p:sp>
      <p:sp>
        <p:nvSpPr>
          <p:cNvPr id="442" name="Google Shape;442;p25"/>
          <p:cNvSpPr txBox="1"/>
          <p:nvPr/>
        </p:nvSpPr>
        <p:spPr>
          <a:xfrm>
            <a:off x="2384925" y="23847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Jane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43" name="Google Shape;443;p25"/>
          <p:cNvCxnSpPr>
            <a:stCxn id="437" idx="1"/>
          </p:cNvCxnSpPr>
          <p:nvPr/>
        </p:nvCxnSpPr>
        <p:spPr>
          <a:xfrm flipH="1">
            <a:off x="710625" y="2109750"/>
            <a:ext cx="4566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5"/>
          <p:cNvCxnSpPr>
            <a:stCxn id="437" idx="0"/>
            <a:endCxn id="441" idx="2"/>
          </p:cNvCxnSpPr>
          <p:nvPr/>
        </p:nvCxnSpPr>
        <p:spPr>
          <a:xfrm rot="-5400000">
            <a:off x="2009925" y="700050"/>
            <a:ext cx="707400" cy="175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5"/>
          <p:cNvCxnSpPr>
            <a:stCxn id="438" idx="0"/>
            <a:endCxn id="441" idx="2"/>
          </p:cNvCxnSpPr>
          <p:nvPr/>
        </p:nvCxnSpPr>
        <p:spPr>
          <a:xfrm rot="-5400000">
            <a:off x="2581125" y="1271100"/>
            <a:ext cx="707400" cy="61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5"/>
          <p:cNvCxnSpPr>
            <a:stCxn id="439" idx="1"/>
            <a:endCxn id="441" idx="2"/>
          </p:cNvCxnSpPr>
          <p:nvPr/>
        </p:nvCxnSpPr>
        <p:spPr>
          <a:xfrm rot="10800000">
            <a:off x="3239925" y="1222650"/>
            <a:ext cx="2072700" cy="887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25"/>
          <p:cNvSpPr txBox="1"/>
          <p:nvPr/>
        </p:nvSpPr>
        <p:spPr>
          <a:xfrm>
            <a:off x="5432925" y="23847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Tom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48" name="Google Shape;448;p25"/>
          <p:cNvCxnSpPr/>
          <p:nvPr/>
        </p:nvCxnSpPr>
        <p:spPr>
          <a:xfrm>
            <a:off x="3874775" y="2273975"/>
            <a:ext cx="74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9" name="Google Shape;449;p25"/>
          <p:cNvSpPr/>
          <p:nvPr/>
        </p:nvSpPr>
        <p:spPr>
          <a:xfrm>
            <a:off x="431925" y="3154325"/>
            <a:ext cx="2017500" cy="763800"/>
          </a:xfrm>
          <a:prstGeom prst="wedgeRoundRectCallout">
            <a:avLst>
              <a:gd name="adj1" fmla="val 12717"/>
              <a:gd name="adj2" fmla="val -1649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900">
                <a:solidFill>
                  <a:schemeClr val="dk1"/>
                </a:solidFill>
              </a:rPr>
              <a:t>Hey guys, İ have finalized development of the new feature. Could you please pull remote changes and have a look at it?</a:t>
            </a:r>
            <a:endParaRPr sz="1200"/>
          </a:p>
        </p:txBody>
      </p:sp>
      <p:sp>
        <p:nvSpPr>
          <p:cNvPr id="450" name="Google Shape;450;p25"/>
          <p:cNvSpPr/>
          <p:nvPr/>
        </p:nvSpPr>
        <p:spPr>
          <a:xfrm>
            <a:off x="4340925" y="2862475"/>
            <a:ext cx="1092000" cy="572700"/>
          </a:xfrm>
          <a:prstGeom prst="wedgeRoundRectCallout">
            <a:avLst>
              <a:gd name="adj1" fmla="val 71735"/>
              <a:gd name="adj2" fmla="val -15437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900">
                <a:solidFill>
                  <a:schemeClr val="dk1"/>
                </a:solidFill>
              </a:rPr>
              <a:t>Ok. Let me pull and check it! 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How collaborators communicate?</a:t>
            </a:r>
            <a:endParaRPr b="1">
              <a:solidFill>
                <a:srgbClr val="429E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11672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6"/>
          <p:cNvSpPr/>
          <p:nvPr/>
        </p:nvSpPr>
        <p:spPr>
          <a:xfrm>
            <a:off x="22340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33008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6"/>
          <p:cNvSpPr/>
          <p:nvPr/>
        </p:nvSpPr>
        <p:spPr>
          <a:xfrm>
            <a:off x="5434425" y="3253350"/>
            <a:ext cx="640200" cy="2553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/>
              <a:t>master</a:t>
            </a:r>
            <a:endParaRPr sz="1000"/>
          </a:p>
        </p:txBody>
      </p:sp>
      <p:sp>
        <p:nvSpPr>
          <p:cNvPr id="461" name="Google Shape;461;p26"/>
          <p:cNvSpPr/>
          <p:nvPr/>
        </p:nvSpPr>
        <p:spPr>
          <a:xfrm>
            <a:off x="3300825" y="37588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6"/>
          <p:cNvSpPr/>
          <p:nvPr/>
        </p:nvSpPr>
        <p:spPr>
          <a:xfrm>
            <a:off x="4367625" y="37588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5434425" y="37588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4" name="Google Shape;464;p26"/>
          <p:cNvCxnSpPr>
            <a:stCxn id="458" idx="1"/>
            <a:endCxn id="457" idx="3"/>
          </p:cNvCxnSpPr>
          <p:nvPr/>
        </p:nvCxnSpPr>
        <p:spPr>
          <a:xfrm rot="10800000">
            <a:off x="1807425" y="26431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26"/>
          <p:cNvCxnSpPr>
            <a:stCxn id="459" idx="1"/>
            <a:endCxn id="458" idx="3"/>
          </p:cNvCxnSpPr>
          <p:nvPr/>
        </p:nvCxnSpPr>
        <p:spPr>
          <a:xfrm rot="10800000">
            <a:off x="2874225" y="26431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26"/>
          <p:cNvCxnSpPr/>
          <p:nvPr/>
        </p:nvCxnSpPr>
        <p:spPr>
          <a:xfrm>
            <a:off x="5754525" y="3508650"/>
            <a:ext cx="0" cy="25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26"/>
          <p:cNvCxnSpPr/>
          <p:nvPr/>
        </p:nvCxnSpPr>
        <p:spPr>
          <a:xfrm rot="10800000">
            <a:off x="5007825" y="39385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26"/>
          <p:cNvCxnSpPr/>
          <p:nvPr/>
        </p:nvCxnSpPr>
        <p:spPr>
          <a:xfrm rot="10800000">
            <a:off x="3941025" y="39385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9" name="Google Shape;469;p26"/>
          <p:cNvSpPr txBox="1"/>
          <p:nvPr/>
        </p:nvSpPr>
        <p:spPr>
          <a:xfrm>
            <a:off x="5922225" y="9153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Mike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70" name="Google Shape;470;p26"/>
          <p:cNvCxnSpPr/>
          <p:nvPr/>
        </p:nvCxnSpPr>
        <p:spPr>
          <a:xfrm>
            <a:off x="325250" y="4703575"/>
            <a:ext cx="8101200" cy="1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1" name="Google Shape;471;p26"/>
          <p:cNvSpPr txBox="1"/>
          <p:nvPr/>
        </p:nvSpPr>
        <p:spPr>
          <a:xfrm>
            <a:off x="3722300" y="4714375"/>
            <a:ext cx="7287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274E13"/>
                </a:solidFill>
                <a:latin typeface="Barlow"/>
                <a:ea typeface="Barlow"/>
                <a:cs typeface="Barlow"/>
                <a:sym typeface="Barlow"/>
              </a:rPr>
              <a:t>Time</a:t>
            </a:r>
            <a:endParaRPr b="1">
              <a:solidFill>
                <a:srgbClr val="274E1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43676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5434425" y="24634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4" name="Google Shape;474;p26"/>
          <p:cNvCxnSpPr>
            <a:stCxn id="472" idx="1"/>
          </p:cNvCxnSpPr>
          <p:nvPr/>
        </p:nvCxnSpPr>
        <p:spPr>
          <a:xfrm rot="10800000">
            <a:off x="3941025" y="26431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Google Shape;475;p26"/>
          <p:cNvCxnSpPr>
            <a:stCxn id="473" idx="1"/>
            <a:endCxn id="472" idx="3"/>
          </p:cNvCxnSpPr>
          <p:nvPr/>
        </p:nvCxnSpPr>
        <p:spPr>
          <a:xfrm rot="10800000">
            <a:off x="5007825" y="26431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p26"/>
          <p:cNvSpPr/>
          <p:nvPr/>
        </p:nvSpPr>
        <p:spPr>
          <a:xfrm>
            <a:off x="2919825" y="13966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3986625" y="13966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5053425" y="1396650"/>
            <a:ext cx="640200" cy="359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9" name="Google Shape;479;p26"/>
          <p:cNvCxnSpPr>
            <a:stCxn id="477" idx="1"/>
          </p:cNvCxnSpPr>
          <p:nvPr/>
        </p:nvCxnSpPr>
        <p:spPr>
          <a:xfrm rot="10800000">
            <a:off x="3560025" y="15763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26"/>
          <p:cNvCxnSpPr>
            <a:stCxn id="478" idx="1"/>
            <a:endCxn id="477" idx="3"/>
          </p:cNvCxnSpPr>
          <p:nvPr/>
        </p:nvCxnSpPr>
        <p:spPr>
          <a:xfrm rot="10800000">
            <a:off x="4626825" y="1576350"/>
            <a:ext cx="42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26"/>
          <p:cNvCxnSpPr>
            <a:stCxn id="476" idx="1"/>
            <a:endCxn id="458" idx="0"/>
          </p:cNvCxnSpPr>
          <p:nvPr/>
        </p:nvCxnSpPr>
        <p:spPr>
          <a:xfrm flipH="1">
            <a:off x="2554125" y="1576350"/>
            <a:ext cx="365700" cy="8871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26"/>
          <p:cNvSpPr/>
          <p:nvPr/>
        </p:nvSpPr>
        <p:spPr>
          <a:xfrm>
            <a:off x="4977225" y="967350"/>
            <a:ext cx="794400" cy="2553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/>
              <a:t>feature-1</a:t>
            </a:r>
            <a:endParaRPr sz="1000" b="1"/>
          </a:p>
        </p:txBody>
      </p:sp>
      <p:sp>
        <p:nvSpPr>
          <p:cNvPr id="483" name="Google Shape;483;p26"/>
          <p:cNvSpPr txBox="1"/>
          <p:nvPr/>
        </p:nvSpPr>
        <p:spPr>
          <a:xfrm>
            <a:off x="6150825" y="37347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Jane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84" name="Google Shape;484;p26"/>
          <p:cNvCxnSpPr>
            <a:stCxn id="482" idx="2"/>
            <a:endCxn id="478" idx="0"/>
          </p:cNvCxnSpPr>
          <p:nvPr/>
        </p:nvCxnSpPr>
        <p:spPr>
          <a:xfrm flipH="1">
            <a:off x="5373525" y="1222650"/>
            <a:ext cx="900" cy="17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p26"/>
          <p:cNvCxnSpPr>
            <a:stCxn id="457" idx="1"/>
          </p:cNvCxnSpPr>
          <p:nvPr/>
        </p:nvCxnSpPr>
        <p:spPr>
          <a:xfrm flipH="1">
            <a:off x="710625" y="2643150"/>
            <a:ext cx="4566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6" name="Google Shape;486;p26"/>
          <p:cNvSpPr/>
          <p:nvPr/>
        </p:nvSpPr>
        <p:spPr>
          <a:xfrm>
            <a:off x="5434425" y="2034150"/>
            <a:ext cx="640200" cy="2553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/>
              <a:t>master</a:t>
            </a:r>
            <a:endParaRPr sz="1000"/>
          </a:p>
        </p:txBody>
      </p:sp>
      <p:cxnSp>
        <p:nvCxnSpPr>
          <p:cNvPr id="487" name="Google Shape;487;p26"/>
          <p:cNvCxnSpPr/>
          <p:nvPr/>
        </p:nvCxnSpPr>
        <p:spPr>
          <a:xfrm flipH="1">
            <a:off x="5754525" y="2289450"/>
            <a:ext cx="900" cy="17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26"/>
          <p:cNvSpPr txBox="1"/>
          <p:nvPr/>
        </p:nvSpPr>
        <p:spPr>
          <a:xfrm>
            <a:off x="6501225" y="2463450"/>
            <a:ext cx="12237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>
                <a:latin typeface="Barlow Light"/>
                <a:ea typeface="Barlow Light"/>
                <a:cs typeface="Barlow Light"/>
                <a:sym typeface="Barlow Light"/>
              </a:rPr>
              <a:t>Forked repository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6501225" y="2844450"/>
            <a:ext cx="12237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>
                <a:latin typeface="Barlow Light"/>
                <a:ea typeface="Barlow Light"/>
                <a:cs typeface="Barlow Light"/>
                <a:sym typeface="Barlow Light"/>
              </a:rPr>
              <a:t>Mike doesn’t write access to Jane’s repository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6882225" y="3835050"/>
            <a:ext cx="12237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Public open-source repositıry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91" name="Google Shape;491;p26"/>
          <p:cNvCxnSpPr/>
          <p:nvPr/>
        </p:nvCxnSpPr>
        <p:spPr>
          <a:xfrm rot="10800000">
            <a:off x="6227575" y="4091775"/>
            <a:ext cx="527700" cy="222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p26"/>
          <p:cNvCxnSpPr/>
          <p:nvPr/>
        </p:nvCxnSpPr>
        <p:spPr>
          <a:xfrm flipH="1">
            <a:off x="2844225" y="3938550"/>
            <a:ext cx="4566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93" name="Google Shape;493;p26"/>
          <p:cNvSpPr/>
          <p:nvPr/>
        </p:nvSpPr>
        <p:spPr>
          <a:xfrm>
            <a:off x="3449050" y="3020225"/>
            <a:ext cx="1092000" cy="63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00"/>
              <a:t>Propose changes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/>
          <p:nvPr/>
        </p:nvSpPr>
        <p:spPr>
          <a:xfrm>
            <a:off x="668925" y="755100"/>
            <a:ext cx="4166400" cy="2544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 txBox="1">
            <a:spLocks noGrp="1"/>
          </p:cNvSpPr>
          <p:nvPr>
            <p:ph type="title"/>
          </p:nvPr>
        </p:nvSpPr>
        <p:spPr>
          <a:xfrm>
            <a:off x="457200" y="192650"/>
            <a:ext cx="8154300" cy="61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Github - Pull Request process</a:t>
            </a:r>
            <a:endParaRPr b="1">
              <a:solidFill>
                <a:srgbClr val="429E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7"/>
          <p:cNvSpPr txBox="1">
            <a:spLocks noGrp="1"/>
          </p:cNvSpPr>
          <p:nvPr>
            <p:ph type="body" idx="1"/>
          </p:nvPr>
        </p:nvSpPr>
        <p:spPr>
          <a:xfrm>
            <a:off x="817350" y="921275"/>
            <a:ext cx="3126600" cy="184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new local branch  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Commits changes to feature-1 locally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Mike is happy with changes and feature works as expected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Pushes changes to remote by creating remote feature-1 branch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 pull request to start review process by other collaborators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Mike requests Jane to review newly opened pull request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7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4859925" y="2888700"/>
            <a:ext cx="4166400" cy="18498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 txBox="1">
            <a:spLocks noGrp="1"/>
          </p:cNvSpPr>
          <p:nvPr>
            <p:ph type="body" idx="1"/>
          </p:nvPr>
        </p:nvSpPr>
        <p:spPr>
          <a:xfrm>
            <a:off x="5008350" y="3054875"/>
            <a:ext cx="2886300" cy="184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Jane starts review of the Mike’s pull request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Optionally </a:t>
            </a:r>
            <a:r>
              <a:rPr lang="tr-TR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pulls</a:t>
            </a:r>
            <a:r>
              <a:rPr lang="tr-T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updates and checkouts </a:t>
            </a:r>
            <a:r>
              <a:rPr lang="tr-TR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feature-1</a:t>
            </a:r>
            <a:r>
              <a:rPr lang="tr-T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branch to verfy how new feature works.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some comments for specific blocks of code and asks for changes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3910425" y="891150"/>
            <a:ext cx="794400" cy="2553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/>
              <a:t>feature-1</a:t>
            </a:r>
            <a:endParaRPr sz="1000" b="1"/>
          </a:p>
        </p:txBody>
      </p:sp>
      <p:sp>
        <p:nvSpPr>
          <p:cNvPr id="505" name="Google Shape;505;p27"/>
          <p:cNvSpPr/>
          <p:nvPr/>
        </p:nvSpPr>
        <p:spPr>
          <a:xfrm>
            <a:off x="3910425" y="1195950"/>
            <a:ext cx="794400" cy="2553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/>
              <a:t>commit</a:t>
            </a:r>
            <a:endParaRPr sz="1000" b="1"/>
          </a:p>
        </p:txBody>
      </p:sp>
      <p:sp>
        <p:nvSpPr>
          <p:cNvPr id="506" name="Google Shape;506;p27"/>
          <p:cNvSpPr txBox="1"/>
          <p:nvPr/>
        </p:nvSpPr>
        <p:spPr>
          <a:xfrm>
            <a:off x="4051275" y="1375050"/>
            <a:ext cx="3759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100"/>
              <a:t>😊</a:t>
            </a:r>
            <a:endParaRPr sz="2100"/>
          </a:p>
        </p:txBody>
      </p:sp>
      <p:sp>
        <p:nvSpPr>
          <p:cNvPr id="507" name="Google Shape;507;p27"/>
          <p:cNvSpPr/>
          <p:nvPr/>
        </p:nvSpPr>
        <p:spPr>
          <a:xfrm>
            <a:off x="3910425" y="1881750"/>
            <a:ext cx="794400" cy="2553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/>
              <a:t>feature-1</a:t>
            </a:r>
            <a:endParaRPr sz="1000" b="1"/>
          </a:p>
        </p:txBody>
      </p:sp>
      <p:sp>
        <p:nvSpPr>
          <p:cNvPr id="508" name="Google Shape;508;p27"/>
          <p:cNvSpPr txBox="1"/>
          <p:nvPr/>
        </p:nvSpPr>
        <p:spPr>
          <a:xfrm>
            <a:off x="2340825" y="6867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Mike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6760425" y="28203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Jane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10" name="Google Shape;5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350" y="3084800"/>
            <a:ext cx="346918" cy="35940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7"/>
          <p:cNvSpPr/>
          <p:nvPr/>
        </p:nvSpPr>
        <p:spPr>
          <a:xfrm>
            <a:off x="8259650" y="3556300"/>
            <a:ext cx="205500" cy="255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8034150" y="4015350"/>
            <a:ext cx="861600" cy="2553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/>
              <a:t>comments</a:t>
            </a:r>
            <a:endParaRPr sz="1000" b="1"/>
          </a:p>
        </p:txBody>
      </p:sp>
      <p:cxnSp>
        <p:nvCxnSpPr>
          <p:cNvPr id="513" name="Google Shape;513;p27"/>
          <p:cNvCxnSpPr/>
          <p:nvPr/>
        </p:nvCxnSpPr>
        <p:spPr>
          <a:xfrm>
            <a:off x="374850" y="810875"/>
            <a:ext cx="0" cy="38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27"/>
          <p:cNvSpPr txBox="1"/>
          <p:nvPr/>
        </p:nvSpPr>
        <p:spPr>
          <a:xfrm>
            <a:off x="41975" y="2271225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Time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15" name="Google Shape;5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450" y="2771075"/>
            <a:ext cx="346925" cy="3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988" y="2771070"/>
            <a:ext cx="346924" cy="346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27"/>
          <p:cNvGrpSpPr/>
          <p:nvPr/>
        </p:nvGrpSpPr>
        <p:grpSpPr>
          <a:xfrm>
            <a:off x="4051275" y="2289063"/>
            <a:ext cx="118200" cy="330000"/>
            <a:chOff x="1910400" y="3710125"/>
            <a:chExt cx="118200" cy="330000"/>
          </a:xfrm>
        </p:grpSpPr>
        <p:sp>
          <p:nvSpPr>
            <p:cNvPr id="518" name="Google Shape;518;p27"/>
            <p:cNvSpPr/>
            <p:nvPr/>
          </p:nvSpPr>
          <p:spPr>
            <a:xfrm>
              <a:off x="1910400" y="3710125"/>
              <a:ext cx="118200" cy="101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910400" y="3938725"/>
              <a:ext cx="118200" cy="101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27"/>
            <p:cNvCxnSpPr>
              <a:stCxn id="518" idx="4"/>
              <a:endCxn id="519" idx="0"/>
            </p:cNvCxnSpPr>
            <p:nvPr/>
          </p:nvCxnSpPr>
          <p:spPr>
            <a:xfrm>
              <a:off x="1969500" y="3811525"/>
              <a:ext cx="0" cy="12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1" name="Google Shape;521;p27"/>
          <p:cNvGrpSpPr/>
          <p:nvPr/>
        </p:nvGrpSpPr>
        <p:grpSpPr>
          <a:xfrm>
            <a:off x="4231725" y="2352213"/>
            <a:ext cx="167400" cy="278400"/>
            <a:chOff x="2318400" y="3914125"/>
            <a:chExt cx="167400" cy="278400"/>
          </a:xfrm>
        </p:grpSpPr>
        <p:sp>
          <p:nvSpPr>
            <p:cNvPr id="522" name="Google Shape;522;p27"/>
            <p:cNvSpPr/>
            <p:nvPr/>
          </p:nvSpPr>
          <p:spPr>
            <a:xfrm>
              <a:off x="2367600" y="4091125"/>
              <a:ext cx="118200" cy="101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3" name="Google Shape;523;p27"/>
            <p:cNvCxnSpPr/>
            <p:nvPr/>
          </p:nvCxnSpPr>
          <p:spPr>
            <a:xfrm rot="5400000" flipH="1">
              <a:off x="2284050" y="3948475"/>
              <a:ext cx="177000" cy="108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00FFFF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8"/>
          <p:cNvSpPr/>
          <p:nvPr/>
        </p:nvSpPr>
        <p:spPr>
          <a:xfrm>
            <a:off x="668925" y="907500"/>
            <a:ext cx="4166400" cy="13764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 txBox="1">
            <a:spLocks noGrp="1"/>
          </p:cNvSpPr>
          <p:nvPr>
            <p:ph type="title"/>
          </p:nvPr>
        </p:nvSpPr>
        <p:spPr>
          <a:xfrm>
            <a:off x="457200" y="192650"/>
            <a:ext cx="8154300" cy="61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429ED4"/>
                </a:solidFill>
                <a:latin typeface="Calibri"/>
                <a:ea typeface="Calibri"/>
                <a:cs typeface="Calibri"/>
                <a:sym typeface="Calibri"/>
              </a:rPr>
              <a:t>Github - Pull Request process</a:t>
            </a:r>
            <a:endParaRPr b="1">
              <a:solidFill>
                <a:srgbClr val="429E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8"/>
          <p:cNvSpPr txBox="1">
            <a:spLocks noGrp="1"/>
          </p:cNvSpPr>
          <p:nvPr>
            <p:ph type="body" idx="1"/>
          </p:nvPr>
        </p:nvSpPr>
        <p:spPr>
          <a:xfrm>
            <a:off x="817350" y="1073675"/>
            <a:ext cx="3126600" cy="10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Mike is notified about comments and requested changes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Makes additional changes requested by Jane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Pushes changes to remote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8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4859925" y="2355300"/>
            <a:ext cx="4166400" cy="1126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8"/>
          <p:cNvSpPr txBox="1">
            <a:spLocks noGrp="1"/>
          </p:cNvSpPr>
          <p:nvPr>
            <p:ph type="body" idx="1"/>
          </p:nvPr>
        </p:nvSpPr>
        <p:spPr>
          <a:xfrm>
            <a:off x="5008350" y="2521475"/>
            <a:ext cx="2886300" cy="88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Jane is notified about new commits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Happy with new changes and </a:t>
            </a:r>
            <a:r>
              <a:rPr lang="tr-TR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approves</a:t>
            </a:r>
            <a:r>
              <a:rPr lang="tr-T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pull request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3918225" y="1515213"/>
            <a:ext cx="794400" cy="2553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/>
              <a:t>commit</a:t>
            </a:r>
            <a:endParaRPr sz="1000" b="1"/>
          </a:p>
        </p:txBody>
      </p:sp>
      <p:sp>
        <p:nvSpPr>
          <p:cNvPr id="535" name="Google Shape;535;p28"/>
          <p:cNvSpPr txBox="1"/>
          <p:nvPr/>
        </p:nvSpPr>
        <p:spPr>
          <a:xfrm>
            <a:off x="2340825" y="8391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Mike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28"/>
          <p:cNvSpPr txBox="1"/>
          <p:nvPr/>
        </p:nvSpPr>
        <p:spPr>
          <a:xfrm>
            <a:off x="6760425" y="22869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Jane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37" name="Google Shape;537;p28"/>
          <p:cNvCxnSpPr/>
          <p:nvPr/>
        </p:nvCxnSpPr>
        <p:spPr>
          <a:xfrm>
            <a:off x="374850" y="810875"/>
            <a:ext cx="0" cy="38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8" name="Google Shape;538;p28"/>
          <p:cNvSpPr txBox="1"/>
          <p:nvPr/>
        </p:nvSpPr>
        <p:spPr>
          <a:xfrm>
            <a:off x="41975" y="2423625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Time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39" name="Google Shape;5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913" y="1065975"/>
            <a:ext cx="346925" cy="3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8"/>
          <p:cNvSpPr/>
          <p:nvPr/>
        </p:nvSpPr>
        <p:spPr>
          <a:xfrm rot="10800000">
            <a:off x="3975075" y="1875738"/>
            <a:ext cx="205500" cy="255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1" name="Google Shape;5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238" y="2521475"/>
            <a:ext cx="346925" cy="3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8"/>
          <p:cNvSpPr txBox="1"/>
          <p:nvPr/>
        </p:nvSpPr>
        <p:spPr>
          <a:xfrm>
            <a:off x="8115050" y="2789350"/>
            <a:ext cx="3759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100"/>
              <a:t>😊</a:t>
            </a:r>
            <a:endParaRPr sz="2100"/>
          </a:p>
        </p:txBody>
      </p:sp>
      <p:sp>
        <p:nvSpPr>
          <p:cNvPr id="543" name="Google Shape;543;p28"/>
          <p:cNvSpPr/>
          <p:nvPr/>
        </p:nvSpPr>
        <p:spPr>
          <a:xfrm>
            <a:off x="668925" y="3345900"/>
            <a:ext cx="4166400" cy="13764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817350" y="3512075"/>
            <a:ext cx="3126600" cy="10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Merges changes from the feature-1 branch to the main </a:t>
            </a:r>
            <a:r>
              <a:rPr lang="tr-TR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tr-TR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branch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Closes pull request and deletes feature-1 branch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8"/>
          <p:cNvSpPr txBox="1"/>
          <p:nvPr/>
        </p:nvSpPr>
        <p:spPr>
          <a:xfrm>
            <a:off x="2340825" y="3277500"/>
            <a:ext cx="489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latin typeface="Barlow"/>
                <a:ea typeface="Barlow"/>
                <a:cs typeface="Barlow"/>
                <a:sym typeface="Barlow"/>
              </a:rPr>
              <a:t>Mike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46" name="Google Shape;5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575" y="3570425"/>
            <a:ext cx="346925" cy="3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8"/>
          <p:cNvSpPr txBox="1"/>
          <p:nvPr/>
        </p:nvSpPr>
        <p:spPr>
          <a:xfrm>
            <a:off x="5421725" y="4358550"/>
            <a:ext cx="28242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latin typeface="Barlow"/>
                <a:ea typeface="Barlow"/>
                <a:cs typeface="Barlow"/>
                <a:sym typeface="Barlow"/>
              </a:rPr>
              <a:t>New feature implemented !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439</Words>
  <Application>Microsoft Office PowerPoint</Application>
  <PresentationFormat>Ekran Gösterisi (16:9)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Arial</vt:lpstr>
      <vt:lpstr>Barlow Light</vt:lpstr>
      <vt:lpstr>Times New Roman</vt:lpstr>
      <vt:lpstr>Raleway SemiBold</vt:lpstr>
      <vt:lpstr>Barlow</vt:lpstr>
      <vt:lpstr>Calibri</vt:lpstr>
      <vt:lpstr>Gaoler template</vt:lpstr>
      <vt:lpstr>Simple Light</vt:lpstr>
      <vt:lpstr>Git Github</vt:lpstr>
      <vt:lpstr>Objectives</vt:lpstr>
      <vt:lpstr>Github - Pull Request</vt:lpstr>
      <vt:lpstr>Github - Pull Request</vt:lpstr>
      <vt:lpstr>How collaborators communicate?</vt:lpstr>
      <vt:lpstr>Why “pull” request?</vt:lpstr>
      <vt:lpstr>How collaborators communicate?</vt:lpstr>
      <vt:lpstr>Github - Pull Request process</vt:lpstr>
      <vt:lpstr>Github - Pull Request process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Github</dc:title>
  <cp:lastModifiedBy>Şule Akın</cp:lastModifiedBy>
  <cp:revision>2</cp:revision>
  <dcterms:modified xsi:type="dcterms:W3CDTF">2024-02-07T04:57:45Z</dcterms:modified>
</cp:coreProperties>
</file>