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y="5143500" cx="9144000"/>
  <p:notesSz cx="6858000" cy="9144000"/>
  <p:embeddedFontLst>
    <p:embeddedFont>
      <p:font typeface="Raleway SemiBold"/>
      <p:regular r:id="rId41"/>
      <p:bold r:id="rId42"/>
      <p:italic r:id="rId43"/>
      <p:boldItalic r:id="rId44"/>
    </p:embeddedFont>
    <p:embeddedFont>
      <p:font typeface="Raleway"/>
      <p:regular r:id="rId45"/>
      <p:bold r:id="rId46"/>
      <p:italic r:id="rId47"/>
      <p:boldItalic r:id="rId48"/>
    </p:embeddedFont>
    <p:embeddedFont>
      <p:font typeface="Raleway Medium"/>
      <p:regular r:id="rId49"/>
      <p:bold r:id="rId50"/>
      <p:italic r:id="rId51"/>
      <p:boldItalic r:id="rId52"/>
    </p:embeddedFont>
    <p:embeddedFont>
      <p:font typeface="Barlow Light"/>
      <p:regular r:id="rId53"/>
      <p:bold r:id="rId54"/>
      <p:italic r:id="rId55"/>
      <p:boldItalic r:id="rId56"/>
    </p:embeddedFont>
    <p:embeddedFont>
      <p:font typeface="Barlow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font" Target="fonts/RalewaySemiBold-bold.fntdata"/><Relationship Id="rId41" Type="http://schemas.openxmlformats.org/officeDocument/2006/relationships/font" Target="fonts/RalewaySemiBold-regular.fntdata"/><Relationship Id="rId44" Type="http://schemas.openxmlformats.org/officeDocument/2006/relationships/font" Target="fonts/RalewaySemiBold-boldItalic.fntdata"/><Relationship Id="rId43" Type="http://schemas.openxmlformats.org/officeDocument/2006/relationships/font" Target="fonts/RalewaySemiBold-italic.fntdata"/><Relationship Id="rId46" Type="http://schemas.openxmlformats.org/officeDocument/2006/relationships/font" Target="fonts/Raleway-bold.fntdata"/><Relationship Id="rId45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Raleway-boldItalic.fntdata"/><Relationship Id="rId47" Type="http://schemas.openxmlformats.org/officeDocument/2006/relationships/font" Target="fonts/Raleway-italic.fntdata"/><Relationship Id="rId49" Type="http://schemas.openxmlformats.org/officeDocument/2006/relationships/font" Target="fonts/RalewayMedium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font" Target="fonts/Barlow-boldItalic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RalewayMedium-italic.fntdata"/><Relationship Id="rId50" Type="http://schemas.openxmlformats.org/officeDocument/2006/relationships/font" Target="fonts/RalewayMedium-bold.fntdata"/><Relationship Id="rId53" Type="http://schemas.openxmlformats.org/officeDocument/2006/relationships/font" Target="fonts/BarlowLight-regular.fntdata"/><Relationship Id="rId52" Type="http://schemas.openxmlformats.org/officeDocument/2006/relationships/font" Target="fonts/RalewayMedium-boldItalic.fntdata"/><Relationship Id="rId11" Type="http://schemas.openxmlformats.org/officeDocument/2006/relationships/slide" Target="slides/slide7.xml"/><Relationship Id="rId55" Type="http://schemas.openxmlformats.org/officeDocument/2006/relationships/font" Target="fonts/BarlowLight-italic.fntdata"/><Relationship Id="rId10" Type="http://schemas.openxmlformats.org/officeDocument/2006/relationships/slide" Target="slides/slide6.xml"/><Relationship Id="rId54" Type="http://schemas.openxmlformats.org/officeDocument/2006/relationships/font" Target="fonts/BarlowLight-bold.fntdata"/><Relationship Id="rId13" Type="http://schemas.openxmlformats.org/officeDocument/2006/relationships/slide" Target="slides/slide9.xml"/><Relationship Id="rId57" Type="http://schemas.openxmlformats.org/officeDocument/2006/relationships/font" Target="fonts/Barlow-regular.fntdata"/><Relationship Id="rId12" Type="http://schemas.openxmlformats.org/officeDocument/2006/relationships/slide" Target="slides/slide8.xml"/><Relationship Id="rId56" Type="http://schemas.openxmlformats.org/officeDocument/2006/relationships/font" Target="fonts/BarlowLight-boldItalic.fntdata"/><Relationship Id="rId15" Type="http://schemas.openxmlformats.org/officeDocument/2006/relationships/slide" Target="slides/slide11.xml"/><Relationship Id="rId59" Type="http://schemas.openxmlformats.org/officeDocument/2006/relationships/font" Target="fonts/Barlow-italic.fntdata"/><Relationship Id="rId14" Type="http://schemas.openxmlformats.org/officeDocument/2006/relationships/slide" Target="slides/slide10.xml"/><Relationship Id="rId58" Type="http://schemas.openxmlformats.org/officeDocument/2006/relationships/font" Target="fonts/Barlow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w3schools.com/html/html_id.asp" TargetMode="Externa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w3schools.com/html/html_links_bookmarks.asp" TargetMode="Externa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w3schools.com/html/html_classes.asp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" name="Google Shape;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tr-TR" sz="1800"/>
              <a:t>Today we are going to cover four main topics. </a:t>
            </a:r>
            <a:endParaRPr sz="18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64fbc085f_0_4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864fbc085f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64fbc085f_0_4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864fbc085f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tr-TR" sz="1800"/>
              <a:t>A picture can say a thousand words, and great images help make the difference between an average-looking site and a really engaging one.</a:t>
            </a:r>
            <a:endParaRPr sz="18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64fbc085f_0_4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864fbc085f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tr-TR" sz="1800"/>
              <a:t>If you are building a site from scratch, it is good practice to create a folder for all of the images the site uses. Use different folder options</a:t>
            </a:r>
            <a:endParaRPr sz="18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64fbc085f_0_5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864fbc085f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64fbc085f_0_5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864fbc085f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64fbc085f_0_5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864fbc085f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64fbc085f_0_5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864fbc085f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tr-TR" sz="1800"/>
              <a:t>The width and height attributes always define the width and height of the image in pixels. The width, height, and style attributes are all valid in HTML.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tr-TR" sz="1800"/>
              <a:t>However, we suggest using the style attribute. It prevents styles sheets from changing the size of images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64fbc085f_0_5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864fbc085f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64fbc085f_0_5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864fbc085f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64fbc085f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864fbc085f_0_5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ae0d4bbd2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" name="Google Shape;38;gae0d4bbd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64fbc085f_0_7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64fbc085f_0_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64fbc085f_0_5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864fbc085f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tr-TR" sz="1800">
                <a:solidFill>
                  <a:schemeClr val="dk1"/>
                </a:solidFill>
                <a:highlight>
                  <a:srgbClr val="FFFFFF"/>
                </a:highlight>
              </a:rPr>
              <a:t>Links are found in nearly all web pages. Links allow users to click their way from page to page.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tr-TR" sz="18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tr-TR" sz="1800">
                <a:solidFill>
                  <a:schemeClr val="dk1"/>
                </a:solidFill>
                <a:highlight>
                  <a:srgbClr val="FFFFFF"/>
                </a:highlight>
              </a:rPr>
              <a:t>HTML links are hyperlinks.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1800">
                <a:solidFill>
                  <a:schemeClr val="dk1"/>
                </a:solidFill>
                <a:highlight>
                  <a:srgbClr val="FFFFFF"/>
                </a:highlight>
              </a:rPr>
              <a:t>You can click on a link and jump to another document.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1800">
                <a:solidFill>
                  <a:schemeClr val="dk1"/>
                </a:solidFill>
                <a:highlight>
                  <a:srgbClr val="FFFFFF"/>
                </a:highlight>
              </a:rPr>
              <a:t>When you move the mouse over a link, the mouse arrow will turn into a little hand.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64fbc085f_0_8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864fbc085f_0_8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tr-TR"/>
              <a:t>🍐 This is a Pear Deck Multiple Choice Slide. Your current options are: A: True, B: False,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tr-TR"/>
              <a:t>🍐  To edit the type of question or choices, go back to the "Ask Students a Question" in the Pear Deck sidebar.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64fbc085f_0_5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864fbc085f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864fbc085f_0_6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864fbc085f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64fbc085f_0_6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864fbc085f_0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864fbc085f_0_6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864fbc085f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864fbc085f_0_6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g864fbc085f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tr-TR" sz="1800">
                <a:solidFill>
                  <a:schemeClr val="dk1"/>
                </a:solidFill>
                <a:highlight>
                  <a:srgbClr val="FFFFFF"/>
                </a:highlight>
              </a:rPr>
              <a:t>The most important attribute of the </a:t>
            </a:r>
            <a:r>
              <a:rPr lang="tr-TR" sz="1800">
                <a:solidFill>
                  <a:srgbClr val="DC143C"/>
                </a:solidFill>
              </a:rPr>
              <a:t>&lt;a&gt;</a:t>
            </a:r>
            <a:r>
              <a:rPr lang="tr-TR" sz="1800">
                <a:solidFill>
                  <a:schemeClr val="dk1"/>
                </a:solidFill>
                <a:highlight>
                  <a:srgbClr val="FFFFFF"/>
                </a:highlight>
              </a:rPr>
              <a:t> element is the </a:t>
            </a:r>
            <a:r>
              <a:rPr lang="tr-TR" sz="1800">
                <a:solidFill>
                  <a:srgbClr val="DC143C"/>
                </a:solidFill>
                <a:highlight>
                  <a:srgbClr val="FFFFFF"/>
                </a:highlight>
              </a:rPr>
              <a:t>href</a:t>
            </a:r>
            <a:r>
              <a:rPr lang="tr-TR" sz="1800">
                <a:solidFill>
                  <a:schemeClr val="dk1"/>
                </a:solidFill>
                <a:highlight>
                  <a:srgbClr val="FFFFFF"/>
                </a:highlight>
              </a:rPr>
              <a:t> attribute, which indicates the link's destination.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1800">
                <a:solidFill>
                  <a:schemeClr val="dk1"/>
                </a:solidFill>
                <a:highlight>
                  <a:srgbClr val="FFFFFF"/>
                </a:highlight>
              </a:rPr>
              <a:t>By default, links will appear as follows in all browsers: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tr-TR" sz="1800">
                <a:solidFill>
                  <a:schemeClr val="dk1"/>
                </a:solidFill>
                <a:highlight>
                  <a:srgbClr val="FFFFFF"/>
                </a:highlight>
              </a:rPr>
              <a:t>An unvisited link is underlined and blue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tr-TR" sz="1800">
                <a:solidFill>
                  <a:schemeClr val="dk1"/>
                </a:solidFill>
                <a:highlight>
                  <a:srgbClr val="FFFFFF"/>
                </a:highlight>
              </a:rPr>
              <a:t>A visited link is underlined and purple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tr-TR" sz="1800">
                <a:solidFill>
                  <a:schemeClr val="dk1"/>
                </a:solidFill>
                <a:highlight>
                  <a:srgbClr val="FFFFFF"/>
                </a:highlight>
              </a:rPr>
              <a:t>An active link is underlined and red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64fbc085f_0_6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864fbc085f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864fbc085f_0_6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864fbc085f_0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ae0d4bbd2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gae0d4bbd2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tr-TR" sz="1800"/>
              <a:t>The id attribute is used to point to a specific style declaration in a style sheet. It is also used by JavaScript to access and manipulate the element with the specific id.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tr-TR" sz="1800" u="sng">
                <a:solidFill>
                  <a:schemeClr val="hlink"/>
                </a:solidFill>
                <a:hlinkClick r:id="rId2"/>
              </a:rPr>
              <a:t>https://www.w3schools.com/html/html_id.asp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b4d28b5987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gb4d28b598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64fbc085f_0_6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g864fbc085f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864fbc085f_0_6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g864fbc085f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864fbc085f_0_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u="sng">
                <a:solidFill>
                  <a:schemeClr val="hlink"/>
                </a:solidFill>
                <a:hlinkClick r:id="rId2"/>
              </a:rPr>
              <a:t>https://www.w3schools.com/html/html_links_bookmarks.asp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864fbc085f_0_6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64fbc085f_0_7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64fbc085f_0_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64fbc085f_0_8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g864fbc085f_0_8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tr-TR"/>
              <a:t>🍐 This is a Pear Deck Multiple Choice Slide. Your current options are: A: NO, B: Formatting Elements, C: Lists, D: Tables, E: Images, F: Links,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tr-TR"/>
              <a:t>🍐  To edit the type of question or choices, go back to the "Ask Students a Question" in the Pear Deck sidebar.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864fbc085f_0_6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g864fbc085f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e0d4bbd2b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ae0d4bbd2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tr-TR" sz="1800"/>
              <a:t>The class attribute is often used to point to a class name in a style sheet. It can also be used by a JavaScript to access and manipulate elements with the specific class name.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tr-TR" sz="1800" u="sng">
                <a:solidFill>
                  <a:schemeClr val="hlink"/>
                </a:solidFill>
                <a:hlinkClick r:id="rId2"/>
              </a:rPr>
              <a:t>https://www.w3schools.com/html/html_classes.asp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e0d4bbd2b_0_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ae0d4bbd2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rPr lang="tr-TR" sz="18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Every HTML element has a default display value, depending on what type of element it is.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rPr lang="tr-TR" sz="18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There are two display values: block and inline.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e0d4bbd2b_0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ae0d4bbd2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e0d4bbd2b_0_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ae0d4bbd2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64fbc085f_0_4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864fbc085f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tr-TR" sz="1800"/>
              <a:t>There are many reasons why you might want to add an image to a web page: you might want to include a logo, photograph, illustration, diagram, or chart. There are several things to consider when selecting and preparing images for your site, but taking time to get them right will make it look more attractive and professional.</a:t>
            </a:r>
            <a:endParaRPr sz="18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64fbc085f_0_8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864fbc085f_0_8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tr-TR"/>
              <a:t>🍐 This is a Pear Deck Multiple Choice Slide. Your current options are: A: False, B: True,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tr-TR"/>
              <a:t>🍐  To edit the type of question or choices, go back to the "Ask Students a Question" in the Pear Deck sidebar.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rgbClr val="5190CE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266" y="4773038"/>
            <a:ext cx="1269600" cy="27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9ED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266" y="4773038"/>
            <a:ext cx="1269600" cy="27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ctrTitle"/>
          </p:nvPr>
        </p:nvSpPr>
        <p:spPr>
          <a:xfrm>
            <a:off x="1085850" y="1991850"/>
            <a:ext cx="4676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rgbClr val="5B92CA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" name="Google Shape;20;p4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" name="Google Shape;21;p4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266" y="4773038"/>
            <a:ext cx="1269600" cy="27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5"/>
          <p:cNvSpPr/>
          <p:nvPr/>
        </p:nvSpPr>
        <p:spPr>
          <a:xfrm rot="5400000">
            <a:off x="-100350" y="292998"/>
            <a:ext cx="468600" cy="267900"/>
          </a:xfrm>
          <a:prstGeom prst="triangle">
            <a:avLst>
              <a:gd fmla="val 50000" name="adj"/>
            </a:avLst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457200" y="192648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rgbClr val="71A0C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indent="-355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indent="-355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indent="-3556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indent="-3556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indent="-3556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indent="-3556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57772" y="4643243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pic>
        <p:nvPicPr>
          <p:cNvPr id="29" name="Google Shape;2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266" y="4773038"/>
            <a:ext cx="1269600" cy="27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42900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5560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55600" lvl="4" marL="22860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55600" lvl="5" marL="2743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55600" lvl="6" marL="3200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55600" lvl="7" marL="3657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55600" lvl="8" marL="4114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766750" y="38150"/>
            <a:ext cx="339175" cy="3745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create.kahoot.it/details/html-7-html-images/7af64403-ecee-4e3a-9e16-140c3c31d5c1" TargetMode="External"/><Relationship Id="rId4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hyperlink" Target="http://dontchangethislink.peardeckmagic.zone?eyJ0eXBlIjoibXVsdGlwbGVDaG9pY2UiLCJkcmFnZ2FibGVzIjpbeyJpZCI6ImRyYWdnYWJsZTAiLCJ0eXBlIjoiaWNvbiIsImljb24iOnsiaWQiOiJkZWZhdWx0LWNpcmNsZSJ9LCJjb2xvciI6IiNENTFEMjgifV0sImRyYWdnYWJsZVNpemUiOjEyLjU1LCJlbWJlZGRhYmxlVXJsIjoiaHR0cHM6Ly8iLCJhbnN3ZXJzIjpbIlRydWUiLCJGYWxzZSJdfQ==pearId=magic-pear-shape-identifier" TargetMode="External"/><Relationship Id="rId5" Type="http://schemas.openxmlformats.org/officeDocument/2006/relationships/image" Target="../media/image1.png"/><Relationship Id="rId6" Type="http://schemas.openxmlformats.org/officeDocument/2006/relationships/hyperlink" Target="http://dontchangethislink.peardeckmagic.zone?eyJ0eXBlIjoiZ29vZ2xlLXNsaWRlcy1hZGRvbi1yZXNwb25zZS1mb290ZXIiLCJsYXN0RWRpdGVkQnkiOiIxMDkxOTU0NDUyMzc5ODQ4MDg5MjEiLCJwcmVzZW50YXRpb25JZCI6IjFsWFdnVDdHQi1NNjgxSkRaQzBDdEFhVVVvVVltLWRDdElmeGYwWVJYUXcwIiwiY29udGVudElkIjoiY3VzdG9tLXJlc3BvbnNlLW11bHRpcGxlQ2hvaWNlIiwic2xpZGVJZCI6Imc4NjRmYmMwODVmXzBfODY0IiwiY29udGVudEluc3RhbmNlSWQiOiIxbFhXZ1Q3R0ItTTY4MUpEWkMwQ3RBYVVVb1VZbS1kQ3RJZnhmMFlSWFF3MC81MGFjNWRlNS1lZmM1LTQ5YjQtODQyMy1hYjAzZmU3OTYxYzIifQ==pearId=magic-pear-metadata-identifier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Relationship Id="rId5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create.kahoot.it/details/html-8-html-links/92df5e3e-d83e-4da5-8913-18e9369a73f6" TargetMode="External"/><Relationship Id="rId4" Type="http://schemas.openxmlformats.org/officeDocument/2006/relationships/image" Target="../media/image2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.png"/><Relationship Id="rId4" Type="http://schemas.openxmlformats.org/officeDocument/2006/relationships/hyperlink" Target="http://dontchangethislink.peardeckmagic.zone?eyJ0eXBlIjoibXVsdGlwbGVDaG9pY2UiLCJkcmFnZ2FibGVzIjpbeyJpZCI6ImRyYWdnYWJsZTAiLCJ0eXBlIjoiaWNvbiIsImljb24iOnsiaWQiOiJkZWZhdWx0LWNpcmNsZSJ9LCJjb2xvciI6IiNENTFEMjgifV0sImRyYWdnYWJsZVNpemUiOjEyLjU1LCJlbWJlZGRhYmxlVXJsIjoiaHR0cHM6Ly8iLCJhbnN3ZXJzIjpbIk5PIiwiRm9ybWF0dGluZyBFbGVtZW50cyIsIkxpc3RzIiwiVGFibGVzIiwiSW1hZ2VzIiwiTGlua3MiXX0=pearId=magic-pear-shape-identifier" TargetMode="External"/><Relationship Id="rId5" Type="http://schemas.openxmlformats.org/officeDocument/2006/relationships/image" Target="../media/image1.png"/><Relationship Id="rId6" Type="http://schemas.openxmlformats.org/officeDocument/2006/relationships/hyperlink" Target="http://dontchangethislink.peardeckmagic.zone?eyJ0eXBlIjoiZ29vZ2xlLXNsaWRlcy1hZGRvbi1yZXNwb25zZS1mb290ZXIiLCJsYXN0RWRpdGVkQnkiOiIxMDkxOTU0NDUyMzc5ODQ4MDg5MjEiLCJwcmVzZW50YXRpb25JZCI6IjFsWFdnVDdHQi1NNjgxSkRaQzBDdEFhVVVvVVltLWRDdElmeGYwWVJYUXcwIiwiY29udGVudElkIjoiY3VzdG9tLXJlc3BvbnNlLW11bHRpcGxlQ2hvaWNlIiwic2xpZGVJZCI6Imc4NjRmYmMwODVmXzBfODcyIiwiY29udGVudEluc3RhbmNlSWQiOiIxbFhXZ1Q3R0ItTTY4MUpEWkMwQ3RBYVVVb1VZbS1kQ3RJZnhmMFlSWFF3MC9jOTg4ZDE5MS1lZDA3LTQ0OWEtYWE0Yi0zYmE5MDk1ODNlNjkifQ==pearId=magic-pear-metadata-identifier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hyperlink" Target="http://dontchangethislink.peardeckmagic.zone?eyJ0eXBlIjoibXVsdGlwbGVDaG9pY2UiLCJkcmFnZ2FibGVzIjpbeyJpZCI6ImRyYWdnYWJsZTAiLCJ0eXBlIjoiaWNvbiIsImljb24iOnsiaWQiOiJkZWZhdWx0LWNpcmNsZSJ9LCJjb2xvciI6IiNENTFEMjgifV0sImRyYWdnYWJsZVNpemUiOjEyLjU1LCJlbWJlZGRhYmxlVXJsIjoiaHR0cHM6Ly8iLCJhbnN3ZXJzIjpbIkZhbHNlIiwiVHJ1ZSJdfQ==pearId=magic-pear-shape-identifier" TargetMode="External"/><Relationship Id="rId5" Type="http://schemas.openxmlformats.org/officeDocument/2006/relationships/image" Target="../media/image1.png"/><Relationship Id="rId6" Type="http://schemas.openxmlformats.org/officeDocument/2006/relationships/hyperlink" Target="http://dontchangethislink.peardeckmagic.zone?eyJ0eXBlIjoiZ29vZ2xlLXNsaWRlcy1hZGRvbi1yZXNwb25zZS1mb290ZXIiLCJsYXN0RWRpdGVkQnkiOiIxMDkxOTU0NDUyMzc5ODQ4MDg5MjEiLCJwcmVzZW50YXRpb25JZCI6IjFsWFdnVDdHQi1NNjgxSkRaQzBDdEFhVVVvVVltLWRDdElmeGYwWVJYUXcwIiwiY29udGVudElkIjoiY3VzdG9tLXJlc3BvbnNlLW11bHRpcGxlQ2hvaWNlIiwic2xpZGVJZCI6Imc4NjRmYmMwODVmXzBfODU2IiwiY29udGVudEluc3RhbmNlSWQiOiIxbFhXZ1Q3R0ItTTY4MUpEWkMwQ3RBYVVVb1VZbS1kQ3RJZnhmMFlSWFF3MC9jZWFkNTY3MC1lOTk3LTQxZjEtYmNkMC1lN2E1ODM4OGMxN2IifQ==pearId=magic-pear-metadata-identifi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/>
        </p:nvSpPr>
        <p:spPr>
          <a:xfrm>
            <a:off x="641075" y="87800"/>
            <a:ext cx="75384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>
                <a:solidFill>
                  <a:srgbClr val="741B47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HTML - Session - 3</a:t>
            </a:r>
            <a:endParaRPr sz="3600">
              <a:solidFill>
                <a:srgbClr val="741B47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35" name="Google Shape;35;p6"/>
          <p:cNvSpPr txBox="1"/>
          <p:nvPr/>
        </p:nvSpPr>
        <p:spPr>
          <a:xfrm>
            <a:off x="998050" y="1644625"/>
            <a:ext cx="5210700" cy="20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➢"/>
            </a:pPr>
            <a:r>
              <a:rPr lang="tr-TR" sz="3000"/>
              <a:t>HTML Id and Class</a:t>
            </a:r>
            <a:endParaRPr sz="3000"/>
          </a:p>
          <a:p>
            <a:pPr indent="-419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➢"/>
            </a:pPr>
            <a:r>
              <a:rPr lang="tr-TR" sz="3000"/>
              <a:t>Block and Inline Elements</a:t>
            </a:r>
            <a:endParaRPr sz="3000"/>
          </a:p>
          <a:p>
            <a:pPr indent="-419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➢"/>
            </a:pPr>
            <a:r>
              <a:rPr lang="tr-TR" sz="3000"/>
              <a:t>Images</a:t>
            </a:r>
            <a:endParaRPr sz="3000"/>
          </a:p>
          <a:p>
            <a:pPr indent="-419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➢"/>
            </a:pPr>
            <a:r>
              <a:rPr lang="tr-TR" sz="3000"/>
              <a:t>Links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127" name="Google Shape;127;p15"/>
          <p:cNvSpPr txBox="1"/>
          <p:nvPr/>
        </p:nvSpPr>
        <p:spPr>
          <a:xfrm>
            <a:off x="1264525" y="0"/>
            <a:ext cx="66906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</a:pPr>
            <a:r>
              <a:rPr b="0" i="0" lang="tr-TR" sz="4800" u="none" cap="none" strike="noStrike">
                <a:solidFill>
                  <a:srgbClr val="741B47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Table of Contents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650850" y="864239"/>
            <a:ext cx="7842300" cy="28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3600"/>
              <a:buFont typeface="Raleway"/>
              <a:buChar char="▶"/>
            </a:pPr>
            <a:r>
              <a:rPr b="0" i="0" lang="tr-TR" sz="3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&lt;img&gt; Tag</a:t>
            </a:r>
            <a:endParaRPr b="0" i="0" sz="36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5720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3600"/>
              <a:buFont typeface="Raleway"/>
              <a:buChar char="▶"/>
            </a:pPr>
            <a:r>
              <a:rPr b="0" i="0" lang="tr-TR" sz="3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The alt Attribute</a:t>
            </a:r>
            <a:endParaRPr b="0" i="0" sz="36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5720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3600"/>
              <a:buFont typeface="Raleway"/>
              <a:buChar char="▶"/>
            </a:pPr>
            <a:r>
              <a:rPr b="0" i="0" lang="tr-TR" sz="3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The weight and height Attribute</a:t>
            </a:r>
            <a:endParaRPr b="0" i="0" sz="36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5720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3600"/>
              <a:buFont typeface="Raleway"/>
              <a:buChar char="▶"/>
            </a:pPr>
            <a:r>
              <a:rPr b="0" i="0" lang="tr-TR" sz="3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The Border Attribute</a:t>
            </a:r>
            <a:endParaRPr b="0" i="0" sz="36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/>
          <p:nvPr>
            <p:ph type="ctrTitle"/>
          </p:nvPr>
        </p:nvSpPr>
        <p:spPr>
          <a:xfrm>
            <a:off x="1010730" y="2196234"/>
            <a:ext cx="4676700" cy="729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tr-TR">
                <a:solidFill>
                  <a:srgbClr val="741B47"/>
                </a:solidFill>
              </a:rPr>
              <a:t>&lt;img&gt; Tag</a:t>
            </a:r>
            <a:endParaRPr>
              <a:solidFill>
                <a:srgbClr val="741B47"/>
              </a:solidFill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tr-TR" sz="36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b="1" i="0" sz="36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140" name="Google Shape;140;p17"/>
          <p:cNvSpPr txBox="1"/>
          <p:nvPr>
            <p:ph type="title"/>
          </p:nvPr>
        </p:nvSpPr>
        <p:spPr>
          <a:xfrm>
            <a:off x="431800" y="173800"/>
            <a:ext cx="69258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tr-TR">
                <a:solidFill>
                  <a:srgbClr val="741B47"/>
                </a:solidFill>
              </a:rPr>
              <a:t>&lt;img&gt; Tag</a:t>
            </a:r>
            <a:endParaRPr>
              <a:solidFill>
                <a:srgbClr val="741B47"/>
              </a:solidFill>
            </a:endParaRPr>
          </a:p>
        </p:txBody>
      </p:sp>
      <p:grpSp>
        <p:nvGrpSpPr>
          <p:cNvPr id="141" name="Google Shape;141;p17"/>
          <p:cNvGrpSpPr/>
          <p:nvPr/>
        </p:nvGrpSpPr>
        <p:grpSpPr>
          <a:xfrm>
            <a:off x="-4435279" y="202275"/>
            <a:ext cx="7891201" cy="5283900"/>
            <a:chOff x="-4435279" y="-680227"/>
            <a:chExt cx="7891201" cy="5283900"/>
          </a:xfrm>
        </p:grpSpPr>
        <p:sp>
          <p:nvSpPr>
            <p:cNvPr id="142" name="Google Shape;142;p17"/>
            <p:cNvSpPr/>
            <p:nvPr/>
          </p:nvSpPr>
          <p:spPr>
            <a:xfrm>
              <a:off x="-4435279" y="-680227"/>
              <a:ext cx="5283900" cy="5283900"/>
            </a:xfrm>
            <a:prstGeom prst="blockArc">
              <a:avLst>
                <a:gd fmla="val 18900000" name="adj1"/>
                <a:gd fmla="val 2700000" name="adj2"/>
                <a:gd fmla="val 409" name="adj3"/>
              </a:avLst>
            </a:prstGeom>
            <a:noFill/>
            <a:ln cap="flat" cmpd="sng" w="25400">
              <a:solidFill>
                <a:srgbClr val="741B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444522" y="301632"/>
              <a:ext cx="3011400" cy="603600"/>
            </a:xfrm>
            <a:prstGeom prst="rect">
              <a:avLst/>
            </a:prstGeom>
            <a:solidFill>
              <a:srgbClr val="C27BA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7"/>
            <p:cNvSpPr txBox="1"/>
            <p:nvPr/>
          </p:nvSpPr>
          <p:spPr>
            <a:xfrm>
              <a:off x="444522" y="301632"/>
              <a:ext cx="3011400" cy="60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000" lIns="479075" spcFirstLastPara="1" rIns="33000" wrap="square" tIns="33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tr-TR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We can improve the design of a web page by adding images</a:t>
              </a:r>
              <a:endPara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67286" y="226184"/>
              <a:ext cx="754500" cy="7545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41B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790567" y="1207156"/>
              <a:ext cx="2665200" cy="603600"/>
            </a:xfrm>
            <a:prstGeom prst="rect">
              <a:avLst/>
            </a:prstGeom>
            <a:solidFill>
              <a:srgbClr val="C27BA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7"/>
            <p:cNvSpPr txBox="1"/>
            <p:nvPr/>
          </p:nvSpPr>
          <p:spPr>
            <a:xfrm>
              <a:off x="790567" y="1207156"/>
              <a:ext cx="2665200" cy="60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000" lIns="479075" spcFirstLastPara="1" rIns="33000" wrap="square" tIns="33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tr-TR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The &lt;img&gt; tag is used to define an image</a:t>
              </a:r>
              <a:endPara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413331" y="1131708"/>
              <a:ext cx="754500" cy="7545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41B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790567" y="2112679"/>
              <a:ext cx="2665200" cy="603600"/>
            </a:xfrm>
            <a:prstGeom prst="rect">
              <a:avLst/>
            </a:prstGeom>
            <a:solidFill>
              <a:srgbClr val="C27BA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7"/>
            <p:cNvSpPr txBox="1"/>
            <p:nvPr/>
          </p:nvSpPr>
          <p:spPr>
            <a:xfrm>
              <a:off x="790567" y="2112679"/>
              <a:ext cx="2665200" cy="60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000" lIns="479075" spcFirstLastPara="1" rIns="33000" wrap="square" tIns="33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tr-TR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The &lt;img&gt; tag is empty. It means that it does not have a closing tag</a:t>
              </a:r>
              <a:endPara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413331" y="2037232"/>
              <a:ext cx="754500" cy="7545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41B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444522" y="3018203"/>
              <a:ext cx="3011400" cy="603600"/>
            </a:xfrm>
            <a:prstGeom prst="rect">
              <a:avLst/>
            </a:prstGeom>
            <a:solidFill>
              <a:srgbClr val="C27BA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7"/>
            <p:cNvSpPr txBox="1"/>
            <p:nvPr/>
          </p:nvSpPr>
          <p:spPr>
            <a:xfrm>
              <a:off x="444522" y="3018203"/>
              <a:ext cx="3011400" cy="60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000" lIns="479075" spcFirstLastPara="1" rIns="33000" wrap="square" tIns="33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tr-TR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b="0" i="0" lang="tr-TR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he </a:t>
              </a:r>
              <a:r>
                <a:rPr b="1" i="0" lang="tr-TR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src</a:t>
              </a:r>
              <a:r>
                <a:rPr b="0" i="0" lang="tr-TR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 attribute</a:t>
              </a:r>
              <a:r>
                <a:rPr lang="tr-TR" sz="1300">
                  <a:solidFill>
                    <a:schemeClr val="lt1"/>
                  </a:solidFill>
                </a:rPr>
                <a:t> tells the browser where it can find the image file </a:t>
              </a:r>
              <a:r>
                <a:rPr b="0" i="0" lang="tr-TR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and it is mandatory.</a:t>
              </a:r>
              <a:endPara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67286" y="2942756"/>
              <a:ext cx="754500" cy="7545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41B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5" name="Google Shape;155;p17"/>
          <p:cNvPicPr preferRelativeResize="0"/>
          <p:nvPr/>
        </p:nvPicPr>
        <p:blipFill rotWithShape="1">
          <a:blip r:embed="rId3">
            <a:alphaModFix/>
          </a:blip>
          <a:srcRect b="27430" l="0" r="47326" t="15540"/>
          <a:stretch/>
        </p:blipFill>
        <p:spPr>
          <a:xfrm>
            <a:off x="3704724" y="1184134"/>
            <a:ext cx="4944302" cy="269922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6" name="Google Shape;15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93240" y="4120919"/>
            <a:ext cx="4655785" cy="429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ctrTitle"/>
          </p:nvPr>
        </p:nvSpPr>
        <p:spPr>
          <a:xfrm>
            <a:off x="1010730" y="2242143"/>
            <a:ext cx="46767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tr-TR">
                <a:solidFill>
                  <a:srgbClr val="741B47"/>
                </a:solidFill>
              </a:rPr>
              <a:t>The alt Attribute</a:t>
            </a:r>
            <a:endParaRPr>
              <a:solidFill>
                <a:srgbClr val="741B47"/>
              </a:solidFill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tr-TR" sz="36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b="1" i="0" sz="36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168" name="Google Shape;168;p19"/>
          <p:cNvSpPr txBox="1"/>
          <p:nvPr>
            <p:ph type="title"/>
          </p:nvPr>
        </p:nvSpPr>
        <p:spPr>
          <a:xfrm>
            <a:off x="431800" y="173800"/>
            <a:ext cx="69258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tr-TR">
                <a:solidFill>
                  <a:srgbClr val="741B47"/>
                </a:solidFill>
              </a:rPr>
              <a:t>The alt Attribute</a:t>
            </a:r>
            <a:endParaRPr>
              <a:solidFill>
                <a:srgbClr val="741B47"/>
              </a:solidFill>
            </a:endParaRPr>
          </a:p>
        </p:txBody>
      </p:sp>
      <p:sp>
        <p:nvSpPr>
          <p:cNvPr id="169" name="Google Shape;169;p19"/>
          <p:cNvSpPr/>
          <p:nvPr/>
        </p:nvSpPr>
        <p:spPr>
          <a:xfrm>
            <a:off x="176618" y="1012967"/>
            <a:ext cx="3683100" cy="28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tr-T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 </a:t>
            </a:r>
            <a:r>
              <a:rPr b="1" i="0" lang="tr-TR" sz="1400" u="none" cap="none" strike="noStrike">
                <a:solidFill>
                  <a:srgbClr val="F97C41"/>
                </a:solidFill>
                <a:latin typeface="Arial"/>
                <a:ea typeface="Arial"/>
                <a:cs typeface="Arial"/>
                <a:sym typeface="Arial"/>
              </a:rPr>
              <a:t>alt</a:t>
            </a:r>
            <a:r>
              <a:rPr b="0" i="0" lang="tr-T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attribute is used to provide an alternate text for an image in case the image fails to load on a web page or it is not supported by the browser, etc.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tr-T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Moreover, Visually impaired users browse the web via screen reading software. </a:t>
            </a:r>
            <a:r>
              <a:rPr lang="tr-TR"/>
              <a:t>T</a:t>
            </a:r>
            <a:r>
              <a:rPr b="0" i="0" lang="tr-T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 screen reading software can read the text inside an alt attribute for impaired users.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tr-T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We should add alt attribute to the image tag just like the src attribute.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19"/>
          <p:cNvPicPr preferRelativeResize="0"/>
          <p:nvPr/>
        </p:nvPicPr>
        <p:blipFill rotWithShape="1">
          <a:blip r:embed="rId3">
            <a:alphaModFix/>
          </a:blip>
          <a:srcRect b="41700" l="0" r="52093" t="15539"/>
          <a:stretch/>
        </p:blipFill>
        <p:spPr>
          <a:xfrm>
            <a:off x="4364108" y="1012967"/>
            <a:ext cx="4380615" cy="2893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1" name="Google Shape;171;p19"/>
          <p:cNvPicPr preferRelativeResize="0"/>
          <p:nvPr/>
        </p:nvPicPr>
        <p:blipFill rotWithShape="1">
          <a:blip r:embed="rId4">
            <a:alphaModFix/>
          </a:blip>
          <a:srcRect b="2439" l="0" r="8307" t="0"/>
          <a:stretch/>
        </p:blipFill>
        <p:spPr>
          <a:xfrm>
            <a:off x="3722635" y="4078903"/>
            <a:ext cx="5297187" cy="385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ctrTitle"/>
          </p:nvPr>
        </p:nvSpPr>
        <p:spPr>
          <a:xfrm>
            <a:off x="1042627" y="1916728"/>
            <a:ext cx="5134800" cy="13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tr-TR">
                <a:solidFill>
                  <a:srgbClr val="741B47"/>
                </a:solidFill>
              </a:rPr>
              <a:t>The width and height Attribute</a:t>
            </a:r>
            <a:endParaRPr>
              <a:solidFill>
                <a:srgbClr val="741B47"/>
              </a:solidFill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tr-TR" sz="36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b="1" i="0" sz="36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183" name="Google Shape;183;p21"/>
          <p:cNvSpPr txBox="1"/>
          <p:nvPr>
            <p:ph type="title"/>
          </p:nvPr>
        </p:nvSpPr>
        <p:spPr>
          <a:xfrm>
            <a:off x="431799" y="173800"/>
            <a:ext cx="80211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tr-TR" sz="4200">
                <a:solidFill>
                  <a:srgbClr val="741B47"/>
                </a:solidFill>
              </a:rPr>
              <a:t>The width and height Attributes</a:t>
            </a:r>
            <a:endParaRPr sz="4200">
              <a:solidFill>
                <a:srgbClr val="741B47"/>
              </a:solidFill>
            </a:endParaRPr>
          </a:p>
        </p:txBody>
      </p:sp>
      <p:grpSp>
        <p:nvGrpSpPr>
          <p:cNvPr id="184" name="Google Shape;184;p21"/>
          <p:cNvGrpSpPr/>
          <p:nvPr/>
        </p:nvGrpSpPr>
        <p:grpSpPr>
          <a:xfrm>
            <a:off x="308344" y="1499191"/>
            <a:ext cx="2137200" cy="1148400"/>
            <a:chOff x="308344" y="1499191"/>
            <a:chExt cx="2137200" cy="1148400"/>
          </a:xfrm>
        </p:grpSpPr>
        <p:sp>
          <p:nvSpPr>
            <p:cNvPr id="185" name="Google Shape;185;p21"/>
            <p:cNvSpPr/>
            <p:nvPr/>
          </p:nvSpPr>
          <p:spPr>
            <a:xfrm>
              <a:off x="308344" y="1499191"/>
              <a:ext cx="2137200" cy="1148400"/>
            </a:xfrm>
            <a:prstGeom prst="ellipse">
              <a:avLst/>
            </a:prstGeom>
            <a:solidFill>
              <a:srgbClr val="C27BA0"/>
            </a:solidFill>
            <a:ln cap="flat" cmpd="sng" w="25400">
              <a:solidFill>
                <a:srgbClr val="741B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19DD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1"/>
            <p:cNvSpPr/>
            <p:nvPr/>
          </p:nvSpPr>
          <p:spPr>
            <a:xfrm>
              <a:off x="431799" y="1693234"/>
              <a:ext cx="1907400" cy="7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tr-T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The width and height attributes are used to resize images.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7" name="Google Shape;187;p21"/>
          <p:cNvPicPr preferRelativeResize="0"/>
          <p:nvPr/>
        </p:nvPicPr>
        <p:blipFill rotWithShape="1">
          <a:blip r:embed="rId3">
            <a:alphaModFix/>
          </a:blip>
          <a:srcRect b="40667" l="0" r="53836" t="15538"/>
          <a:stretch/>
        </p:blipFill>
        <p:spPr>
          <a:xfrm>
            <a:off x="3039707" y="886189"/>
            <a:ext cx="5795948" cy="309141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8" name="Google Shape;18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81526" y="4139734"/>
            <a:ext cx="5795949" cy="465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ctrTitle"/>
          </p:nvPr>
        </p:nvSpPr>
        <p:spPr>
          <a:xfrm>
            <a:off x="1010729" y="2242143"/>
            <a:ext cx="59748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tr-TR">
                <a:solidFill>
                  <a:srgbClr val="741B47"/>
                </a:solidFill>
              </a:rPr>
              <a:t>The border Attribute</a:t>
            </a:r>
            <a:endParaRPr>
              <a:solidFill>
                <a:srgbClr val="741B47"/>
              </a:solidFill>
            </a:endParaRPr>
          </a:p>
        </p:txBody>
      </p:sp>
      <p:sp>
        <p:nvSpPr>
          <p:cNvPr id="194" name="Google Shape;194;p22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tr-TR" sz="36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4</a:t>
            </a:r>
            <a:endParaRPr b="1" i="0" sz="36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200" name="Google Shape;200;p23"/>
          <p:cNvSpPr txBox="1"/>
          <p:nvPr>
            <p:ph type="title"/>
          </p:nvPr>
        </p:nvSpPr>
        <p:spPr>
          <a:xfrm>
            <a:off x="431800" y="173800"/>
            <a:ext cx="69258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tr-TR">
                <a:solidFill>
                  <a:srgbClr val="741B47"/>
                </a:solidFill>
              </a:rPr>
              <a:t>The border Attribute</a:t>
            </a:r>
            <a:endParaRPr>
              <a:solidFill>
                <a:srgbClr val="741B47"/>
              </a:solidFill>
            </a:endParaRPr>
          </a:p>
        </p:txBody>
      </p:sp>
      <p:grpSp>
        <p:nvGrpSpPr>
          <p:cNvPr id="201" name="Google Shape;201;p23"/>
          <p:cNvGrpSpPr/>
          <p:nvPr/>
        </p:nvGrpSpPr>
        <p:grpSpPr>
          <a:xfrm>
            <a:off x="134090" y="1034017"/>
            <a:ext cx="3225900" cy="1174009"/>
            <a:chOff x="282945" y="800100"/>
            <a:chExt cx="3225900" cy="1174009"/>
          </a:xfrm>
        </p:grpSpPr>
        <p:sp>
          <p:nvSpPr>
            <p:cNvPr id="202" name="Google Shape;202;p23"/>
            <p:cNvSpPr/>
            <p:nvPr/>
          </p:nvSpPr>
          <p:spPr>
            <a:xfrm>
              <a:off x="282945" y="800100"/>
              <a:ext cx="3225800" cy="1174009"/>
            </a:xfrm>
            <a:prstGeom prst="flowChartPunchedTape">
              <a:avLst/>
            </a:prstGeom>
            <a:solidFill>
              <a:srgbClr val="C27BA0"/>
            </a:solidFill>
            <a:ln cap="flat" cmpd="sng" w="25400">
              <a:solidFill>
                <a:srgbClr val="741B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3"/>
            <p:cNvSpPr/>
            <p:nvPr/>
          </p:nvSpPr>
          <p:spPr>
            <a:xfrm>
              <a:off x="282945" y="1057068"/>
              <a:ext cx="3225900" cy="7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tr-T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* By default, an image has no borders.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tr-T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* To add a border around the image, we can use border attribute.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4" name="Google Shape;204;p23"/>
          <p:cNvPicPr preferRelativeResize="0"/>
          <p:nvPr/>
        </p:nvPicPr>
        <p:blipFill rotWithShape="1">
          <a:blip r:embed="rId3">
            <a:alphaModFix/>
          </a:blip>
          <a:srcRect b="36324" l="0" r="53720" t="15538"/>
          <a:stretch/>
        </p:blipFill>
        <p:spPr>
          <a:xfrm>
            <a:off x="3604438" y="1034017"/>
            <a:ext cx="5286287" cy="309141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idx="12" type="sldNum"/>
          </p:nvPr>
        </p:nvSpPr>
        <p:spPr>
          <a:xfrm>
            <a:off x="8657772" y="4643243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pic>
        <p:nvPicPr>
          <p:cNvPr id="210" name="Google Shape;21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79991"/>
            <a:ext cx="9144000" cy="2983518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4"/>
          <p:cNvSpPr txBox="1"/>
          <p:nvPr>
            <p:ph type="title"/>
          </p:nvPr>
        </p:nvSpPr>
        <p:spPr>
          <a:xfrm>
            <a:off x="431800" y="173800"/>
            <a:ext cx="69258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tr-TR" sz="4000">
                <a:solidFill>
                  <a:srgbClr val="741B47"/>
                </a:solidFill>
              </a:rPr>
              <a:t>Using Images in Your Pages</a:t>
            </a:r>
            <a:endParaRPr sz="4000">
              <a:solidFill>
                <a:srgbClr val="741B4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ctrTitle"/>
          </p:nvPr>
        </p:nvSpPr>
        <p:spPr>
          <a:xfrm>
            <a:off x="1074626" y="1908500"/>
            <a:ext cx="558840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tr-TR">
                <a:solidFill>
                  <a:srgbClr val="741B47"/>
                </a:solidFill>
              </a:rPr>
              <a:t>HTML  Id and Class</a:t>
            </a:r>
            <a:endParaRPr>
              <a:solidFill>
                <a:srgbClr val="741B47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idx="12" type="sldNum"/>
          </p:nvPr>
        </p:nvSpPr>
        <p:spPr>
          <a:xfrm>
            <a:off x="8657772" y="4643243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pic>
        <p:nvPicPr>
          <p:cNvPr id="217" name="Google Shape;217;p2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1900" y="89125"/>
            <a:ext cx="627345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type="ctrTitle"/>
          </p:nvPr>
        </p:nvSpPr>
        <p:spPr>
          <a:xfrm>
            <a:off x="1074619" y="1908496"/>
            <a:ext cx="496260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tr-TR">
                <a:solidFill>
                  <a:srgbClr val="741B47"/>
                </a:solidFill>
              </a:rPr>
              <a:t>HTML Links</a:t>
            </a:r>
            <a:endParaRPr>
              <a:solidFill>
                <a:srgbClr val="741B47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228" name="Google Shape;228;p27"/>
          <p:cNvSpPr txBox="1"/>
          <p:nvPr/>
        </p:nvSpPr>
        <p:spPr>
          <a:xfrm>
            <a:off x="747000" y="2429475"/>
            <a:ext cx="76500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</a:pPr>
            <a:r>
              <a:rPr lang="tr-TR" sz="3200">
                <a:solidFill>
                  <a:srgbClr val="8F4B6C"/>
                </a:solidFill>
                <a:latin typeface="Comic Sans MS"/>
                <a:ea typeface="Comic Sans MS"/>
                <a:cs typeface="Comic Sans MS"/>
                <a:sym typeface="Comic Sans MS"/>
              </a:rPr>
              <a:t>HTML links starts with &lt;alt&gt; tag.</a:t>
            </a:r>
            <a:endParaRPr i="0" sz="3200" u="none" cap="none" strike="noStrike">
              <a:solidFill>
                <a:srgbClr val="8F4B6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29" name="Google Shape;22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7050" y="84025"/>
            <a:ext cx="1210200" cy="187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7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429125"/>
            <a:ext cx="91440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7">
            <a:hlinkClick r:id="rId6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237" name="Google Shape;237;p28"/>
          <p:cNvSpPr txBox="1"/>
          <p:nvPr/>
        </p:nvSpPr>
        <p:spPr>
          <a:xfrm>
            <a:off x="1264525" y="0"/>
            <a:ext cx="66906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</a:pPr>
            <a:r>
              <a:rPr b="0" i="0" lang="tr-TR" sz="4800" u="none" cap="none" strike="noStrike">
                <a:solidFill>
                  <a:srgbClr val="741B47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Table of Contents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8"/>
          <p:cNvSpPr txBox="1"/>
          <p:nvPr/>
        </p:nvSpPr>
        <p:spPr>
          <a:xfrm>
            <a:off x="650850" y="864239"/>
            <a:ext cx="7842300" cy="28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3600"/>
              <a:buFont typeface="Raleway"/>
              <a:buChar char="▶"/>
            </a:pPr>
            <a:r>
              <a:rPr b="0" i="0" lang="tr-TR" sz="3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&lt;a&gt; Tag</a:t>
            </a:r>
            <a:endParaRPr b="0" i="0" sz="36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5720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3600"/>
              <a:buFont typeface="Raleway"/>
              <a:buChar char="▶"/>
            </a:pPr>
            <a:r>
              <a:rPr b="0" i="0" lang="tr-TR" sz="3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The href Attribute</a:t>
            </a:r>
            <a:endParaRPr b="0" i="0" sz="36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5720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3600"/>
              <a:buFont typeface="Raleway"/>
              <a:buChar char="▶"/>
            </a:pPr>
            <a:r>
              <a:rPr b="0" i="0" lang="tr-TR" sz="3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The target Attribute</a:t>
            </a:r>
            <a:endParaRPr b="0" i="0" sz="36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5720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3600"/>
              <a:buFont typeface="Raleway"/>
              <a:buChar char="▶"/>
            </a:pPr>
            <a:r>
              <a:rPr b="0" i="0" lang="tr-TR" sz="3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Image as a Link</a:t>
            </a:r>
            <a:endParaRPr b="0" i="0" sz="36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/>
          <p:nvPr>
            <p:ph type="ctrTitle"/>
          </p:nvPr>
        </p:nvSpPr>
        <p:spPr>
          <a:xfrm>
            <a:off x="1010730" y="2196234"/>
            <a:ext cx="4676700" cy="729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tr-TR">
                <a:solidFill>
                  <a:srgbClr val="741B47"/>
                </a:solidFill>
              </a:rPr>
              <a:t>&lt;a&gt; Tag</a:t>
            </a:r>
            <a:endParaRPr>
              <a:solidFill>
                <a:srgbClr val="741B47"/>
              </a:solidFill>
            </a:endParaRPr>
          </a:p>
        </p:txBody>
      </p:sp>
      <p:sp>
        <p:nvSpPr>
          <p:cNvPr id="244" name="Google Shape;244;p29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tr-TR" sz="36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b="1" i="0" sz="36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250" name="Google Shape;250;p30"/>
          <p:cNvSpPr txBox="1"/>
          <p:nvPr>
            <p:ph type="title"/>
          </p:nvPr>
        </p:nvSpPr>
        <p:spPr>
          <a:xfrm>
            <a:off x="393700" y="135700"/>
            <a:ext cx="69258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tr-TR">
                <a:solidFill>
                  <a:srgbClr val="741B47"/>
                </a:solidFill>
              </a:rPr>
              <a:t>&lt;a&gt; Tag</a:t>
            </a:r>
            <a:endParaRPr>
              <a:solidFill>
                <a:srgbClr val="741B47"/>
              </a:solidFill>
            </a:endParaRPr>
          </a:p>
        </p:txBody>
      </p:sp>
      <p:grpSp>
        <p:nvGrpSpPr>
          <p:cNvPr id="251" name="Google Shape;251;p30"/>
          <p:cNvGrpSpPr/>
          <p:nvPr/>
        </p:nvGrpSpPr>
        <p:grpSpPr>
          <a:xfrm>
            <a:off x="-4236162" y="376735"/>
            <a:ext cx="8299019" cy="5083800"/>
            <a:chOff x="-4236161" y="-654623"/>
            <a:chExt cx="8299019" cy="5083800"/>
          </a:xfrm>
        </p:grpSpPr>
        <p:sp>
          <p:nvSpPr>
            <p:cNvPr id="252" name="Google Shape;252;p30"/>
            <p:cNvSpPr/>
            <p:nvPr/>
          </p:nvSpPr>
          <p:spPr>
            <a:xfrm>
              <a:off x="-4236161" y="-654623"/>
              <a:ext cx="5083800" cy="5083800"/>
            </a:xfrm>
            <a:prstGeom prst="blockArc">
              <a:avLst>
                <a:gd fmla="val 18900000" name="adj1"/>
                <a:gd fmla="val 2700000" name="adj2"/>
                <a:gd fmla="val 425" name="adj3"/>
              </a:avLst>
            </a:prstGeom>
            <a:noFill/>
            <a:ln cap="flat" cmpd="sng" w="25400">
              <a:solidFill>
                <a:srgbClr val="741B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30"/>
            <p:cNvSpPr/>
            <p:nvPr/>
          </p:nvSpPr>
          <p:spPr>
            <a:xfrm>
              <a:off x="693858" y="539233"/>
              <a:ext cx="3369000" cy="1078200"/>
            </a:xfrm>
            <a:prstGeom prst="rect">
              <a:avLst/>
            </a:prstGeom>
            <a:solidFill>
              <a:srgbClr val="C27BA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30"/>
            <p:cNvSpPr txBox="1"/>
            <p:nvPr/>
          </p:nvSpPr>
          <p:spPr>
            <a:xfrm>
              <a:off x="693858" y="539233"/>
              <a:ext cx="3369000" cy="107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8559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tr-TR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One of the advantages of HTML, is the ability to link to other web pages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30"/>
            <p:cNvSpPr/>
            <p:nvPr/>
          </p:nvSpPr>
          <p:spPr>
            <a:xfrm>
              <a:off x="19910" y="404443"/>
              <a:ext cx="1347900" cy="13479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41B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30"/>
            <p:cNvSpPr/>
            <p:nvPr/>
          </p:nvSpPr>
          <p:spPr>
            <a:xfrm>
              <a:off x="693858" y="2157008"/>
              <a:ext cx="3369000" cy="1078200"/>
            </a:xfrm>
            <a:prstGeom prst="rect">
              <a:avLst/>
            </a:prstGeom>
            <a:solidFill>
              <a:srgbClr val="C27BA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30"/>
            <p:cNvSpPr txBox="1"/>
            <p:nvPr/>
          </p:nvSpPr>
          <p:spPr>
            <a:xfrm>
              <a:off x="693858" y="2157008"/>
              <a:ext cx="3369000" cy="107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8559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tr-TR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The </a:t>
              </a:r>
              <a:r>
                <a:rPr b="1" i="0" lang="tr-TR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&lt;a&gt; </a:t>
              </a:r>
              <a:r>
                <a:rPr b="0" i="0" lang="tr-TR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element and including text/image is used to define a link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30"/>
            <p:cNvSpPr/>
            <p:nvPr/>
          </p:nvSpPr>
          <p:spPr>
            <a:xfrm>
              <a:off x="19910" y="2022219"/>
              <a:ext cx="1347900" cy="13479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41B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59" name="Google Shape;259;p30"/>
          <p:cNvPicPr preferRelativeResize="0"/>
          <p:nvPr/>
        </p:nvPicPr>
        <p:blipFill rotWithShape="1">
          <a:blip r:embed="rId3">
            <a:alphaModFix/>
          </a:blip>
          <a:srcRect b="49998" l="0" r="80464" t="15539"/>
          <a:stretch/>
        </p:blipFill>
        <p:spPr>
          <a:xfrm>
            <a:off x="4834873" y="1148316"/>
            <a:ext cx="3415990" cy="338803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 txBox="1"/>
          <p:nvPr>
            <p:ph type="ctrTitle"/>
          </p:nvPr>
        </p:nvSpPr>
        <p:spPr>
          <a:xfrm>
            <a:off x="1010730" y="2242143"/>
            <a:ext cx="52413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tr-TR">
                <a:solidFill>
                  <a:srgbClr val="741B47"/>
                </a:solidFill>
              </a:rPr>
              <a:t>The href Attribute</a:t>
            </a:r>
            <a:endParaRPr>
              <a:solidFill>
                <a:srgbClr val="741B47"/>
              </a:solidFill>
            </a:endParaRPr>
          </a:p>
        </p:txBody>
      </p:sp>
      <p:sp>
        <p:nvSpPr>
          <p:cNvPr id="265" name="Google Shape;265;p31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tr-TR" sz="36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b="1" i="0" sz="36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271" name="Google Shape;271;p32"/>
          <p:cNvSpPr txBox="1"/>
          <p:nvPr>
            <p:ph type="title"/>
          </p:nvPr>
        </p:nvSpPr>
        <p:spPr>
          <a:xfrm>
            <a:off x="431800" y="173800"/>
            <a:ext cx="69258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tr-TR">
                <a:solidFill>
                  <a:srgbClr val="741B47"/>
                </a:solidFill>
              </a:rPr>
              <a:t>The href Attribute</a:t>
            </a:r>
            <a:endParaRPr>
              <a:solidFill>
                <a:srgbClr val="741B47"/>
              </a:solidFill>
            </a:endParaRPr>
          </a:p>
        </p:txBody>
      </p:sp>
      <p:grpSp>
        <p:nvGrpSpPr>
          <p:cNvPr id="272" name="Google Shape;272;p32"/>
          <p:cNvGrpSpPr/>
          <p:nvPr/>
        </p:nvGrpSpPr>
        <p:grpSpPr>
          <a:xfrm>
            <a:off x="-4228791" y="312940"/>
            <a:ext cx="8299248" cy="5083800"/>
            <a:chOff x="-4266866" y="-654623"/>
            <a:chExt cx="8299248" cy="5083800"/>
          </a:xfrm>
        </p:grpSpPr>
        <p:sp>
          <p:nvSpPr>
            <p:cNvPr id="273" name="Google Shape;273;p32"/>
            <p:cNvSpPr/>
            <p:nvPr/>
          </p:nvSpPr>
          <p:spPr>
            <a:xfrm>
              <a:off x="-4266866" y="-654623"/>
              <a:ext cx="5083800" cy="5083800"/>
            </a:xfrm>
            <a:prstGeom prst="blockArc">
              <a:avLst>
                <a:gd fmla="val 18900000" name="adj1"/>
                <a:gd fmla="val 2700000" name="adj2"/>
                <a:gd fmla="val 425" name="adj3"/>
              </a:avLst>
            </a:prstGeom>
            <a:noFill/>
            <a:ln cap="flat" cmpd="sng" w="25400">
              <a:solidFill>
                <a:srgbClr val="741B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2"/>
            <p:cNvSpPr/>
            <p:nvPr/>
          </p:nvSpPr>
          <p:spPr>
            <a:xfrm>
              <a:off x="525382" y="377455"/>
              <a:ext cx="3507000" cy="754800"/>
            </a:xfrm>
            <a:prstGeom prst="rect">
              <a:avLst/>
            </a:prstGeom>
            <a:solidFill>
              <a:srgbClr val="C27BA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2"/>
            <p:cNvSpPr txBox="1"/>
            <p:nvPr/>
          </p:nvSpPr>
          <p:spPr>
            <a:xfrm>
              <a:off x="525382" y="377455"/>
              <a:ext cx="3507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5992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tr-TR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Technically, we didn't complete the HTML link</a:t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53562" y="283091"/>
              <a:ext cx="943500" cy="9435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41B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2"/>
            <p:cNvSpPr/>
            <p:nvPr/>
          </p:nvSpPr>
          <p:spPr>
            <a:xfrm>
              <a:off x="799792" y="1509823"/>
              <a:ext cx="3232500" cy="754800"/>
            </a:xfrm>
            <a:prstGeom prst="rect">
              <a:avLst/>
            </a:prstGeom>
            <a:solidFill>
              <a:srgbClr val="C27BA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2"/>
            <p:cNvSpPr txBox="1"/>
            <p:nvPr/>
          </p:nvSpPr>
          <p:spPr>
            <a:xfrm>
              <a:off x="799792" y="1509823"/>
              <a:ext cx="32325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5992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tr-TR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We need href attribute inside opening </a:t>
              </a:r>
              <a:r>
                <a:rPr b="1" i="0" lang="tr-TR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&lt;a&gt; </a:t>
              </a:r>
              <a:r>
                <a:rPr b="0" i="0" lang="tr-TR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tag to specify which page we want to link</a:t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2"/>
            <p:cNvSpPr/>
            <p:nvPr/>
          </p:nvSpPr>
          <p:spPr>
            <a:xfrm>
              <a:off x="327973" y="1415459"/>
              <a:ext cx="943500" cy="9435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41B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2"/>
            <p:cNvSpPr/>
            <p:nvPr/>
          </p:nvSpPr>
          <p:spPr>
            <a:xfrm>
              <a:off x="525382" y="2642190"/>
              <a:ext cx="3507000" cy="754800"/>
            </a:xfrm>
            <a:prstGeom prst="rect">
              <a:avLst/>
            </a:prstGeom>
            <a:solidFill>
              <a:srgbClr val="C27BA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2"/>
            <p:cNvSpPr txBox="1"/>
            <p:nvPr/>
          </p:nvSpPr>
          <p:spPr>
            <a:xfrm>
              <a:off x="525382" y="2642190"/>
              <a:ext cx="3507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5992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tr-TR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The </a:t>
              </a:r>
              <a:r>
                <a:rPr b="1" i="0" lang="tr-TR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href</a:t>
              </a:r>
              <a:r>
                <a:rPr b="0" i="0" lang="tr-TR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 attribute defines the address of the link</a:t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2"/>
            <p:cNvSpPr/>
            <p:nvPr/>
          </p:nvSpPr>
          <p:spPr>
            <a:xfrm>
              <a:off x="53562" y="2547826"/>
              <a:ext cx="943500" cy="9435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41B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83" name="Google Shape;283;p32"/>
          <p:cNvPicPr preferRelativeResize="0"/>
          <p:nvPr/>
        </p:nvPicPr>
        <p:blipFill rotWithShape="1">
          <a:blip r:embed="rId3">
            <a:alphaModFix/>
          </a:blip>
          <a:srcRect b="46044" l="0" r="67325" t="15536"/>
          <a:stretch/>
        </p:blipFill>
        <p:spPr>
          <a:xfrm>
            <a:off x="4306187" y="1352991"/>
            <a:ext cx="4596228" cy="303825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4" name="Google Shape;284;p32"/>
          <p:cNvSpPr txBox="1"/>
          <p:nvPr/>
        </p:nvSpPr>
        <p:spPr>
          <a:xfrm>
            <a:off x="4306175" y="4606125"/>
            <a:ext cx="32031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2400">
                <a:solidFill>
                  <a:srgbClr val="FF0000"/>
                </a:solidFill>
                <a:highlight>
                  <a:srgbClr val="FFFFFF"/>
                </a:highlight>
              </a:rPr>
              <a:t>H</a:t>
            </a:r>
            <a:r>
              <a:rPr lang="tr-TR" sz="2400">
                <a:solidFill>
                  <a:srgbClr val="222222"/>
                </a:solidFill>
                <a:highlight>
                  <a:srgbClr val="FFFFFF"/>
                </a:highlight>
              </a:rPr>
              <a:t>ypertext </a:t>
            </a:r>
            <a:r>
              <a:rPr b="1" lang="tr-TR" sz="2400">
                <a:solidFill>
                  <a:srgbClr val="FF0000"/>
                </a:solidFill>
                <a:highlight>
                  <a:srgbClr val="FFFFFF"/>
                </a:highlight>
              </a:rPr>
              <a:t>REF</a:t>
            </a:r>
            <a:r>
              <a:rPr lang="tr-TR" sz="2400">
                <a:solidFill>
                  <a:srgbClr val="222222"/>
                </a:solidFill>
                <a:highlight>
                  <a:srgbClr val="FFFFFF"/>
                </a:highlight>
              </a:rPr>
              <a:t>erence</a:t>
            </a:r>
            <a:endParaRPr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 txBox="1"/>
          <p:nvPr>
            <p:ph type="ctrTitle"/>
          </p:nvPr>
        </p:nvSpPr>
        <p:spPr>
          <a:xfrm>
            <a:off x="1021362" y="2175792"/>
            <a:ext cx="5709000" cy="770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tr-TR">
                <a:solidFill>
                  <a:srgbClr val="741B47"/>
                </a:solidFill>
              </a:rPr>
              <a:t>The target Attribute</a:t>
            </a:r>
            <a:endParaRPr>
              <a:solidFill>
                <a:srgbClr val="741B47"/>
              </a:solidFill>
            </a:endParaRPr>
          </a:p>
        </p:txBody>
      </p:sp>
      <p:sp>
        <p:nvSpPr>
          <p:cNvPr id="290" name="Google Shape;290;p33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tr-TR" sz="36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b="1" i="0" sz="36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296" name="Google Shape;296;p34"/>
          <p:cNvSpPr txBox="1"/>
          <p:nvPr>
            <p:ph type="title"/>
          </p:nvPr>
        </p:nvSpPr>
        <p:spPr>
          <a:xfrm>
            <a:off x="431799" y="173800"/>
            <a:ext cx="80211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tr-TR" sz="4200">
                <a:solidFill>
                  <a:srgbClr val="741B47"/>
                </a:solidFill>
              </a:rPr>
              <a:t>The target Attributes</a:t>
            </a:r>
            <a:endParaRPr sz="4200">
              <a:solidFill>
                <a:srgbClr val="741B47"/>
              </a:solidFill>
            </a:endParaRPr>
          </a:p>
        </p:txBody>
      </p:sp>
      <p:sp>
        <p:nvSpPr>
          <p:cNvPr id="297" name="Google Shape;297;p34"/>
          <p:cNvSpPr/>
          <p:nvPr/>
        </p:nvSpPr>
        <p:spPr>
          <a:xfrm>
            <a:off x="431799" y="1693234"/>
            <a:ext cx="19074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width and height attributes are used to resize images.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8" name="Google Shape;298;p34"/>
          <p:cNvGrpSpPr/>
          <p:nvPr/>
        </p:nvGrpSpPr>
        <p:grpSpPr>
          <a:xfrm>
            <a:off x="-4228791" y="312940"/>
            <a:ext cx="8299248" cy="5083800"/>
            <a:chOff x="-4266866" y="-654623"/>
            <a:chExt cx="8299248" cy="5083800"/>
          </a:xfrm>
        </p:grpSpPr>
        <p:sp>
          <p:nvSpPr>
            <p:cNvPr id="299" name="Google Shape;299;p34"/>
            <p:cNvSpPr/>
            <p:nvPr/>
          </p:nvSpPr>
          <p:spPr>
            <a:xfrm>
              <a:off x="-4266866" y="-654623"/>
              <a:ext cx="5083800" cy="5083800"/>
            </a:xfrm>
            <a:prstGeom prst="blockArc">
              <a:avLst>
                <a:gd fmla="val 18900000" name="adj1"/>
                <a:gd fmla="val 2700000" name="adj2"/>
                <a:gd fmla="val 425" name="adj3"/>
              </a:avLst>
            </a:prstGeom>
            <a:noFill/>
            <a:ln cap="flat" cmpd="sng" w="25400">
              <a:solidFill>
                <a:srgbClr val="741B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34"/>
            <p:cNvSpPr/>
            <p:nvPr/>
          </p:nvSpPr>
          <p:spPr>
            <a:xfrm>
              <a:off x="525382" y="377455"/>
              <a:ext cx="3507000" cy="754800"/>
            </a:xfrm>
            <a:prstGeom prst="rect">
              <a:avLst/>
            </a:prstGeom>
            <a:solidFill>
              <a:srgbClr val="C27BA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34"/>
            <p:cNvSpPr txBox="1"/>
            <p:nvPr/>
          </p:nvSpPr>
          <p:spPr>
            <a:xfrm>
              <a:off x="525382" y="377455"/>
              <a:ext cx="3507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5992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tr-TR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The </a:t>
              </a:r>
              <a:r>
                <a:rPr b="1" i="0" lang="tr-TR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target</a:t>
              </a:r>
              <a:r>
                <a:rPr b="0" i="0" lang="tr-TR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attribute is used to specify how a link should open</a:t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4"/>
            <p:cNvSpPr/>
            <p:nvPr/>
          </p:nvSpPr>
          <p:spPr>
            <a:xfrm>
              <a:off x="53562" y="283091"/>
              <a:ext cx="943500" cy="9435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41B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4"/>
            <p:cNvSpPr/>
            <p:nvPr/>
          </p:nvSpPr>
          <p:spPr>
            <a:xfrm>
              <a:off x="799792" y="1509823"/>
              <a:ext cx="3232500" cy="754800"/>
            </a:xfrm>
            <a:prstGeom prst="rect">
              <a:avLst/>
            </a:prstGeom>
            <a:solidFill>
              <a:srgbClr val="C27BA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4"/>
            <p:cNvSpPr txBox="1"/>
            <p:nvPr/>
          </p:nvSpPr>
          <p:spPr>
            <a:xfrm>
              <a:off x="799792" y="1509823"/>
              <a:ext cx="32325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5992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tr-TR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 order to open link in a new page, the target attribute requires a value of </a:t>
              </a:r>
              <a:r>
                <a:rPr b="1" i="0" lang="tr-TR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_blank</a:t>
              </a:r>
              <a:endParaRPr b="1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4"/>
            <p:cNvSpPr/>
            <p:nvPr/>
          </p:nvSpPr>
          <p:spPr>
            <a:xfrm>
              <a:off x="327973" y="1415459"/>
              <a:ext cx="943500" cy="9435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41B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4"/>
            <p:cNvSpPr/>
            <p:nvPr/>
          </p:nvSpPr>
          <p:spPr>
            <a:xfrm>
              <a:off x="525382" y="2642190"/>
              <a:ext cx="3507000" cy="754800"/>
            </a:xfrm>
            <a:prstGeom prst="rect">
              <a:avLst/>
            </a:prstGeom>
            <a:solidFill>
              <a:srgbClr val="C27BA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4"/>
            <p:cNvSpPr txBox="1"/>
            <p:nvPr/>
          </p:nvSpPr>
          <p:spPr>
            <a:xfrm>
              <a:off x="525382" y="2642190"/>
              <a:ext cx="3507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5992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tr-TR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We should add the target attribute inside opening </a:t>
              </a:r>
              <a:r>
                <a:rPr b="1" i="0" lang="tr-TR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&lt;a&gt; </a:t>
              </a:r>
              <a:r>
                <a:rPr b="0" i="0" lang="tr-TR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tag like href attribute</a:t>
              </a:r>
              <a:endPara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4"/>
            <p:cNvSpPr/>
            <p:nvPr/>
          </p:nvSpPr>
          <p:spPr>
            <a:xfrm>
              <a:off x="53562" y="2547826"/>
              <a:ext cx="943500" cy="9435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41B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09" name="Google Shape;309;p34"/>
          <p:cNvPicPr preferRelativeResize="0"/>
          <p:nvPr/>
        </p:nvPicPr>
        <p:blipFill rotWithShape="1">
          <a:blip r:embed="rId3">
            <a:alphaModFix/>
          </a:blip>
          <a:srcRect b="44181" l="0" r="60929" t="15539"/>
          <a:stretch/>
        </p:blipFill>
        <p:spPr>
          <a:xfrm>
            <a:off x="4259521" y="1483242"/>
            <a:ext cx="4732808" cy="274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46" name="Google Shape;46;p8"/>
          <p:cNvSpPr txBox="1"/>
          <p:nvPr>
            <p:ph type="title"/>
          </p:nvPr>
        </p:nvSpPr>
        <p:spPr>
          <a:xfrm>
            <a:off x="393700" y="135700"/>
            <a:ext cx="69258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tr-TR">
                <a:solidFill>
                  <a:srgbClr val="741B47"/>
                </a:solidFill>
              </a:rPr>
              <a:t>HTML Id</a:t>
            </a:r>
            <a:endParaRPr>
              <a:solidFill>
                <a:srgbClr val="741B47"/>
              </a:solidFill>
            </a:endParaRPr>
          </a:p>
        </p:txBody>
      </p:sp>
      <p:grpSp>
        <p:nvGrpSpPr>
          <p:cNvPr id="47" name="Google Shape;47;p8"/>
          <p:cNvGrpSpPr/>
          <p:nvPr/>
        </p:nvGrpSpPr>
        <p:grpSpPr>
          <a:xfrm>
            <a:off x="-5554438" y="289023"/>
            <a:ext cx="10755362" cy="4892363"/>
            <a:chOff x="-4435279" y="-680227"/>
            <a:chExt cx="7947508" cy="5283900"/>
          </a:xfrm>
        </p:grpSpPr>
        <p:sp>
          <p:nvSpPr>
            <p:cNvPr id="48" name="Google Shape;48;p8"/>
            <p:cNvSpPr/>
            <p:nvPr/>
          </p:nvSpPr>
          <p:spPr>
            <a:xfrm>
              <a:off x="-4435279" y="-680227"/>
              <a:ext cx="5283900" cy="5283900"/>
            </a:xfrm>
            <a:prstGeom prst="blockArc">
              <a:avLst>
                <a:gd fmla="val 18900000" name="adj1"/>
                <a:gd fmla="val 2700000" name="adj2"/>
                <a:gd fmla="val 409" name="adj3"/>
              </a:avLst>
            </a:prstGeom>
            <a:noFill/>
            <a:ln cap="flat" cmpd="sng" w="25400">
              <a:solidFill>
                <a:srgbClr val="741B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8"/>
            <p:cNvSpPr/>
            <p:nvPr/>
          </p:nvSpPr>
          <p:spPr>
            <a:xfrm>
              <a:off x="444522" y="301632"/>
              <a:ext cx="3011400" cy="603600"/>
            </a:xfrm>
            <a:prstGeom prst="rect">
              <a:avLst/>
            </a:prstGeom>
            <a:solidFill>
              <a:srgbClr val="C27BA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8"/>
            <p:cNvSpPr txBox="1"/>
            <p:nvPr/>
          </p:nvSpPr>
          <p:spPr>
            <a:xfrm>
              <a:off x="500829" y="301632"/>
              <a:ext cx="3011400" cy="60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000" lIns="479075" spcFirstLastPara="1" rIns="33000" wrap="square" tIns="33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tr-TR" sz="1300">
                  <a:solidFill>
                    <a:schemeClr val="lt1"/>
                  </a:solidFill>
                </a:rPr>
                <a:t>The HTML id attribute is used to specify a unique id for an HTML element.</a:t>
              </a:r>
              <a:endPara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67286" y="226184"/>
              <a:ext cx="754500" cy="7545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41B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8"/>
            <p:cNvSpPr/>
            <p:nvPr/>
          </p:nvSpPr>
          <p:spPr>
            <a:xfrm>
              <a:off x="790567" y="1207156"/>
              <a:ext cx="2665200" cy="603600"/>
            </a:xfrm>
            <a:prstGeom prst="rect">
              <a:avLst/>
            </a:prstGeom>
            <a:solidFill>
              <a:srgbClr val="C27BA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8"/>
            <p:cNvSpPr txBox="1"/>
            <p:nvPr/>
          </p:nvSpPr>
          <p:spPr>
            <a:xfrm>
              <a:off x="846874" y="1207156"/>
              <a:ext cx="2665200" cy="60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000" lIns="479075" spcFirstLastPara="1" rIns="33000" wrap="square" tIns="33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tr-TR" sz="1300">
                  <a:solidFill>
                    <a:schemeClr val="lt1"/>
                  </a:solidFill>
                </a:rPr>
                <a:t>You cannot have more than one element with the same id in an HTML document.</a:t>
              </a:r>
              <a:endPara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8"/>
            <p:cNvSpPr/>
            <p:nvPr/>
          </p:nvSpPr>
          <p:spPr>
            <a:xfrm>
              <a:off x="413331" y="1131708"/>
              <a:ext cx="754500" cy="7545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41B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8"/>
            <p:cNvSpPr/>
            <p:nvPr/>
          </p:nvSpPr>
          <p:spPr>
            <a:xfrm>
              <a:off x="790567" y="2112679"/>
              <a:ext cx="2665200" cy="603600"/>
            </a:xfrm>
            <a:prstGeom prst="rect">
              <a:avLst/>
            </a:prstGeom>
            <a:solidFill>
              <a:srgbClr val="C27BA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8"/>
            <p:cNvSpPr txBox="1"/>
            <p:nvPr/>
          </p:nvSpPr>
          <p:spPr>
            <a:xfrm>
              <a:off x="846874" y="2112679"/>
              <a:ext cx="2665200" cy="60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000" lIns="479075" spcFirstLastPara="1" rIns="33000" wrap="square" tIns="33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tr-TR" sz="1300">
                  <a:solidFill>
                    <a:schemeClr val="lt1"/>
                  </a:solidFill>
                </a:rPr>
                <a:t>The id name is </a:t>
              </a:r>
              <a:r>
                <a:rPr b="1" lang="tr-TR" sz="1300">
                  <a:solidFill>
                    <a:srgbClr val="FF0000"/>
                  </a:solidFill>
                </a:rPr>
                <a:t>case sensitive</a:t>
              </a:r>
              <a:endParaRPr b="1" i="0" sz="1300" u="none" cap="none" strike="noStrike">
                <a:solidFill>
                  <a:srgbClr val="FF0000"/>
                </a:solidFill>
              </a:endParaRPr>
            </a:p>
          </p:txBody>
        </p:sp>
        <p:sp>
          <p:nvSpPr>
            <p:cNvPr id="57" name="Google Shape;57;p8"/>
            <p:cNvSpPr/>
            <p:nvPr/>
          </p:nvSpPr>
          <p:spPr>
            <a:xfrm>
              <a:off x="413331" y="2037232"/>
              <a:ext cx="754500" cy="7545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41B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8"/>
            <p:cNvSpPr/>
            <p:nvPr/>
          </p:nvSpPr>
          <p:spPr>
            <a:xfrm>
              <a:off x="444522" y="3018203"/>
              <a:ext cx="3011400" cy="603600"/>
            </a:xfrm>
            <a:prstGeom prst="rect">
              <a:avLst/>
            </a:prstGeom>
            <a:solidFill>
              <a:srgbClr val="C27BA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8"/>
            <p:cNvSpPr txBox="1"/>
            <p:nvPr/>
          </p:nvSpPr>
          <p:spPr>
            <a:xfrm>
              <a:off x="500829" y="3018203"/>
              <a:ext cx="3011400" cy="60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000" lIns="479075" spcFirstLastPara="1" rIns="33000" wrap="square" tIns="33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tr-TR" sz="1300">
                  <a:solidFill>
                    <a:schemeClr val="lt1"/>
                  </a:solidFill>
                </a:rPr>
                <a:t>The id name must contain at least one character, and must not contain whitespaces</a:t>
              </a:r>
              <a:endPara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8"/>
            <p:cNvSpPr/>
            <p:nvPr/>
          </p:nvSpPr>
          <p:spPr>
            <a:xfrm>
              <a:off x="67286" y="2942756"/>
              <a:ext cx="754500" cy="7545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41B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8"/>
          <p:cNvSpPr/>
          <p:nvPr/>
        </p:nvSpPr>
        <p:spPr>
          <a:xfrm>
            <a:off x="5257025" y="1563125"/>
            <a:ext cx="3848904" cy="2275884"/>
          </a:xfrm>
          <a:prstGeom prst="clou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600" u="sng">
                <a:solidFill>
                  <a:srgbClr val="FF0000"/>
                </a:solidFill>
              </a:rPr>
              <a:t>The syntax for id is:</a:t>
            </a:r>
            <a:endParaRPr sz="16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-TR" sz="1300"/>
              <a:t>write a hash character </a:t>
            </a:r>
            <a:r>
              <a:rPr lang="tr-TR" sz="1300"/>
              <a:t>(#)</a:t>
            </a:r>
            <a:r>
              <a:rPr lang="tr-TR" sz="1300"/>
              <a:t> for accessing.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-TR" sz="1300"/>
              <a:t>followed by an id name.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-TR" sz="1300"/>
              <a:t>&lt;h1 id=”myheader”&gt;</a:t>
            </a:r>
            <a:endParaRPr sz="13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315" name="Google Shape;315;p35"/>
          <p:cNvSpPr txBox="1"/>
          <p:nvPr>
            <p:ph type="title"/>
          </p:nvPr>
        </p:nvSpPr>
        <p:spPr>
          <a:xfrm>
            <a:off x="431799" y="173800"/>
            <a:ext cx="80211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tr-TR" sz="4200">
                <a:solidFill>
                  <a:srgbClr val="741B47"/>
                </a:solidFill>
              </a:rPr>
              <a:t>HTML Link Colors</a:t>
            </a:r>
            <a:endParaRPr sz="4200">
              <a:solidFill>
                <a:srgbClr val="741B47"/>
              </a:solidFill>
            </a:endParaRPr>
          </a:p>
        </p:txBody>
      </p:sp>
      <p:sp>
        <p:nvSpPr>
          <p:cNvPr id="316" name="Google Shape;316;p35"/>
          <p:cNvSpPr/>
          <p:nvPr/>
        </p:nvSpPr>
        <p:spPr>
          <a:xfrm>
            <a:off x="431799" y="1693234"/>
            <a:ext cx="19074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width and height attributes are used to resize images.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7" name="Google Shape;317;p35"/>
          <p:cNvGrpSpPr/>
          <p:nvPr/>
        </p:nvGrpSpPr>
        <p:grpSpPr>
          <a:xfrm>
            <a:off x="-4228791" y="312940"/>
            <a:ext cx="8299248" cy="5083800"/>
            <a:chOff x="-4266866" y="-654623"/>
            <a:chExt cx="8299248" cy="5083800"/>
          </a:xfrm>
        </p:grpSpPr>
        <p:sp>
          <p:nvSpPr>
            <p:cNvPr id="318" name="Google Shape;318;p35"/>
            <p:cNvSpPr/>
            <p:nvPr/>
          </p:nvSpPr>
          <p:spPr>
            <a:xfrm>
              <a:off x="-4266866" y="-654623"/>
              <a:ext cx="5083800" cy="5083800"/>
            </a:xfrm>
            <a:prstGeom prst="blockArc">
              <a:avLst>
                <a:gd fmla="val 18900000" name="adj1"/>
                <a:gd fmla="val 2700000" name="adj2"/>
                <a:gd fmla="val 425" name="adj3"/>
              </a:avLst>
            </a:prstGeom>
            <a:noFill/>
            <a:ln cap="flat" cmpd="sng" w="25400">
              <a:solidFill>
                <a:srgbClr val="741B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5"/>
            <p:cNvSpPr/>
            <p:nvPr/>
          </p:nvSpPr>
          <p:spPr>
            <a:xfrm>
              <a:off x="525382" y="377455"/>
              <a:ext cx="3507000" cy="754800"/>
            </a:xfrm>
            <a:prstGeom prst="rect">
              <a:avLst/>
            </a:prstGeom>
            <a:solidFill>
              <a:srgbClr val="C27BA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5"/>
            <p:cNvSpPr txBox="1"/>
            <p:nvPr/>
          </p:nvSpPr>
          <p:spPr>
            <a:xfrm>
              <a:off x="525382" y="377455"/>
              <a:ext cx="3507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599200" spcFirstLastPara="1" rIns="38100" wrap="square" tIns="381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100"/>
                </a:spcBef>
                <a:spcAft>
                  <a:spcPts val="0"/>
                </a:spcAft>
                <a:buNone/>
              </a:pPr>
              <a:r>
                <a:rPr lang="tr-TR" sz="1500">
                  <a:solidFill>
                    <a:schemeClr val="lt1"/>
                  </a:solidFill>
                </a:rPr>
                <a:t>An unvisited link is underlined and </a:t>
              </a:r>
              <a:r>
                <a:rPr b="1" lang="tr-TR" sz="1500">
                  <a:solidFill>
                    <a:srgbClr val="0000FF"/>
                  </a:solidFill>
                </a:rPr>
                <a:t>blue</a:t>
              </a:r>
              <a:endParaRPr b="1" sz="115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110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sz="1500">
                <a:solidFill>
                  <a:schemeClr val="lt1"/>
                </a:solidFill>
              </a:endParaRPr>
            </a:p>
          </p:txBody>
        </p:sp>
        <p:sp>
          <p:nvSpPr>
            <p:cNvPr id="321" name="Google Shape;321;p35"/>
            <p:cNvSpPr/>
            <p:nvPr/>
          </p:nvSpPr>
          <p:spPr>
            <a:xfrm>
              <a:off x="53562" y="283091"/>
              <a:ext cx="943500" cy="9435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41B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35"/>
            <p:cNvSpPr/>
            <p:nvPr/>
          </p:nvSpPr>
          <p:spPr>
            <a:xfrm>
              <a:off x="799792" y="1509823"/>
              <a:ext cx="3232500" cy="754800"/>
            </a:xfrm>
            <a:prstGeom prst="rect">
              <a:avLst/>
            </a:prstGeom>
            <a:solidFill>
              <a:srgbClr val="C27BA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35"/>
            <p:cNvSpPr txBox="1"/>
            <p:nvPr/>
          </p:nvSpPr>
          <p:spPr>
            <a:xfrm>
              <a:off x="799792" y="1509823"/>
              <a:ext cx="32325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5992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tr-TR" sz="1500">
                  <a:solidFill>
                    <a:schemeClr val="lt1"/>
                  </a:solidFill>
                </a:rPr>
                <a:t>A visited link is underlined and </a:t>
              </a:r>
              <a:r>
                <a:rPr b="1" lang="tr-TR" sz="1500">
                  <a:solidFill>
                    <a:schemeClr val="lt1"/>
                  </a:solidFill>
                </a:rPr>
                <a:t>purple</a:t>
              </a:r>
              <a:endParaRPr b="1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35"/>
            <p:cNvSpPr/>
            <p:nvPr/>
          </p:nvSpPr>
          <p:spPr>
            <a:xfrm>
              <a:off x="327973" y="1415459"/>
              <a:ext cx="943500" cy="9435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41B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35"/>
            <p:cNvSpPr/>
            <p:nvPr/>
          </p:nvSpPr>
          <p:spPr>
            <a:xfrm>
              <a:off x="525382" y="2642190"/>
              <a:ext cx="3507000" cy="754800"/>
            </a:xfrm>
            <a:prstGeom prst="rect">
              <a:avLst/>
            </a:prstGeom>
            <a:solidFill>
              <a:srgbClr val="C27BA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35"/>
            <p:cNvSpPr txBox="1"/>
            <p:nvPr/>
          </p:nvSpPr>
          <p:spPr>
            <a:xfrm>
              <a:off x="525382" y="2642190"/>
              <a:ext cx="3507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5992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tr-TR" sz="1500">
                  <a:solidFill>
                    <a:schemeClr val="lt1"/>
                  </a:solidFill>
                </a:rPr>
                <a:t>An active link is underlined and </a:t>
              </a:r>
              <a:r>
                <a:rPr b="1" lang="tr-TR" sz="1500">
                  <a:solidFill>
                    <a:srgbClr val="FF0000"/>
                  </a:solidFill>
                </a:rPr>
                <a:t>red</a:t>
              </a:r>
              <a:endParaRPr b="1" i="0" sz="1500" u="none" cap="none" strike="noStrike">
                <a:solidFill>
                  <a:srgbClr val="FF0000"/>
                </a:solidFill>
              </a:endParaRPr>
            </a:p>
          </p:txBody>
        </p:sp>
        <p:sp>
          <p:nvSpPr>
            <p:cNvPr id="327" name="Google Shape;327;p35"/>
            <p:cNvSpPr/>
            <p:nvPr/>
          </p:nvSpPr>
          <p:spPr>
            <a:xfrm>
              <a:off x="53562" y="2547826"/>
              <a:ext cx="943500" cy="9435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41B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28" name="Google Shape;32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432" y="1319350"/>
            <a:ext cx="3552825" cy="7715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9" name="Google Shape;32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9321" y="2431825"/>
            <a:ext cx="3619025" cy="8901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30" name="Google Shape;33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9321" y="3561700"/>
            <a:ext cx="3619025" cy="83283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6"/>
          <p:cNvSpPr txBox="1"/>
          <p:nvPr>
            <p:ph type="ctrTitle"/>
          </p:nvPr>
        </p:nvSpPr>
        <p:spPr>
          <a:xfrm>
            <a:off x="1010729" y="2242143"/>
            <a:ext cx="59748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tr-TR">
                <a:solidFill>
                  <a:srgbClr val="741B47"/>
                </a:solidFill>
              </a:rPr>
              <a:t>Image as a Link</a:t>
            </a:r>
            <a:endParaRPr>
              <a:solidFill>
                <a:srgbClr val="741B47"/>
              </a:solidFill>
            </a:endParaRPr>
          </a:p>
        </p:txBody>
      </p:sp>
      <p:sp>
        <p:nvSpPr>
          <p:cNvPr id="336" name="Google Shape;336;p36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tr-TR" sz="36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4</a:t>
            </a:r>
            <a:endParaRPr b="1" i="0" sz="36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342" name="Google Shape;342;p37"/>
          <p:cNvSpPr txBox="1"/>
          <p:nvPr>
            <p:ph type="title"/>
          </p:nvPr>
        </p:nvSpPr>
        <p:spPr>
          <a:xfrm>
            <a:off x="431800" y="173800"/>
            <a:ext cx="69258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tr-TR">
                <a:solidFill>
                  <a:srgbClr val="741B47"/>
                </a:solidFill>
              </a:rPr>
              <a:t>Image as a Link </a:t>
            </a:r>
            <a:endParaRPr>
              <a:solidFill>
                <a:srgbClr val="741B47"/>
              </a:solidFill>
            </a:endParaRPr>
          </a:p>
        </p:txBody>
      </p:sp>
      <p:grpSp>
        <p:nvGrpSpPr>
          <p:cNvPr id="343" name="Google Shape;343;p37"/>
          <p:cNvGrpSpPr/>
          <p:nvPr/>
        </p:nvGrpSpPr>
        <p:grpSpPr>
          <a:xfrm>
            <a:off x="2758140" y="591655"/>
            <a:ext cx="3755529" cy="1654883"/>
            <a:chOff x="580496" y="880187"/>
            <a:chExt cx="3225845" cy="1174009"/>
          </a:xfrm>
        </p:grpSpPr>
        <p:sp>
          <p:nvSpPr>
            <p:cNvPr id="344" name="Google Shape;344;p37"/>
            <p:cNvSpPr/>
            <p:nvPr/>
          </p:nvSpPr>
          <p:spPr>
            <a:xfrm>
              <a:off x="580496" y="880187"/>
              <a:ext cx="3225800" cy="1174009"/>
            </a:xfrm>
            <a:prstGeom prst="flowChartPunchedTape">
              <a:avLst/>
            </a:prstGeom>
            <a:solidFill>
              <a:srgbClr val="C27BA0"/>
            </a:solidFill>
            <a:ln cap="flat" cmpd="sng" w="25400">
              <a:solidFill>
                <a:srgbClr val="741B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37"/>
            <p:cNvSpPr/>
            <p:nvPr/>
          </p:nvSpPr>
          <p:spPr>
            <a:xfrm>
              <a:off x="632041" y="1209819"/>
              <a:ext cx="3174300" cy="628500"/>
            </a:xfrm>
            <a:prstGeom prst="rect">
              <a:avLst/>
            </a:prstGeom>
            <a:solidFill>
              <a:srgbClr val="C27BA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tr-T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* We can use an image as a link in HTML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tr-T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* For this, it is enough to put an </a:t>
              </a:r>
              <a:r>
                <a:rPr b="1" i="0" lang="tr-T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&lt;img&gt; </a:t>
              </a:r>
              <a:r>
                <a:rPr b="0" i="0" lang="tr-T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tag between opening and closing </a:t>
              </a:r>
              <a:r>
                <a:rPr b="1" i="0" lang="tr-T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&lt;a&gt; </a:t>
              </a:r>
              <a:r>
                <a:rPr b="0" i="0" lang="tr-T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tag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46" name="Google Shape;346;p37"/>
          <p:cNvPicPr preferRelativeResize="0"/>
          <p:nvPr/>
        </p:nvPicPr>
        <p:blipFill rotWithShape="1">
          <a:blip r:embed="rId3">
            <a:alphaModFix/>
          </a:blip>
          <a:srcRect b="41496" l="0" r="53604" t="15536"/>
          <a:stretch/>
        </p:blipFill>
        <p:spPr>
          <a:xfrm>
            <a:off x="2042393" y="2335484"/>
            <a:ext cx="5059213" cy="263421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8"/>
          <p:cNvSpPr txBox="1"/>
          <p:nvPr>
            <p:ph idx="12" type="sldNum"/>
          </p:nvPr>
        </p:nvSpPr>
        <p:spPr>
          <a:xfrm>
            <a:off x="8657772" y="4643243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352" name="Google Shape;352;p38"/>
          <p:cNvSpPr txBox="1"/>
          <p:nvPr>
            <p:ph type="title"/>
          </p:nvPr>
        </p:nvSpPr>
        <p:spPr>
          <a:xfrm>
            <a:off x="420511" y="187107"/>
            <a:ext cx="69258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tr-TR">
                <a:solidFill>
                  <a:srgbClr val="741B47"/>
                </a:solidFill>
              </a:rPr>
              <a:t>Create Bookmarks</a:t>
            </a:r>
            <a:endParaRPr>
              <a:solidFill>
                <a:srgbClr val="741B47"/>
              </a:solidFill>
            </a:endParaRPr>
          </a:p>
        </p:txBody>
      </p:sp>
      <p:grpSp>
        <p:nvGrpSpPr>
          <p:cNvPr id="353" name="Google Shape;353;p38"/>
          <p:cNvGrpSpPr/>
          <p:nvPr/>
        </p:nvGrpSpPr>
        <p:grpSpPr>
          <a:xfrm>
            <a:off x="-4229013" y="160550"/>
            <a:ext cx="10254551" cy="5083800"/>
            <a:chOff x="-4266866" y="-654623"/>
            <a:chExt cx="8299248" cy="5083800"/>
          </a:xfrm>
        </p:grpSpPr>
        <p:sp>
          <p:nvSpPr>
            <p:cNvPr id="354" name="Google Shape;354;p38"/>
            <p:cNvSpPr/>
            <p:nvPr/>
          </p:nvSpPr>
          <p:spPr>
            <a:xfrm>
              <a:off x="-4266866" y="-654623"/>
              <a:ext cx="5083800" cy="5083800"/>
            </a:xfrm>
            <a:prstGeom prst="blockArc">
              <a:avLst>
                <a:gd fmla="val 18900000" name="adj1"/>
                <a:gd fmla="val 2700000" name="adj2"/>
                <a:gd fmla="val 425" name="adj3"/>
              </a:avLst>
            </a:prstGeom>
            <a:noFill/>
            <a:ln cap="flat" cmpd="sng" w="25400">
              <a:solidFill>
                <a:srgbClr val="741B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38"/>
            <p:cNvSpPr/>
            <p:nvPr/>
          </p:nvSpPr>
          <p:spPr>
            <a:xfrm>
              <a:off x="525382" y="377455"/>
              <a:ext cx="3507000" cy="754800"/>
            </a:xfrm>
            <a:prstGeom prst="rect">
              <a:avLst/>
            </a:prstGeom>
            <a:solidFill>
              <a:srgbClr val="C27BA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38"/>
            <p:cNvSpPr txBox="1"/>
            <p:nvPr/>
          </p:nvSpPr>
          <p:spPr>
            <a:xfrm>
              <a:off x="525382" y="377455"/>
              <a:ext cx="3507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5992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tr-TR">
                  <a:solidFill>
                    <a:schemeClr val="lt1"/>
                  </a:solidFill>
                </a:rPr>
                <a:t>HTML links can be used to create bookmarks, so that readers can</a:t>
              </a:r>
              <a:r>
                <a:rPr b="1" lang="tr-TR"/>
                <a:t> jump</a:t>
              </a:r>
              <a:r>
                <a:rPr lang="tr-TR">
                  <a:solidFill>
                    <a:schemeClr val="lt1"/>
                  </a:solidFill>
                </a:rPr>
                <a:t> to specific parts of a web page.</a:t>
              </a:r>
              <a:endParaRPr b="0" i="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38"/>
            <p:cNvSpPr/>
            <p:nvPr/>
          </p:nvSpPr>
          <p:spPr>
            <a:xfrm>
              <a:off x="53557" y="377452"/>
              <a:ext cx="760800" cy="9156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41B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38"/>
            <p:cNvSpPr/>
            <p:nvPr/>
          </p:nvSpPr>
          <p:spPr>
            <a:xfrm>
              <a:off x="799792" y="1509823"/>
              <a:ext cx="3232500" cy="754800"/>
            </a:xfrm>
            <a:prstGeom prst="rect">
              <a:avLst/>
            </a:prstGeom>
            <a:solidFill>
              <a:srgbClr val="C27BA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38"/>
            <p:cNvSpPr txBox="1"/>
            <p:nvPr/>
          </p:nvSpPr>
          <p:spPr>
            <a:xfrm>
              <a:off x="799792" y="1509823"/>
              <a:ext cx="32325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5992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tr-TR">
                  <a:solidFill>
                    <a:schemeClr val="lt1"/>
                  </a:solidFill>
                </a:rPr>
                <a:t>When the link is clicked, the page will scroll down or up to the location with the bookmark.</a:t>
              </a:r>
              <a:endParaRPr b="0" i="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38"/>
            <p:cNvSpPr/>
            <p:nvPr/>
          </p:nvSpPr>
          <p:spPr>
            <a:xfrm>
              <a:off x="274854" y="1476515"/>
              <a:ext cx="760800" cy="9156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41B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38"/>
            <p:cNvSpPr/>
            <p:nvPr/>
          </p:nvSpPr>
          <p:spPr>
            <a:xfrm>
              <a:off x="525382" y="2642190"/>
              <a:ext cx="3507000" cy="754800"/>
            </a:xfrm>
            <a:prstGeom prst="rect">
              <a:avLst/>
            </a:prstGeom>
            <a:solidFill>
              <a:srgbClr val="C27BA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38"/>
            <p:cNvSpPr txBox="1"/>
            <p:nvPr/>
          </p:nvSpPr>
          <p:spPr>
            <a:xfrm>
              <a:off x="525382" y="2642190"/>
              <a:ext cx="3507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5992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tr-TR">
                  <a:solidFill>
                    <a:schemeClr val="lt1"/>
                  </a:solidFill>
                </a:rPr>
                <a:t>First, use the </a:t>
              </a:r>
              <a:r>
                <a:rPr b="1" lang="tr-TR"/>
                <a:t>id</a:t>
              </a:r>
              <a:r>
                <a:rPr lang="tr-TR">
                  <a:solidFill>
                    <a:schemeClr val="lt1"/>
                  </a:solidFill>
                </a:rPr>
                <a:t> attribute to create a bookmark, Then, add a link to the bookmark ("Jump to Chapter 4"), from within the same page</a:t>
              </a:r>
              <a:endParaRPr b="0" i="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38"/>
            <p:cNvSpPr/>
            <p:nvPr/>
          </p:nvSpPr>
          <p:spPr>
            <a:xfrm>
              <a:off x="53557" y="2575577"/>
              <a:ext cx="760800" cy="9156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41B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9"/>
          <p:cNvSpPr txBox="1"/>
          <p:nvPr>
            <p:ph idx="12" type="sldNum"/>
          </p:nvPr>
        </p:nvSpPr>
        <p:spPr>
          <a:xfrm>
            <a:off x="8657772" y="4643243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pic>
        <p:nvPicPr>
          <p:cNvPr id="369" name="Google Shape;369;p3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1900" y="89125"/>
            <a:ext cx="627345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375" name="Google Shape;375;p40"/>
          <p:cNvSpPr txBox="1"/>
          <p:nvPr/>
        </p:nvSpPr>
        <p:spPr>
          <a:xfrm>
            <a:off x="747000" y="2429475"/>
            <a:ext cx="76500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</a:pPr>
            <a:r>
              <a:rPr lang="tr-TR" sz="3200">
                <a:solidFill>
                  <a:srgbClr val="8F4B6C"/>
                </a:solidFill>
                <a:latin typeface="Comic Sans MS"/>
                <a:ea typeface="Comic Sans MS"/>
                <a:cs typeface="Comic Sans MS"/>
                <a:sym typeface="Comic Sans MS"/>
              </a:rPr>
              <a:t>Do you need a review?</a:t>
            </a:r>
            <a:endParaRPr sz="3200">
              <a:solidFill>
                <a:srgbClr val="8F4B6C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</a:pPr>
            <a:r>
              <a:rPr lang="tr-TR" sz="3200">
                <a:solidFill>
                  <a:srgbClr val="8F4B6C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so: which section?</a:t>
            </a:r>
            <a:endParaRPr sz="3200">
              <a:solidFill>
                <a:srgbClr val="8F4B6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76" name="Google Shape;37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7050" y="84025"/>
            <a:ext cx="1210200" cy="187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40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429125"/>
            <a:ext cx="91440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40">
            <a:hlinkClick r:id="rId6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384" name="Google Shape;384;p41"/>
          <p:cNvSpPr txBox="1"/>
          <p:nvPr>
            <p:ph idx="4294967295" type="ctrTitle"/>
          </p:nvPr>
        </p:nvSpPr>
        <p:spPr>
          <a:xfrm>
            <a:off x="2400150" y="496863"/>
            <a:ext cx="43437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</a:pPr>
            <a:r>
              <a:rPr b="0" i="0" lang="tr-TR" sz="7200" u="none" cap="none" strike="noStrike">
                <a:solidFill>
                  <a:srgbClr val="8F4B6C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THANKS!</a:t>
            </a:r>
            <a:endParaRPr b="0" i="0" sz="7200" u="none" cap="none" strike="noStrike">
              <a:solidFill>
                <a:srgbClr val="8F4B6C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385" name="Google Shape;385;p41"/>
          <p:cNvSpPr txBox="1"/>
          <p:nvPr>
            <p:ph idx="4294967295" type="subTitle"/>
          </p:nvPr>
        </p:nvSpPr>
        <p:spPr>
          <a:xfrm>
            <a:off x="2759975" y="2070459"/>
            <a:ext cx="4343700" cy="19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r>
              <a:rPr b="1" i="0" lang="tr-TR" sz="3600" u="none" cap="none" strike="noStrike">
                <a:solidFill>
                  <a:srgbClr val="1D1F28"/>
                </a:solidFill>
                <a:latin typeface="Barlow"/>
                <a:ea typeface="Barlow"/>
                <a:cs typeface="Barlow"/>
                <a:sym typeface="Barlow"/>
              </a:rPr>
              <a:t>Any questions?</a:t>
            </a:r>
            <a:endParaRPr b="0" i="0" sz="2000" u="none" cap="none" strike="noStrike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67" name="Google Shape;67;p9"/>
          <p:cNvSpPr txBox="1"/>
          <p:nvPr>
            <p:ph type="title"/>
          </p:nvPr>
        </p:nvSpPr>
        <p:spPr>
          <a:xfrm>
            <a:off x="393700" y="135700"/>
            <a:ext cx="69258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tr-TR">
                <a:solidFill>
                  <a:srgbClr val="741B47"/>
                </a:solidFill>
              </a:rPr>
              <a:t>HTML Class</a:t>
            </a:r>
            <a:endParaRPr>
              <a:solidFill>
                <a:srgbClr val="741B47"/>
              </a:solidFill>
            </a:endParaRPr>
          </a:p>
        </p:txBody>
      </p:sp>
      <p:grpSp>
        <p:nvGrpSpPr>
          <p:cNvPr id="68" name="Google Shape;68;p9"/>
          <p:cNvGrpSpPr/>
          <p:nvPr/>
        </p:nvGrpSpPr>
        <p:grpSpPr>
          <a:xfrm>
            <a:off x="-5554438" y="289023"/>
            <a:ext cx="10755362" cy="4892363"/>
            <a:chOff x="-4435279" y="-680227"/>
            <a:chExt cx="7947508" cy="5283900"/>
          </a:xfrm>
        </p:grpSpPr>
        <p:sp>
          <p:nvSpPr>
            <p:cNvPr id="69" name="Google Shape;69;p9"/>
            <p:cNvSpPr/>
            <p:nvPr/>
          </p:nvSpPr>
          <p:spPr>
            <a:xfrm>
              <a:off x="-4435279" y="-680227"/>
              <a:ext cx="5283900" cy="5283900"/>
            </a:xfrm>
            <a:prstGeom prst="blockArc">
              <a:avLst>
                <a:gd fmla="val 18900000" name="adj1"/>
                <a:gd fmla="val 2700000" name="adj2"/>
                <a:gd fmla="val 409" name="adj3"/>
              </a:avLst>
            </a:prstGeom>
            <a:noFill/>
            <a:ln cap="flat" cmpd="sng" w="25400">
              <a:solidFill>
                <a:srgbClr val="741B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9"/>
            <p:cNvSpPr/>
            <p:nvPr/>
          </p:nvSpPr>
          <p:spPr>
            <a:xfrm>
              <a:off x="444522" y="301632"/>
              <a:ext cx="3011400" cy="603600"/>
            </a:xfrm>
            <a:prstGeom prst="rect">
              <a:avLst/>
            </a:prstGeom>
            <a:solidFill>
              <a:srgbClr val="C27BA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9"/>
            <p:cNvSpPr txBox="1"/>
            <p:nvPr/>
          </p:nvSpPr>
          <p:spPr>
            <a:xfrm>
              <a:off x="500829" y="301632"/>
              <a:ext cx="3011400" cy="60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000" lIns="479075" spcFirstLastPara="1" rIns="33000" wrap="square" tIns="33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tr-TR" sz="1300">
                  <a:solidFill>
                    <a:schemeClr val="lt1"/>
                  </a:solidFill>
                </a:rPr>
                <a:t>The HTML class attribute is used to specify a class for an HTML element.</a:t>
              </a:r>
              <a:endParaRPr sz="1300">
                <a:solidFill>
                  <a:schemeClr val="lt1"/>
                </a:solidFill>
              </a:endParaRPr>
            </a:p>
          </p:txBody>
        </p:sp>
        <p:sp>
          <p:nvSpPr>
            <p:cNvPr id="72" name="Google Shape;72;p9"/>
            <p:cNvSpPr/>
            <p:nvPr/>
          </p:nvSpPr>
          <p:spPr>
            <a:xfrm>
              <a:off x="67286" y="226184"/>
              <a:ext cx="754500" cy="7545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41B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9"/>
            <p:cNvSpPr/>
            <p:nvPr/>
          </p:nvSpPr>
          <p:spPr>
            <a:xfrm>
              <a:off x="790567" y="1207156"/>
              <a:ext cx="2665200" cy="603600"/>
            </a:xfrm>
            <a:prstGeom prst="rect">
              <a:avLst/>
            </a:prstGeom>
            <a:solidFill>
              <a:srgbClr val="C27BA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9"/>
            <p:cNvSpPr txBox="1"/>
            <p:nvPr/>
          </p:nvSpPr>
          <p:spPr>
            <a:xfrm>
              <a:off x="846874" y="1207156"/>
              <a:ext cx="2665200" cy="60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000" lIns="479075" spcFirstLastPara="1" rIns="33000" wrap="square" tIns="33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tr-TR" sz="1300">
                  <a:solidFill>
                    <a:schemeClr val="lt1"/>
                  </a:solidFill>
                </a:rPr>
                <a:t>Multiple HTML elements can share the same class.</a:t>
              </a:r>
              <a:endParaRPr sz="1300">
                <a:solidFill>
                  <a:schemeClr val="lt1"/>
                </a:solidFill>
              </a:endParaRPr>
            </a:p>
          </p:txBody>
        </p:sp>
        <p:sp>
          <p:nvSpPr>
            <p:cNvPr id="75" name="Google Shape;75;p9"/>
            <p:cNvSpPr/>
            <p:nvPr/>
          </p:nvSpPr>
          <p:spPr>
            <a:xfrm>
              <a:off x="413331" y="1131708"/>
              <a:ext cx="754500" cy="7545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41B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790567" y="2112679"/>
              <a:ext cx="2665200" cy="603600"/>
            </a:xfrm>
            <a:prstGeom prst="rect">
              <a:avLst/>
            </a:prstGeom>
            <a:solidFill>
              <a:srgbClr val="C27BA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9"/>
            <p:cNvSpPr txBox="1"/>
            <p:nvPr/>
          </p:nvSpPr>
          <p:spPr>
            <a:xfrm>
              <a:off x="846874" y="2112679"/>
              <a:ext cx="2665200" cy="60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000" lIns="479075" spcFirstLastPara="1" rIns="33000" wrap="square" tIns="33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tr-TR" sz="1300">
                  <a:solidFill>
                    <a:schemeClr val="lt1"/>
                  </a:solidFill>
                </a:rPr>
                <a:t>The class name is </a:t>
              </a:r>
              <a:r>
                <a:rPr b="1" lang="tr-TR" sz="1300">
                  <a:solidFill>
                    <a:srgbClr val="FF0000"/>
                  </a:solidFill>
                </a:rPr>
                <a:t>case sensitive</a:t>
              </a:r>
              <a:endParaRPr b="1" i="0" sz="1300" u="none" cap="none" strike="noStrike">
                <a:solidFill>
                  <a:srgbClr val="FF0000"/>
                </a:solidFill>
              </a:endParaRPr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413331" y="2037232"/>
              <a:ext cx="754500" cy="7545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41B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444522" y="3018203"/>
              <a:ext cx="3011400" cy="603600"/>
            </a:xfrm>
            <a:prstGeom prst="rect">
              <a:avLst/>
            </a:prstGeom>
            <a:solidFill>
              <a:srgbClr val="C27BA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9"/>
            <p:cNvSpPr txBox="1"/>
            <p:nvPr/>
          </p:nvSpPr>
          <p:spPr>
            <a:xfrm>
              <a:off x="500829" y="3018203"/>
              <a:ext cx="3011400" cy="60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000" lIns="479075" spcFirstLastPara="1" rIns="33000" wrap="square" tIns="33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tr-TR" sz="1300">
                  <a:solidFill>
                    <a:schemeClr val="lt1"/>
                  </a:solidFill>
                </a:rPr>
                <a:t>The class attribute can be used on any HTML element.</a:t>
              </a:r>
              <a:endPara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67286" y="2942756"/>
              <a:ext cx="754500" cy="7545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rgbClr val="741B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" name="Google Shape;82;p9"/>
          <p:cNvSpPr/>
          <p:nvPr/>
        </p:nvSpPr>
        <p:spPr>
          <a:xfrm>
            <a:off x="5152225" y="1563125"/>
            <a:ext cx="3953664" cy="2275884"/>
          </a:xfrm>
          <a:prstGeom prst="clou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600" u="sng">
                <a:solidFill>
                  <a:srgbClr val="FF0000"/>
                </a:solidFill>
              </a:rPr>
              <a:t>The syntax for class is:</a:t>
            </a:r>
            <a:endParaRPr sz="16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-TR" sz="1300"/>
              <a:t>write a dot character(.) for accessing.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-TR" sz="1300"/>
              <a:t>followed by a class name.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tr-TR" sz="1300"/>
              <a:t>&lt;h1 class=”city”&gt;</a:t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 txBox="1"/>
          <p:nvPr>
            <p:ph type="ctrTitle"/>
          </p:nvPr>
        </p:nvSpPr>
        <p:spPr>
          <a:xfrm>
            <a:off x="1074625" y="1908500"/>
            <a:ext cx="801600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tr-TR">
                <a:solidFill>
                  <a:srgbClr val="741B47"/>
                </a:solidFill>
              </a:rPr>
              <a:t>HTML  Block and Inline Elements</a:t>
            </a:r>
            <a:endParaRPr>
              <a:solidFill>
                <a:srgbClr val="741B47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93" name="Google Shape;93;p11"/>
          <p:cNvSpPr txBox="1"/>
          <p:nvPr>
            <p:ph type="title"/>
          </p:nvPr>
        </p:nvSpPr>
        <p:spPr>
          <a:xfrm>
            <a:off x="431800" y="173800"/>
            <a:ext cx="39345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tr-TR">
                <a:solidFill>
                  <a:srgbClr val="741B47"/>
                </a:solidFill>
              </a:rPr>
              <a:t>Block Level </a:t>
            </a:r>
            <a:endParaRPr>
              <a:solidFill>
                <a:srgbClr val="741B47"/>
              </a:solidFill>
            </a:endParaRPr>
          </a:p>
        </p:txBody>
      </p:sp>
      <p:sp>
        <p:nvSpPr>
          <p:cNvPr id="94" name="Google Shape;94;p11"/>
          <p:cNvSpPr/>
          <p:nvPr/>
        </p:nvSpPr>
        <p:spPr>
          <a:xfrm>
            <a:off x="176625" y="1012975"/>
            <a:ext cx="4329300" cy="2034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tr-TR"/>
              <a:t>A </a:t>
            </a:r>
            <a:r>
              <a:rPr b="1" lang="tr-TR"/>
              <a:t>Block-level element</a:t>
            </a:r>
            <a:r>
              <a:rPr lang="tr-TR"/>
              <a:t> occupies the </a:t>
            </a:r>
            <a:r>
              <a:rPr b="1" lang="tr-TR">
                <a:solidFill>
                  <a:srgbClr val="FF0000"/>
                </a:solidFill>
              </a:rPr>
              <a:t>entire horizontal space</a:t>
            </a:r>
            <a:r>
              <a:rPr lang="tr-TR"/>
              <a:t> of its parent element (container), and </a:t>
            </a:r>
            <a:r>
              <a:rPr b="1" lang="tr-TR">
                <a:solidFill>
                  <a:srgbClr val="FF0000"/>
                </a:solidFill>
              </a:rPr>
              <a:t>vertical space</a:t>
            </a:r>
            <a:r>
              <a:rPr lang="tr-TR"/>
              <a:t> equal to the </a:t>
            </a:r>
            <a:r>
              <a:rPr b="1" lang="tr-TR"/>
              <a:t>height of its contents</a:t>
            </a:r>
            <a:r>
              <a:rPr lang="tr-TR"/>
              <a:t>, thereby creating a "block".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tr-TR"/>
              <a:t>Browsers typically display the block-level element with </a:t>
            </a:r>
            <a:r>
              <a:rPr b="1" lang="tr-TR"/>
              <a:t>a newline both before and after the element.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1"/>
          <p:cNvSpPr txBox="1"/>
          <p:nvPr>
            <p:ph type="title"/>
          </p:nvPr>
        </p:nvSpPr>
        <p:spPr>
          <a:xfrm>
            <a:off x="4851400" y="173800"/>
            <a:ext cx="39345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tr-TR">
                <a:solidFill>
                  <a:srgbClr val="741B47"/>
                </a:solidFill>
              </a:rPr>
              <a:t>Inline Level </a:t>
            </a:r>
            <a:endParaRPr>
              <a:solidFill>
                <a:srgbClr val="741B47"/>
              </a:solidFill>
            </a:endParaRPr>
          </a:p>
        </p:txBody>
      </p:sp>
      <p:sp>
        <p:nvSpPr>
          <p:cNvPr id="96" name="Google Shape;96;p11"/>
          <p:cNvSpPr/>
          <p:nvPr/>
        </p:nvSpPr>
        <p:spPr>
          <a:xfrm>
            <a:off x="4824825" y="1012975"/>
            <a:ext cx="4189800" cy="2034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lang="tr-TR"/>
              <a:t>Inline elements</a:t>
            </a:r>
            <a:r>
              <a:rPr lang="tr-TR"/>
              <a:t> are those which only occupy </a:t>
            </a:r>
            <a:r>
              <a:rPr b="1" lang="tr-TR">
                <a:solidFill>
                  <a:srgbClr val="FF0000"/>
                </a:solidFill>
              </a:rPr>
              <a:t>the space bounded by the tags</a:t>
            </a:r>
            <a:r>
              <a:rPr lang="tr-TR"/>
              <a:t> defining the element, instead of breaking the flow of the content.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tr-TR"/>
              <a:t>An inline element </a:t>
            </a:r>
            <a:r>
              <a:rPr b="1" lang="tr-TR">
                <a:solidFill>
                  <a:srgbClr val="FF0000"/>
                </a:solidFill>
              </a:rPr>
              <a:t>does not </a:t>
            </a:r>
            <a:r>
              <a:rPr lang="tr-TR"/>
              <a:t>start on a new line and only takes up as much width as necessary.</a:t>
            </a:r>
            <a:endParaRPr b="1" i="0" sz="1400" u="none" cap="none" strike="noStrike">
              <a:solidFill>
                <a:srgbClr val="000000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121375"/>
            <a:ext cx="8839201" cy="8956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8" name="Google Shape;98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169400"/>
            <a:ext cx="8839199" cy="78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104" name="Google Shape;104;p12"/>
          <p:cNvSpPr txBox="1"/>
          <p:nvPr>
            <p:ph type="title"/>
          </p:nvPr>
        </p:nvSpPr>
        <p:spPr>
          <a:xfrm>
            <a:off x="431800" y="173800"/>
            <a:ext cx="39345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tr-TR">
                <a:solidFill>
                  <a:srgbClr val="741B47"/>
                </a:solidFill>
              </a:rPr>
              <a:t>Div Element </a:t>
            </a:r>
            <a:endParaRPr>
              <a:solidFill>
                <a:srgbClr val="741B47"/>
              </a:solidFill>
            </a:endParaRPr>
          </a:p>
        </p:txBody>
      </p:sp>
      <p:sp>
        <p:nvSpPr>
          <p:cNvPr id="105" name="Google Shape;105;p12"/>
          <p:cNvSpPr/>
          <p:nvPr/>
        </p:nvSpPr>
        <p:spPr>
          <a:xfrm>
            <a:off x="176625" y="1012975"/>
            <a:ext cx="4329300" cy="2034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tr-TR"/>
              <a:t>The </a:t>
            </a:r>
            <a:r>
              <a:rPr b="1" lang="tr-TR"/>
              <a:t>&lt;div&gt;</a:t>
            </a:r>
            <a:r>
              <a:rPr lang="tr-TR"/>
              <a:t> element is often used as a container for other HTML elements.</a:t>
            </a:r>
            <a:endParaRPr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tr-TR"/>
              <a:t>The &lt;div&gt; element has no required attributes, but style, class and id are common.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tr-TR"/>
              <a:t>When used together with CSS, the &lt;div&gt; element can be used to style blocks of content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2"/>
          <p:cNvSpPr txBox="1"/>
          <p:nvPr>
            <p:ph type="title"/>
          </p:nvPr>
        </p:nvSpPr>
        <p:spPr>
          <a:xfrm>
            <a:off x="4785475" y="173800"/>
            <a:ext cx="40782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tr-TR">
                <a:solidFill>
                  <a:srgbClr val="741B47"/>
                </a:solidFill>
              </a:rPr>
              <a:t>Span Element </a:t>
            </a:r>
            <a:endParaRPr>
              <a:solidFill>
                <a:srgbClr val="741B47"/>
              </a:solidFill>
            </a:endParaRPr>
          </a:p>
        </p:txBody>
      </p:sp>
      <p:sp>
        <p:nvSpPr>
          <p:cNvPr id="107" name="Google Shape;107;p12"/>
          <p:cNvSpPr/>
          <p:nvPr/>
        </p:nvSpPr>
        <p:spPr>
          <a:xfrm>
            <a:off x="4824825" y="1012975"/>
            <a:ext cx="4189800" cy="2034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tr-TR"/>
              <a:t>The </a:t>
            </a:r>
            <a:r>
              <a:rPr b="1" lang="tr-TR"/>
              <a:t>&lt;span&gt;</a:t>
            </a:r>
            <a:r>
              <a:rPr lang="tr-TR"/>
              <a:t> element is an inline container used to </a:t>
            </a:r>
            <a:r>
              <a:rPr b="1" lang="tr-TR"/>
              <a:t>mark up </a:t>
            </a:r>
            <a:r>
              <a:rPr lang="tr-TR"/>
              <a:t>a part of a text, or a part of a document.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tr-TR"/>
              <a:t>The &lt;span&gt; element has no required attributes, but style, class and id are common.</a:t>
            </a:r>
            <a:endParaRPr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tr-TR"/>
              <a:t>When used together with CSS, the &lt;span&gt; element can be used to style parts of the text.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 txBox="1"/>
          <p:nvPr>
            <p:ph type="ctrTitle"/>
          </p:nvPr>
        </p:nvSpPr>
        <p:spPr>
          <a:xfrm>
            <a:off x="1074619" y="1908496"/>
            <a:ext cx="496260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tr-TR">
                <a:solidFill>
                  <a:srgbClr val="741B47"/>
                </a:solidFill>
              </a:rPr>
              <a:t>HTML Images</a:t>
            </a:r>
            <a:endParaRPr>
              <a:solidFill>
                <a:srgbClr val="741B47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747000" y="2429475"/>
            <a:ext cx="76500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</a:pPr>
            <a:r>
              <a:rPr lang="tr-TR" sz="3200">
                <a:solidFill>
                  <a:srgbClr val="8F4B6C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“alt” is one of the</a:t>
            </a:r>
            <a:r>
              <a:rPr lang="tr-TR" sz="3200">
                <a:solidFill>
                  <a:srgbClr val="8F4B6C"/>
                </a:solidFill>
                <a:latin typeface="Comic Sans MS"/>
                <a:ea typeface="Comic Sans MS"/>
                <a:cs typeface="Comic Sans MS"/>
                <a:sym typeface="Comic Sans MS"/>
              </a:rPr>
              <a:t> HTML image attributes.</a:t>
            </a:r>
            <a:endParaRPr i="0" sz="3200" u="none" cap="none" strike="noStrike">
              <a:solidFill>
                <a:srgbClr val="8F4B6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19" name="Google Shape;11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7050" y="84025"/>
            <a:ext cx="1210200" cy="187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429125"/>
            <a:ext cx="91440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4">
            <a:hlinkClick r:id="rId6"/>
          </p:cNvPr>
          <p:cNvSpPr/>
          <p:nvPr/>
        </p:nvSpPr>
        <p:spPr>
          <a:xfrm>
            <a:off x="0" y="5207000"/>
            <a:ext cx="12600" cy="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