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aleway SemiBold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54749A-66AD-4BF0-B045-D0FC15594035}">
  <a:tblStyle styleId="{0854749A-66AD-4BF0-B045-D0FC155940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81" autoAdjust="0"/>
  </p:normalViewPr>
  <p:slideViewPr>
    <p:cSldViewPr snapToGrid="0">
      <p:cViewPr varScale="1">
        <p:scale>
          <a:sx n="162" d="100"/>
          <a:sy n="162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VwgwaDmZp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ba15a1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71ba15a19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ba15a1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71ba15a1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ba15a192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71ba15a192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ba15a19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71ba15a19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1bc16e5c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71bc16e5c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https://www.youtube.com/watch?v=bVwgwaDmZp4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1ba15a192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71ba15a192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1ba15a192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71ba15a192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1ba15a192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g71ba15a192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ce558639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ce558639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marL="182880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marL="228600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marL="274320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marL="320040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marL="365760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marL="411480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1A0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08a3b1a7-dff4-4c05-8fd2-5de70f92d37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l="37213" r="12444"/>
          <a:stretch/>
        </p:blipFill>
        <p:spPr>
          <a:xfrm>
            <a:off x="7042712" y="725100"/>
            <a:ext cx="1624275" cy="18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903725" y="1326825"/>
            <a:ext cx="6405300" cy="2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 Editors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aleway SemiBold"/>
                <a:ea typeface="Raleway SemiBold"/>
                <a:cs typeface="Raleway SemiBold"/>
                <a:sym typeface="Raleway SemiBold"/>
              </a:rPr>
              <a:t>Linux Essentials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aleway SemiBold"/>
                <a:ea typeface="Raleway SemiBold"/>
                <a:cs typeface="Raleway SemiBold"/>
                <a:sym typeface="Raleway SemiBold"/>
              </a:rPr>
              <a:t>Session-5</a:t>
            </a:r>
            <a:endParaRPr sz="48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08" name="Google Shape;708;p23"/>
          <p:cNvSpPr txBox="1">
            <a:spLocks noGrp="1"/>
          </p:cNvSpPr>
          <p:nvPr>
            <p:ph type="ctrTitle" idx="4294967295"/>
          </p:nvPr>
        </p:nvSpPr>
        <p:spPr>
          <a:xfrm>
            <a:off x="2172325" y="185148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en-US" sz="7200" b="0" i="0" u="none" strike="noStrike" cap="none">
                <a:solidFill>
                  <a:srgbClr val="8F4B6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sz="7200" b="0" i="0" u="none" strike="noStrike" cap="none">
              <a:solidFill>
                <a:srgbClr val="8F4B6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5714847" y="1582628"/>
            <a:ext cx="3248454" cy="2978766"/>
            <a:chOff x="5122427" y="668001"/>
            <a:chExt cx="3841143" cy="3893303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15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15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15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45" name="Google Shape;245;p15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6" name="Google Shape;276;p15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 rot="-1800688">
              <a:off x="7461681" y="3958752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12;p15"/>
            <p:cNvGrpSpPr/>
            <p:nvPr/>
          </p:nvGrpSpPr>
          <p:grpSpPr>
            <a:xfrm>
              <a:off x="6544660" y="927098"/>
              <a:ext cx="264549" cy="200503"/>
              <a:chOff x="6621095" y="1452181"/>
              <a:chExt cx="330893" cy="250785"/>
            </a:xfrm>
          </p:grpSpPr>
          <p:sp>
            <p:nvSpPr>
              <p:cNvPr id="313" name="Google Shape;313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15"/>
            <p:cNvGrpSpPr/>
            <p:nvPr/>
          </p:nvGrpSpPr>
          <p:grpSpPr>
            <a:xfrm>
              <a:off x="7210339" y="1314222"/>
              <a:ext cx="264549" cy="200503"/>
              <a:chOff x="6621095" y="1452181"/>
              <a:chExt cx="330893" cy="250785"/>
            </a:xfrm>
          </p:grpSpPr>
          <p:sp>
            <p:nvSpPr>
              <p:cNvPr id="319" name="Google Shape;319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15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6" name="Google Shape;326;p15"/>
            <p:cNvGrpSpPr/>
            <p:nvPr/>
          </p:nvGrpSpPr>
          <p:grpSpPr>
            <a:xfrm flipH="1">
              <a:off x="8183210" y="2407472"/>
              <a:ext cx="780359" cy="1195999"/>
              <a:chOff x="3975528" y="3303922"/>
              <a:chExt cx="780359" cy="1195999"/>
            </a:xfrm>
          </p:grpSpPr>
          <p:sp>
            <p:nvSpPr>
              <p:cNvPr id="327" name="Google Shape;327;p15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3" name="Google Shape;353;p15"/>
              <p:cNvGrpSpPr/>
              <p:nvPr/>
            </p:nvGrpSpPr>
            <p:grpSpPr>
              <a:xfrm flipH="1">
                <a:off x="4321790" y="3621402"/>
                <a:ext cx="239004" cy="181217"/>
                <a:chOff x="6621095" y="1452181"/>
                <a:chExt cx="330893" cy="250785"/>
              </a:xfrm>
            </p:grpSpPr>
            <p:sp>
              <p:nvSpPr>
                <p:cNvPr id="354" name="Google Shape;354;p15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5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5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5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5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15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1" name="Google Shape;361;p15"/>
          <p:cNvSpPr txBox="1">
            <a:spLocks noGrp="1"/>
          </p:cNvSpPr>
          <p:nvPr>
            <p:ph type="ctrTitle"/>
          </p:nvPr>
        </p:nvSpPr>
        <p:spPr>
          <a:xfrm>
            <a:off x="1074619" y="1908496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Text Editors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 txBox="1">
            <a:spLocks noGrp="1"/>
          </p:cNvSpPr>
          <p:nvPr>
            <p:ph type="ctrTitle"/>
          </p:nvPr>
        </p:nvSpPr>
        <p:spPr>
          <a:xfrm>
            <a:off x="1010730" y="2062721"/>
            <a:ext cx="4676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Vim Editor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367" name="Google Shape;367;p16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368" name="Google Shape;368;p16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90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1" name="Google Shape;391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2" name="Google Shape;392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5" name="Google Shape;395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6" name="Google Shape;396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8" name="Google Shape;398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7" name="Google Shape;417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2" name="Google Shape;462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63" name="Google Shape;463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64" name="Google Shape;464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69" name="Google Shape;469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72" name="Google Shape;472;p16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1" name="Google Shape;501;p16"/>
            <p:cNvGrpSpPr/>
            <p:nvPr/>
          </p:nvGrpSpPr>
          <p:grpSpPr>
            <a:xfrm>
              <a:off x="6161824" y="4215479"/>
              <a:ext cx="350681" cy="265782"/>
              <a:chOff x="6621095" y="1452181"/>
              <a:chExt cx="330893" cy="250785"/>
            </a:xfrm>
          </p:grpSpPr>
          <p:sp>
            <p:nvSpPr>
              <p:cNvPr id="502" name="Google Shape;502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12" name="Google Shape;512;p17"/>
          <p:cNvSpPr txBox="1">
            <a:spLocks noGrp="1"/>
          </p:cNvSpPr>
          <p:nvPr>
            <p:ph type="title"/>
          </p:nvPr>
        </p:nvSpPr>
        <p:spPr>
          <a:xfrm>
            <a:off x="413275" y="173800"/>
            <a:ext cx="33150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Vim Editor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184800" y="1049250"/>
            <a:ext cx="8588700" cy="67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Vim is a powerful text editor used in CLI (command line interface).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Vim is an editor to create or edit a text file.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0" y="-184665"/>
            <a:ext cx="184800" cy="3693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800" y="2228800"/>
            <a:ext cx="3913025" cy="196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6" name="Google Shape;516;p17"/>
          <p:cNvGrpSpPr/>
          <p:nvPr/>
        </p:nvGrpSpPr>
        <p:grpSpPr>
          <a:xfrm>
            <a:off x="184807" y="2228791"/>
            <a:ext cx="4731518" cy="2105112"/>
            <a:chOff x="1" y="124"/>
            <a:chExt cx="4731518" cy="2105112"/>
          </a:xfrm>
        </p:grpSpPr>
        <p:sp>
          <p:nvSpPr>
            <p:cNvPr id="517" name="Google Shape;517;p17"/>
            <p:cNvSpPr/>
            <p:nvPr/>
          </p:nvSpPr>
          <p:spPr>
            <a:xfrm rot="5400000">
              <a:off x="-176336" y="176523"/>
              <a:ext cx="1176000" cy="823200"/>
            </a:xfrm>
            <a:prstGeom prst="chevron">
              <a:avLst>
                <a:gd name="adj" fmla="val 50000"/>
              </a:avLst>
            </a:prstGeom>
            <a:solidFill>
              <a:srgbClr val="741B47"/>
            </a:solidFill>
            <a:ln w="25400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7"/>
            <p:cNvSpPr txBox="1"/>
            <p:nvPr/>
          </p:nvSpPr>
          <p:spPr>
            <a:xfrm>
              <a:off x="1" y="411755"/>
              <a:ext cx="8232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Insert Mode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 rot="5400000">
              <a:off x="2384532" y="-1561076"/>
              <a:ext cx="764400" cy="3886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410"/>
              </a:schemeClr>
            </a:solidFill>
            <a:ln w="25400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7"/>
            <p:cNvSpPr txBox="1"/>
            <p:nvPr/>
          </p:nvSpPr>
          <p:spPr>
            <a:xfrm>
              <a:off x="764619" y="37482"/>
              <a:ext cx="3966900" cy="6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571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Noto Sans Symbols"/>
                <a:buChar char="▪"/>
              </a:pPr>
              <a:r>
                <a:rPr lang="en-US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cannot write text in command mode. To write text into a file, there is a dedicated insert mode. When you want to write something on a file, you must enter the insert mode.</a:t>
              </a: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 rot="5400000">
              <a:off x="-176336" y="1105636"/>
              <a:ext cx="1176000" cy="823200"/>
            </a:xfrm>
            <a:prstGeom prst="chevron">
              <a:avLst>
                <a:gd name="adj" fmla="val 50000"/>
              </a:avLst>
            </a:prstGeom>
            <a:solidFill>
              <a:srgbClr val="741B47"/>
            </a:solidFill>
            <a:ln w="25400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7"/>
            <p:cNvSpPr txBox="1"/>
            <p:nvPr/>
          </p:nvSpPr>
          <p:spPr>
            <a:xfrm>
              <a:off x="1" y="1340867"/>
              <a:ext cx="8232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Command  Mode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 rot="5400000">
              <a:off x="2384532" y="-631963"/>
              <a:ext cx="764400" cy="3886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410"/>
              </a:schemeClr>
            </a:solidFill>
            <a:ln w="25400" cap="flat" cmpd="sng">
              <a:solidFill>
                <a:srgbClr val="741B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7"/>
            <p:cNvSpPr txBox="1"/>
            <p:nvPr/>
          </p:nvSpPr>
          <p:spPr>
            <a:xfrm>
              <a:off x="764614" y="966579"/>
              <a:ext cx="3849600" cy="6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100" tIns="6350" rIns="6350" bIns="6350" anchor="ctr" anchorCtr="0">
              <a:noAutofit/>
            </a:bodyPr>
            <a:lstStyle/>
            <a:p>
              <a:pPr marL="57150" marR="0" lvl="1" indent="-825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en-US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you start Vim, you are placed in Command mode. In this mode, you can move across the screen, delete text and copy text.</a:t>
              </a: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7"/>
          <p:cNvSpPr txBox="1"/>
          <p:nvPr/>
        </p:nvSpPr>
        <p:spPr>
          <a:xfrm>
            <a:off x="6390000" y="492399"/>
            <a:ext cx="16608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vim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413275" y="173800"/>
            <a:ext cx="33150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Vim Editor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0" y="-184665"/>
            <a:ext cx="184800" cy="3693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3" name="Google Shape;533;p18"/>
          <p:cNvGraphicFramePr/>
          <p:nvPr/>
        </p:nvGraphicFramePr>
        <p:xfrm>
          <a:off x="1461502" y="800201"/>
          <a:ext cx="6201750" cy="3943055"/>
        </p:xfrm>
        <a:graphic>
          <a:graphicData uri="http://schemas.openxmlformats.org/drawingml/2006/table">
            <a:tbl>
              <a:tblPr>
                <a:noFill/>
                <a:tableStyleId>{0854749A-66AD-4BF0-B045-D0FC15594035}</a:tableStyleId>
              </a:tblPr>
              <a:tblGrid>
                <a:gridCol w="2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>
                          <a:solidFill>
                            <a:schemeClr val="lt1"/>
                          </a:solidFill>
                        </a:rPr>
                        <a:t>Vim Command</a:t>
                      </a:r>
                      <a:endParaRPr u="none" strike="noStrike" cap="none"/>
                    </a:p>
                  </a:txBody>
                  <a:tcPr marL="46200" marR="46200" marT="23100" marB="23100" anchor="b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>
                          <a:solidFill>
                            <a:schemeClr val="lt1"/>
                          </a:solidFill>
                        </a:rPr>
                        <a:t>Decription</a:t>
                      </a:r>
                      <a:endParaRPr u="none" strike="noStrike" cap="none"/>
                    </a:p>
                  </a:txBody>
                  <a:tcPr marL="46200" marR="46200" marT="23100" marB="23100" anchor="b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i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Enter insert mode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Esc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Enter command mode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x or Del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Delete a character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X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Delete character is backspace mode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u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Undo changes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Ctrl + r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Redo changes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yy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Copy a line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dd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Delete a line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p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Paste the content of the buffer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[[ or gg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Move to the beginning of a file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]] or G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/>
                        <a:t>Move to the end of a file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:%s/foo/bar/g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Search and replace all occurrences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Esc + :w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/>
                        <a:t>Save changes</a:t>
                      </a:r>
                      <a:endParaRPr u="none" strike="noStrike" cap="none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Esc + :</a:t>
                      </a:r>
                      <a:r>
                        <a:rPr lang="en-US" u="none" strike="noStrike" cap="none" dirty="0" err="1"/>
                        <a:t>wq</a:t>
                      </a:r>
                      <a:r>
                        <a:rPr lang="en-US" u="none" strike="noStrike" cap="none" dirty="0"/>
                        <a:t> or Esc + ZZ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u="none" strike="noStrike" cap="none" dirty="0"/>
                        <a:t>Save and quit Vim</a:t>
                      </a:r>
                      <a:endParaRPr u="none" strike="noStrike" cap="none" dirty="0"/>
                    </a:p>
                  </a:txBody>
                  <a:tcPr marL="46200" marR="46200" marT="23100" marB="23100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"/>
          <p:cNvSpPr txBox="1">
            <a:spLocks noGrp="1"/>
          </p:cNvSpPr>
          <p:nvPr>
            <p:ph type="ctrTitle"/>
          </p:nvPr>
        </p:nvSpPr>
        <p:spPr>
          <a:xfrm>
            <a:off x="1010730" y="2223910"/>
            <a:ext cx="46767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Nano Editor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539" name="Google Shape;539;p19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40" name="Google Shape;540;p19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0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" name="Google Shape;562;p19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63" name="Google Shape;563;p19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64" name="Google Shape;564;p19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9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9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7" name="Google Shape;567;p19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568" name="Google Shape;568;p19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19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70" name="Google Shape;570;p19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19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9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9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19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19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19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19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19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19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19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19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19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19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19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19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19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19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19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19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19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19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19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19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19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9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19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9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9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19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19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19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19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19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19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19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19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19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19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19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19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19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19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9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9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19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19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19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19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19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9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9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9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19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19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9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9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9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9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4" name="Google Shape;634;p19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35" name="Google Shape;635;p19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36" name="Google Shape;636;p19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19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1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19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19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41" name="Google Shape;641;p19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9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9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44" name="Google Shape;644;p19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19"/>
            <p:cNvGrpSpPr/>
            <p:nvPr/>
          </p:nvGrpSpPr>
          <p:grpSpPr>
            <a:xfrm>
              <a:off x="6161824" y="4215479"/>
              <a:ext cx="350681" cy="265782"/>
              <a:chOff x="6621095" y="1452181"/>
              <a:chExt cx="330893" cy="250785"/>
            </a:xfrm>
          </p:grpSpPr>
          <p:sp>
            <p:nvSpPr>
              <p:cNvPr id="674" name="Google Shape;674;p19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78549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Nano Editor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431800" y="852475"/>
            <a:ext cx="8137800" cy="3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GNU nano is a small and friendly text editor. 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Besides basic text editing, nano offers features like: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undo/redo 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syntax coloring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interactive search-and-replace 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auto-indentation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line numbers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word completion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file locking, backup files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internationalization support.</a:t>
            </a:r>
            <a:endParaRPr sz="1800" b="0" i="0" u="none" strike="noStrike" cap="non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20" descr="Image result for linux nano ed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625" y="1871425"/>
            <a:ext cx="3381400" cy="16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title"/>
          </p:nvPr>
        </p:nvSpPr>
        <p:spPr>
          <a:xfrm>
            <a:off x="431800" y="173800"/>
            <a:ext cx="78549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741B47"/>
                </a:solidFill>
              </a:rPr>
              <a:t>Nano Editor</a:t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693" name="Google Shape;6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31" y="2709472"/>
            <a:ext cx="3972598" cy="19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1"/>
          <p:cNvSpPr/>
          <p:nvPr/>
        </p:nvSpPr>
        <p:spPr>
          <a:xfrm>
            <a:off x="184731" y="731699"/>
            <a:ext cx="3972600" cy="1909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Unlike vim, nano is a modeless editor, which means that you can start typing and editing the text immediately after opening the file.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open an existing file or to create a new file, type nano followed by the file name.</a:t>
            </a:r>
            <a:endParaRPr/>
          </a:p>
        </p:txBody>
      </p:sp>
      <p:graphicFrame>
        <p:nvGraphicFramePr>
          <p:cNvPr id="695" name="Google Shape;695;p21"/>
          <p:cNvGraphicFramePr/>
          <p:nvPr>
            <p:extLst>
              <p:ext uri="{D42A27DB-BD31-4B8C-83A1-F6EECF244321}">
                <p14:modId xmlns:p14="http://schemas.microsoft.com/office/powerpoint/2010/main" val="3087369604"/>
              </p:ext>
            </p:extLst>
          </p:nvPr>
        </p:nvGraphicFramePr>
        <p:xfrm>
          <a:off x="5567902" y="573656"/>
          <a:ext cx="2883800" cy="4267340"/>
        </p:xfrm>
        <a:graphic>
          <a:graphicData uri="http://schemas.openxmlformats.org/drawingml/2006/table">
            <a:tbl>
              <a:tblPr>
                <a:noFill/>
                <a:tableStyleId>{0854749A-66AD-4BF0-B045-D0FC15594035}</a:tableStyleId>
              </a:tblPr>
              <a:tblGrid>
                <a:gridCol w="15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Nano Command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Meaning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G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Get Help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X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Exit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O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Write Out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R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Read File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W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Where Is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Ctrl \</a:t>
                      </a:r>
                      <a:r>
                        <a:rPr lang="tr-TR" sz="1400" u="none" strike="noStrike" cap="none" dirty="0"/>
                        <a:t>        </a:t>
                      </a:r>
                      <a:r>
                        <a:rPr lang="tr-TR" sz="1400" u="none" strike="noStrike" cap="none" dirty="0" err="1"/>
                        <a:t>Ctrl</a:t>
                      </a:r>
                      <a:r>
                        <a:rPr lang="tr-TR" sz="1400" u="none" strike="noStrike" cap="none" dirty="0"/>
                        <a:t>   ,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Replace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Ctrl K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Cut Text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U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Uncut Text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Ctrl J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Justify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Ctrl 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To Spell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Ctrl C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Cur Pos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Alt U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Undo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Alt E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Redo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96" name="Google Shape;696;p21"/>
          <p:cNvSpPr txBox="1"/>
          <p:nvPr/>
        </p:nvSpPr>
        <p:spPr>
          <a:xfrm>
            <a:off x="827400" y="2244999"/>
            <a:ext cx="16608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nano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702" name="Google Shape;702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00" y="1145259"/>
            <a:ext cx="7347650" cy="26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Ekran Gösterisi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Noto Sans Symbols</vt:lpstr>
      <vt:lpstr>Raleway SemiBold</vt:lpstr>
      <vt:lpstr>Times New Roman</vt:lpstr>
      <vt:lpstr>Barlow Light</vt:lpstr>
      <vt:lpstr>Arial</vt:lpstr>
      <vt:lpstr>Calibri</vt:lpstr>
      <vt:lpstr>Gaoler template</vt:lpstr>
      <vt:lpstr>Gaoler template</vt:lpstr>
      <vt:lpstr>PowerPoint Sunusu</vt:lpstr>
      <vt:lpstr>Text Editors</vt:lpstr>
      <vt:lpstr>Vim Editor</vt:lpstr>
      <vt:lpstr>Vim Editor</vt:lpstr>
      <vt:lpstr>Vim Editor</vt:lpstr>
      <vt:lpstr>Nano Editor</vt:lpstr>
      <vt:lpstr>Nano Editor</vt:lpstr>
      <vt:lpstr>Nano Editor</vt:lpstr>
      <vt:lpstr>PowerPoint Sunusu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Şule Akın</cp:lastModifiedBy>
  <cp:revision>1</cp:revision>
  <dcterms:modified xsi:type="dcterms:W3CDTF">2023-10-09T09:47:13Z</dcterms:modified>
</cp:coreProperties>
</file>