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 SemiBold"/>
      <p:regular r:id="rId12"/>
      <p:bold r:id="rId13"/>
      <p:italic r:id="rId14"/>
      <p:boldItalic r:id="rId15"/>
    </p:embeddedFont>
    <p:embeddedFont>
      <p:font typeface="Barlow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SemiBold-bold.fntdata"/><Relationship Id="rId12" Type="http://schemas.openxmlformats.org/officeDocument/2006/relationships/font" Target="fonts/Raleway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SemiBold-boldItalic.fntdata"/><Relationship Id="rId14" Type="http://schemas.openxmlformats.org/officeDocument/2006/relationships/font" Target="fonts/RalewaySemiBold-italic.fntdata"/><Relationship Id="rId17" Type="http://schemas.openxmlformats.org/officeDocument/2006/relationships/font" Target="fonts/BarlowLight-bold.fntdata"/><Relationship Id="rId16" Type="http://schemas.openxmlformats.org/officeDocument/2006/relationships/font" Target="fonts/BarlowLight-regular.fntdata"/><Relationship Id="rId5" Type="http://schemas.openxmlformats.org/officeDocument/2006/relationships/slide" Target="slides/slide1.xml"/><Relationship Id="rId19" Type="http://schemas.openxmlformats.org/officeDocument/2006/relationships/font" Target="fonts/BarlowLight-boldItalic.fntdata"/><Relationship Id="rId6" Type="http://schemas.openxmlformats.org/officeDocument/2006/relationships/slide" Target="slides/slide2.xml"/><Relationship Id="rId18" Type="http://schemas.openxmlformats.org/officeDocument/2006/relationships/font" Target="fonts/Barlow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2d7cd8318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2d7cd83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ab3ee8c45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ab3ee8c4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a733d3609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a733d360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b3ee8c45b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b3ee8c45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b3ee8c45b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b3ee8c45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59a5e45a3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59a5e45a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b3ee8c45b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b3ee8c45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1085850" y="199185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5B92CA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57772" y="4643243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1A0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66750" y="38150"/>
            <a:ext cx="339175" cy="3745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1288650" y="1068425"/>
            <a:ext cx="7470900" cy="336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omic Sans MS"/>
                <a:ea typeface="Comic Sans MS"/>
                <a:cs typeface="Comic Sans MS"/>
                <a:sym typeface="Comic Sans MS"/>
              </a:rPr>
              <a:t>Create the following directory/file structure on your local drive.</a:t>
            </a:r>
            <a:endParaRPr b="1"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-152300" y="183525"/>
            <a:ext cx="9144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1" lang="en-US" sz="3600">
                <a:solidFill>
                  <a:srgbClr val="741B47"/>
                </a:solidFill>
              </a:rPr>
              <a:t>Linux Essentials Assignment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57772" y="4948043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250" y="649062"/>
            <a:ext cx="689650" cy="6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625" y="2168950"/>
            <a:ext cx="689650" cy="6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650" y="2168950"/>
            <a:ext cx="689650" cy="6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425" y="2168950"/>
            <a:ext cx="689650" cy="6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8500" y="3421800"/>
            <a:ext cx="689650" cy="6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925" y="3421800"/>
            <a:ext cx="689650" cy="6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375" y="3421800"/>
            <a:ext cx="689650" cy="6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750" y="3421800"/>
            <a:ext cx="689650" cy="6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100" y="4338850"/>
            <a:ext cx="689650" cy="68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8"/>
          <p:cNvCxnSpPr>
            <a:stCxn id="49" idx="2"/>
            <a:endCxn id="51" idx="0"/>
          </p:cNvCxnSpPr>
          <p:nvPr/>
        </p:nvCxnSpPr>
        <p:spPr>
          <a:xfrm>
            <a:off x="4765075" y="1338712"/>
            <a:ext cx="5400" cy="8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8"/>
          <p:cNvCxnSpPr>
            <a:endCxn id="51" idx="1"/>
          </p:cNvCxnSpPr>
          <p:nvPr/>
        </p:nvCxnSpPr>
        <p:spPr>
          <a:xfrm flipH="1" rot="10800000">
            <a:off x="3275450" y="2513775"/>
            <a:ext cx="11502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8"/>
          <p:cNvCxnSpPr>
            <a:stCxn id="51" idx="3"/>
            <a:endCxn id="52" idx="1"/>
          </p:cNvCxnSpPr>
          <p:nvPr/>
        </p:nvCxnSpPr>
        <p:spPr>
          <a:xfrm>
            <a:off x="5115300" y="2513775"/>
            <a:ext cx="1417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8"/>
          <p:cNvCxnSpPr>
            <a:stCxn id="50" idx="2"/>
            <a:endCxn id="56" idx="0"/>
          </p:cNvCxnSpPr>
          <p:nvPr/>
        </p:nvCxnSpPr>
        <p:spPr>
          <a:xfrm>
            <a:off x="2919450" y="2858600"/>
            <a:ext cx="211200" cy="56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8"/>
          <p:cNvCxnSpPr>
            <a:endCxn id="55" idx="0"/>
          </p:cNvCxnSpPr>
          <p:nvPr/>
        </p:nvCxnSpPr>
        <p:spPr>
          <a:xfrm flipH="1">
            <a:off x="1825200" y="2880600"/>
            <a:ext cx="1098600" cy="54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8"/>
          <p:cNvCxnSpPr>
            <a:endCxn id="54" idx="0"/>
          </p:cNvCxnSpPr>
          <p:nvPr/>
        </p:nvCxnSpPr>
        <p:spPr>
          <a:xfrm flipH="1">
            <a:off x="6652750" y="2888700"/>
            <a:ext cx="245100" cy="53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8"/>
          <p:cNvCxnSpPr>
            <a:endCxn id="53" idx="0"/>
          </p:cNvCxnSpPr>
          <p:nvPr/>
        </p:nvCxnSpPr>
        <p:spPr>
          <a:xfrm>
            <a:off x="6922325" y="2897100"/>
            <a:ext cx="1611000" cy="52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8"/>
          <p:cNvCxnSpPr>
            <a:endCxn id="57" idx="0"/>
          </p:cNvCxnSpPr>
          <p:nvPr/>
        </p:nvCxnSpPr>
        <p:spPr>
          <a:xfrm flipH="1">
            <a:off x="6307925" y="3958150"/>
            <a:ext cx="256500" cy="3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 txBox="1"/>
          <p:nvPr/>
        </p:nvSpPr>
        <p:spPr>
          <a:xfrm>
            <a:off x="4221175" y="389088"/>
            <a:ext cx="1098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Lessons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2370150" y="1940225"/>
            <a:ext cx="1098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SDLC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4275150" y="1940225"/>
            <a:ext cx="1098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HTML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6276675" y="1885225"/>
            <a:ext cx="1098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Linux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1275900" y="3190600"/>
            <a:ext cx="1098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DevOps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2652650" y="3190600"/>
            <a:ext cx="1375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Waterfall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5653750" y="3190600"/>
            <a:ext cx="1611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CLI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7984025" y="3190600"/>
            <a:ext cx="1098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GUI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8"/>
          <p:cNvSpPr txBox="1"/>
          <p:nvPr/>
        </p:nvSpPr>
        <p:spPr>
          <a:xfrm>
            <a:off x="4770475" y="4487475"/>
            <a:ext cx="134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Commands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355600" y="183525"/>
            <a:ext cx="3596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1" lang="en-US" sz="3000">
                <a:solidFill>
                  <a:srgbClr val="741B47"/>
                </a:solidFill>
              </a:rPr>
              <a:t>Directories</a:t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657772" y="4643243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9"/>
          <p:cNvSpPr txBox="1"/>
          <p:nvPr/>
        </p:nvSpPr>
        <p:spPr>
          <a:xfrm>
            <a:off x="1392500" y="719225"/>
            <a:ext cx="1098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Lessons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1392500" y="1715333"/>
            <a:ext cx="1098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SDLC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p9"/>
          <p:cNvSpPr txBox="1"/>
          <p:nvPr/>
        </p:nvSpPr>
        <p:spPr>
          <a:xfrm>
            <a:off x="1392500" y="2940042"/>
            <a:ext cx="1098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HTML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1392500" y="4393350"/>
            <a:ext cx="1098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Linux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3992675" y="652250"/>
            <a:ext cx="1098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DevOps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4093350" y="1520275"/>
            <a:ext cx="1375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Waterfall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9"/>
          <p:cNvSpPr txBox="1"/>
          <p:nvPr/>
        </p:nvSpPr>
        <p:spPr>
          <a:xfrm>
            <a:off x="3910025" y="2624875"/>
            <a:ext cx="1611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3937625" y="3677100"/>
            <a:ext cx="1098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GUI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7162875" y="34075"/>
            <a:ext cx="134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Commands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9"/>
          <p:cNvSpPr txBox="1"/>
          <p:nvPr/>
        </p:nvSpPr>
        <p:spPr>
          <a:xfrm>
            <a:off x="1868925" y="1152625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introduction.txt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9"/>
          <p:cNvSpPr txBox="1"/>
          <p:nvPr/>
        </p:nvSpPr>
        <p:spPr>
          <a:xfrm>
            <a:off x="1868925" y="2129863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sdlc.txt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9"/>
          <p:cNvSpPr txBox="1"/>
          <p:nvPr/>
        </p:nvSpPr>
        <p:spPr>
          <a:xfrm>
            <a:off x="1868925" y="2462613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agile.txt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1868925" y="3349863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html.txt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9"/>
          <p:cNvSpPr txBox="1"/>
          <p:nvPr/>
        </p:nvSpPr>
        <p:spPr>
          <a:xfrm>
            <a:off x="1868925" y="3653488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cascades.css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9"/>
          <p:cNvSpPr txBox="1"/>
          <p:nvPr/>
        </p:nvSpPr>
        <p:spPr>
          <a:xfrm>
            <a:off x="1868925" y="4001575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javascript.js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9"/>
          <p:cNvSpPr txBox="1"/>
          <p:nvPr/>
        </p:nvSpPr>
        <p:spPr>
          <a:xfrm>
            <a:off x="1868925" y="4737225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operatingsys.txt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4833525" y="925363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Dev.txt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9"/>
          <p:cNvSpPr txBox="1"/>
          <p:nvPr/>
        </p:nvSpPr>
        <p:spPr>
          <a:xfrm>
            <a:off x="4833525" y="1181913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Ops.txt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9"/>
          <p:cNvSpPr txBox="1"/>
          <p:nvPr/>
        </p:nvSpPr>
        <p:spPr>
          <a:xfrm>
            <a:off x="4833525" y="1813213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phases.txt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4833525" y="2069763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advantages.txt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9"/>
          <p:cNvSpPr txBox="1"/>
          <p:nvPr/>
        </p:nvSpPr>
        <p:spPr>
          <a:xfrm>
            <a:off x="4833525" y="2934763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basics.txt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9"/>
          <p:cNvSpPr txBox="1"/>
          <p:nvPr/>
        </p:nvSpPr>
        <p:spPr>
          <a:xfrm>
            <a:off x="4833525" y="3191313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advanced.txt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9"/>
          <p:cNvSpPr txBox="1"/>
          <p:nvPr/>
        </p:nvSpPr>
        <p:spPr>
          <a:xfrm>
            <a:off x="4604925" y="3871338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ubuntu.txt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9"/>
          <p:cNvSpPr txBox="1"/>
          <p:nvPr/>
        </p:nvSpPr>
        <p:spPr>
          <a:xfrm>
            <a:off x="4604925" y="4127888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debian.txt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7630275" y="434150"/>
            <a:ext cx="1214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ls.txt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9"/>
          <p:cNvSpPr txBox="1"/>
          <p:nvPr/>
        </p:nvSpPr>
        <p:spPr>
          <a:xfrm>
            <a:off x="7630275" y="1936681"/>
            <a:ext cx="1214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pwd.txt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7630275" y="2187103"/>
            <a:ext cx="1214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cd.txt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7630275" y="2437525"/>
            <a:ext cx="1214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cp.txt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4604925" y="4368888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mint.txt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4604925" y="4625438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red_hat.txt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7630275" y="684572"/>
            <a:ext cx="1214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ls_a.txt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7630275" y="934994"/>
            <a:ext cx="1214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ls_l.txt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7630275" y="1185416"/>
            <a:ext cx="1214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ls_al.txt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7630275" y="1435838"/>
            <a:ext cx="1214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ls_c.txt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7630275" y="1686259"/>
            <a:ext cx="1214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ls_b.txt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355600" y="183525"/>
            <a:ext cx="5493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1" lang="en-US" sz="3000"/>
              <a:t>Files </a:t>
            </a:r>
            <a:r>
              <a:rPr b="1" lang="en-US" sz="3000">
                <a:solidFill>
                  <a:srgbClr val="0000FF"/>
                </a:solidFill>
              </a:rPr>
              <a:t>(in the</a:t>
            </a:r>
            <a:r>
              <a:rPr b="1" lang="en-US" sz="3000">
                <a:solidFill>
                  <a:srgbClr val="741B47"/>
                </a:solidFill>
              </a:rPr>
              <a:t> </a:t>
            </a:r>
            <a:r>
              <a:rPr b="1" lang="en-US" sz="3000">
                <a:solidFill>
                  <a:srgbClr val="FF0000"/>
                </a:solidFill>
              </a:rPr>
              <a:t>directories</a:t>
            </a:r>
            <a:r>
              <a:rPr b="1" lang="en-US" sz="3000">
                <a:solidFill>
                  <a:srgbClr val="0000FF"/>
                </a:solidFill>
              </a:rPr>
              <a:t>)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6520987" y="4332706"/>
            <a:ext cx="2594700" cy="7731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</a:rPr>
              <a:t>Red fonts: directories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</a:rPr>
              <a:t>Black fonts: files</a:t>
            </a:r>
            <a:endParaRPr b="1"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idx="12" type="sldNum"/>
          </p:nvPr>
        </p:nvSpPr>
        <p:spPr>
          <a:xfrm>
            <a:off x="8657772" y="4643243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0"/>
          <p:cNvSpPr txBox="1"/>
          <p:nvPr/>
        </p:nvSpPr>
        <p:spPr>
          <a:xfrm>
            <a:off x="249500" y="719225"/>
            <a:ext cx="1098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Lessons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249500" y="1766133"/>
            <a:ext cx="1098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SDLC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10"/>
          <p:cNvSpPr txBox="1"/>
          <p:nvPr/>
        </p:nvSpPr>
        <p:spPr>
          <a:xfrm>
            <a:off x="249500" y="2736842"/>
            <a:ext cx="1098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HTML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249500" y="3783750"/>
            <a:ext cx="1098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Linux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725925" y="1152625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introduction.txt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725925" y="2169692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sdlc.txt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725925" y="3110558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html.txt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725925" y="4127625"/>
            <a:ext cx="1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operatingsys.txt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355600" y="183525"/>
            <a:ext cx="5493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1" lang="en-US" sz="3000"/>
              <a:t>File Contents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2450075" y="1266625"/>
            <a:ext cx="456900" cy="164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"/>
          <p:cNvSpPr/>
          <p:nvPr/>
        </p:nvSpPr>
        <p:spPr>
          <a:xfrm>
            <a:off x="2450075" y="2283700"/>
            <a:ext cx="456900" cy="164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"/>
          <p:cNvSpPr/>
          <p:nvPr/>
        </p:nvSpPr>
        <p:spPr>
          <a:xfrm>
            <a:off x="2450075" y="3224575"/>
            <a:ext cx="456900" cy="164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"/>
          <p:cNvSpPr/>
          <p:nvPr/>
        </p:nvSpPr>
        <p:spPr>
          <a:xfrm>
            <a:off x="2362725" y="4241650"/>
            <a:ext cx="456900" cy="164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"/>
          <p:cNvSpPr txBox="1"/>
          <p:nvPr/>
        </p:nvSpPr>
        <p:spPr>
          <a:xfrm>
            <a:off x="2938175" y="871300"/>
            <a:ext cx="61161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just">
              <a:lnSpc>
                <a:spcPct val="115000"/>
              </a:lnSpc>
              <a:spcBef>
                <a:spcPts val="600"/>
              </a:spcBef>
              <a:spcAft>
                <a:spcPts val="700"/>
              </a:spcAft>
              <a:buNone/>
            </a:pPr>
            <a:r>
              <a:rPr lang="en-US" sz="1200"/>
              <a:t>In an essay, article, or book, an introduction (also known as a prolegomenon) is a beginning section which states the purpose and goals of the following writing. This is generally followed by the body and conclusion.</a:t>
            </a:r>
            <a:endParaRPr sz="1200"/>
          </a:p>
        </p:txBody>
      </p:sp>
      <p:sp>
        <p:nvSpPr>
          <p:cNvPr id="137" name="Google Shape;137;p10"/>
          <p:cNvSpPr txBox="1"/>
          <p:nvPr/>
        </p:nvSpPr>
        <p:spPr>
          <a:xfrm>
            <a:off x="2938175" y="1650400"/>
            <a:ext cx="6088500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just">
              <a:lnSpc>
                <a:spcPct val="115000"/>
              </a:lnSpc>
              <a:spcBef>
                <a:spcPts val="600"/>
              </a:spcBef>
              <a:spcAft>
                <a:spcPts val="700"/>
              </a:spcAft>
              <a:buNone/>
            </a:pPr>
            <a:r>
              <a:rPr lang="en-US" sz="1200"/>
              <a:t>Software Development Life Cycle (SDLC) is a process used by the software industry to design, develop and test high quality softwares. The SDLC aims to produce a high-quality software that meets or exceeds customer expectations, reaches completion within times and cost estimates.</a:t>
            </a:r>
            <a:endParaRPr sz="1200"/>
          </a:p>
        </p:txBody>
      </p:sp>
      <p:sp>
        <p:nvSpPr>
          <p:cNvPr id="138" name="Google Shape;138;p10"/>
          <p:cNvSpPr txBox="1"/>
          <p:nvPr/>
        </p:nvSpPr>
        <p:spPr>
          <a:xfrm>
            <a:off x="2938175" y="2852350"/>
            <a:ext cx="60885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just">
              <a:lnSpc>
                <a:spcPct val="115000"/>
              </a:lnSpc>
              <a:spcBef>
                <a:spcPts val="600"/>
              </a:spcBef>
              <a:spcAft>
                <a:spcPts val="700"/>
              </a:spcAft>
              <a:buNone/>
            </a:pPr>
            <a:r>
              <a:rPr lang="en-US" sz="1200"/>
              <a:t>HTML stands for Hyper Text Markup Language. HTML is the standard markup language for creating Web pages. HTML describes the structure of a Web page. HTML consists of a series of elements. HTML elements tell the browser how to display the content.</a:t>
            </a:r>
            <a:endParaRPr sz="1200"/>
          </a:p>
        </p:txBody>
      </p:sp>
      <p:sp>
        <p:nvSpPr>
          <p:cNvPr id="139" name="Google Shape;139;p10"/>
          <p:cNvSpPr txBox="1"/>
          <p:nvPr/>
        </p:nvSpPr>
        <p:spPr>
          <a:xfrm>
            <a:off x="2906975" y="3896175"/>
            <a:ext cx="60378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just">
              <a:lnSpc>
                <a:spcPct val="115000"/>
              </a:lnSpc>
              <a:spcBef>
                <a:spcPts val="600"/>
              </a:spcBef>
              <a:spcAft>
                <a:spcPts val="700"/>
              </a:spcAft>
              <a:buNone/>
            </a:pPr>
            <a:r>
              <a:rPr lang="en-US" sz="1200"/>
              <a:t>An operating system (OS) is system software that manages computer hardware, software resources, and provides common services for computer programs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idx="12" type="sldNum"/>
          </p:nvPr>
        </p:nvSpPr>
        <p:spPr>
          <a:xfrm>
            <a:off x="8657772" y="4643243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1"/>
          <p:cNvSpPr txBox="1"/>
          <p:nvPr/>
        </p:nvSpPr>
        <p:spPr>
          <a:xfrm>
            <a:off x="389825" y="764788"/>
            <a:ext cx="134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Commands</a:t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788750" y="1152625"/>
            <a:ext cx="1214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747675" y="2245906"/>
            <a:ext cx="1214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pwd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747675" y="3276053"/>
            <a:ext cx="1214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cd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1"/>
          <p:cNvSpPr txBox="1"/>
          <p:nvPr/>
        </p:nvSpPr>
        <p:spPr>
          <a:xfrm>
            <a:off x="747675" y="4250850"/>
            <a:ext cx="1214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cp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355600" y="183525"/>
            <a:ext cx="5493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1" lang="en-US" sz="3000"/>
              <a:t>File Contents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2450075" y="1266625"/>
            <a:ext cx="456900" cy="164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2450075" y="2359900"/>
            <a:ext cx="456900" cy="164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2450075" y="3453175"/>
            <a:ext cx="456900" cy="164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2355875" y="4364850"/>
            <a:ext cx="456900" cy="164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 txBox="1"/>
          <p:nvPr/>
        </p:nvSpPr>
        <p:spPr>
          <a:xfrm>
            <a:off x="3395275" y="2207800"/>
            <a:ext cx="5138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73A3C"/>
                </a:solidFill>
              </a:rPr>
              <a:t>pwd	 command </a:t>
            </a:r>
            <a:r>
              <a:rPr lang="en-US" sz="1800">
                <a:solidFill>
                  <a:srgbClr val="373A3C"/>
                </a:solidFill>
              </a:rPr>
              <a:t>shows the user’s current path.</a:t>
            </a:r>
            <a:endParaRPr sz="1800">
              <a:solidFill>
                <a:srgbClr val="373A3C"/>
              </a:solidFill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3284075" y="1097125"/>
            <a:ext cx="5249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73A3C"/>
                </a:solidFill>
              </a:rPr>
              <a:t>ls command </a:t>
            </a:r>
            <a:r>
              <a:rPr lang="en-US" sz="1800">
                <a:solidFill>
                  <a:srgbClr val="373A3C"/>
                </a:solidFill>
              </a:rPr>
              <a:t>lists the current directory contents.</a:t>
            </a:r>
            <a:endParaRPr sz="1800">
              <a:solidFill>
                <a:srgbClr val="373A3C"/>
              </a:solidFill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3284075" y="3283675"/>
            <a:ext cx="5736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73A3C"/>
                </a:solidFill>
              </a:rPr>
              <a:t>cd [dir] command </a:t>
            </a:r>
            <a:r>
              <a:rPr lang="en-US" sz="1800">
                <a:solidFill>
                  <a:srgbClr val="373A3C"/>
                </a:solidFill>
              </a:rPr>
              <a:t>changes the current directory</a:t>
            </a:r>
            <a:endParaRPr sz="1800">
              <a:solidFill>
                <a:srgbClr val="373A3C"/>
              </a:solidFill>
            </a:endParaRPr>
          </a:p>
        </p:txBody>
      </p:sp>
      <p:sp>
        <p:nvSpPr>
          <p:cNvPr id="158" name="Google Shape;158;p11"/>
          <p:cNvSpPr txBox="1"/>
          <p:nvPr/>
        </p:nvSpPr>
        <p:spPr>
          <a:xfrm>
            <a:off x="3284075" y="4212750"/>
            <a:ext cx="5138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73A3C"/>
                </a:solidFill>
              </a:rPr>
              <a:t>cp command </a:t>
            </a:r>
            <a:r>
              <a:rPr lang="en-US" sz="1800">
                <a:solidFill>
                  <a:srgbClr val="373A3C"/>
                </a:solidFill>
              </a:rPr>
              <a:t>copies a file to another location</a:t>
            </a:r>
            <a:endParaRPr sz="1800">
              <a:solidFill>
                <a:srgbClr val="373A3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idx="12" type="sldNum"/>
          </p:nvPr>
        </p:nvSpPr>
        <p:spPr>
          <a:xfrm>
            <a:off x="8657772" y="4948043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2"/>
          <p:cNvSpPr txBox="1"/>
          <p:nvPr/>
        </p:nvSpPr>
        <p:spPr>
          <a:xfrm>
            <a:off x="355600" y="183525"/>
            <a:ext cx="3596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1" lang="en-US" sz="3000">
                <a:solidFill>
                  <a:srgbClr val="741B47"/>
                </a:solidFill>
              </a:rPr>
              <a:t>Operations</a:t>
            </a:r>
            <a:endParaRPr b="1" sz="3000"/>
          </a:p>
        </p:txBody>
      </p:sp>
      <p:sp>
        <p:nvSpPr>
          <p:cNvPr id="165" name="Google Shape;165;p12"/>
          <p:cNvSpPr txBox="1"/>
          <p:nvPr/>
        </p:nvSpPr>
        <p:spPr>
          <a:xfrm>
            <a:off x="143825" y="999925"/>
            <a:ext cx="88077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Delete </a:t>
            </a:r>
            <a:r>
              <a:rPr b="1" lang="en-US" sz="2400">
                <a:solidFill>
                  <a:srgbClr val="FF0000"/>
                </a:solidFill>
              </a:rPr>
              <a:t>SDLC </a:t>
            </a:r>
            <a:r>
              <a:rPr lang="en-US" sz="2400"/>
              <a:t>directory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Delete </a:t>
            </a:r>
            <a:r>
              <a:rPr b="1" lang="en-US" sz="2400">
                <a:solidFill>
                  <a:srgbClr val="FF0000"/>
                </a:solidFill>
              </a:rPr>
              <a:t>Commands </a:t>
            </a:r>
            <a:r>
              <a:rPr lang="en-US" sz="2400"/>
              <a:t>directory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Get information about </a:t>
            </a:r>
            <a:r>
              <a:rPr b="1" lang="en-US" sz="2400">
                <a:solidFill>
                  <a:srgbClr val="0000FF"/>
                </a:solidFill>
              </a:rPr>
              <a:t>“ls”</a:t>
            </a:r>
            <a:r>
              <a:rPr lang="en-US" sz="2400"/>
              <a:t> command with different methods.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idx="12" type="sldNum"/>
          </p:nvPr>
        </p:nvSpPr>
        <p:spPr>
          <a:xfrm>
            <a:off x="8657772" y="4948043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3"/>
          <p:cNvSpPr txBox="1"/>
          <p:nvPr/>
        </p:nvSpPr>
        <p:spPr>
          <a:xfrm>
            <a:off x="431800" y="183525"/>
            <a:ext cx="3596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1" lang="en-US" sz="3000">
                <a:solidFill>
                  <a:srgbClr val="741B47"/>
                </a:solidFill>
              </a:rPr>
              <a:t>Submission</a:t>
            </a:r>
            <a:endParaRPr b="1" sz="3000"/>
          </a:p>
        </p:txBody>
      </p:sp>
      <p:sp>
        <p:nvSpPr>
          <p:cNvPr id="172" name="Google Shape;172;p13"/>
          <p:cNvSpPr txBox="1"/>
          <p:nvPr/>
        </p:nvSpPr>
        <p:spPr>
          <a:xfrm>
            <a:off x="143825" y="1609525"/>
            <a:ext cx="88077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See what are the commands you have run for completing the assignment (history) and </a:t>
            </a:r>
            <a:endParaRPr sz="2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submit the result structure using "tree" command.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