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73" r:id="rId32"/>
  </p:sldIdLst>
  <p:sldSz cx="9144000" cy="5143500" type="screen16x9"/>
  <p:notesSz cx="6858000" cy="9144000"/>
  <p:embeddedFontLst>
    <p:embeddedFont>
      <p:font typeface="Barlow" panose="00000500000000000000" pitchFamily="2" charset="-94"/>
      <p:regular r:id="rId34"/>
      <p:bold r:id="rId35"/>
      <p:italic r:id="rId36"/>
      <p:boldItalic r:id="rId37"/>
    </p:embeddedFont>
    <p:embeddedFont>
      <p:font typeface="Barlow Light" panose="00000400000000000000" pitchFamily="2" charset="-94"/>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Raleway" pitchFamily="2" charset="-94"/>
      <p:regular r:id="rId46"/>
      <p:bold r:id="rId47"/>
      <p:italic r:id="rId48"/>
      <p:boldItalic r:id="rId49"/>
    </p:embeddedFont>
    <p:embeddedFont>
      <p:font typeface="Raleway Medium" pitchFamily="2" charset="-94"/>
      <p:regular r:id="rId50"/>
      <p:bold r:id="rId51"/>
      <p:italic r:id="rId52"/>
      <p:boldItalic r:id="rId53"/>
    </p:embeddedFont>
    <p:embeddedFont>
      <p:font typeface="Raleway SemiBold" pitchFamily="2" charset="-94"/>
      <p:regular r:id="rId54"/>
      <p:bold r:id="rId55"/>
      <p:italic r:id="rId56"/>
      <p:boldItalic r:id="rId57"/>
    </p:embeddedFont>
    <p:embeddedFont>
      <p:font typeface="roboto" panose="020000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260" autoAdjust="0"/>
  </p:normalViewPr>
  <p:slideViewPr>
    <p:cSldViewPr snapToGrid="0">
      <p:cViewPr varScale="1">
        <p:scale>
          <a:sx n="66" d="100"/>
          <a:sy n="66" d="100"/>
        </p:scale>
        <p:origin x="19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font" Target="fonts/font2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f6337ea2b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7f6337ea2b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lvl="0" indent="0" algn="l" rtl="0">
              <a:spcBef>
                <a:spcPts val="0"/>
              </a:spcBef>
              <a:spcAft>
                <a:spcPts val="0"/>
              </a:spcAft>
              <a:buSzPts val="2400"/>
              <a:buFont typeface="Raleway"/>
              <a:buNone/>
            </a:pPr>
            <a:r>
              <a:rPr lang="tr-TR" sz="1400" dirty="0">
                <a:latin typeface="Raleway"/>
                <a:ea typeface="Raleway"/>
                <a:cs typeface="Raleway"/>
                <a:sym typeface="Raleway"/>
              </a:rPr>
              <a:t>İki cihaz arasındaki </a:t>
            </a:r>
            <a:r>
              <a:rPr lang="tr-TR" sz="1400" b="1" dirty="0">
                <a:latin typeface="Raleway"/>
                <a:ea typeface="Raleway"/>
                <a:cs typeface="Raleway"/>
                <a:sym typeface="Raleway"/>
              </a:rPr>
              <a:t>uçtan uca iletişimden sorumlu</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Verileri</a:t>
            </a:r>
            <a:r>
              <a:rPr lang="tr-TR" sz="1400" dirty="0">
                <a:latin typeface="Raleway"/>
                <a:ea typeface="Raleway"/>
                <a:cs typeface="Raleway"/>
                <a:sym typeface="Raleway"/>
              </a:rPr>
              <a:t> (üst katmandan) alır ve </a:t>
            </a:r>
            <a:r>
              <a:rPr lang="tr-TR" sz="1400" b="1" dirty="0">
                <a:latin typeface="Raleway"/>
                <a:ea typeface="Raleway"/>
                <a:cs typeface="Raleway"/>
                <a:sym typeface="Raleway"/>
              </a:rPr>
              <a:t>segmentlere ayırır</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Akış kontrolü ve hata kontrolünden </a:t>
            </a:r>
            <a:r>
              <a:rPr lang="tr-TR" sz="1400" dirty="0">
                <a:latin typeface="Raleway"/>
                <a:ea typeface="Raleway"/>
                <a:cs typeface="Raleway"/>
                <a:sym typeface="Raleway"/>
              </a:rPr>
              <a:t>sorumlu</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Katman 4, iki cihaz arasındaki uçtan uca iletişimden sorumludur.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Bu, oturum katmanından veri almayı ve onu 3. katmana göndermeden önce segment adı verilen parçalara ayırmayı içerir. </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Alıcı cihazdaki </a:t>
            </a:r>
            <a:r>
              <a:rPr lang="tr-TR" sz="1400" dirty="0">
                <a:latin typeface="Raleway"/>
                <a:ea typeface="Raleway"/>
                <a:cs typeface="Raleway"/>
                <a:sym typeface="Raleway"/>
              </a:rPr>
              <a:t>taşıma katmanı, segmentleri oturum katmanının tüketebileceği </a:t>
            </a:r>
            <a:r>
              <a:rPr lang="tr-TR" sz="1400" b="1" dirty="0">
                <a:latin typeface="Raleway"/>
                <a:ea typeface="Raleway"/>
                <a:cs typeface="Raleway"/>
                <a:sym typeface="Raleway"/>
              </a:rPr>
              <a:t>verilere yeniden birleştirmekten sorumludur</a:t>
            </a:r>
            <a:r>
              <a:rPr lang="tr-TR" sz="1400" dirty="0">
                <a:latin typeface="Raleway"/>
                <a:ea typeface="Raleway"/>
                <a:cs typeface="Raleway"/>
                <a:sym typeface="Raleway"/>
              </a:rPr>
              <a:t>.</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Taşıma katmanı ayrıca akış kontrolü ve hata kontrolünden de sorumludur. </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Akış kontrolü, hızlı bağlantıya sahip bir göndericinin yavaş bağlantıya sahip bir alıcıyı boğmamasını sağlamak için en uygun iletim hızını belirler</a:t>
            </a:r>
            <a:r>
              <a:rPr lang="tr-TR" sz="1400" dirty="0">
                <a:latin typeface="Raleway"/>
                <a:ea typeface="Raleway"/>
                <a:cs typeface="Raleway"/>
                <a:sym typeface="Raleway"/>
              </a:rPr>
              <a:t>.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Taşıma katmanı, alınan verilerin eksiksiz olduğundan emin olarak ve eksikse yeniden iletim talep ederek alıcı uçta hata kontrolü gerçekleştirir.</a:t>
            </a:r>
          </a:p>
          <a:p>
            <a:pPr marL="457200" lvl="0" indent="-381000" algn="l" rtl="0">
              <a:spcBef>
                <a:spcPts val="0"/>
              </a:spcBef>
              <a:spcAft>
                <a:spcPts val="0"/>
              </a:spcAft>
              <a:buSzPts val="2400"/>
              <a:buFont typeface="Raleway"/>
              <a:buChar char="●"/>
            </a:pPr>
            <a:endParaRPr lang="tr-TR"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Responsible for end-to-end communication between the two devices</a:t>
            </a:r>
            <a:endParaRPr lang="en-US" sz="1100" dirty="0">
              <a:latin typeface="Raleway"/>
              <a:ea typeface="Raleway"/>
              <a:cs typeface="Raleway"/>
              <a:sym typeface="Raleway"/>
            </a:endParaRPr>
          </a:p>
          <a:p>
            <a:pPr marL="0" lvl="0" indent="0" algn="l" rtl="0">
              <a:spcBef>
                <a:spcPts val="0"/>
              </a:spcBef>
              <a:spcAft>
                <a:spcPts val="0"/>
              </a:spcAft>
              <a:buNone/>
            </a:pPr>
            <a:endParaRPr lang="en-US"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Takes data (from upper layer) and breaks into </a:t>
            </a:r>
            <a:r>
              <a:rPr lang="en-US" sz="1400" u="sng" dirty="0">
                <a:latin typeface="Raleway"/>
                <a:ea typeface="Raleway"/>
                <a:cs typeface="Raleway"/>
                <a:sym typeface="Raleway"/>
              </a:rPr>
              <a:t>segments</a:t>
            </a:r>
          </a:p>
          <a:p>
            <a:pPr marL="0" lvl="0" indent="0" algn="l" rtl="0">
              <a:spcBef>
                <a:spcPts val="0"/>
              </a:spcBef>
              <a:spcAft>
                <a:spcPts val="0"/>
              </a:spcAft>
              <a:buNone/>
            </a:pPr>
            <a:endParaRPr lang="en-US" sz="1400" u="sng"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Responsible for flow control and error control</a:t>
            </a:r>
          </a:p>
          <a:p>
            <a:pPr marL="0" lvl="0" indent="0" algn="l" rtl="0">
              <a:lnSpc>
                <a:spcPct val="100000"/>
              </a:lnSpc>
              <a:spcBef>
                <a:spcPts val="0"/>
              </a:spcBef>
              <a:spcAft>
                <a:spcPts val="0"/>
              </a:spcAft>
              <a:buNone/>
            </a:pPr>
            <a:endParaRPr lang="tr-TR" sz="1400" dirty="0"/>
          </a:p>
          <a:p>
            <a:pPr marL="0" lvl="0" indent="0" algn="l" rtl="0">
              <a:lnSpc>
                <a:spcPct val="100000"/>
              </a:lnSpc>
              <a:spcBef>
                <a:spcPts val="0"/>
              </a:spcBef>
              <a:spcAft>
                <a:spcPts val="0"/>
              </a:spcAft>
              <a:buNone/>
            </a:pPr>
            <a:r>
              <a:rPr lang="tr-TR" sz="1400" dirty="0" err="1"/>
              <a:t>Layer</a:t>
            </a:r>
            <a:r>
              <a:rPr lang="tr-TR" sz="1400" dirty="0"/>
              <a:t> 4 is </a:t>
            </a:r>
            <a:r>
              <a:rPr lang="tr-TR" sz="1400" dirty="0" err="1"/>
              <a:t>responsible</a:t>
            </a:r>
            <a:r>
              <a:rPr lang="tr-TR" sz="1400" dirty="0"/>
              <a:t> </a:t>
            </a:r>
            <a:r>
              <a:rPr lang="tr-TR" sz="1400" dirty="0" err="1"/>
              <a:t>for</a:t>
            </a:r>
            <a:r>
              <a:rPr lang="tr-TR" sz="1400" dirty="0"/>
              <a:t> </a:t>
            </a:r>
            <a:r>
              <a:rPr lang="tr-TR" sz="1400" dirty="0" err="1"/>
              <a:t>end-to-end</a:t>
            </a:r>
            <a:r>
              <a:rPr lang="tr-TR" sz="1400" dirty="0"/>
              <a:t> </a:t>
            </a:r>
            <a:r>
              <a:rPr lang="tr-TR" sz="1400" dirty="0" err="1"/>
              <a:t>communication</a:t>
            </a:r>
            <a:r>
              <a:rPr lang="tr-TR" sz="1400" dirty="0"/>
              <a:t> </a:t>
            </a:r>
            <a:r>
              <a:rPr lang="tr-TR" sz="1400" dirty="0" err="1"/>
              <a:t>between</a:t>
            </a:r>
            <a:r>
              <a:rPr lang="tr-TR" sz="1400" dirty="0"/>
              <a:t> </a:t>
            </a:r>
            <a:r>
              <a:rPr lang="tr-TR" sz="1400" dirty="0" err="1"/>
              <a:t>the</a:t>
            </a:r>
            <a:r>
              <a:rPr lang="tr-TR" sz="1400" dirty="0"/>
              <a:t> two </a:t>
            </a:r>
            <a:r>
              <a:rPr lang="tr-TR" sz="1400" dirty="0" err="1"/>
              <a:t>devices</a:t>
            </a:r>
            <a:r>
              <a:rPr lang="tr-TR" sz="1400" dirty="0"/>
              <a:t>. </a:t>
            </a:r>
            <a:r>
              <a:rPr lang="tr-TR" sz="1400" dirty="0" err="1"/>
              <a:t>This</a:t>
            </a:r>
            <a:r>
              <a:rPr lang="tr-TR" sz="1400" dirty="0"/>
              <a:t> </a:t>
            </a:r>
            <a:r>
              <a:rPr lang="tr-TR" sz="1400" dirty="0" err="1"/>
              <a:t>includes</a:t>
            </a:r>
            <a:r>
              <a:rPr lang="tr-TR" sz="1400" dirty="0"/>
              <a:t> </a:t>
            </a:r>
            <a:r>
              <a:rPr lang="tr-TR" sz="1400" dirty="0" err="1"/>
              <a:t>taking</a:t>
            </a:r>
            <a:r>
              <a:rPr lang="tr-TR" sz="1400" dirty="0"/>
              <a:t> data </a:t>
            </a:r>
            <a:r>
              <a:rPr lang="tr-TR" sz="1400" dirty="0" err="1"/>
              <a:t>from</a:t>
            </a:r>
            <a:r>
              <a:rPr lang="tr-TR" sz="1400" dirty="0"/>
              <a:t> </a:t>
            </a:r>
            <a:r>
              <a:rPr lang="tr-TR" sz="1400" dirty="0" err="1"/>
              <a:t>the</a:t>
            </a:r>
            <a:r>
              <a:rPr lang="tr-TR" sz="1400" dirty="0"/>
              <a:t> </a:t>
            </a:r>
            <a:r>
              <a:rPr lang="tr-TR" sz="1400" dirty="0" err="1"/>
              <a:t>session</a:t>
            </a:r>
            <a:r>
              <a:rPr lang="tr-TR" sz="1400" dirty="0"/>
              <a:t> </a:t>
            </a:r>
            <a:r>
              <a:rPr lang="tr-TR" sz="1400" dirty="0" err="1"/>
              <a:t>layer</a:t>
            </a:r>
            <a:r>
              <a:rPr lang="tr-TR" sz="1400" dirty="0"/>
              <a:t> </a:t>
            </a:r>
            <a:r>
              <a:rPr lang="tr-TR" sz="1400" dirty="0" err="1"/>
              <a:t>and</a:t>
            </a:r>
            <a:r>
              <a:rPr lang="tr-TR" sz="1400" dirty="0"/>
              <a:t> </a:t>
            </a:r>
            <a:r>
              <a:rPr lang="tr-TR" sz="1400" dirty="0" err="1"/>
              <a:t>breaking</a:t>
            </a:r>
            <a:r>
              <a:rPr lang="tr-TR" sz="1400" dirty="0"/>
              <a:t> it </a:t>
            </a:r>
            <a:r>
              <a:rPr lang="tr-TR" sz="1400" dirty="0" err="1"/>
              <a:t>up</a:t>
            </a:r>
            <a:r>
              <a:rPr lang="tr-TR" sz="1400" dirty="0"/>
              <a:t> </a:t>
            </a:r>
            <a:r>
              <a:rPr lang="tr-TR" sz="1400" dirty="0" err="1"/>
              <a:t>into</a:t>
            </a:r>
            <a:r>
              <a:rPr lang="tr-TR" sz="1400" dirty="0"/>
              <a:t> </a:t>
            </a:r>
            <a:r>
              <a:rPr lang="tr-TR" sz="1400" dirty="0" err="1"/>
              <a:t>chunks</a:t>
            </a:r>
            <a:r>
              <a:rPr lang="tr-TR" sz="1400" dirty="0"/>
              <a:t> </a:t>
            </a:r>
            <a:r>
              <a:rPr lang="tr-TR" sz="1400" dirty="0" err="1"/>
              <a:t>called</a:t>
            </a:r>
            <a:r>
              <a:rPr lang="tr-TR" sz="1400" dirty="0"/>
              <a:t> </a:t>
            </a:r>
            <a:r>
              <a:rPr lang="tr-TR" sz="1400" dirty="0" err="1"/>
              <a:t>segments</a:t>
            </a:r>
            <a:r>
              <a:rPr lang="tr-TR" sz="1400" dirty="0"/>
              <a:t> </a:t>
            </a:r>
            <a:r>
              <a:rPr lang="tr-TR" sz="1400" dirty="0" err="1"/>
              <a:t>before</a:t>
            </a:r>
            <a:r>
              <a:rPr lang="tr-TR" sz="1400" dirty="0"/>
              <a:t> </a:t>
            </a:r>
            <a:r>
              <a:rPr lang="tr-TR" sz="1400" dirty="0" err="1"/>
              <a:t>sending</a:t>
            </a:r>
            <a:r>
              <a:rPr lang="tr-TR" sz="1400" dirty="0"/>
              <a:t> it </a:t>
            </a:r>
            <a:r>
              <a:rPr lang="tr-TR" sz="1400" dirty="0" err="1"/>
              <a:t>to</a:t>
            </a:r>
            <a:r>
              <a:rPr lang="tr-TR" sz="1400" dirty="0"/>
              <a:t> </a:t>
            </a:r>
            <a:r>
              <a:rPr lang="tr-TR" sz="1400" dirty="0" err="1"/>
              <a:t>layer</a:t>
            </a:r>
            <a:r>
              <a:rPr lang="tr-TR" sz="1400" dirty="0"/>
              <a:t> 3. </a:t>
            </a:r>
            <a:r>
              <a:rPr lang="tr-TR" sz="1400" dirty="0" err="1"/>
              <a:t>The</a:t>
            </a:r>
            <a:r>
              <a:rPr lang="tr-TR" sz="1400" dirty="0"/>
              <a:t> transport </a:t>
            </a:r>
            <a:r>
              <a:rPr lang="tr-TR" sz="1400" dirty="0" err="1"/>
              <a:t>layer</a:t>
            </a:r>
            <a:r>
              <a:rPr lang="tr-TR" sz="1400" dirty="0"/>
              <a:t> on </a:t>
            </a:r>
            <a:r>
              <a:rPr lang="tr-TR" sz="1400" dirty="0" err="1"/>
              <a:t>the</a:t>
            </a:r>
            <a:r>
              <a:rPr lang="tr-TR" sz="1400" dirty="0"/>
              <a:t> </a:t>
            </a:r>
            <a:r>
              <a:rPr lang="tr-TR" sz="1400" dirty="0" err="1"/>
              <a:t>receiving</a:t>
            </a:r>
            <a:r>
              <a:rPr lang="tr-TR" sz="1400" dirty="0"/>
              <a:t> </a:t>
            </a:r>
            <a:r>
              <a:rPr lang="tr-TR" sz="1400" dirty="0" err="1"/>
              <a:t>device</a:t>
            </a:r>
            <a:r>
              <a:rPr lang="tr-TR" sz="1400" dirty="0"/>
              <a:t> is </a:t>
            </a:r>
            <a:r>
              <a:rPr lang="tr-TR" sz="1400" dirty="0" err="1"/>
              <a:t>responsible</a:t>
            </a:r>
            <a:r>
              <a:rPr lang="tr-TR" sz="1400" dirty="0"/>
              <a:t> </a:t>
            </a:r>
            <a:r>
              <a:rPr lang="tr-TR" sz="1400" dirty="0" err="1"/>
              <a:t>for</a:t>
            </a:r>
            <a:r>
              <a:rPr lang="tr-TR" sz="1400" dirty="0"/>
              <a:t> </a:t>
            </a:r>
            <a:r>
              <a:rPr lang="tr-TR" sz="1400" dirty="0" err="1"/>
              <a:t>reassembling</a:t>
            </a:r>
            <a:r>
              <a:rPr lang="tr-TR" sz="1400" dirty="0"/>
              <a:t> </a:t>
            </a:r>
            <a:r>
              <a:rPr lang="tr-TR" sz="1400" dirty="0" err="1"/>
              <a:t>the</a:t>
            </a:r>
            <a:r>
              <a:rPr lang="tr-TR" sz="1400" dirty="0"/>
              <a:t> </a:t>
            </a:r>
            <a:r>
              <a:rPr lang="tr-TR" sz="1400" dirty="0" err="1"/>
              <a:t>segments</a:t>
            </a:r>
            <a:r>
              <a:rPr lang="tr-TR" sz="1400" dirty="0"/>
              <a:t> </a:t>
            </a:r>
            <a:r>
              <a:rPr lang="tr-TR" sz="1400" dirty="0" err="1"/>
              <a:t>into</a:t>
            </a:r>
            <a:r>
              <a:rPr lang="tr-TR" sz="1400" dirty="0"/>
              <a:t> data </a:t>
            </a:r>
            <a:r>
              <a:rPr lang="tr-TR" sz="1400" dirty="0" err="1"/>
              <a:t>the</a:t>
            </a:r>
            <a:r>
              <a:rPr lang="tr-TR" sz="1400" dirty="0"/>
              <a:t> </a:t>
            </a:r>
            <a:r>
              <a:rPr lang="tr-TR" sz="1400" dirty="0" err="1"/>
              <a:t>session</a:t>
            </a:r>
            <a:r>
              <a:rPr lang="tr-TR" sz="1400" dirty="0"/>
              <a:t> </a:t>
            </a:r>
            <a:r>
              <a:rPr lang="tr-TR" sz="1400" dirty="0" err="1"/>
              <a:t>layer</a:t>
            </a:r>
            <a:r>
              <a:rPr lang="tr-TR" sz="1400" dirty="0"/>
              <a:t> can </a:t>
            </a:r>
            <a:r>
              <a:rPr lang="tr-TR" sz="1400" dirty="0" err="1"/>
              <a:t>consume</a:t>
            </a:r>
            <a:r>
              <a:rPr lang="tr-TR" sz="1400" dirty="0"/>
              <a:t>.</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tr-TR" sz="1400" dirty="0" err="1"/>
              <a:t>The</a:t>
            </a:r>
            <a:r>
              <a:rPr lang="tr-TR" sz="1400" dirty="0"/>
              <a:t> transport </a:t>
            </a:r>
            <a:r>
              <a:rPr lang="tr-TR" sz="1400" dirty="0" err="1"/>
              <a:t>layer</a:t>
            </a:r>
            <a:r>
              <a:rPr lang="tr-TR" sz="1400" dirty="0"/>
              <a:t> is </a:t>
            </a:r>
            <a:r>
              <a:rPr lang="tr-TR" sz="1400" dirty="0" err="1"/>
              <a:t>also</a:t>
            </a:r>
            <a:r>
              <a:rPr lang="tr-TR" sz="1400" dirty="0"/>
              <a:t> </a:t>
            </a:r>
            <a:r>
              <a:rPr lang="tr-TR" sz="1400" dirty="0" err="1"/>
              <a:t>responsible</a:t>
            </a:r>
            <a:r>
              <a:rPr lang="tr-TR" sz="1400" dirty="0"/>
              <a:t> </a:t>
            </a:r>
            <a:r>
              <a:rPr lang="tr-TR" sz="1400" dirty="0" err="1"/>
              <a:t>for</a:t>
            </a:r>
            <a:r>
              <a:rPr lang="tr-TR" sz="1400" dirty="0"/>
              <a:t> </a:t>
            </a:r>
            <a:r>
              <a:rPr lang="tr-TR" sz="1400" dirty="0" err="1"/>
              <a:t>flow</a:t>
            </a:r>
            <a:r>
              <a:rPr lang="tr-TR" sz="1400" dirty="0"/>
              <a:t> </a:t>
            </a:r>
            <a:r>
              <a:rPr lang="tr-TR" sz="1400" dirty="0" err="1"/>
              <a:t>control</a:t>
            </a:r>
            <a:r>
              <a:rPr lang="tr-TR" sz="1400" dirty="0"/>
              <a:t> </a:t>
            </a:r>
            <a:r>
              <a:rPr lang="tr-TR" sz="1400" dirty="0" err="1"/>
              <a:t>and</a:t>
            </a:r>
            <a:r>
              <a:rPr lang="tr-TR" sz="1400" dirty="0"/>
              <a:t> </a:t>
            </a:r>
            <a:r>
              <a:rPr lang="tr-TR" sz="1400" dirty="0" err="1"/>
              <a:t>error</a:t>
            </a:r>
            <a:r>
              <a:rPr lang="tr-TR" sz="1400" dirty="0"/>
              <a:t> </a:t>
            </a:r>
            <a:r>
              <a:rPr lang="tr-TR" sz="1400" dirty="0" err="1"/>
              <a:t>control</a:t>
            </a:r>
            <a:r>
              <a:rPr lang="tr-TR" sz="1400" dirty="0"/>
              <a:t>. </a:t>
            </a:r>
            <a:r>
              <a:rPr lang="tr-TR" sz="1400" dirty="0" err="1"/>
              <a:t>Flow</a:t>
            </a:r>
            <a:r>
              <a:rPr lang="tr-TR" sz="1400" dirty="0"/>
              <a:t> </a:t>
            </a:r>
            <a:r>
              <a:rPr lang="tr-TR" sz="1400" dirty="0" err="1"/>
              <a:t>control</a:t>
            </a:r>
            <a:r>
              <a:rPr lang="tr-TR" sz="1400" dirty="0"/>
              <a:t> </a:t>
            </a:r>
            <a:r>
              <a:rPr lang="tr-TR" sz="1400" dirty="0" err="1"/>
              <a:t>determines</a:t>
            </a:r>
            <a:r>
              <a:rPr lang="tr-TR" sz="1400" dirty="0"/>
              <a:t> an optimal </a:t>
            </a:r>
            <a:r>
              <a:rPr lang="tr-TR" sz="1400" dirty="0" err="1"/>
              <a:t>speed</a:t>
            </a:r>
            <a:r>
              <a:rPr lang="tr-TR" sz="1400" dirty="0"/>
              <a:t> of </a:t>
            </a:r>
            <a:r>
              <a:rPr lang="tr-TR" sz="1400" dirty="0" err="1"/>
              <a:t>transmission</a:t>
            </a:r>
            <a:r>
              <a:rPr lang="tr-TR" sz="1400" dirty="0"/>
              <a:t> </a:t>
            </a:r>
            <a:r>
              <a:rPr lang="tr-TR" sz="1400" dirty="0" err="1"/>
              <a:t>to</a:t>
            </a:r>
            <a:r>
              <a:rPr lang="tr-TR" sz="1400" dirty="0"/>
              <a:t> </a:t>
            </a:r>
            <a:r>
              <a:rPr lang="tr-TR" sz="1400" dirty="0" err="1"/>
              <a:t>ensure</a:t>
            </a:r>
            <a:r>
              <a:rPr lang="tr-TR" sz="1400" dirty="0"/>
              <a:t> </a:t>
            </a:r>
            <a:r>
              <a:rPr lang="tr-TR" sz="1400" dirty="0" err="1"/>
              <a:t>that</a:t>
            </a:r>
            <a:r>
              <a:rPr lang="tr-TR" sz="1400" dirty="0"/>
              <a:t> a </a:t>
            </a:r>
            <a:r>
              <a:rPr lang="tr-TR" sz="1400" dirty="0" err="1"/>
              <a:t>sender</a:t>
            </a:r>
            <a:r>
              <a:rPr lang="tr-TR" sz="1400" dirty="0"/>
              <a:t> </a:t>
            </a:r>
            <a:r>
              <a:rPr lang="tr-TR" sz="1400" dirty="0" err="1"/>
              <a:t>with</a:t>
            </a:r>
            <a:r>
              <a:rPr lang="tr-TR" sz="1400" dirty="0"/>
              <a:t> a </a:t>
            </a:r>
            <a:r>
              <a:rPr lang="tr-TR" sz="1400" dirty="0" err="1"/>
              <a:t>fast</a:t>
            </a:r>
            <a:r>
              <a:rPr lang="tr-TR" sz="1400" dirty="0"/>
              <a:t> </a:t>
            </a:r>
            <a:r>
              <a:rPr lang="tr-TR" sz="1400" dirty="0" err="1"/>
              <a:t>connection</a:t>
            </a:r>
            <a:r>
              <a:rPr lang="tr-TR" sz="1400" dirty="0"/>
              <a:t> </a:t>
            </a:r>
            <a:r>
              <a:rPr lang="tr-TR" sz="1400" dirty="0" err="1"/>
              <a:t>doesn’t</a:t>
            </a:r>
            <a:r>
              <a:rPr lang="tr-TR" sz="1400" dirty="0"/>
              <a:t> </a:t>
            </a:r>
            <a:r>
              <a:rPr lang="tr-TR" sz="1400" dirty="0" err="1"/>
              <a:t>overwhelm</a:t>
            </a:r>
            <a:r>
              <a:rPr lang="tr-TR" sz="1400" dirty="0"/>
              <a:t> a </a:t>
            </a:r>
            <a:r>
              <a:rPr lang="tr-TR" sz="1400" dirty="0" err="1"/>
              <a:t>receiver</a:t>
            </a:r>
            <a:r>
              <a:rPr lang="tr-TR" sz="1400" dirty="0"/>
              <a:t> </a:t>
            </a:r>
            <a:r>
              <a:rPr lang="tr-TR" sz="1400" dirty="0" err="1"/>
              <a:t>with</a:t>
            </a:r>
            <a:r>
              <a:rPr lang="tr-TR" sz="1400" dirty="0"/>
              <a:t> a </a:t>
            </a:r>
            <a:r>
              <a:rPr lang="tr-TR" sz="1400" dirty="0" err="1"/>
              <a:t>slow</a:t>
            </a:r>
            <a:r>
              <a:rPr lang="tr-TR" sz="1400" dirty="0"/>
              <a:t> </a:t>
            </a:r>
            <a:r>
              <a:rPr lang="tr-TR" sz="1400" dirty="0" err="1"/>
              <a:t>connection</a:t>
            </a:r>
            <a:r>
              <a:rPr lang="tr-TR" sz="1400" dirty="0"/>
              <a:t>. </a:t>
            </a:r>
            <a:r>
              <a:rPr lang="tr-TR" sz="1400" dirty="0" err="1"/>
              <a:t>The</a:t>
            </a:r>
            <a:r>
              <a:rPr lang="tr-TR" sz="1400" dirty="0"/>
              <a:t> transport </a:t>
            </a:r>
            <a:r>
              <a:rPr lang="tr-TR" sz="1400" dirty="0" err="1"/>
              <a:t>layer</a:t>
            </a:r>
            <a:r>
              <a:rPr lang="tr-TR" sz="1400" dirty="0"/>
              <a:t> </a:t>
            </a:r>
            <a:r>
              <a:rPr lang="tr-TR" sz="1400" dirty="0" err="1"/>
              <a:t>performs</a:t>
            </a:r>
            <a:r>
              <a:rPr lang="tr-TR" sz="1400" dirty="0"/>
              <a:t> </a:t>
            </a:r>
            <a:r>
              <a:rPr lang="tr-TR" sz="1400" dirty="0" err="1"/>
              <a:t>error</a:t>
            </a:r>
            <a:r>
              <a:rPr lang="tr-TR" sz="1400" dirty="0"/>
              <a:t> </a:t>
            </a:r>
            <a:r>
              <a:rPr lang="tr-TR" sz="1400" dirty="0" err="1"/>
              <a:t>control</a:t>
            </a:r>
            <a:r>
              <a:rPr lang="tr-TR" sz="1400" dirty="0"/>
              <a:t> on </a:t>
            </a:r>
            <a:r>
              <a:rPr lang="tr-TR" sz="1400" dirty="0" err="1"/>
              <a:t>the</a:t>
            </a:r>
            <a:r>
              <a:rPr lang="tr-TR" sz="1400" dirty="0"/>
              <a:t> </a:t>
            </a:r>
            <a:r>
              <a:rPr lang="tr-TR" sz="1400" dirty="0" err="1"/>
              <a:t>receiving</a:t>
            </a:r>
            <a:r>
              <a:rPr lang="tr-TR" sz="1400" dirty="0"/>
              <a:t> </a:t>
            </a:r>
            <a:r>
              <a:rPr lang="tr-TR" sz="1400" dirty="0" err="1"/>
              <a:t>end</a:t>
            </a:r>
            <a:r>
              <a:rPr lang="tr-TR" sz="1400" dirty="0"/>
              <a:t> </a:t>
            </a:r>
            <a:r>
              <a:rPr lang="tr-TR" sz="1400" dirty="0" err="1"/>
              <a:t>by</a:t>
            </a:r>
            <a:r>
              <a:rPr lang="tr-TR" sz="1400" dirty="0"/>
              <a:t> </a:t>
            </a:r>
            <a:r>
              <a:rPr lang="tr-TR" sz="1400" dirty="0" err="1"/>
              <a:t>ensuring</a:t>
            </a:r>
            <a:r>
              <a:rPr lang="tr-TR" sz="1400" dirty="0"/>
              <a:t> </a:t>
            </a:r>
            <a:r>
              <a:rPr lang="tr-TR" sz="1400" dirty="0" err="1"/>
              <a:t>that</a:t>
            </a:r>
            <a:r>
              <a:rPr lang="tr-TR" sz="1400" dirty="0"/>
              <a:t> </a:t>
            </a:r>
            <a:r>
              <a:rPr lang="tr-TR" sz="1400" dirty="0" err="1"/>
              <a:t>the</a:t>
            </a:r>
            <a:r>
              <a:rPr lang="tr-TR" sz="1400" dirty="0"/>
              <a:t> data </a:t>
            </a:r>
            <a:r>
              <a:rPr lang="tr-TR" sz="1400" dirty="0" err="1"/>
              <a:t>received</a:t>
            </a:r>
            <a:r>
              <a:rPr lang="tr-TR" sz="1400" dirty="0"/>
              <a:t> is </a:t>
            </a:r>
            <a:r>
              <a:rPr lang="tr-TR" sz="1400" dirty="0" err="1"/>
              <a:t>complete</a:t>
            </a:r>
            <a:r>
              <a:rPr lang="tr-TR" sz="1400" dirty="0"/>
              <a:t>, </a:t>
            </a:r>
            <a:r>
              <a:rPr lang="tr-TR" sz="1400" dirty="0" err="1"/>
              <a:t>and</a:t>
            </a:r>
            <a:r>
              <a:rPr lang="tr-TR" sz="1400" dirty="0"/>
              <a:t> </a:t>
            </a:r>
            <a:r>
              <a:rPr lang="tr-TR" sz="1400" dirty="0" err="1"/>
              <a:t>requesting</a:t>
            </a:r>
            <a:r>
              <a:rPr lang="tr-TR" sz="1400" dirty="0"/>
              <a:t> a </a:t>
            </a:r>
            <a:r>
              <a:rPr lang="tr-TR" sz="1400" dirty="0" err="1"/>
              <a:t>retransmission</a:t>
            </a:r>
            <a:r>
              <a:rPr lang="tr-TR" sz="1400" dirty="0"/>
              <a:t> </a:t>
            </a:r>
            <a:r>
              <a:rPr lang="tr-TR" sz="1400" dirty="0" err="1"/>
              <a:t>if</a:t>
            </a:r>
            <a:r>
              <a:rPr lang="tr-TR" sz="1400" dirty="0"/>
              <a:t> it </a:t>
            </a:r>
            <a:r>
              <a:rPr lang="tr-TR" sz="1400" dirty="0" err="1"/>
              <a:t>isn’t</a:t>
            </a:r>
            <a:r>
              <a:rPr lang="tr-TR" sz="1400" dirty="0"/>
              <a:t>.</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SzPts val="1400"/>
              <a:buNone/>
            </a:pPr>
            <a:endParaRPr sz="1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7f6337ea2b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g7f6337ea2b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İki farklı ağ arasında veri aktarımını kolaylaştırır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Veri segmentlerini (üst katmandan) alır ve paketlere ayırır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Ağ katmanı, iki farklı ağ arasında veri aktarımını kolaylaştırmaktan sorumludur.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İletişim kuran </a:t>
            </a:r>
            <a:r>
              <a:rPr lang="tr-TR" sz="1400" b="1" dirty="0">
                <a:latin typeface="Raleway"/>
                <a:ea typeface="Raleway"/>
                <a:cs typeface="Raleway"/>
                <a:sym typeface="Raleway"/>
              </a:rPr>
              <a:t>iki cihaz aynı ağ üzerindeyse, ağ katmanı gereksizdir</a:t>
            </a:r>
            <a:r>
              <a:rPr lang="tr-TR" sz="1400" dirty="0">
                <a:latin typeface="Raleway"/>
                <a:ea typeface="Raleway"/>
                <a:cs typeface="Raleway"/>
                <a:sym typeface="Raleway"/>
              </a:rPr>
              <a:t>.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Ağ katmanı, </a:t>
            </a:r>
            <a:r>
              <a:rPr lang="tr-TR" sz="1400" b="1" dirty="0">
                <a:latin typeface="Raleway"/>
                <a:ea typeface="Raleway"/>
                <a:cs typeface="Raleway"/>
                <a:sym typeface="Raleway"/>
              </a:rPr>
              <a:t>taşıma katmanındaki segmentleri gönderenin cihazında paket adı verilen daha küçük birimlere ayırır ve bu paketleri alıcı cihazda yeniden birleştirir</a:t>
            </a:r>
            <a:r>
              <a:rPr lang="tr-TR" sz="1400" dirty="0">
                <a:latin typeface="Raleway"/>
                <a:ea typeface="Raleway"/>
                <a:cs typeface="Raleway"/>
                <a:sym typeface="Raleway"/>
              </a:rPr>
              <a:t>.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Ağ katmanı, </a:t>
            </a:r>
            <a:r>
              <a:rPr lang="tr-TR" sz="1400" b="1" dirty="0">
                <a:latin typeface="Raleway"/>
                <a:ea typeface="Raleway"/>
                <a:cs typeface="Raleway"/>
                <a:sym typeface="Raleway"/>
              </a:rPr>
              <a:t>verilerin hedefine ulaşması için en iyi fiziksel yolu da bulur</a:t>
            </a:r>
            <a:r>
              <a:rPr lang="tr-TR" sz="1400" dirty="0">
                <a:latin typeface="Raleway"/>
                <a:ea typeface="Raleway"/>
                <a:cs typeface="Raleway"/>
                <a:sym typeface="Raleway"/>
              </a:rPr>
              <a:t>; bu </a:t>
            </a:r>
            <a:r>
              <a:rPr lang="tr-TR" sz="1400" b="1" dirty="0">
                <a:latin typeface="Raleway"/>
                <a:ea typeface="Raleway"/>
                <a:cs typeface="Raleway"/>
                <a:sym typeface="Raleway"/>
              </a:rPr>
              <a:t>yönlendirme olarak bilinir</a:t>
            </a:r>
            <a:r>
              <a:rPr lang="tr-TR" sz="1400" dirty="0">
                <a:latin typeface="Raleway"/>
                <a:ea typeface="Raleway"/>
                <a:cs typeface="Raleway"/>
                <a:sym typeface="Raleway"/>
              </a:rPr>
              <a:t>.</a:t>
            </a:r>
          </a:p>
          <a:p>
            <a:pPr marL="76200" lvl="0" indent="0" algn="l" rtl="0">
              <a:spcBef>
                <a:spcPts val="0"/>
              </a:spcBef>
              <a:spcAft>
                <a:spcPts val="0"/>
              </a:spcAft>
              <a:buSzPts val="2400"/>
              <a:buFont typeface="Raleway"/>
              <a:buNone/>
            </a:pPr>
            <a:endParaRPr lang="tr-TR" sz="1400" dirty="0">
              <a:latin typeface="Raleway"/>
              <a:ea typeface="Raleway"/>
              <a:cs typeface="Raleway"/>
              <a:sym typeface="Raleway"/>
            </a:endParaRPr>
          </a:p>
          <a:p>
            <a:pPr marL="76200" lvl="0" indent="0" algn="l" rtl="0">
              <a:spcBef>
                <a:spcPts val="0"/>
              </a:spcBef>
              <a:spcAft>
                <a:spcPts val="0"/>
              </a:spcAft>
              <a:buSzPts val="2400"/>
              <a:buFont typeface="Raleway"/>
              <a:buNone/>
            </a:pPr>
            <a:endParaRPr lang="tr-TR" sz="1400" dirty="0">
              <a:latin typeface="Raleway"/>
              <a:ea typeface="Raleway"/>
              <a:cs typeface="Raleway"/>
              <a:sym typeface="Raleway"/>
            </a:endParaRPr>
          </a:p>
          <a:p>
            <a:pPr algn="l">
              <a:buFont typeface="+mj-lt"/>
              <a:buAutoNum type="arabicPeriod"/>
            </a:pPr>
            <a:r>
              <a:rPr lang="en-US" sz="2400" b="0" i="0" dirty="0">
                <a:solidFill>
                  <a:srgbClr val="555555"/>
                </a:solidFill>
                <a:effectLst/>
                <a:latin typeface="roboto" panose="02000000000000000000" pitchFamily="2" charset="0"/>
              </a:rPr>
              <a:t>Bir </a:t>
            </a:r>
            <a:r>
              <a:rPr lang="en-US" sz="2400" b="1" i="0" dirty="0">
                <a:solidFill>
                  <a:srgbClr val="555555"/>
                </a:solidFill>
                <a:effectLst/>
                <a:latin typeface="roboto" panose="02000000000000000000" pitchFamily="2" charset="0"/>
              </a:rPr>
              <a:t>Frame</a:t>
            </a:r>
            <a:r>
              <a:rPr lang="en-US" sz="2400" b="0" i="0" dirty="0">
                <a:solidFill>
                  <a:srgbClr val="555555"/>
                </a:solidFill>
                <a:effectLst/>
                <a:latin typeface="roboto" panose="02000000000000000000" pitchFamily="2" charset="0"/>
              </a:rPr>
              <a:t>, </a:t>
            </a:r>
            <a:r>
              <a:rPr lang="en-US" sz="2400" b="1" i="0" dirty="0">
                <a:solidFill>
                  <a:srgbClr val="555555"/>
                </a:solidFill>
                <a:effectLst/>
                <a:latin typeface="roboto" panose="02000000000000000000" pitchFamily="2" charset="0"/>
              </a:rPr>
              <a:t>Data Link </a:t>
            </a:r>
            <a:r>
              <a:rPr lang="en-US" sz="2400" b="1" i="0" dirty="0" err="1">
                <a:solidFill>
                  <a:srgbClr val="555555"/>
                </a:solidFill>
                <a:effectLst/>
                <a:latin typeface="roboto" panose="02000000000000000000" pitchFamily="2" charset="0"/>
              </a:rPr>
              <a:t>katmanında</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kullanılan</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bir</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veri</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birimi</a:t>
            </a:r>
            <a:r>
              <a:rPr lang="en-US" sz="2400" b="1"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olarak</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tanımlanabilir</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Öte</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yandan</a:t>
            </a:r>
            <a:r>
              <a:rPr lang="en-US" sz="2400" b="0"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bir</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paket</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ağ</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katmanında</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kullanılan</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protokol</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veri</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birimidir</a:t>
            </a:r>
            <a:r>
              <a:rPr lang="en-US" sz="2400" b="0" i="0" dirty="0">
                <a:solidFill>
                  <a:srgbClr val="555555"/>
                </a:solidFill>
                <a:effectLst/>
                <a:latin typeface="roboto" panose="02000000000000000000" pitchFamily="2" charset="0"/>
              </a:rPr>
              <a:t>.</a:t>
            </a:r>
          </a:p>
          <a:p>
            <a:pPr algn="l">
              <a:buFont typeface="+mj-lt"/>
              <a:buAutoNum type="arabicPeriod"/>
            </a:pPr>
            <a:r>
              <a:rPr lang="en-US" sz="2400" b="0" i="0" dirty="0" err="1">
                <a:solidFill>
                  <a:srgbClr val="555555"/>
                </a:solidFill>
                <a:effectLst/>
                <a:latin typeface="roboto" panose="02000000000000000000" pitchFamily="2" charset="0"/>
              </a:rPr>
              <a:t>Çerçeveler</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OSI'nin</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veri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bağlantı</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katmanında</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Paketler</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ise</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Ağ</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katmanında</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oluşturulur</a:t>
            </a:r>
            <a:r>
              <a:rPr lang="en-US" sz="2400" b="0" i="0" dirty="0">
                <a:solidFill>
                  <a:srgbClr val="555555"/>
                </a:solidFill>
                <a:effectLst/>
                <a:latin typeface="roboto" panose="02000000000000000000" pitchFamily="2" charset="0"/>
              </a:rPr>
              <a:t>.</a:t>
            </a:r>
          </a:p>
          <a:p>
            <a:pPr algn="l">
              <a:buFont typeface="+mj-lt"/>
              <a:buAutoNum type="arabicPeriod"/>
            </a:pPr>
            <a:r>
              <a:rPr lang="en-US" sz="2400" b="1" i="0" dirty="0" err="1">
                <a:solidFill>
                  <a:srgbClr val="555555"/>
                </a:solidFill>
                <a:effectLst/>
                <a:latin typeface="roboto" panose="02000000000000000000" pitchFamily="2" charset="0"/>
              </a:rPr>
              <a:t>Çerçeveleme</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kaynak</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ve</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hedef</a:t>
            </a:r>
            <a:r>
              <a:rPr lang="en-US" sz="2400" b="1" i="0" dirty="0">
                <a:solidFill>
                  <a:srgbClr val="555555"/>
                </a:solidFill>
                <a:effectLst/>
                <a:latin typeface="roboto" panose="02000000000000000000" pitchFamily="2" charset="0"/>
              </a:rPr>
              <a:t> MAC </a:t>
            </a:r>
            <a:r>
              <a:rPr lang="en-US" sz="2400" b="1" i="0" dirty="0" err="1">
                <a:solidFill>
                  <a:srgbClr val="555555"/>
                </a:solidFill>
                <a:effectLst/>
                <a:latin typeface="roboto" panose="02000000000000000000" pitchFamily="2" charset="0"/>
              </a:rPr>
              <a:t>adreslerini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yani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makinenin</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fiziksel</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adresini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içerir</a:t>
            </a:r>
            <a:r>
              <a:rPr lang="en-US" sz="2400" b="0" i="0" dirty="0">
                <a:solidFill>
                  <a:srgbClr val="555555"/>
                </a:solidFill>
                <a:effectLst/>
                <a:latin typeface="roboto" panose="02000000000000000000" pitchFamily="2" charset="0"/>
              </a:rPr>
              <a:t>. </a:t>
            </a:r>
            <a:r>
              <a:rPr lang="en-US" sz="2400" b="1" i="0" dirty="0">
                <a:solidFill>
                  <a:srgbClr val="555555"/>
                </a:solidFill>
                <a:effectLst/>
                <a:latin typeface="roboto" panose="02000000000000000000" pitchFamily="2" charset="0"/>
              </a:rPr>
              <a:t>Buna </a:t>
            </a:r>
            <a:r>
              <a:rPr lang="en-US" sz="2400" b="1" i="0" dirty="0" err="1">
                <a:solidFill>
                  <a:srgbClr val="555555"/>
                </a:solidFill>
                <a:effectLst/>
                <a:latin typeface="roboto" panose="02000000000000000000" pitchFamily="2" charset="0"/>
              </a:rPr>
              <a:t>karşılık</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paketleme</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kaynak</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ve</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hedef</a:t>
            </a:r>
            <a:r>
              <a:rPr lang="en-US" sz="2400" b="1" i="0" dirty="0">
                <a:solidFill>
                  <a:srgbClr val="555555"/>
                </a:solidFill>
                <a:effectLst/>
                <a:latin typeface="roboto" panose="02000000000000000000" pitchFamily="2" charset="0"/>
              </a:rPr>
              <a:t> IP </a:t>
            </a:r>
            <a:r>
              <a:rPr lang="en-US" sz="2400" b="1" i="0" dirty="0" err="1">
                <a:solidFill>
                  <a:srgbClr val="555555"/>
                </a:solidFill>
                <a:effectLst/>
                <a:latin typeface="roboto" panose="02000000000000000000" pitchFamily="2" charset="0"/>
              </a:rPr>
              <a:t>adreslerini</a:t>
            </a:r>
            <a:r>
              <a:rPr lang="en-US" sz="2400" b="1" i="0" dirty="0">
                <a:solidFill>
                  <a:srgbClr val="555555"/>
                </a:solidFill>
                <a:effectLst/>
                <a:latin typeface="roboto" panose="02000000000000000000" pitchFamily="2" charset="0"/>
              </a:rPr>
              <a:t> </a:t>
            </a:r>
            <a:r>
              <a:rPr lang="en-US" sz="2400" b="1" i="0" dirty="0" err="1">
                <a:solidFill>
                  <a:srgbClr val="555555"/>
                </a:solidFill>
                <a:effectLst/>
                <a:latin typeface="roboto" panose="02000000000000000000" pitchFamily="2" charset="0"/>
              </a:rPr>
              <a:t>içerir</a:t>
            </a:r>
            <a:r>
              <a:rPr lang="en-US" sz="2400" b="0" i="0" dirty="0">
                <a:solidFill>
                  <a:srgbClr val="555555"/>
                </a:solidFill>
                <a:effectLst/>
                <a:latin typeface="roboto" panose="02000000000000000000" pitchFamily="2" charset="0"/>
              </a:rPr>
              <a:t>.</a:t>
            </a:r>
          </a:p>
          <a:p>
            <a:pPr algn="l">
              <a:buFont typeface="+mj-lt"/>
              <a:buAutoNum type="arabicPeriod"/>
            </a:pPr>
            <a:r>
              <a:rPr lang="en-US" sz="2400" b="0" i="0" dirty="0" err="1">
                <a:solidFill>
                  <a:srgbClr val="555555"/>
                </a:solidFill>
                <a:effectLst/>
                <a:latin typeface="roboto" panose="02000000000000000000" pitchFamily="2" charset="0"/>
              </a:rPr>
              <a:t>Paket</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ağ</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katmanındaki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segmenti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içine</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alır</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Aksine</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Kareler</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paketleri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veri</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bağlantı</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katmanına</a:t>
            </a:r>
            <a:r>
              <a:rPr lang="en-US" sz="2400" b="0" i="0" dirty="0">
                <a:solidFill>
                  <a:srgbClr val="555555"/>
                </a:solidFill>
                <a:effectLst/>
                <a:latin typeface="roboto" panose="02000000000000000000" pitchFamily="2" charset="0"/>
              </a:rPr>
              <a:t> </a:t>
            </a:r>
            <a:r>
              <a:rPr lang="en-US" sz="2400" b="0" i="0" dirty="0" err="1">
                <a:solidFill>
                  <a:srgbClr val="555555"/>
                </a:solidFill>
                <a:effectLst/>
                <a:latin typeface="roboto" panose="02000000000000000000" pitchFamily="2" charset="0"/>
              </a:rPr>
              <a:t>yerleştirir</a:t>
            </a:r>
            <a:r>
              <a:rPr lang="en-US" sz="2400" b="0" i="0" dirty="0">
                <a:solidFill>
                  <a:srgbClr val="555555"/>
                </a:solidFill>
                <a:effectLst/>
                <a:latin typeface="roboto" panose="02000000000000000000" pitchFamily="2" charset="0"/>
              </a:rPr>
              <a:t>.</a:t>
            </a:r>
          </a:p>
          <a:p>
            <a:pPr marL="76200" lvl="0" indent="0" algn="l" rtl="0">
              <a:spcBef>
                <a:spcPts val="0"/>
              </a:spcBef>
              <a:spcAft>
                <a:spcPts val="0"/>
              </a:spcAft>
              <a:buSzPts val="2400"/>
              <a:buFont typeface="Raleway"/>
              <a:buNone/>
            </a:pPr>
            <a:endParaRPr lang="tr-TR"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Facilitates data transfer between two different networks</a:t>
            </a:r>
            <a:endParaRPr lang="en-US" sz="1100" dirty="0">
              <a:latin typeface="Raleway"/>
              <a:ea typeface="Raleway"/>
              <a:cs typeface="Raleway"/>
              <a:sym typeface="Raleway"/>
            </a:endParaRPr>
          </a:p>
          <a:p>
            <a:pPr marL="0" lvl="0" indent="0" algn="l" rtl="0">
              <a:spcBef>
                <a:spcPts val="0"/>
              </a:spcBef>
              <a:spcAft>
                <a:spcPts val="0"/>
              </a:spcAft>
              <a:buNone/>
            </a:pPr>
            <a:endParaRPr lang="en-US"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Takes data segments (from upper layer) and breaks into </a:t>
            </a:r>
            <a:r>
              <a:rPr lang="en-US" sz="1400" u="sng" dirty="0">
                <a:latin typeface="Raleway"/>
                <a:ea typeface="Raleway"/>
                <a:cs typeface="Raleway"/>
                <a:sym typeface="Raleway"/>
              </a:rPr>
              <a:t>packets</a:t>
            </a:r>
            <a:endParaRPr lang="en-US" sz="1400" dirty="0">
              <a:latin typeface="Raleway"/>
              <a:ea typeface="Raleway"/>
              <a:cs typeface="Raleway"/>
              <a:sym typeface="Raleway"/>
            </a:endParaRPr>
          </a:p>
          <a:p>
            <a:pPr marL="0" lvl="0" indent="0" algn="l" rtl="0">
              <a:lnSpc>
                <a:spcPct val="100000"/>
              </a:lnSpc>
              <a:spcBef>
                <a:spcPts val="0"/>
              </a:spcBef>
              <a:spcAft>
                <a:spcPts val="0"/>
              </a:spcAft>
              <a:buSzPts val="1400"/>
              <a:buNone/>
            </a:pPr>
            <a:endParaRPr lang="en-US" sz="1400" dirty="0"/>
          </a:p>
          <a:p>
            <a:pPr marL="0" lvl="0" indent="0" algn="l" rtl="0">
              <a:lnSpc>
                <a:spcPct val="100000"/>
              </a:lnSpc>
              <a:spcBef>
                <a:spcPts val="0"/>
              </a:spcBef>
              <a:spcAft>
                <a:spcPts val="0"/>
              </a:spcAft>
              <a:buSzPts val="1400"/>
              <a:buNone/>
            </a:pPr>
            <a:r>
              <a:rPr lang="en-US" sz="1400" dirty="0"/>
              <a:t>The network layer is responsible for facilitating data transfer between two different networks. If the two devices communicating are on the same network, then the network layer is unnecessary. The network layer breaks up segments from the transport layer into smaller units, called packets, on the sender’s device, and reassembling these packets on the receiving device. The network layer also finds the best physical path for the data to reach its destination; this is known as routing.</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7f6337ea2b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7f6337ea2b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Aynı ağdaki iki cihaz arasında veri aktarımını kolaylaştırır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Veri paketlerini (üst katmandan) alır ve çerçevelere böler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Akış kontrolü ve hata kontrolünden sorumlu</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Veri bağlantı katmanı, SAME ağındaki iki cihaz arasında veri aktarımını kolaylaştırır. Veri bağlantı katmanı, paketleri ağ katmanından alır ve bunları çerçeve adı verilen daha küçük parçalara böler. Ağ katmanı gibi, veri bağı katmanı da ağ içi iletişimde akış kontrolü ve hata kontrolünden sorumludur.</a:t>
            </a:r>
          </a:p>
          <a:p>
            <a:pPr marL="76200" lvl="0" indent="0" algn="l" rtl="0">
              <a:spcBef>
                <a:spcPts val="0"/>
              </a:spcBef>
              <a:spcAft>
                <a:spcPts val="0"/>
              </a:spcAft>
              <a:buSzPts val="2400"/>
              <a:buFont typeface="Raleway"/>
              <a:buNone/>
            </a:pPr>
            <a:endParaRPr lang="tr-TR"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Facilitates data transfer between two devices on the same network</a:t>
            </a:r>
            <a:endParaRPr lang="en-US" sz="1100" dirty="0">
              <a:latin typeface="Raleway"/>
              <a:ea typeface="Raleway"/>
              <a:cs typeface="Raleway"/>
              <a:sym typeface="Raleway"/>
            </a:endParaRPr>
          </a:p>
          <a:p>
            <a:pPr marL="0" lvl="0" indent="0" algn="l" rtl="0">
              <a:spcBef>
                <a:spcPts val="0"/>
              </a:spcBef>
              <a:spcAft>
                <a:spcPts val="0"/>
              </a:spcAft>
              <a:buNone/>
            </a:pPr>
            <a:endParaRPr lang="en-US"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Takes data packets (from upper layer) and breaks into </a:t>
            </a:r>
            <a:r>
              <a:rPr lang="en-US" sz="1400" u="sng" dirty="0">
                <a:latin typeface="Raleway"/>
                <a:ea typeface="Raleway"/>
                <a:cs typeface="Raleway"/>
                <a:sym typeface="Raleway"/>
              </a:rPr>
              <a:t>frames</a:t>
            </a:r>
          </a:p>
          <a:p>
            <a:pPr marL="0" lvl="0" indent="0" algn="l" rtl="0">
              <a:spcBef>
                <a:spcPts val="0"/>
              </a:spcBef>
              <a:spcAft>
                <a:spcPts val="0"/>
              </a:spcAft>
              <a:buNone/>
            </a:pPr>
            <a:endParaRPr lang="en-US" sz="1400" u="sng"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Responsible for flow control and error control</a:t>
            </a:r>
          </a:p>
          <a:p>
            <a:pPr marL="0" lvl="0" indent="0" algn="l" rtl="0">
              <a:lnSpc>
                <a:spcPct val="100000"/>
              </a:lnSpc>
              <a:spcBef>
                <a:spcPts val="0"/>
              </a:spcBef>
              <a:spcAft>
                <a:spcPts val="0"/>
              </a:spcAft>
              <a:buSzPts val="1400"/>
              <a:buNone/>
            </a:pPr>
            <a:endParaRPr lang="tr-TR" sz="1400" dirty="0"/>
          </a:p>
          <a:p>
            <a:pPr marL="0" lvl="0" indent="0" algn="l" rtl="0">
              <a:lnSpc>
                <a:spcPct val="100000"/>
              </a:lnSpc>
              <a:spcBef>
                <a:spcPts val="0"/>
              </a:spcBef>
              <a:spcAft>
                <a:spcPts val="0"/>
              </a:spcAft>
              <a:buSzPts val="1400"/>
              <a:buNone/>
            </a:pPr>
            <a:endParaRPr lang="tr-TR" sz="1400" dirty="0"/>
          </a:p>
          <a:p>
            <a:pPr marL="0" lvl="0" indent="0" algn="l" rtl="0">
              <a:lnSpc>
                <a:spcPct val="100000"/>
              </a:lnSpc>
              <a:spcBef>
                <a:spcPts val="0"/>
              </a:spcBef>
              <a:spcAft>
                <a:spcPts val="0"/>
              </a:spcAft>
              <a:buSzPts val="1400"/>
              <a:buNone/>
            </a:pPr>
            <a:r>
              <a:rPr lang="tr-TR" sz="1400" dirty="0" err="1"/>
              <a:t>The</a:t>
            </a:r>
            <a:r>
              <a:rPr lang="tr-TR" sz="1400" dirty="0"/>
              <a:t> data link </a:t>
            </a:r>
            <a:r>
              <a:rPr lang="tr-TR" sz="1400" dirty="0" err="1"/>
              <a:t>layer</a:t>
            </a:r>
            <a:r>
              <a:rPr lang="tr-TR" sz="1400" dirty="0"/>
              <a:t> </a:t>
            </a:r>
            <a:r>
              <a:rPr lang="tr-TR" sz="1400" dirty="0" err="1"/>
              <a:t>facilitates</a:t>
            </a:r>
            <a:r>
              <a:rPr lang="tr-TR" sz="1400" dirty="0"/>
              <a:t> data transfer </a:t>
            </a:r>
            <a:r>
              <a:rPr lang="tr-TR" sz="1400" dirty="0" err="1"/>
              <a:t>between</a:t>
            </a:r>
            <a:r>
              <a:rPr lang="tr-TR" sz="1400" dirty="0"/>
              <a:t> two </a:t>
            </a:r>
            <a:r>
              <a:rPr lang="tr-TR" sz="1400" dirty="0" err="1"/>
              <a:t>devices</a:t>
            </a:r>
            <a:r>
              <a:rPr lang="tr-TR" sz="1400" dirty="0"/>
              <a:t> on </a:t>
            </a:r>
            <a:r>
              <a:rPr lang="tr-TR" sz="1400" dirty="0" err="1"/>
              <a:t>the</a:t>
            </a:r>
            <a:r>
              <a:rPr lang="tr-TR" sz="1400" dirty="0"/>
              <a:t> SAME network. </a:t>
            </a:r>
            <a:r>
              <a:rPr lang="tr-TR" sz="1400" dirty="0" err="1"/>
              <a:t>The</a:t>
            </a:r>
            <a:r>
              <a:rPr lang="tr-TR" sz="1400" dirty="0"/>
              <a:t> data link </a:t>
            </a:r>
            <a:r>
              <a:rPr lang="tr-TR" sz="1400" dirty="0" err="1"/>
              <a:t>layer</a:t>
            </a:r>
            <a:r>
              <a:rPr lang="tr-TR" sz="1400" dirty="0"/>
              <a:t> </a:t>
            </a:r>
            <a:r>
              <a:rPr lang="tr-TR" sz="1400" dirty="0" err="1"/>
              <a:t>takes</a:t>
            </a:r>
            <a:r>
              <a:rPr lang="tr-TR" sz="1400" dirty="0"/>
              <a:t> </a:t>
            </a:r>
            <a:r>
              <a:rPr lang="tr-TR" sz="1400" dirty="0" err="1"/>
              <a:t>packets</a:t>
            </a:r>
            <a:r>
              <a:rPr lang="tr-TR" sz="1400" dirty="0"/>
              <a:t> </a:t>
            </a:r>
            <a:r>
              <a:rPr lang="tr-TR" sz="1400" dirty="0" err="1"/>
              <a:t>from</a:t>
            </a:r>
            <a:r>
              <a:rPr lang="tr-TR" sz="1400" dirty="0"/>
              <a:t> </a:t>
            </a:r>
            <a:r>
              <a:rPr lang="tr-TR" sz="1400" dirty="0" err="1"/>
              <a:t>the</a:t>
            </a:r>
            <a:r>
              <a:rPr lang="tr-TR" sz="1400" dirty="0"/>
              <a:t> network </a:t>
            </a:r>
            <a:r>
              <a:rPr lang="tr-TR" sz="1400" dirty="0" err="1"/>
              <a:t>layer</a:t>
            </a:r>
            <a:r>
              <a:rPr lang="tr-TR" sz="1400" dirty="0"/>
              <a:t> </a:t>
            </a:r>
            <a:r>
              <a:rPr lang="tr-TR" sz="1400" dirty="0" err="1"/>
              <a:t>and</a:t>
            </a:r>
            <a:r>
              <a:rPr lang="tr-TR" sz="1400" dirty="0"/>
              <a:t> </a:t>
            </a:r>
            <a:r>
              <a:rPr lang="tr-TR" sz="1400" dirty="0" err="1"/>
              <a:t>breaks</a:t>
            </a:r>
            <a:r>
              <a:rPr lang="tr-TR" sz="1400" dirty="0"/>
              <a:t> </a:t>
            </a:r>
            <a:r>
              <a:rPr lang="tr-TR" sz="1400" dirty="0" err="1"/>
              <a:t>them</a:t>
            </a:r>
            <a:r>
              <a:rPr lang="tr-TR" sz="1400" dirty="0"/>
              <a:t> </a:t>
            </a:r>
            <a:r>
              <a:rPr lang="tr-TR" sz="1400" dirty="0" err="1"/>
              <a:t>into</a:t>
            </a:r>
            <a:r>
              <a:rPr lang="tr-TR" sz="1400" dirty="0"/>
              <a:t> </a:t>
            </a:r>
            <a:r>
              <a:rPr lang="tr-TR" sz="1400" dirty="0" err="1"/>
              <a:t>smaller</a:t>
            </a:r>
            <a:r>
              <a:rPr lang="tr-TR" sz="1400" dirty="0"/>
              <a:t> </a:t>
            </a:r>
            <a:r>
              <a:rPr lang="tr-TR" sz="1400" dirty="0" err="1"/>
              <a:t>pieces</a:t>
            </a:r>
            <a:r>
              <a:rPr lang="tr-TR" sz="1400" dirty="0"/>
              <a:t> </a:t>
            </a:r>
            <a:r>
              <a:rPr lang="tr-TR" sz="1400" dirty="0" err="1"/>
              <a:t>called</a:t>
            </a:r>
            <a:r>
              <a:rPr lang="tr-TR" sz="1400" dirty="0"/>
              <a:t> </a:t>
            </a:r>
            <a:r>
              <a:rPr lang="tr-TR" sz="1400" dirty="0" err="1"/>
              <a:t>frames</a:t>
            </a:r>
            <a:r>
              <a:rPr lang="tr-TR" sz="1400" dirty="0"/>
              <a:t>. </a:t>
            </a:r>
            <a:r>
              <a:rPr lang="tr-TR" sz="1400" dirty="0" err="1"/>
              <a:t>Like</a:t>
            </a:r>
            <a:r>
              <a:rPr lang="tr-TR" sz="1400" dirty="0"/>
              <a:t> </a:t>
            </a:r>
            <a:r>
              <a:rPr lang="tr-TR" sz="1400" dirty="0" err="1"/>
              <a:t>the</a:t>
            </a:r>
            <a:r>
              <a:rPr lang="tr-TR" sz="1400" dirty="0"/>
              <a:t> network </a:t>
            </a:r>
            <a:r>
              <a:rPr lang="tr-TR" sz="1400" dirty="0" err="1"/>
              <a:t>layer</a:t>
            </a:r>
            <a:r>
              <a:rPr lang="tr-TR" sz="1400" dirty="0"/>
              <a:t>, </a:t>
            </a:r>
            <a:r>
              <a:rPr lang="tr-TR" sz="1400" dirty="0" err="1"/>
              <a:t>the</a:t>
            </a:r>
            <a:r>
              <a:rPr lang="tr-TR" sz="1400" dirty="0"/>
              <a:t> data link </a:t>
            </a:r>
            <a:r>
              <a:rPr lang="tr-TR" sz="1400" dirty="0" err="1"/>
              <a:t>layer</a:t>
            </a:r>
            <a:r>
              <a:rPr lang="tr-TR" sz="1400" dirty="0"/>
              <a:t> is </a:t>
            </a:r>
            <a:r>
              <a:rPr lang="tr-TR" sz="1400" dirty="0" err="1"/>
              <a:t>also</a:t>
            </a:r>
            <a:r>
              <a:rPr lang="tr-TR" sz="1400" dirty="0"/>
              <a:t> </a:t>
            </a:r>
            <a:r>
              <a:rPr lang="tr-TR" sz="1400" dirty="0" err="1"/>
              <a:t>responsible</a:t>
            </a:r>
            <a:r>
              <a:rPr lang="tr-TR" sz="1400" dirty="0"/>
              <a:t> </a:t>
            </a:r>
            <a:r>
              <a:rPr lang="tr-TR" sz="1400" dirty="0" err="1"/>
              <a:t>for</a:t>
            </a:r>
            <a:r>
              <a:rPr lang="tr-TR" sz="1400" dirty="0"/>
              <a:t> </a:t>
            </a:r>
            <a:r>
              <a:rPr lang="tr-TR" sz="1400" dirty="0" err="1"/>
              <a:t>flow</a:t>
            </a:r>
            <a:r>
              <a:rPr lang="tr-TR" sz="1400" dirty="0"/>
              <a:t> </a:t>
            </a:r>
            <a:r>
              <a:rPr lang="tr-TR" sz="1400" dirty="0" err="1"/>
              <a:t>control</a:t>
            </a:r>
            <a:r>
              <a:rPr lang="tr-TR" sz="1400" dirty="0"/>
              <a:t> </a:t>
            </a:r>
            <a:r>
              <a:rPr lang="tr-TR" sz="1400" dirty="0" err="1"/>
              <a:t>and</a:t>
            </a:r>
            <a:r>
              <a:rPr lang="tr-TR" sz="1400" dirty="0"/>
              <a:t> </a:t>
            </a:r>
            <a:r>
              <a:rPr lang="tr-TR" sz="1400" dirty="0" err="1"/>
              <a:t>error</a:t>
            </a:r>
            <a:r>
              <a:rPr lang="tr-TR" sz="1400" dirty="0"/>
              <a:t> </a:t>
            </a:r>
            <a:r>
              <a:rPr lang="tr-TR" sz="1400" dirty="0" err="1"/>
              <a:t>control</a:t>
            </a:r>
            <a:r>
              <a:rPr lang="tr-TR" sz="1400" dirty="0"/>
              <a:t> in </a:t>
            </a:r>
            <a:r>
              <a:rPr lang="tr-TR" sz="1400" dirty="0" err="1"/>
              <a:t>intra</a:t>
            </a:r>
            <a:r>
              <a:rPr lang="tr-TR" sz="1400" dirty="0"/>
              <a:t>-network </a:t>
            </a:r>
            <a:r>
              <a:rPr lang="tr-TR" sz="1400" dirty="0" err="1"/>
              <a:t>communication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dirty="0"/>
              <a:t>Bu katman, kablolar ve anahtarlar gibi veri aktarımında yer alan fiziksel ekipmanı içerir. </a:t>
            </a:r>
          </a:p>
          <a:p>
            <a:pPr marL="0" lvl="0" indent="0" algn="l" rtl="0">
              <a:lnSpc>
                <a:spcPct val="100000"/>
              </a:lnSpc>
              <a:spcBef>
                <a:spcPts val="0"/>
              </a:spcBef>
              <a:spcAft>
                <a:spcPts val="0"/>
              </a:spcAft>
              <a:buSzPts val="1400"/>
              <a:buNone/>
            </a:pPr>
            <a:r>
              <a:rPr lang="tr-TR" sz="1400" dirty="0"/>
              <a:t>Bu aynı zamanda verilerin 1'ler ve 0'lardan oluşan bir dizi olan bir bit akışına dönüştürüldüğü katmandır. </a:t>
            </a:r>
          </a:p>
          <a:p>
            <a:pPr marL="0" lvl="0" indent="0" algn="l" rtl="0">
              <a:lnSpc>
                <a:spcPct val="100000"/>
              </a:lnSpc>
              <a:spcBef>
                <a:spcPts val="0"/>
              </a:spcBef>
              <a:spcAft>
                <a:spcPts val="0"/>
              </a:spcAft>
              <a:buSzPts val="1400"/>
              <a:buNone/>
            </a:pPr>
            <a:r>
              <a:rPr lang="tr-TR" sz="1400" dirty="0"/>
              <a:t>Her iki cihazın fiziksel katmanı, her iki cihazda da 1'lerin 0'lardan ayırt edilebilmesi için bir sinyal kuralı üzerinde anlaşmalıdır.</a:t>
            </a:r>
          </a:p>
          <a:p>
            <a:pPr marL="0" lvl="0" indent="0" algn="l" rtl="0">
              <a:lnSpc>
                <a:spcPct val="100000"/>
              </a:lnSpc>
              <a:spcBef>
                <a:spcPts val="0"/>
              </a:spcBef>
              <a:spcAft>
                <a:spcPts val="0"/>
              </a:spcAft>
              <a:buSzPts val="1400"/>
              <a:buNone/>
            </a:pPr>
            <a:endParaRPr lang="tr-TR" sz="1400" dirty="0"/>
          </a:p>
          <a:p>
            <a:pPr marL="0" lvl="0" indent="0" algn="l" rtl="0">
              <a:lnSpc>
                <a:spcPct val="100000"/>
              </a:lnSpc>
              <a:spcBef>
                <a:spcPts val="0"/>
              </a:spcBef>
              <a:spcAft>
                <a:spcPts val="0"/>
              </a:spcAft>
              <a:buSzPts val="1400"/>
              <a:buNone/>
            </a:pPr>
            <a:r>
              <a:rPr lang="tr-TR" sz="1400" dirty="0" err="1"/>
              <a:t>This</a:t>
            </a:r>
            <a:r>
              <a:rPr lang="tr-TR" sz="1400" dirty="0"/>
              <a:t> </a:t>
            </a:r>
            <a:r>
              <a:rPr lang="tr-TR" sz="1400" dirty="0" err="1"/>
              <a:t>layer</a:t>
            </a:r>
            <a:r>
              <a:rPr lang="tr-TR" sz="1400" dirty="0"/>
              <a:t> </a:t>
            </a:r>
            <a:r>
              <a:rPr lang="tr-TR" sz="1400" dirty="0" err="1"/>
              <a:t>includes</a:t>
            </a:r>
            <a:r>
              <a:rPr lang="tr-TR" sz="1400" dirty="0"/>
              <a:t> </a:t>
            </a:r>
            <a:r>
              <a:rPr lang="tr-TR" sz="1400" dirty="0" err="1"/>
              <a:t>the</a:t>
            </a:r>
            <a:r>
              <a:rPr lang="tr-TR" sz="1400" dirty="0"/>
              <a:t> </a:t>
            </a:r>
            <a:r>
              <a:rPr lang="tr-TR" sz="1400" dirty="0" err="1"/>
              <a:t>physical</a:t>
            </a:r>
            <a:r>
              <a:rPr lang="tr-TR" sz="1400" dirty="0"/>
              <a:t> </a:t>
            </a:r>
            <a:r>
              <a:rPr lang="tr-TR" sz="1400" dirty="0" err="1"/>
              <a:t>equipment</a:t>
            </a:r>
            <a:r>
              <a:rPr lang="tr-TR" sz="1400" dirty="0"/>
              <a:t> </a:t>
            </a:r>
            <a:r>
              <a:rPr lang="tr-TR" sz="1400" dirty="0" err="1"/>
              <a:t>involved</a:t>
            </a:r>
            <a:r>
              <a:rPr lang="tr-TR" sz="1400" dirty="0"/>
              <a:t> in </a:t>
            </a:r>
            <a:r>
              <a:rPr lang="tr-TR" sz="1400" dirty="0" err="1"/>
              <a:t>the</a:t>
            </a:r>
            <a:r>
              <a:rPr lang="tr-TR" sz="1400" dirty="0"/>
              <a:t> data transfer, </a:t>
            </a:r>
            <a:r>
              <a:rPr lang="tr-TR" sz="1400" dirty="0" err="1"/>
              <a:t>such</a:t>
            </a:r>
            <a:r>
              <a:rPr lang="tr-TR" sz="1400" dirty="0"/>
              <a:t> as </a:t>
            </a:r>
            <a:r>
              <a:rPr lang="tr-TR" sz="1400" dirty="0" err="1"/>
              <a:t>the</a:t>
            </a:r>
            <a:r>
              <a:rPr lang="tr-TR" sz="1400" dirty="0"/>
              <a:t> </a:t>
            </a:r>
            <a:r>
              <a:rPr lang="tr-TR" sz="1400" dirty="0" err="1"/>
              <a:t>cables</a:t>
            </a:r>
            <a:r>
              <a:rPr lang="tr-TR" sz="1400" dirty="0"/>
              <a:t> </a:t>
            </a:r>
            <a:r>
              <a:rPr lang="tr-TR" sz="1400" dirty="0" err="1"/>
              <a:t>and</a:t>
            </a:r>
            <a:r>
              <a:rPr lang="tr-TR" sz="1400" dirty="0"/>
              <a:t> </a:t>
            </a:r>
            <a:r>
              <a:rPr lang="tr-TR" sz="1400" dirty="0" err="1"/>
              <a:t>switches</a:t>
            </a:r>
            <a:r>
              <a:rPr lang="tr-TR" sz="1400" dirty="0"/>
              <a:t>. </a:t>
            </a:r>
            <a:r>
              <a:rPr lang="tr-TR" sz="1400" dirty="0" err="1"/>
              <a:t>This</a:t>
            </a:r>
            <a:r>
              <a:rPr lang="tr-TR" sz="1400" dirty="0"/>
              <a:t> is </a:t>
            </a:r>
            <a:r>
              <a:rPr lang="tr-TR" sz="1400" dirty="0" err="1"/>
              <a:t>also</a:t>
            </a:r>
            <a:r>
              <a:rPr lang="tr-TR" sz="1400" dirty="0"/>
              <a:t> </a:t>
            </a:r>
            <a:r>
              <a:rPr lang="tr-TR" sz="1400" dirty="0" err="1"/>
              <a:t>the</a:t>
            </a:r>
            <a:r>
              <a:rPr lang="tr-TR" sz="1400" dirty="0"/>
              <a:t> </a:t>
            </a:r>
            <a:r>
              <a:rPr lang="tr-TR" sz="1400" dirty="0" err="1"/>
              <a:t>layer</a:t>
            </a:r>
            <a:r>
              <a:rPr lang="tr-TR" sz="1400" dirty="0"/>
              <a:t> </a:t>
            </a:r>
            <a:r>
              <a:rPr lang="tr-TR" sz="1400" dirty="0" err="1"/>
              <a:t>where</a:t>
            </a:r>
            <a:r>
              <a:rPr lang="tr-TR" sz="1400" dirty="0"/>
              <a:t> </a:t>
            </a:r>
            <a:r>
              <a:rPr lang="tr-TR" sz="1400" dirty="0" err="1"/>
              <a:t>the</a:t>
            </a:r>
            <a:r>
              <a:rPr lang="tr-TR" sz="1400" dirty="0"/>
              <a:t> data </a:t>
            </a:r>
            <a:r>
              <a:rPr lang="tr-TR" sz="1400" dirty="0" err="1"/>
              <a:t>gets</a:t>
            </a:r>
            <a:r>
              <a:rPr lang="tr-TR" sz="1400" dirty="0"/>
              <a:t> </a:t>
            </a:r>
            <a:r>
              <a:rPr lang="tr-TR" sz="1400" dirty="0" err="1"/>
              <a:t>converted</a:t>
            </a:r>
            <a:r>
              <a:rPr lang="tr-TR" sz="1400" dirty="0"/>
              <a:t> </a:t>
            </a:r>
            <a:r>
              <a:rPr lang="tr-TR" sz="1400" dirty="0" err="1"/>
              <a:t>into</a:t>
            </a:r>
            <a:r>
              <a:rPr lang="tr-TR" sz="1400" dirty="0"/>
              <a:t> a bit </a:t>
            </a:r>
            <a:r>
              <a:rPr lang="tr-TR" sz="1400" dirty="0" err="1"/>
              <a:t>stream</a:t>
            </a:r>
            <a:r>
              <a:rPr lang="tr-TR" sz="1400" dirty="0"/>
              <a:t>, </a:t>
            </a:r>
            <a:r>
              <a:rPr lang="tr-TR" sz="1400" dirty="0" err="1"/>
              <a:t>which</a:t>
            </a:r>
            <a:r>
              <a:rPr lang="tr-TR" sz="1400" dirty="0"/>
              <a:t> is a </a:t>
            </a:r>
            <a:r>
              <a:rPr lang="tr-TR" sz="1400" dirty="0" err="1"/>
              <a:t>string</a:t>
            </a:r>
            <a:r>
              <a:rPr lang="tr-TR" sz="1400" dirty="0"/>
              <a:t> of 1s </a:t>
            </a:r>
            <a:r>
              <a:rPr lang="tr-TR" sz="1400" dirty="0" err="1"/>
              <a:t>and</a:t>
            </a:r>
            <a:r>
              <a:rPr lang="tr-TR" sz="1400" dirty="0"/>
              <a:t> 0s. </a:t>
            </a:r>
            <a:r>
              <a:rPr lang="tr-TR" sz="1400" dirty="0" err="1"/>
              <a:t>The</a:t>
            </a:r>
            <a:r>
              <a:rPr lang="tr-TR" sz="1400" dirty="0"/>
              <a:t> </a:t>
            </a:r>
            <a:r>
              <a:rPr lang="tr-TR" sz="1400" dirty="0" err="1"/>
              <a:t>physical</a:t>
            </a:r>
            <a:r>
              <a:rPr lang="tr-TR" sz="1400" dirty="0"/>
              <a:t> </a:t>
            </a:r>
            <a:r>
              <a:rPr lang="tr-TR" sz="1400" dirty="0" err="1"/>
              <a:t>layer</a:t>
            </a:r>
            <a:r>
              <a:rPr lang="tr-TR" sz="1400" dirty="0"/>
              <a:t> of </a:t>
            </a:r>
            <a:r>
              <a:rPr lang="tr-TR" sz="1400" dirty="0" err="1"/>
              <a:t>both</a:t>
            </a:r>
            <a:r>
              <a:rPr lang="tr-TR" sz="1400" dirty="0"/>
              <a:t> </a:t>
            </a:r>
            <a:r>
              <a:rPr lang="tr-TR" sz="1400" dirty="0" err="1"/>
              <a:t>devices</a:t>
            </a:r>
            <a:r>
              <a:rPr lang="tr-TR" sz="1400" dirty="0"/>
              <a:t> </a:t>
            </a:r>
            <a:r>
              <a:rPr lang="tr-TR" sz="1400" dirty="0" err="1"/>
              <a:t>must</a:t>
            </a:r>
            <a:r>
              <a:rPr lang="tr-TR" sz="1400" dirty="0"/>
              <a:t> </a:t>
            </a:r>
            <a:r>
              <a:rPr lang="tr-TR" sz="1400" dirty="0" err="1"/>
              <a:t>also</a:t>
            </a:r>
            <a:r>
              <a:rPr lang="tr-TR" sz="1400" dirty="0"/>
              <a:t> </a:t>
            </a:r>
            <a:r>
              <a:rPr lang="tr-TR" sz="1400" dirty="0" err="1"/>
              <a:t>agree</a:t>
            </a:r>
            <a:r>
              <a:rPr lang="tr-TR" sz="1400" dirty="0"/>
              <a:t> on a </a:t>
            </a:r>
            <a:r>
              <a:rPr lang="tr-TR" sz="1400" dirty="0" err="1"/>
              <a:t>signal</a:t>
            </a:r>
            <a:r>
              <a:rPr lang="tr-TR" sz="1400" dirty="0"/>
              <a:t> </a:t>
            </a:r>
            <a:r>
              <a:rPr lang="tr-TR" sz="1400" dirty="0" err="1"/>
              <a:t>convention</a:t>
            </a:r>
            <a:r>
              <a:rPr lang="tr-TR" sz="1400" dirty="0"/>
              <a:t> </a:t>
            </a:r>
            <a:r>
              <a:rPr lang="tr-TR" sz="1400" dirty="0" err="1"/>
              <a:t>so</a:t>
            </a:r>
            <a:r>
              <a:rPr lang="tr-TR" sz="1400" dirty="0"/>
              <a:t> </a:t>
            </a:r>
            <a:r>
              <a:rPr lang="tr-TR" sz="1400" dirty="0" err="1"/>
              <a:t>that</a:t>
            </a:r>
            <a:r>
              <a:rPr lang="tr-TR" sz="1400" dirty="0"/>
              <a:t> </a:t>
            </a:r>
            <a:r>
              <a:rPr lang="tr-TR" sz="1400" dirty="0" err="1"/>
              <a:t>the</a:t>
            </a:r>
            <a:r>
              <a:rPr lang="tr-TR" sz="1400" dirty="0"/>
              <a:t> 1s can be </a:t>
            </a:r>
            <a:r>
              <a:rPr lang="tr-TR" sz="1400" dirty="0" err="1"/>
              <a:t>distinguished</a:t>
            </a:r>
            <a:r>
              <a:rPr lang="tr-TR" sz="1400" dirty="0"/>
              <a:t> </a:t>
            </a:r>
            <a:r>
              <a:rPr lang="tr-TR" sz="1400" dirty="0" err="1"/>
              <a:t>from</a:t>
            </a:r>
            <a:r>
              <a:rPr lang="tr-TR" sz="1400" dirty="0"/>
              <a:t> </a:t>
            </a:r>
            <a:r>
              <a:rPr lang="tr-TR" sz="1400" dirty="0" err="1"/>
              <a:t>the</a:t>
            </a:r>
            <a:r>
              <a:rPr lang="tr-TR" sz="1400" dirty="0"/>
              <a:t> 0s on </a:t>
            </a:r>
            <a:r>
              <a:rPr lang="tr-TR" sz="1400" dirty="0" err="1"/>
              <a:t>both</a:t>
            </a:r>
            <a:r>
              <a:rPr lang="tr-TR" sz="1400" dirty="0"/>
              <a:t> </a:t>
            </a:r>
            <a:r>
              <a:rPr lang="tr-TR" sz="1400" dirty="0" err="1"/>
              <a:t>devices</a:t>
            </a:r>
            <a:r>
              <a:rPr lang="tr-TR" sz="1400" dirty="0"/>
              <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90de1277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g90de12775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0de12775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90de127750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88900" lvl="0" indent="0" algn="l" rtl="0">
              <a:spcBef>
                <a:spcPts val="0"/>
              </a:spcBef>
              <a:spcAft>
                <a:spcPts val="0"/>
              </a:spcAft>
              <a:buSzPts val="2200"/>
              <a:buFont typeface="Raleway"/>
              <a:buNone/>
            </a:pPr>
            <a:r>
              <a:rPr lang="tr-TR" sz="1600" dirty="0">
                <a:latin typeface="Raleway"/>
                <a:ea typeface="Raleway"/>
                <a:cs typeface="Raleway"/>
                <a:sym typeface="Raleway"/>
              </a:rPr>
              <a:t>İki düğümün iletişim kurması için aynı protokolü kullanmaları </a:t>
            </a:r>
            <a:r>
              <a:rPr lang="tr-TR" sz="1600" dirty="0" err="1">
                <a:latin typeface="Raleway"/>
                <a:ea typeface="Raleway"/>
                <a:cs typeface="Raleway"/>
                <a:sym typeface="Raleway"/>
              </a:rPr>
              <a:t>gerekir.Her</a:t>
            </a:r>
            <a:r>
              <a:rPr lang="tr-TR" sz="1600" dirty="0">
                <a:latin typeface="Raleway"/>
                <a:ea typeface="Raleway"/>
                <a:cs typeface="Raleway"/>
                <a:sym typeface="Raleway"/>
              </a:rPr>
              <a:t> katman (OSI veya </a:t>
            </a:r>
            <a:r>
              <a:rPr lang="tr-TR" sz="1600" dirty="0" err="1">
                <a:latin typeface="Raleway"/>
                <a:ea typeface="Raleway"/>
                <a:cs typeface="Raleway"/>
                <a:sym typeface="Raleway"/>
              </a:rPr>
              <a:t>DoD</a:t>
            </a:r>
            <a:r>
              <a:rPr lang="tr-TR" sz="1600" dirty="0">
                <a:latin typeface="Raleway"/>
                <a:ea typeface="Raleway"/>
                <a:cs typeface="Raleway"/>
                <a:sym typeface="Raleway"/>
              </a:rPr>
              <a:t>), modelin alt katmanları aracılığıyla diğer düğümdeki eşdeğer katmanıyla iletişim </a:t>
            </a:r>
            <a:r>
              <a:rPr lang="tr-TR" sz="1600" dirty="0" err="1">
                <a:latin typeface="Raleway"/>
                <a:ea typeface="Raleway"/>
                <a:cs typeface="Raleway"/>
                <a:sym typeface="Raleway"/>
              </a:rPr>
              <a:t>kurar.Her</a:t>
            </a:r>
            <a:r>
              <a:rPr lang="tr-TR" sz="1600" dirty="0">
                <a:latin typeface="Raleway"/>
                <a:ea typeface="Raleway"/>
                <a:cs typeface="Raleway"/>
                <a:sym typeface="Raleway"/>
              </a:rPr>
              <a:t> katman bir üstteki katmana hizmet sağlar ve alttaki katmanın hizmetlerini </a:t>
            </a:r>
            <a:r>
              <a:rPr lang="tr-TR" sz="1600" dirty="0" err="1">
                <a:latin typeface="Raleway"/>
                <a:ea typeface="Raleway"/>
                <a:cs typeface="Raleway"/>
                <a:sym typeface="Raleway"/>
              </a:rPr>
              <a:t>kullanır.İki</a:t>
            </a:r>
            <a:r>
              <a:rPr lang="tr-TR" sz="1600" dirty="0">
                <a:latin typeface="Raleway"/>
                <a:ea typeface="Raleway"/>
                <a:cs typeface="Raleway"/>
                <a:sym typeface="Raleway"/>
              </a:rPr>
              <a:t> düğümün iletişim kurabilmesi için aynı protokolü çalıştırmaları gerekir. Her katman, modelin alt katmanları aracılığıyla diğer düğümdeki eşdeğer (veya eş) katmanla iletişim kurar. Her katman bir üstteki katmana hizmet sağlar ve alttaki katmanın hizmetlerini kullanır.</a:t>
            </a:r>
          </a:p>
          <a:p>
            <a:pPr marL="457200" lvl="0" indent="-368300" algn="l" rtl="0">
              <a:spcBef>
                <a:spcPts val="0"/>
              </a:spcBef>
              <a:spcAft>
                <a:spcPts val="0"/>
              </a:spcAft>
              <a:buSzPts val="2200"/>
              <a:buFont typeface="Raleway"/>
              <a:buChar char="●"/>
            </a:pPr>
            <a:endParaRPr lang="tr-TR" sz="1600" dirty="0">
              <a:latin typeface="Raleway"/>
              <a:ea typeface="Raleway"/>
              <a:cs typeface="Raleway"/>
              <a:sym typeface="Raleway"/>
            </a:endParaRPr>
          </a:p>
          <a:p>
            <a:pPr marL="457200" lvl="0" indent="-368300" algn="l" rtl="0">
              <a:spcBef>
                <a:spcPts val="0"/>
              </a:spcBef>
              <a:spcAft>
                <a:spcPts val="0"/>
              </a:spcAft>
              <a:buSzPts val="2200"/>
              <a:buFont typeface="Raleway"/>
              <a:buChar char="●"/>
            </a:pPr>
            <a:endParaRPr lang="tr-TR" sz="16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en-US" sz="1600" dirty="0">
                <a:latin typeface="Raleway"/>
                <a:ea typeface="Raleway"/>
                <a:cs typeface="Raleway"/>
                <a:sym typeface="Raleway"/>
              </a:rPr>
              <a:t>For two nodes communicate they must use the same protocol</a:t>
            </a:r>
          </a:p>
          <a:p>
            <a:pPr marL="0" lvl="0" indent="0" algn="l" rtl="0">
              <a:spcBef>
                <a:spcPts val="0"/>
              </a:spcBef>
              <a:spcAft>
                <a:spcPts val="0"/>
              </a:spcAft>
              <a:buNone/>
            </a:pPr>
            <a:endParaRPr lang="en-US" sz="16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en-US" sz="1600" dirty="0">
                <a:latin typeface="Raleway"/>
                <a:ea typeface="Raleway"/>
                <a:cs typeface="Raleway"/>
                <a:sym typeface="Raleway"/>
              </a:rPr>
              <a:t>Each layer </a:t>
            </a:r>
            <a:r>
              <a:rPr lang="en-US" sz="1600" i="1" dirty="0">
                <a:latin typeface="Raleway"/>
                <a:ea typeface="Raleway"/>
                <a:cs typeface="Raleway"/>
                <a:sym typeface="Raleway"/>
              </a:rPr>
              <a:t>(OSI or DoD)</a:t>
            </a:r>
            <a:r>
              <a:rPr lang="en-US" sz="1600" dirty="0">
                <a:latin typeface="Raleway"/>
                <a:ea typeface="Raleway"/>
                <a:cs typeface="Raleway"/>
                <a:sym typeface="Raleway"/>
              </a:rPr>
              <a:t> communicates with its equivalent layer on the other node via the lower layers of the model</a:t>
            </a:r>
          </a:p>
          <a:p>
            <a:pPr marL="457200" lvl="0" indent="0" algn="l" rtl="0">
              <a:spcBef>
                <a:spcPts val="0"/>
              </a:spcBef>
              <a:spcAft>
                <a:spcPts val="0"/>
              </a:spcAft>
              <a:buNone/>
            </a:pPr>
            <a:endParaRPr lang="en-US" sz="16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en-US" sz="1600" dirty="0">
                <a:latin typeface="Raleway"/>
                <a:ea typeface="Raleway"/>
                <a:cs typeface="Raleway"/>
                <a:sym typeface="Raleway"/>
              </a:rPr>
              <a:t>Each layer provides services for the layer above and uses the services of the layer below</a:t>
            </a:r>
          </a:p>
          <a:p>
            <a:pPr marL="0" lvl="0" indent="0" algn="l" rtl="0">
              <a:lnSpc>
                <a:spcPct val="100000"/>
              </a:lnSpc>
              <a:spcBef>
                <a:spcPts val="0"/>
              </a:spcBef>
              <a:spcAft>
                <a:spcPts val="0"/>
              </a:spcAft>
              <a:buNone/>
            </a:pPr>
            <a:endParaRPr lang="en-US" sz="1450" dirty="0">
              <a:solidFill>
                <a:srgbClr val="373A3C"/>
              </a:solidFill>
              <a:highlight>
                <a:schemeClr val="lt1"/>
              </a:highlight>
            </a:endParaRPr>
          </a:p>
          <a:p>
            <a:pPr marL="0" lvl="0" indent="0" algn="l" rtl="0">
              <a:lnSpc>
                <a:spcPct val="100000"/>
              </a:lnSpc>
              <a:spcBef>
                <a:spcPts val="0"/>
              </a:spcBef>
              <a:spcAft>
                <a:spcPts val="0"/>
              </a:spcAft>
              <a:buNone/>
            </a:pPr>
            <a:endParaRPr lang="en-US" sz="1450" dirty="0">
              <a:solidFill>
                <a:srgbClr val="373A3C"/>
              </a:solidFill>
              <a:highlight>
                <a:schemeClr val="lt1"/>
              </a:highlight>
            </a:endParaRPr>
          </a:p>
          <a:p>
            <a:pPr marL="0" lvl="0" indent="0" algn="l" rtl="0">
              <a:lnSpc>
                <a:spcPct val="100000"/>
              </a:lnSpc>
              <a:spcBef>
                <a:spcPts val="0"/>
              </a:spcBef>
              <a:spcAft>
                <a:spcPts val="0"/>
              </a:spcAft>
              <a:buNone/>
            </a:pPr>
            <a:r>
              <a:rPr lang="en-US" sz="1450" dirty="0">
                <a:solidFill>
                  <a:srgbClr val="373A3C"/>
                </a:solidFill>
                <a:highlight>
                  <a:schemeClr val="lt1"/>
                </a:highlight>
              </a:rPr>
              <a:t>For two nodes to communicate they must be running the same protocol. Each layer communicates with its equivalent (or peer) layer on the other node via the lower layers of the model. Each layer provides services for the layer above and uses the services of the layer below.</a:t>
            </a: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0de1277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g90de12775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4 </a:t>
            </a:r>
            <a:r>
              <a:rPr lang="tr-TR" sz="1450" dirty="0" err="1">
                <a:solidFill>
                  <a:srgbClr val="373A3C"/>
                </a:solidFill>
                <a:highlight>
                  <a:schemeClr val="lt1"/>
                </a:highlight>
              </a:rPr>
              <a:t>fr</a:t>
            </a:r>
            <a:r>
              <a:rPr lang="tr-TR" sz="1450" dirty="0">
                <a:solidFill>
                  <a:srgbClr val="373A3C"/>
                </a:solidFill>
                <a:highlight>
                  <a:schemeClr val="lt1"/>
                </a:highlight>
              </a:rPr>
              <a:t> data</a:t>
            </a:r>
          </a:p>
          <a:p>
            <a:pPr marL="0" lvl="0" indent="0" algn="l" rtl="0">
              <a:lnSpc>
                <a:spcPct val="100000"/>
              </a:lnSpc>
              <a:spcBef>
                <a:spcPts val="0"/>
              </a:spcBef>
              <a:spcAft>
                <a:spcPts val="0"/>
              </a:spcAft>
              <a:buNone/>
            </a:pPr>
            <a:r>
              <a:rPr lang="tr-TR" sz="1450" dirty="0">
                <a:solidFill>
                  <a:srgbClr val="373A3C"/>
                </a:solidFill>
                <a:highlight>
                  <a:schemeClr val="lt1"/>
                </a:highlight>
              </a:rPr>
              <a:t>3 de segment parçalara ayrılıyor</a:t>
            </a:r>
          </a:p>
          <a:p>
            <a:pPr marL="0" lvl="0" indent="0" algn="l" rtl="0">
              <a:lnSpc>
                <a:spcPct val="100000"/>
              </a:lnSpc>
              <a:spcBef>
                <a:spcPts val="0"/>
              </a:spcBef>
              <a:spcAft>
                <a:spcPts val="0"/>
              </a:spcAft>
              <a:buNone/>
            </a:pPr>
            <a:r>
              <a:rPr lang="tr-TR" sz="1450" dirty="0">
                <a:solidFill>
                  <a:srgbClr val="373A3C"/>
                </a:solidFill>
                <a:highlight>
                  <a:schemeClr val="lt1"/>
                </a:highlight>
              </a:rPr>
              <a:t>2 </a:t>
            </a:r>
            <a:r>
              <a:rPr lang="tr-TR" sz="1450" dirty="0" err="1">
                <a:solidFill>
                  <a:srgbClr val="373A3C"/>
                </a:solidFill>
                <a:highlight>
                  <a:schemeClr val="lt1"/>
                </a:highlight>
              </a:rPr>
              <a:t>frame</a:t>
            </a: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1 sinyal</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Bir düğümden diğerine bir mesaj gönderildiğinde, gönderen düğümdeki katman yığınında aşağı doğru hareket eder, iletim ortamını kullanarak alıcı düğüme ulaşır ve sonra bu düğümdeki yığında yukarı geçer. Her düzeyde (fiziksel katman hariç), gönderen düğüm, bir Protokol Veri Birimi (PDU) oluşturan veri yüküne bir başlık ekler. Bu işlem kapsülleme olarak </a:t>
            </a:r>
            <a:r>
              <a:rPr lang="tr-TR" sz="1450" dirty="0" err="1">
                <a:solidFill>
                  <a:srgbClr val="373A3C"/>
                </a:solidFill>
                <a:highlight>
                  <a:schemeClr val="lt1"/>
                </a:highlight>
              </a:rPr>
              <a:t>bilinir.Tipik</a:t>
            </a:r>
            <a:r>
              <a:rPr lang="tr-TR" sz="1450" dirty="0">
                <a:solidFill>
                  <a:srgbClr val="373A3C"/>
                </a:solidFill>
                <a:highlight>
                  <a:schemeClr val="lt1"/>
                </a:highlight>
              </a:rPr>
              <a:t> bir yerel ağda, örneğin, gönderen düğümde, veriler, kendi uygulama başlığını içerecek olan HTTP gibi bir uygulama tarafından üretilir. Aktarım katmanında, bu uygulama verilerine bir TCP başlığı eklenir. Ağ katmanında, TCP segmenti bir IP başlığına sarılır. IP paketi, veri bağlantı katmanında bir Ethernet çerçevesine konur ve ardından çerçeveyi oluşturan bit akışı, fiziksel katmanda ağ üzerinden </a:t>
            </a:r>
            <a:r>
              <a:rPr lang="tr-TR" sz="1450" dirty="0" err="1">
                <a:solidFill>
                  <a:srgbClr val="373A3C"/>
                </a:solidFill>
                <a:highlight>
                  <a:schemeClr val="lt1"/>
                </a:highlight>
              </a:rPr>
              <a:t>iletilir.Alıcı</a:t>
            </a:r>
            <a:r>
              <a:rPr lang="tr-TR" sz="1450" dirty="0">
                <a:solidFill>
                  <a:srgbClr val="373A3C"/>
                </a:solidFill>
                <a:highlight>
                  <a:schemeClr val="lt1"/>
                </a:highlight>
              </a:rPr>
              <a:t> düğüm ters işlemi gerçekleştirir (kapsülden çıkarma veya kapsülden çıkarma). Örneğin, fiziksel katmana gelen bit akışını alır ve bir Ethernet çerçevesinin kodunu çözer. Bu çerçeveden IP paketini çıkarır ve IP başlığındaki bilgileri çözer, ardından aynısını TCP ve uygulama başlıkları için yapar ve sonunda bir yazılım programı tarafından işlenmek üzere uygulama verilerini </a:t>
            </a:r>
            <a:r>
              <a:rPr lang="tr-TR" sz="1450" dirty="0" err="1">
                <a:solidFill>
                  <a:srgbClr val="373A3C"/>
                </a:solidFill>
                <a:highlight>
                  <a:schemeClr val="lt1"/>
                </a:highlight>
              </a:rPr>
              <a:t>çıkarır.Özetle</a:t>
            </a:r>
            <a:r>
              <a:rPr lang="tr-TR" sz="1450" dirty="0">
                <a:solidFill>
                  <a:srgbClr val="373A3C"/>
                </a:solidFill>
                <a:highlight>
                  <a:schemeClr val="lt1"/>
                </a:highlight>
              </a:rPr>
              <a:t>, bir verici cihazda veri kapsülleme yöntemi şu şekilde </a:t>
            </a:r>
            <a:r>
              <a:rPr lang="tr-TR" sz="1450" dirty="0" err="1">
                <a:solidFill>
                  <a:srgbClr val="373A3C"/>
                </a:solidFill>
                <a:highlight>
                  <a:schemeClr val="lt1"/>
                </a:highlight>
              </a:rPr>
              <a:t>çalışır:Kullanıcı</a:t>
            </a:r>
            <a:r>
              <a:rPr lang="tr-TR" sz="1450" dirty="0">
                <a:solidFill>
                  <a:srgbClr val="373A3C"/>
                </a:solidFill>
                <a:highlight>
                  <a:schemeClr val="lt1"/>
                </a:highlight>
              </a:rPr>
              <a:t> bilgileri, ağ üzerinde iletilmek üzere verilere </a:t>
            </a:r>
            <a:r>
              <a:rPr lang="tr-TR" sz="1450" dirty="0" err="1">
                <a:solidFill>
                  <a:srgbClr val="373A3C"/>
                </a:solidFill>
                <a:highlight>
                  <a:schemeClr val="lt1"/>
                </a:highlight>
              </a:rPr>
              <a:t>dönüştürülür.Veriler</a:t>
            </a:r>
            <a:r>
              <a:rPr lang="tr-TR" sz="1450" dirty="0">
                <a:solidFill>
                  <a:srgbClr val="373A3C"/>
                </a:solidFill>
                <a:highlight>
                  <a:schemeClr val="lt1"/>
                </a:highlight>
              </a:rPr>
              <a:t> segmentlere dönüştürülür ve ileten ve alan ana bilgisayarlar arasında güvenilir bir bağlantı </a:t>
            </a:r>
            <a:r>
              <a:rPr lang="tr-TR" sz="1450" dirty="0" err="1">
                <a:solidFill>
                  <a:srgbClr val="373A3C"/>
                </a:solidFill>
                <a:highlight>
                  <a:schemeClr val="lt1"/>
                </a:highlight>
              </a:rPr>
              <a:t>kurulur.Segmentler</a:t>
            </a:r>
            <a:r>
              <a:rPr lang="tr-TR" sz="1450" dirty="0">
                <a:solidFill>
                  <a:srgbClr val="373A3C"/>
                </a:solidFill>
                <a:highlight>
                  <a:schemeClr val="lt1"/>
                </a:highlight>
              </a:rPr>
              <a:t>, paketlere veya datagramlara dönüştürülür ve her paketin bir ağ üzerinden yönlendirilebilmesi için başlığa mantıksal bir adres </a:t>
            </a:r>
            <a:r>
              <a:rPr lang="tr-TR" sz="1450" dirty="0" err="1">
                <a:solidFill>
                  <a:srgbClr val="373A3C"/>
                </a:solidFill>
                <a:highlight>
                  <a:schemeClr val="lt1"/>
                </a:highlight>
              </a:rPr>
              <a:t>yerleştirilir.Paketler</a:t>
            </a:r>
            <a:r>
              <a:rPr lang="tr-TR" sz="1450" dirty="0">
                <a:solidFill>
                  <a:srgbClr val="373A3C"/>
                </a:solidFill>
                <a:highlight>
                  <a:schemeClr val="lt1"/>
                </a:highlight>
              </a:rPr>
              <a:t> veya datagramlar, yerel ağda iletilmek üzere çerçevelere dönüştürülür. Donanım (Ethernet) adresleri, yerel bir ağ segmentindeki ana bilgisayarları benzersiz şekilde tanımlamak için </a:t>
            </a:r>
            <a:r>
              <a:rPr lang="tr-TR" sz="1450" dirty="0" err="1">
                <a:solidFill>
                  <a:srgbClr val="373A3C"/>
                </a:solidFill>
                <a:highlight>
                  <a:schemeClr val="lt1"/>
                </a:highlight>
              </a:rPr>
              <a:t>kullanılır.Çerçeveler</a:t>
            </a:r>
            <a:r>
              <a:rPr lang="tr-TR" sz="1450" dirty="0">
                <a:solidFill>
                  <a:srgbClr val="373A3C"/>
                </a:solidFill>
                <a:highlight>
                  <a:schemeClr val="lt1"/>
                </a:highlight>
              </a:rPr>
              <a:t> </a:t>
            </a:r>
            <a:r>
              <a:rPr lang="tr-TR" sz="1450" dirty="0" err="1">
                <a:solidFill>
                  <a:srgbClr val="373A3C"/>
                </a:solidFill>
                <a:highlight>
                  <a:schemeClr val="lt1"/>
                </a:highlight>
              </a:rPr>
              <a:t>bit'e</a:t>
            </a:r>
            <a:r>
              <a:rPr lang="tr-TR" sz="1450" dirty="0">
                <a:solidFill>
                  <a:srgbClr val="373A3C"/>
                </a:solidFill>
                <a:highlight>
                  <a:schemeClr val="lt1"/>
                </a:highlight>
              </a:rPr>
              <a:t> dönüştürülür ve dijital bir kodlama kullanılır.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When</a:t>
            </a:r>
            <a:r>
              <a:rPr lang="tr-TR" sz="1450" dirty="0">
                <a:solidFill>
                  <a:srgbClr val="373A3C"/>
                </a:solidFill>
                <a:highlight>
                  <a:schemeClr val="lt1"/>
                </a:highlight>
              </a:rPr>
              <a:t> a </a:t>
            </a:r>
            <a:r>
              <a:rPr lang="tr-TR" sz="1450" dirty="0" err="1">
                <a:solidFill>
                  <a:srgbClr val="373A3C"/>
                </a:solidFill>
                <a:highlight>
                  <a:schemeClr val="lt1"/>
                </a:highlight>
              </a:rPr>
              <a:t>message</a:t>
            </a:r>
            <a:r>
              <a:rPr lang="tr-TR" sz="1450" dirty="0">
                <a:solidFill>
                  <a:srgbClr val="373A3C"/>
                </a:solidFill>
                <a:highlight>
                  <a:schemeClr val="lt1"/>
                </a:highlight>
              </a:rPr>
              <a:t> is sent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it </a:t>
            </a:r>
            <a:r>
              <a:rPr lang="tr-TR" sz="1450" dirty="0" err="1">
                <a:solidFill>
                  <a:srgbClr val="373A3C"/>
                </a:solidFill>
                <a:highlight>
                  <a:schemeClr val="lt1"/>
                </a:highlight>
              </a:rPr>
              <a:t>travels</a:t>
            </a:r>
            <a:r>
              <a:rPr lang="tr-TR" sz="1450" dirty="0">
                <a:solidFill>
                  <a:srgbClr val="373A3C"/>
                </a:solidFill>
                <a:highlight>
                  <a:schemeClr val="lt1"/>
                </a:highlight>
              </a:rPr>
              <a:t> </a:t>
            </a:r>
            <a:r>
              <a:rPr lang="tr-TR" sz="1450" dirty="0" err="1">
                <a:solidFill>
                  <a:srgbClr val="373A3C"/>
                </a:solidFill>
                <a:highlight>
                  <a:schemeClr val="lt1"/>
                </a:highlight>
              </a:rPr>
              <a:t>down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of </a:t>
            </a:r>
            <a:r>
              <a:rPr lang="tr-TR" sz="1450" dirty="0" err="1">
                <a:solidFill>
                  <a:srgbClr val="373A3C"/>
                </a:solidFill>
                <a:highlight>
                  <a:schemeClr val="lt1"/>
                </a:highlight>
              </a:rPr>
              <a:t>layers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reaches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a:t>
            </a:r>
            <a:r>
              <a:rPr lang="tr-TR" sz="1450" dirty="0" err="1">
                <a:solidFill>
                  <a:srgbClr val="373A3C"/>
                </a:solidFill>
                <a:highlight>
                  <a:schemeClr val="lt1"/>
                </a:highlight>
              </a:rPr>
              <a:t>media</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passes</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on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level</a:t>
            </a:r>
            <a:r>
              <a:rPr lang="tr-TR" sz="1450" dirty="0">
                <a:solidFill>
                  <a:srgbClr val="373A3C"/>
                </a:solidFill>
                <a:highlight>
                  <a:schemeClr val="lt1"/>
                </a:highlight>
              </a:rPr>
              <a:t> (</a:t>
            </a:r>
            <a:r>
              <a:rPr lang="tr-TR" sz="1450" dirty="0" err="1">
                <a:solidFill>
                  <a:srgbClr val="373A3C"/>
                </a:solidFill>
                <a:highlight>
                  <a:schemeClr val="lt1"/>
                </a:highlight>
              </a:rPr>
              <a:t>except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adds</a:t>
            </a:r>
            <a:r>
              <a:rPr lang="tr-TR" sz="1450" dirty="0">
                <a:solidFill>
                  <a:srgbClr val="373A3C"/>
                </a:solidFill>
                <a:highlight>
                  <a:schemeClr val="lt1"/>
                </a:highlight>
              </a:rPr>
              <a:t> a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 </a:t>
            </a:r>
            <a:r>
              <a:rPr lang="tr-TR" sz="1450" dirty="0" err="1">
                <a:solidFill>
                  <a:srgbClr val="373A3C"/>
                </a:solidFill>
                <a:highlight>
                  <a:schemeClr val="lt1"/>
                </a:highlight>
              </a:rPr>
              <a:t>payload</a:t>
            </a:r>
            <a:r>
              <a:rPr lang="tr-TR" sz="1450" dirty="0">
                <a:solidFill>
                  <a:srgbClr val="373A3C"/>
                </a:solidFill>
                <a:highlight>
                  <a:schemeClr val="lt1"/>
                </a:highlight>
              </a:rPr>
              <a:t>, </a:t>
            </a:r>
            <a:r>
              <a:rPr lang="tr-TR" sz="1450" dirty="0" err="1">
                <a:solidFill>
                  <a:srgbClr val="373A3C"/>
                </a:solidFill>
                <a:highlight>
                  <a:schemeClr val="lt1"/>
                </a:highlight>
              </a:rPr>
              <a:t>forming</a:t>
            </a:r>
            <a:r>
              <a:rPr lang="tr-TR" sz="1450" dirty="0">
                <a:solidFill>
                  <a:srgbClr val="373A3C"/>
                </a:solidFill>
                <a:highlight>
                  <a:schemeClr val="lt1"/>
                </a:highlight>
              </a:rPr>
              <a:t> a Protocol Data </a:t>
            </a:r>
            <a:r>
              <a:rPr lang="tr-TR" sz="1450" dirty="0" err="1">
                <a:solidFill>
                  <a:srgbClr val="373A3C"/>
                </a:solidFill>
                <a:highlight>
                  <a:schemeClr val="lt1"/>
                </a:highlight>
              </a:rPr>
              <a:t>Unit</a:t>
            </a:r>
            <a:r>
              <a:rPr lang="tr-TR" sz="1450" dirty="0">
                <a:solidFill>
                  <a:srgbClr val="373A3C"/>
                </a:solidFill>
                <a:highlight>
                  <a:schemeClr val="lt1"/>
                </a:highlight>
              </a:rPr>
              <a:t> (PDU).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is </a:t>
            </a:r>
            <a:r>
              <a:rPr lang="tr-TR" sz="1450" dirty="0" err="1">
                <a:solidFill>
                  <a:srgbClr val="373A3C"/>
                </a:solidFill>
                <a:highlight>
                  <a:schemeClr val="lt1"/>
                </a:highlight>
              </a:rPr>
              <a:t>known</a:t>
            </a:r>
            <a:r>
              <a:rPr lang="tr-TR" sz="1450" dirty="0">
                <a:solidFill>
                  <a:srgbClr val="373A3C"/>
                </a:solidFill>
                <a:highlight>
                  <a:schemeClr val="lt1"/>
                </a:highlight>
              </a:rPr>
              <a:t> as </a:t>
            </a:r>
            <a:r>
              <a:rPr lang="tr-TR" sz="1450" dirty="0" err="1">
                <a:solidFill>
                  <a:srgbClr val="373A3C"/>
                </a:solidFill>
                <a:highlight>
                  <a:schemeClr val="lt1"/>
                </a:highlight>
              </a:rPr>
              <a:t>encapsulation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On a </a:t>
            </a:r>
            <a:r>
              <a:rPr lang="tr-TR" sz="1450" dirty="0" err="1">
                <a:solidFill>
                  <a:srgbClr val="373A3C"/>
                </a:solidFill>
                <a:highlight>
                  <a:schemeClr val="lt1"/>
                </a:highlight>
              </a:rPr>
              <a:t>typical</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data is </a:t>
            </a:r>
            <a:r>
              <a:rPr lang="tr-TR" sz="1450" dirty="0" err="1">
                <a:solidFill>
                  <a:srgbClr val="373A3C"/>
                </a:solidFill>
                <a:highlight>
                  <a:schemeClr val="lt1"/>
                </a:highlight>
              </a:rPr>
              <a:t>generated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an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HTTP,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include</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own</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a TCP </a:t>
            </a:r>
            <a:r>
              <a:rPr lang="tr-TR" sz="1450" dirty="0" err="1">
                <a:solidFill>
                  <a:srgbClr val="373A3C"/>
                </a:solidFill>
                <a:highlight>
                  <a:schemeClr val="lt1"/>
                </a:highlight>
              </a:rPr>
              <a:t>header</a:t>
            </a:r>
            <a:r>
              <a:rPr lang="tr-TR" sz="1450" dirty="0">
                <a:solidFill>
                  <a:srgbClr val="373A3C"/>
                </a:solidFill>
                <a:highlight>
                  <a:schemeClr val="lt1"/>
                </a:highlight>
              </a:rPr>
              <a:t> is </a:t>
            </a:r>
            <a:r>
              <a:rPr lang="tr-TR" sz="1450" dirty="0" err="1">
                <a:solidFill>
                  <a:srgbClr val="373A3C"/>
                </a:solidFill>
                <a:highlight>
                  <a:schemeClr val="lt1"/>
                </a:highlight>
              </a:rPr>
              <a:t>added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segment is </a:t>
            </a:r>
            <a:r>
              <a:rPr lang="tr-TR" sz="1450" dirty="0" err="1">
                <a:solidFill>
                  <a:srgbClr val="373A3C"/>
                </a:solidFill>
                <a:highlight>
                  <a:schemeClr val="lt1"/>
                </a:highlight>
              </a:rPr>
              <a:t>wrapped</a:t>
            </a:r>
            <a:r>
              <a:rPr lang="tr-TR" sz="1450" dirty="0">
                <a:solidFill>
                  <a:srgbClr val="373A3C"/>
                </a:solidFill>
                <a:highlight>
                  <a:schemeClr val="lt1"/>
                </a:highlight>
              </a:rPr>
              <a:t> in an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is put </a:t>
            </a:r>
            <a:r>
              <a:rPr lang="tr-TR" sz="1450" dirty="0" err="1">
                <a:solidFill>
                  <a:srgbClr val="373A3C"/>
                </a:solidFill>
                <a:highlight>
                  <a:schemeClr val="lt1"/>
                </a:highlight>
              </a:rPr>
              <a:t>into</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data link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making</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is </a:t>
            </a:r>
            <a:r>
              <a:rPr lang="tr-TR" sz="1450" dirty="0" err="1">
                <a:solidFill>
                  <a:srgbClr val="373A3C"/>
                </a:solidFill>
                <a:highlight>
                  <a:schemeClr val="lt1"/>
                </a:highlight>
              </a:rPr>
              <a:t>transmitted</a:t>
            </a:r>
            <a:r>
              <a:rPr lang="tr-TR" sz="1450" dirty="0">
                <a:solidFill>
                  <a:srgbClr val="373A3C"/>
                </a:solidFill>
                <a:highlight>
                  <a:schemeClr val="lt1"/>
                </a:highlight>
              </a:rPr>
              <a:t> </a:t>
            </a:r>
            <a:r>
              <a:rPr lang="tr-TR" sz="1450" dirty="0" err="1">
                <a:solidFill>
                  <a:srgbClr val="373A3C"/>
                </a:solidFill>
                <a:highlight>
                  <a:schemeClr val="lt1"/>
                </a:highlight>
              </a:rPr>
              <a:t>over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performs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reverse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(de-</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decapsulation</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it </a:t>
            </a:r>
            <a:r>
              <a:rPr lang="tr-TR" sz="1450" dirty="0" err="1">
                <a:solidFill>
                  <a:srgbClr val="373A3C"/>
                </a:solidFill>
                <a:highlight>
                  <a:schemeClr val="lt1"/>
                </a:highlight>
              </a:rPr>
              <a:t>receives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arriving</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decodes</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extracts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resolves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does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headers</a:t>
            </a:r>
            <a:r>
              <a:rPr lang="tr-TR" sz="1450" dirty="0">
                <a:solidFill>
                  <a:srgbClr val="373A3C"/>
                </a:solidFill>
                <a:highlight>
                  <a:schemeClr val="lt1"/>
                </a:highlight>
              </a:rPr>
              <a:t>, </a:t>
            </a:r>
            <a:r>
              <a:rPr lang="tr-TR" sz="1450" dirty="0" err="1">
                <a:solidFill>
                  <a:srgbClr val="373A3C"/>
                </a:solidFill>
                <a:highlight>
                  <a:schemeClr val="lt1"/>
                </a:highlight>
              </a:rPr>
              <a:t>eventually</a:t>
            </a:r>
            <a:r>
              <a:rPr lang="tr-TR" sz="1450" dirty="0">
                <a:solidFill>
                  <a:srgbClr val="373A3C"/>
                </a:solidFill>
                <a:highlight>
                  <a:schemeClr val="lt1"/>
                </a:highlight>
              </a:rPr>
              <a:t> </a:t>
            </a:r>
            <a:r>
              <a:rPr lang="tr-TR" sz="1450" dirty="0" err="1">
                <a:solidFill>
                  <a:srgbClr val="373A3C"/>
                </a:solidFill>
                <a:highlight>
                  <a:schemeClr val="lt1"/>
                </a:highlight>
              </a:rPr>
              <a:t>extracting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processing</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 software program.</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summary</a:t>
            </a:r>
            <a:r>
              <a:rPr lang="tr-TR" sz="1450" dirty="0">
                <a:solidFill>
                  <a:srgbClr val="373A3C"/>
                </a:solidFill>
                <a:highlight>
                  <a:schemeClr val="lt1"/>
                </a:highlight>
              </a:rPr>
              <a:t>, at a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method</a:t>
            </a:r>
            <a:r>
              <a:rPr lang="tr-TR" sz="1450" dirty="0">
                <a:solidFill>
                  <a:srgbClr val="373A3C"/>
                </a:solidFill>
                <a:highlight>
                  <a:schemeClr val="lt1"/>
                </a:highlight>
              </a:rPr>
              <a:t> </a:t>
            </a:r>
            <a:r>
              <a:rPr lang="tr-TR" sz="1450" dirty="0" err="1">
                <a:solidFill>
                  <a:srgbClr val="373A3C"/>
                </a:solidFill>
                <a:highlight>
                  <a:schemeClr val="lt1"/>
                </a:highlight>
              </a:rPr>
              <a:t>works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User </a:t>
            </a:r>
            <a:r>
              <a:rPr lang="tr-TR" sz="1450" dirty="0" err="1">
                <a:solidFill>
                  <a:srgbClr val="373A3C"/>
                </a:solidFill>
                <a:highlight>
                  <a:schemeClr val="lt1"/>
                </a:highlight>
              </a:rPr>
              <a:t>information</a:t>
            </a:r>
            <a:r>
              <a:rPr lang="tr-TR" sz="1450" dirty="0">
                <a:solidFill>
                  <a:srgbClr val="373A3C"/>
                </a:solidFill>
                <a:highlight>
                  <a:schemeClr val="lt1"/>
                </a:highlight>
              </a:rPr>
              <a:t>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network.</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Data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reliable</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is set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placed</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can be </a:t>
            </a:r>
            <a:r>
              <a:rPr lang="tr-TR" sz="1450" dirty="0" err="1">
                <a:solidFill>
                  <a:srgbClr val="373A3C"/>
                </a:solidFill>
                <a:highlight>
                  <a:schemeClr val="lt1"/>
                </a:highlight>
              </a:rPr>
              <a:t>routed</a:t>
            </a:r>
            <a:r>
              <a:rPr lang="tr-TR" sz="1450" dirty="0">
                <a:solidFill>
                  <a:srgbClr val="373A3C"/>
                </a:solidFill>
                <a:highlight>
                  <a:schemeClr val="lt1"/>
                </a:highlight>
              </a:rPr>
              <a:t> </a:t>
            </a:r>
            <a:r>
              <a:rPr lang="tr-TR" sz="1450" dirty="0" err="1">
                <a:solidFill>
                  <a:srgbClr val="373A3C"/>
                </a:solidFill>
                <a:highlight>
                  <a:schemeClr val="lt1"/>
                </a:highlight>
              </a:rPr>
              <a:t>through</a:t>
            </a:r>
            <a:r>
              <a:rPr lang="tr-TR" sz="1450" dirty="0">
                <a:solidFill>
                  <a:srgbClr val="373A3C"/>
                </a:solidFill>
                <a:highlight>
                  <a:schemeClr val="lt1"/>
                </a:highlight>
              </a:rPr>
              <a:t> an </a:t>
            </a:r>
            <a:r>
              <a:rPr lang="tr-TR" sz="1450" dirty="0" err="1">
                <a:solidFill>
                  <a:srgbClr val="373A3C"/>
                </a:solidFill>
                <a:highlight>
                  <a:schemeClr val="lt1"/>
                </a:highlight>
              </a:rPr>
              <a:t>internetwork</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Hardware (Ethernet)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uniquely</a:t>
            </a:r>
            <a:r>
              <a:rPr lang="tr-TR" sz="1450" dirty="0">
                <a:solidFill>
                  <a:srgbClr val="373A3C"/>
                </a:solidFill>
                <a:highlight>
                  <a:schemeClr val="lt1"/>
                </a:highlight>
              </a:rPr>
              <a:t> </a:t>
            </a:r>
            <a:r>
              <a:rPr lang="tr-TR" sz="1450" dirty="0" err="1">
                <a:solidFill>
                  <a:srgbClr val="373A3C"/>
                </a:solidFill>
                <a:highlight>
                  <a:schemeClr val="lt1"/>
                </a:highlight>
              </a:rPr>
              <a:t>identify</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a </a:t>
            </a:r>
            <a:r>
              <a:rPr lang="tr-TR" sz="1450" dirty="0" err="1">
                <a:solidFill>
                  <a:srgbClr val="373A3C"/>
                </a:solidFill>
                <a:highlight>
                  <a:schemeClr val="lt1"/>
                </a:highlight>
              </a:rPr>
              <a:t>local</a:t>
            </a:r>
            <a:r>
              <a:rPr lang="tr-TR" sz="1450" dirty="0">
                <a:solidFill>
                  <a:srgbClr val="373A3C"/>
                </a:solidFill>
                <a:highlight>
                  <a:schemeClr val="lt1"/>
                </a:highlight>
              </a:rPr>
              <a:t> network segment.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digital</a:t>
            </a:r>
            <a:r>
              <a:rPr lang="tr-TR" sz="1450" dirty="0">
                <a:solidFill>
                  <a:srgbClr val="373A3C"/>
                </a:solidFill>
                <a:highlight>
                  <a:schemeClr val="lt1"/>
                </a:highlight>
              </a:rPr>
              <a:t> </a:t>
            </a:r>
            <a:r>
              <a:rPr lang="tr-TR" sz="1450" dirty="0" err="1">
                <a:solidFill>
                  <a:srgbClr val="373A3C"/>
                </a:solidFill>
                <a:highlight>
                  <a:schemeClr val="lt1"/>
                </a:highlight>
              </a:rPr>
              <a:t>encoding</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df5d9e83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df5d9e832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3 </a:t>
            </a:r>
            <a:r>
              <a:rPr lang="tr-TR" sz="1450" dirty="0" err="1">
                <a:solidFill>
                  <a:srgbClr val="373A3C"/>
                </a:solidFill>
                <a:highlight>
                  <a:schemeClr val="lt1"/>
                </a:highlight>
              </a:rPr>
              <a:t>ıp</a:t>
            </a:r>
            <a:r>
              <a:rPr lang="tr-TR" sz="1450" dirty="0">
                <a:solidFill>
                  <a:srgbClr val="373A3C"/>
                </a:solidFill>
                <a:highlight>
                  <a:schemeClr val="lt1"/>
                </a:highlight>
              </a:rPr>
              <a:t> </a:t>
            </a:r>
            <a:r>
              <a:rPr lang="tr-TR" sz="1450" dirty="0" err="1">
                <a:solidFill>
                  <a:srgbClr val="373A3C"/>
                </a:solidFill>
                <a:highlight>
                  <a:schemeClr val="lt1"/>
                </a:highlight>
              </a:rPr>
              <a:t>ekleniyo</a:t>
            </a: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2 veri kontrol ekleri</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Bir düğümden diğerine bir mesaj gönderildiğinde, gönderen düğümdeki katman yığınında aşağı doğru hareket eder, iletim ortamını kullanarak alıcı düğüme ulaşır ve sonra bu düğümdeki yığında yukarı geçer. Her düzeyde (fiziksel katman hariç), gönderen düğüm, bir Protokol Veri Birimi (PDU) oluşturan veri yüküne bir başlık ekler. Bu işlem kapsülleme olarak </a:t>
            </a:r>
            <a:r>
              <a:rPr lang="tr-TR" sz="1450" dirty="0" err="1">
                <a:solidFill>
                  <a:srgbClr val="373A3C"/>
                </a:solidFill>
                <a:highlight>
                  <a:schemeClr val="lt1"/>
                </a:highlight>
              </a:rPr>
              <a:t>bilinir.Tipik</a:t>
            </a:r>
            <a:r>
              <a:rPr lang="tr-TR" sz="1450" dirty="0">
                <a:solidFill>
                  <a:srgbClr val="373A3C"/>
                </a:solidFill>
                <a:highlight>
                  <a:schemeClr val="lt1"/>
                </a:highlight>
              </a:rPr>
              <a:t> bir yerel ağda, örneğin, gönderen düğümde, veriler, kendi uygulama başlığını içerecek olan HTTP gibi bir uygulama tarafından üretilir. Aktarım katmanında, bu uygulama verilerine bir TCP başlığı eklenir. Ağ katmanında, TCP segmenti bir IP başlığına sarılır. IP paketi, veri bağlantı katmanında bir Ethernet çerçevesine konur ve ardından çerçeveyi oluşturan bit akışı, fiziksel katmanda ağ üzerinden </a:t>
            </a:r>
            <a:r>
              <a:rPr lang="tr-TR" sz="1450" dirty="0" err="1">
                <a:solidFill>
                  <a:srgbClr val="373A3C"/>
                </a:solidFill>
                <a:highlight>
                  <a:schemeClr val="lt1"/>
                </a:highlight>
              </a:rPr>
              <a:t>iletilir.Alıcı</a:t>
            </a:r>
            <a:r>
              <a:rPr lang="tr-TR" sz="1450" dirty="0">
                <a:solidFill>
                  <a:srgbClr val="373A3C"/>
                </a:solidFill>
                <a:highlight>
                  <a:schemeClr val="lt1"/>
                </a:highlight>
              </a:rPr>
              <a:t> düğüm ters işlemi gerçekleştirir (kapsülden çıkarma veya kapsülden çıkarma). Örneğin, fiziksel katmana gelen bit akışını alır ve bir Ethernet çerçevesinin kodunu çözer. Bu çerçeveden IP paketini çıkarır ve IP başlığındaki bilgileri çözer, ardından aynısını TCP ve uygulama başlıkları için yapar ve sonunda bir yazılım programı tarafından işlenmek üzere uygulama verilerini </a:t>
            </a:r>
            <a:r>
              <a:rPr lang="tr-TR" sz="1450" dirty="0" err="1">
                <a:solidFill>
                  <a:srgbClr val="373A3C"/>
                </a:solidFill>
                <a:highlight>
                  <a:schemeClr val="lt1"/>
                </a:highlight>
              </a:rPr>
              <a:t>çıkarır.Özetle</a:t>
            </a:r>
            <a:r>
              <a:rPr lang="tr-TR" sz="1450" dirty="0">
                <a:solidFill>
                  <a:srgbClr val="373A3C"/>
                </a:solidFill>
                <a:highlight>
                  <a:schemeClr val="lt1"/>
                </a:highlight>
              </a:rPr>
              <a:t>, bir verici cihazda veri kapsülleme yöntemi şu şekilde </a:t>
            </a:r>
            <a:r>
              <a:rPr lang="tr-TR" sz="1450" dirty="0" err="1">
                <a:solidFill>
                  <a:srgbClr val="373A3C"/>
                </a:solidFill>
                <a:highlight>
                  <a:schemeClr val="lt1"/>
                </a:highlight>
              </a:rPr>
              <a:t>çalışır:Kullanıcı</a:t>
            </a:r>
            <a:r>
              <a:rPr lang="tr-TR" sz="1450" dirty="0">
                <a:solidFill>
                  <a:srgbClr val="373A3C"/>
                </a:solidFill>
                <a:highlight>
                  <a:schemeClr val="lt1"/>
                </a:highlight>
              </a:rPr>
              <a:t> bilgileri, ağ üzerinde iletilmek üzere verilere </a:t>
            </a:r>
            <a:r>
              <a:rPr lang="tr-TR" sz="1450" dirty="0" err="1">
                <a:solidFill>
                  <a:srgbClr val="373A3C"/>
                </a:solidFill>
                <a:highlight>
                  <a:schemeClr val="lt1"/>
                </a:highlight>
              </a:rPr>
              <a:t>dönüştürülür.Veriler</a:t>
            </a:r>
            <a:r>
              <a:rPr lang="tr-TR" sz="1450" dirty="0">
                <a:solidFill>
                  <a:srgbClr val="373A3C"/>
                </a:solidFill>
                <a:highlight>
                  <a:schemeClr val="lt1"/>
                </a:highlight>
              </a:rPr>
              <a:t> segmentlere dönüştürülür ve ileten ve alan ana bilgisayarlar arasında güvenilir bir bağlantı </a:t>
            </a:r>
            <a:r>
              <a:rPr lang="tr-TR" sz="1450" dirty="0" err="1">
                <a:solidFill>
                  <a:srgbClr val="373A3C"/>
                </a:solidFill>
                <a:highlight>
                  <a:schemeClr val="lt1"/>
                </a:highlight>
              </a:rPr>
              <a:t>kurulur.Segmentler</a:t>
            </a:r>
            <a:r>
              <a:rPr lang="tr-TR" sz="1450" dirty="0">
                <a:solidFill>
                  <a:srgbClr val="373A3C"/>
                </a:solidFill>
                <a:highlight>
                  <a:schemeClr val="lt1"/>
                </a:highlight>
              </a:rPr>
              <a:t>, paketlere veya datagramlara dönüştürülür ve her paketin bir ağ üzerinden yönlendirilebilmesi için başlığa mantıksal bir adres </a:t>
            </a:r>
            <a:r>
              <a:rPr lang="tr-TR" sz="1450" dirty="0" err="1">
                <a:solidFill>
                  <a:srgbClr val="373A3C"/>
                </a:solidFill>
                <a:highlight>
                  <a:schemeClr val="lt1"/>
                </a:highlight>
              </a:rPr>
              <a:t>yerleştirilir.Paketler</a:t>
            </a:r>
            <a:r>
              <a:rPr lang="tr-TR" sz="1450" dirty="0">
                <a:solidFill>
                  <a:srgbClr val="373A3C"/>
                </a:solidFill>
                <a:highlight>
                  <a:schemeClr val="lt1"/>
                </a:highlight>
              </a:rPr>
              <a:t> veya datagramlar, yerel ağda iletilmek üzere çerçevelere dönüştürülür. Donanım (Ethernet) adresleri, yerel bir ağ segmentindeki ana bilgisayarları benzersiz şekilde tanımlamak için </a:t>
            </a:r>
            <a:r>
              <a:rPr lang="tr-TR" sz="1450" dirty="0" err="1">
                <a:solidFill>
                  <a:srgbClr val="373A3C"/>
                </a:solidFill>
                <a:highlight>
                  <a:schemeClr val="lt1"/>
                </a:highlight>
              </a:rPr>
              <a:t>kullanılır.Çerçeveler</a:t>
            </a:r>
            <a:r>
              <a:rPr lang="tr-TR" sz="1450" dirty="0">
                <a:solidFill>
                  <a:srgbClr val="373A3C"/>
                </a:solidFill>
                <a:highlight>
                  <a:schemeClr val="lt1"/>
                </a:highlight>
              </a:rPr>
              <a:t> </a:t>
            </a:r>
            <a:r>
              <a:rPr lang="tr-TR" sz="1450" dirty="0" err="1">
                <a:solidFill>
                  <a:srgbClr val="373A3C"/>
                </a:solidFill>
                <a:highlight>
                  <a:schemeClr val="lt1"/>
                </a:highlight>
              </a:rPr>
              <a:t>bit'e</a:t>
            </a:r>
            <a:r>
              <a:rPr lang="tr-TR" sz="1450" dirty="0">
                <a:solidFill>
                  <a:srgbClr val="373A3C"/>
                </a:solidFill>
                <a:highlight>
                  <a:schemeClr val="lt1"/>
                </a:highlight>
              </a:rPr>
              <a:t> dönüştürülür ve dijital bir kodlama kullanılır.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When</a:t>
            </a:r>
            <a:r>
              <a:rPr lang="tr-TR" sz="1450" dirty="0">
                <a:solidFill>
                  <a:srgbClr val="373A3C"/>
                </a:solidFill>
                <a:highlight>
                  <a:schemeClr val="lt1"/>
                </a:highlight>
              </a:rPr>
              <a:t> a </a:t>
            </a:r>
            <a:r>
              <a:rPr lang="tr-TR" sz="1450" dirty="0" err="1">
                <a:solidFill>
                  <a:srgbClr val="373A3C"/>
                </a:solidFill>
                <a:highlight>
                  <a:schemeClr val="lt1"/>
                </a:highlight>
              </a:rPr>
              <a:t>message</a:t>
            </a:r>
            <a:r>
              <a:rPr lang="tr-TR" sz="1450" dirty="0">
                <a:solidFill>
                  <a:srgbClr val="373A3C"/>
                </a:solidFill>
                <a:highlight>
                  <a:schemeClr val="lt1"/>
                </a:highlight>
              </a:rPr>
              <a:t> is sent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it </a:t>
            </a:r>
            <a:r>
              <a:rPr lang="tr-TR" sz="1450" dirty="0" err="1">
                <a:solidFill>
                  <a:srgbClr val="373A3C"/>
                </a:solidFill>
                <a:highlight>
                  <a:schemeClr val="lt1"/>
                </a:highlight>
              </a:rPr>
              <a:t>travels</a:t>
            </a:r>
            <a:r>
              <a:rPr lang="tr-TR" sz="1450" dirty="0">
                <a:solidFill>
                  <a:srgbClr val="373A3C"/>
                </a:solidFill>
                <a:highlight>
                  <a:schemeClr val="lt1"/>
                </a:highlight>
              </a:rPr>
              <a:t> </a:t>
            </a:r>
            <a:r>
              <a:rPr lang="tr-TR" sz="1450" dirty="0" err="1">
                <a:solidFill>
                  <a:srgbClr val="373A3C"/>
                </a:solidFill>
                <a:highlight>
                  <a:schemeClr val="lt1"/>
                </a:highlight>
              </a:rPr>
              <a:t>down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of </a:t>
            </a:r>
            <a:r>
              <a:rPr lang="tr-TR" sz="1450" dirty="0" err="1">
                <a:solidFill>
                  <a:srgbClr val="373A3C"/>
                </a:solidFill>
                <a:highlight>
                  <a:schemeClr val="lt1"/>
                </a:highlight>
              </a:rPr>
              <a:t>layers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reaches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a:t>
            </a:r>
            <a:r>
              <a:rPr lang="tr-TR" sz="1450" dirty="0" err="1">
                <a:solidFill>
                  <a:srgbClr val="373A3C"/>
                </a:solidFill>
                <a:highlight>
                  <a:schemeClr val="lt1"/>
                </a:highlight>
              </a:rPr>
              <a:t>media</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passes</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on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level</a:t>
            </a:r>
            <a:r>
              <a:rPr lang="tr-TR" sz="1450" dirty="0">
                <a:solidFill>
                  <a:srgbClr val="373A3C"/>
                </a:solidFill>
                <a:highlight>
                  <a:schemeClr val="lt1"/>
                </a:highlight>
              </a:rPr>
              <a:t> (</a:t>
            </a:r>
            <a:r>
              <a:rPr lang="tr-TR" sz="1450" dirty="0" err="1">
                <a:solidFill>
                  <a:srgbClr val="373A3C"/>
                </a:solidFill>
                <a:highlight>
                  <a:schemeClr val="lt1"/>
                </a:highlight>
              </a:rPr>
              <a:t>except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adds</a:t>
            </a:r>
            <a:r>
              <a:rPr lang="tr-TR" sz="1450" dirty="0">
                <a:solidFill>
                  <a:srgbClr val="373A3C"/>
                </a:solidFill>
                <a:highlight>
                  <a:schemeClr val="lt1"/>
                </a:highlight>
              </a:rPr>
              <a:t> a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 </a:t>
            </a:r>
            <a:r>
              <a:rPr lang="tr-TR" sz="1450" dirty="0" err="1">
                <a:solidFill>
                  <a:srgbClr val="373A3C"/>
                </a:solidFill>
                <a:highlight>
                  <a:schemeClr val="lt1"/>
                </a:highlight>
              </a:rPr>
              <a:t>payload</a:t>
            </a:r>
            <a:r>
              <a:rPr lang="tr-TR" sz="1450" dirty="0">
                <a:solidFill>
                  <a:srgbClr val="373A3C"/>
                </a:solidFill>
                <a:highlight>
                  <a:schemeClr val="lt1"/>
                </a:highlight>
              </a:rPr>
              <a:t>, </a:t>
            </a:r>
            <a:r>
              <a:rPr lang="tr-TR" sz="1450" dirty="0" err="1">
                <a:solidFill>
                  <a:srgbClr val="373A3C"/>
                </a:solidFill>
                <a:highlight>
                  <a:schemeClr val="lt1"/>
                </a:highlight>
              </a:rPr>
              <a:t>forming</a:t>
            </a:r>
            <a:r>
              <a:rPr lang="tr-TR" sz="1450" dirty="0">
                <a:solidFill>
                  <a:srgbClr val="373A3C"/>
                </a:solidFill>
                <a:highlight>
                  <a:schemeClr val="lt1"/>
                </a:highlight>
              </a:rPr>
              <a:t> a Protocol Data </a:t>
            </a:r>
            <a:r>
              <a:rPr lang="tr-TR" sz="1450" dirty="0" err="1">
                <a:solidFill>
                  <a:srgbClr val="373A3C"/>
                </a:solidFill>
                <a:highlight>
                  <a:schemeClr val="lt1"/>
                </a:highlight>
              </a:rPr>
              <a:t>Unit</a:t>
            </a:r>
            <a:r>
              <a:rPr lang="tr-TR" sz="1450" dirty="0">
                <a:solidFill>
                  <a:srgbClr val="373A3C"/>
                </a:solidFill>
                <a:highlight>
                  <a:schemeClr val="lt1"/>
                </a:highlight>
              </a:rPr>
              <a:t> (PDU).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is </a:t>
            </a:r>
            <a:r>
              <a:rPr lang="tr-TR" sz="1450" dirty="0" err="1">
                <a:solidFill>
                  <a:srgbClr val="373A3C"/>
                </a:solidFill>
                <a:highlight>
                  <a:schemeClr val="lt1"/>
                </a:highlight>
              </a:rPr>
              <a:t>known</a:t>
            </a:r>
            <a:r>
              <a:rPr lang="tr-TR" sz="1450" dirty="0">
                <a:solidFill>
                  <a:srgbClr val="373A3C"/>
                </a:solidFill>
                <a:highlight>
                  <a:schemeClr val="lt1"/>
                </a:highlight>
              </a:rPr>
              <a:t> as </a:t>
            </a:r>
            <a:r>
              <a:rPr lang="tr-TR" sz="1450" dirty="0" err="1">
                <a:solidFill>
                  <a:srgbClr val="373A3C"/>
                </a:solidFill>
                <a:highlight>
                  <a:schemeClr val="lt1"/>
                </a:highlight>
              </a:rPr>
              <a:t>encapsulation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On a </a:t>
            </a:r>
            <a:r>
              <a:rPr lang="tr-TR" sz="1450" dirty="0" err="1">
                <a:solidFill>
                  <a:srgbClr val="373A3C"/>
                </a:solidFill>
                <a:highlight>
                  <a:schemeClr val="lt1"/>
                </a:highlight>
              </a:rPr>
              <a:t>typical</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data is </a:t>
            </a:r>
            <a:r>
              <a:rPr lang="tr-TR" sz="1450" dirty="0" err="1">
                <a:solidFill>
                  <a:srgbClr val="373A3C"/>
                </a:solidFill>
                <a:highlight>
                  <a:schemeClr val="lt1"/>
                </a:highlight>
              </a:rPr>
              <a:t>generated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an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HTTP,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include</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own</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a TCP </a:t>
            </a:r>
            <a:r>
              <a:rPr lang="tr-TR" sz="1450" dirty="0" err="1">
                <a:solidFill>
                  <a:srgbClr val="373A3C"/>
                </a:solidFill>
                <a:highlight>
                  <a:schemeClr val="lt1"/>
                </a:highlight>
              </a:rPr>
              <a:t>header</a:t>
            </a:r>
            <a:r>
              <a:rPr lang="tr-TR" sz="1450" dirty="0">
                <a:solidFill>
                  <a:srgbClr val="373A3C"/>
                </a:solidFill>
                <a:highlight>
                  <a:schemeClr val="lt1"/>
                </a:highlight>
              </a:rPr>
              <a:t> is </a:t>
            </a:r>
            <a:r>
              <a:rPr lang="tr-TR" sz="1450" dirty="0" err="1">
                <a:solidFill>
                  <a:srgbClr val="373A3C"/>
                </a:solidFill>
                <a:highlight>
                  <a:schemeClr val="lt1"/>
                </a:highlight>
              </a:rPr>
              <a:t>added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segment is </a:t>
            </a:r>
            <a:r>
              <a:rPr lang="tr-TR" sz="1450" dirty="0" err="1">
                <a:solidFill>
                  <a:srgbClr val="373A3C"/>
                </a:solidFill>
                <a:highlight>
                  <a:schemeClr val="lt1"/>
                </a:highlight>
              </a:rPr>
              <a:t>wrapped</a:t>
            </a:r>
            <a:r>
              <a:rPr lang="tr-TR" sz="1450" dirty="0">
                <a:solidFill>
                  <a:srgbClr val="373A3C"/>
                </a:solidFill>
                <a:highlight>
                  <a:schemeClr val="lt1"/>
                </a:highlight>
              </a:rPr>
              <a:t> in an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is put </a:t>
            </a:r>
            <a:r>
              <a:rPr lang="tr-TR" sz="1450" dirty="0" err="1">
                <a:solidFill>
                  <a:srgbClr val="373A3C"/>
                </a:solidFill>
                <a:highlight>
                  <a:schemeClr val="lt1"/>
                </a:highlight>
              </a:rPr>
              <a:t>into</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data link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making</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is </a:t>
            </a:r>
            <a:r>
              <a:rPr lang="tr-TR" sz="1450" dirty="0" err="1">
                <a:solidFill>
                  <a:srgbClr val="373A3C"/>
                </a:solidFill>
                <a:highlight>
                  <a:schemeClr val="lt1"/>
                </a:highlight>
              </a:rPr>
              <a:t>transmitted</a:t>
            </a:r>
            <a:r>
              <a:rPr lang="tr-TR" sz="1450" dirty="0">
                <a:solidFill>
                  <a:srgbClr val="373A3C"/>
                </a:solidFill>
                <a:highlight>
                  <a:schemeClr val="lt1"/>
                </a:highlight>
              </a:rPr>
              <a:t> </a:t>
            </a:r>
            <a:r>
              <a:rPr lang="tr-TR" sz="1450" dirty="0" err="1">
                <a:solidFill>
                  <a:srgbClr val="373A3C"/>
                </a:solidFill>
                <a:highlight>
                  <a:schemeClr val="lt1"/>
                </a:highlight>
              </a:rPr>
              <a:t>over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performs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reverse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(de-</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decapsulation</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it </a:t>
            </a:r>
            <a:r>
              <a:rPr lang="tr-TR" sz="1450" dirty="0" err="1">
                <a:solidFill>
                  <a:srgbClr val="373A3C"/>
                </a:solidFill>
                <a:highlight>
                  <a:schemeClr val="lt1"/>
                </a:highlight>
              </a:rPr>
              <a:t>receives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arriving</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decodes</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extracts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resolves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does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headers</a:t>
            </a:r>
            <a:r>
              <a:rPr lang="tr-TR" sz="1450" dirty="0">
                <a:solidFill>
                  <a:srgbClr val="373A3C"/>
                </a:solidFill>
                <a:highlight>
                  <a:schemeClr val="lt1"/>
                </a:highlight>
              </a:rPr>
              <a:t>, </a:t>
            </a:r>
            <a:r>
              <a:rPr lang="tr-TR" sz="1450" dirty="0" err="1">
                <a:solidFill>
                  <a:srgbClr val="373A3C"/>
                </a:solidFill>
                <a:highlight>
                  <a:schemeClr val="lt1"/>
                </a:highlight>
              </a:rPr>
              <a:t>eventually</a:t>
            </a:r>
            <a:r>
              <a:rPr lang="tr-TR" sz="1450" dirty="0">
                <a:solidFill>
                  <a:srgbClr val="373A3C"/>
                </a:solidFill>
                <a:highlight>
                  <a:schemeClr val="lt1"/>
                </a:highlight>
              </a:rPr>
              <a:t> </a:t>
            </a:r>
            <a:r>
              <a:rPr lang="tr-TR" sz="1450" dirty="0" err="1">
                <a:solidFill>
                  <a:srgbClr val="373A3C"/>
                </a:solidFill>
                <a:highlight>
                  <a:schemeClr val="lt1"/>
                </a:highlight>
              </a:rPr>
              <a:t>extracting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processing</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 software program.</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summary</a:t>
            </a:r>
            <a:r>
              <a:rPr lang="tr-TR" sz="1450" dirty="0">
                <a:solidFill>
                  <a:srgbClr val="373A3C"/>
                </a:solidFill>
                <a:highlight>
                  <a:schemeClr val="lt1"/>
                </a:highlight>
              </a:rPr>
              <a:t>, at a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method</a:t>
            </a:r>
            <a:r>
              <a:rPr lang="tr-TR" sz="1450" dirty="0">
                <a:solidFill>
                  <a:srgbClr val="373A3C"/>
                </a:solidFill>
                <a:highlight>
                  <a:schemeClr val="lt1"/>
                </a:highlight>
              </a:rPr>
              <a:t> </a:t>
            </a:r>
            <a:r>
              <a:rPr lang="tr-TR" sz="1450" dirty="0" err="1">
                <a:solidFill>
                  <a:srgbClr val="373A3C"/>
                </a:solidFill>
                <a:highlight>
                  <a:schemeClr val="lt1"/>
                </a:highlight>
              </a:rPr>
              <a:t>works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User </a:t>
            </a:r>
            <a:r>
              <a:rPr lang="tr-TR" sz="1450" dirty="0" err="1">
                <a:solidFill>
                  <a:srgbClr val="373A3C"/>
                </a:solidFill>
                <a:highlight>
                  <a:schemeClr val="lt1"/>
                </a:highlight>
              </a:rPr>
              <a:t>information</a:t>
            </a:r>
            <a:r>
              <a:rPr lang="tr-TR" sz="1450" dirty="0">
                <a:solidFill>
                  <a:srgbClr val="373A3C"/>
                </a:solidFill>
                <a:highlight>
                  <a:schemeClr val="lt1"/>
                </a:highlight>
              </a:rPr>
              <a:t>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network.</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Data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reliable</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is set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placed</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can be </a:t>
            </a:r>
            <a:r>
              <a:rPr lang="tr-TR" sz="1450" dirty="0" err="1">
                <a:solidFill>
                  <a:srgbClr val="373A3C"/>
                </a:solidFill>
                <a:highlight>
                  <a:schemeClr val="lt1"/>
                </a:highlight>
              </a:rPr>
              <a:t>routed</a:t>
            </a:r>
            <a:r>
              <a:rPr lang="tr-TR" sz="1450" dirty="0">
                <a:solidFill>
                  <a:srgbClr val="373A3C"/>
                </a:solidFill>
                <a:highlight>
                  <a:schemeClr val="lt1"/>
                </a:highlight>
              </a:rPr>
              <a:t> </a:t>
            </a:r>
            <a:r>
              <a:rPr lang="tr-TR" sz="1450" dirty="0" err="1">
                <a:solidFill>
                  <a:srgbClr val="373A3C"/>
                </a:solidFill>
                <a:highlight>
                  <a:schemeClr val="lt1"/>
                </a:highlight>
              </a:rPr>
              <a:t>through</a:t>
            </a:r>
            <a:r>
              <a:rPr lang="tr-TR" sz="1450" dirty="0">
                <a:solidFill>
                  <a:srgbClr val="373A3C"/>
                </a:solidFill>
                <a:highlight>
                  <a:schemeClr val="lt1"/>
                </a:highlight>
              </a:rPr>
              <a:t> an </a:t>
            </a:r>
            <a:r>
              <a:rPr lang="tr-TR" sz="1450" dirty="0" err="1">
                <a:solidFill>
                  <a:srgbClr val="373A3C"/>
                </a:solidFill>
                <a:highlight>
                  <a:schemeClr val="lt1"/>
                </a:highlight>
              </a:rPr>
              <a:t>internetwork</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Hardware (Ethernet)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uniquely</a:t>
            </a:r>
            <a:r>
              <a:rPr lang="tr-TR" sz="1450" dirty="0">
                <a:solidFill>
                  <a:srgbClr val="373A3C"/>
                </a:solidFill>
                <a:highlight>
                  <a:schemeClr val="lt1"/>
                </a:highlight>
              </a:rPr>
              <a:t> </a:t>
            </a:r>
            <a:r>
              <a:rPr lang="tr-TR" sz="1450" dirty="0" err="1">
                <a:solidFill>
                  <a:srgbClr val="373A3C"/>
                </a:solidFill>
                <a:highlight>
                  <a:schemeClr val="lt1"/>
                </a:highlight>
              </a:rPr>
              <a:t>identify</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a </a:t>
            </a:r>
            <a:r>
              <a:rPr lang="tr-TR" sz="1450" dirty="0" err="1">
                <a:solidFill>
                  <a:srgbClr val="373A3C"/>
                </a:solidFill>
                <a:highlight>
                  <a:schemeClr val="lt1"/>
                </a:highlight>
              </a:rPr>
              <a:t>local</a:t>
            </a:r>
            <a:r>
              <a:rPr lang="tr-TR" sz="1450" dirty="0">
                <a:solidFill>
                  <a:srgbClr val="373A3C"/>
                </a:solidFill>
                <a:highlight>
                  <a:schemeClr val="lt1"/>
                </a:highlight>
              </a:rPr>
              <a:t> network segment.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digital</a:t>
            </a:r>
            <a:r>
              <a:rPr lang="tr-TR" sz="1450" dirty="0">
                <a:solidFill>
                  <a:srgbClr val="373A3C"/>
                </a:solidFill>
                <a:highlight>
                  <a:schemeClr val="lt1"/>
                </a:highlight>
              </a:rPr>
              <a:t> </a:t>
            </a:r>
            <a:r>
              <a:rPr lang="tr-TR" sz="1450" dirty="0" err="1">
                <a:solidFill>
                  <a:srgbClr val="373A3C"/>
                </a:solidFill>
                <a:highlight>
                  <a:schemeClr val="lt1"/>
                </a:highlight>
              </a:rPr>
              <a:t>encoding</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c2f2de20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7c2f2de20d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6b0896eb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106b0896eb6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6b0896eb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106b0896eb6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06b0896eb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106b0896eb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dirty="0">
              <a:solidFill>
                <a:srgbClr val="373A3C"/>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06b0896eb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106b0896eb6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06b089731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g106b089731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06b089731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g106b0897315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06b089731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106b0897315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06b0897315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g106b0897315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6b089731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g106b0897315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06b089731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g106b0897315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c2f2de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7c2f2de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dirty="0"/>
              <a:t>Kablolu ve kablosuz ağlar için IEEE </a:t>
            </a:r>
          </a:p>
          <a:p>
            <a:pPr marL="228600" lvl="0" indent="-228600" algn="l" rtl="0">
              <a:lnSpc>
                <a:spcPct val="100000"/>
              </a:lnSpc>
              <a:spcBef>
                <a:spcPts val="0"/>
              </a:spcBef>
              <a:spcAft>
                <a:spcPts val="0"/>
              </a:spcAft>
              <a:buSzPts val="1400"/>
              <a:buAutoNum type="arabicPlain" startAt="802"/>
            </a:pPr>
            <a:r>
              <a:rPr lang="tr-TR" dirty="0"/>
              <a:t>80 </a:t>
            </a:r>
            <a:r>
              <a:rPr lang="tr-TR" dirty="0" err="1"/>
              <a:t>yılınınn</a:t>
            </a:r>
            <a:r>
              <a:rPr lang="tr-TR" dirty="0"/>
              <a:t> şubat ayında çıkmış</a:t>
            </a:r>
          </a:p>
          <a:p>
            <a:pPr marL="228600" lvl="0" indent="-228600" algn="l" rtl="0">
              <a:lnSpc>
                <a:spcPct val="100000"/>
              </a:lnSpc>
              <a:spcBef>
                <a:spcPts val="0"/>
              </a:spcBef>
              <a:spcAft>
                <a:spcPts val="0"/>
              </a:spcAft>
              <a:buSzPts val="1400"/>
              <a:buAutoNum type="arabicPlain" startAt="802"/>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06b0897315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0" name="Google Shape;700;g106b0897315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endParaRPr sz="1450">
              <a:solidFill>
                <a:srgbClr val="373A3C"/>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6746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spcBef>
                <a:spcPts val="0"/>
              </a:spcBef>
              <a:spcAft>
                <a:spcPts val="0"/>
              </a:spcAft>
              <a:buClr>
                <a:srgbClr val="373A3C"/>
              </a:buClr>
              <a:buSzPts val="1450"/>
              <a:buChar char="●"/>
            </a:pPr>
            <a:r>
              <a:rPr lang="tr-TR" sz="1600" dirty="0">
                <a:solidFill>
                  <a:srgbClr val="741B47"/>
                </a:solidFill>
                <a:latin typeface="Raleway Medium"/>
                <a:ea typeface="Raleway Medium"/>
                <a:cs typeface="Raleway Medium"/>
                <a:sym typeface="Raleway Medium"/>
              </a:rPr>
              <a:t>Open </a:t>
            </a:r>
            <a:r>
              <a:rPr lang="tr-TR" sz="1600" dirty="0" err="1">
                <a:solidFill>
                  <a:srgbClr val="741B47"/>
                </a:solidFill>
                <a:latin typeface="Raleway Medium"/>
                <a:ea typeface="Raleway Medium"/>
                <a:cs typeface="Raleway Medium"/>
                <a:sym typeface="Raleway Medium"/>
              </a:rPr>
              <a:t>System</a:t>
            </a:r>
            <a:r>
              <a:rPr lang="tr-TR" sz="1600" dirty="0">
                <a:solidFill>
                  <a:srgbClr val="741B47"/>
                </a:solidFill>
                <a:latin typeface="Raleway Medium"/>
                <a:ea typeface="Raleway Medium"/>
                <a:cs typeface="Raleway Medium"/>
                <a:sym typeface="Raleway Medium"/>
              </a:rPr>
              <a:t> </a:t>
            </a:r>
            <a:r>
              <a:rPr lang="tr-TR" sz="1600" dirty="0" err="1">
                <a:solidFill>
                  <a:srgbClr val="741B47"/>
                </a:solidFill>
                <a:latin typeface="Raleway Medium"/>
                <a:ea typeface="Raleway Medium"/>
                <a:cs typeface="Raleway Medium"/>
                <a:sym typeface="Raleway Medium"/>
              </a:rPr>
              <a:t>Interconnection</a:t>
            </a:r>
            <a:r>
              <a:rPr lang="tr-TR" sz="1600" dirty="0">
                <a:solidFill>
                  <a:srgbClr val="741B47"/>
                </a:solidFill>
                <a:latin typeface="Raleway Medium"/>
                <a:ea typeface="Raleway Medium"/>
                <a:cs typeface="Raleway Medium"/>
                <a:sym typeface="Raleway Medium"/>
              </a:rPr>
              <a:t> (OSI) </a:t>
            </a:r>
          </a:p>
          <a:p>
            <a:pPr marL="457200" lvl="0" indent="-320675" algn="l" rtl="0">
              <a:spcBef>
                <a:spcPts val="0"/>
              </a:spcBef>
              <a:spcAft>
                <a:spcPts val="0"/>
              </a:spcAft>
              <a:buClr>
                <a:srgbClr val="373A3C"/>
              </a:buClr>
              <a:buSzPts val="1450"/>
              <a:buChar char="●"/>
            </a:pPr>
            <a:endParaRPr lang="tr-TR" sz="1600" dirty="0">
              <a:solidFill>
                <a:srgbClr val="741B47"/>
              </a:solidFill>
              <a:highlight>
                <a:schemeClr val="lt1"/>
              </a:highlight>
              <a:latin typeface="Raleway Medium"/>
              <a:sym typeface="Raleway Medium"/>
            </a:endParaRP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Başlangıçta, ağların gelişimi kaotikti. Her satıcının kendi tescilli çözümü vardı. İşin kötü yanı, bir satıcının çözümünün başka bir satıcının çözümüyle uyumlu olmamasıydı. OSI modeli fikri burada doğdu, </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ağlara katmanlı bir yaklaşımla, </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donanım satıcılarımız ağ için donanım tasarlayacak ve diğerleri uygulama katmanı için yazılım geliştirebilecekti. </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Herkesin üzerinde mutabık kaldığı açık bir model kullanmak, birbiriyle uyumlu ağlar kurabileceğimiz anlamına gelir.</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Uluslararası Standardizasyon Örgütü (ISO) bu sorunu çözmek için farklı ağ modellerini araştırdı ve sonuç, 1984'te piyasaya sürülen OSI modeli oldu. </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Günümüzde çoğu satıcı, OSI modeline dayalı ağlar oluşturuyor ve farklı satıcıların donanımları uyumlu</a:t>
            </a:r>
            <a:endParaRPr lang="tr-TR" sz="1600" dirty="0">
              <a:solidFill>
                <a:srgbClr val="741B47"/>
              </a:solidFill>
              <a:highlight>
                <a:schemeClr val="lt1"/>
              </a:highlight>
              <a:latin typeface="Raleway Medium"/>
              <a:sym typeface="Raleway Medium"/>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beginning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development</a:t>
            </a:r>
            <a:r>
              <a:rPr lang="tr-TR" sz="1450" dirty="0">
                <a:solidFill>
                  <a:srgbClr val="373A3C"/>
                </a:solidFill>
                <a:highlight>
                  <a:schemeClr val="lt1"/>
                </a:highlight>
              </a:rPr>
              <a:t> of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chaotic</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vendor</a:t>
            </a:r>
            <a:r>
              <a:rPr lang="tr-TR" sz="1450" dirty="0">
                <a:solidFill>
                  <a:srgbClr val="373A3C"/>
                </a:solidFill>
                <a:highlight>
                  <a:schemeClr val="lt1"/>
                </a:highlight>
              </a:rPr>
              <a:t> had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own</a:t>
            </a:r>
            <a:r>
              <a:rPr lang="tr-TR" sz="1450" dirty="0">
                <a:solidFill>
                  <a:srgbClr val="373A3C"/>
                </a:solidFill>
                <a:highlight>
                  <a:schemeClr val="lt1"/>
                </a:highlight>
              </a:rPr>
              <a:t> </a:t>
            </a:r>
            <a:r>
              <a:rPr lang="tr-TR" sz="1450" dirty="0" err="1">
                <a:solidFill>
                  <a:srgbClr val="373A3C"/>
                </a:solidFill>
                <a:highlight>
                  <a:schemeClr val="lt1"/>
                </a:highlight>
              </a:rPr>
              <a:t>proprietary</a:t>
            </a:r>
            <a:r>
              <a:rPr lang="tr-TR" sz="1450" dirty="0">
                <a:solidFill>
                  <a:srgbClr val="373A3C"/>
                </a:solidFill>
                <a:highlight>
                  <a:schemeClr val="lt1"/>
                </a:highlight>
              </a:rPr>
              <a:t> </a:t>
            </a:r>
            <a:r>
              <a:rPr lang="tr-TR" sz="1450" dirty="0" err="1">
                <a:solidFill>
                  <a:srgbClr val="373A3C"/>
                </a:solidFill>
                <a:highlight>
                  <a:schemeClr val="lt1"/>
                </a:highlight>
              </a:rPr>
              <a:t>solution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bad</a:t>
            </a:r>
            <a:r>
              <a:rPr lang="tr-TR" sz="1450" dirty="0">
                <a:solidFill>
                  <a:srgbClr val="373A3C"/>
                </a:solidFill>
                <a:highlight>
                  <a:schemeClr val="lt1"/>
                </a:highlight>
              </a:rPr>
              <a:t> </a:t>
            </a:r>
            <a:r>
              <a:rPr lang="tr-TR" sz="1450" dirty="0" err="1">
                <a:solidFill>
                  <a:srgbClr val="373A3C"/>
                </a:solidFill>
                <a:highlight>
                  <a:schemeClr val="lt1"/>
                </a:highlight>
              </a:rPr>
              <a:t>part</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vendor’s</a:t>
            </a:r>
            <a:r>
              <a:rPr lang="tr-TR" sz="1450" dirty="0">
                <a:solidFill>
                  <a:srgbClr val="373A3C"/>
                </a:solidFill>
                <a:highlight>
                  <a:schemeClr val="lt1"/>
                </a:highlight>
              </a:rPr>
              <a:t> </a:t>
            </a:r>
            <a:r>
              <a:rPr lang="tr-TR" sz="1450" dirty="0" err="1">
                <a:solidFill>
                  <a:srgbClr val="373A3C"/>
                </a:solidFill>
                <a:highlight>
                  <a:schemeClr val="lt1"/>
                </a:highlight>
              </a:rPr>
              <a:t>solution</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not </a:t>
            </a:r>
            <a:r>
              <a:rPr lang="tr-TR" sz="1450" dirty="0" err="1">
                <a:solidFill>
                  <a:srgbClr val="373A3C"/>
                </a:solidFill>
                <a:highlight>
                  <a:schemeClr val="lt1"/>
                </a:highlight>
              </a:rPr>
              <a:t>compatible</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a:t>
            </a:r>
            <a:r>
              <a:rPr lang="tr-TR" sz="1450" dirty="0" err="1">
                <a:solidFill>
                  <a:srgbClr val="373A3C"/>
                </a:solidFill>
                <a:highlight>
                  <a:schemeClr val="lt1"/>
                </a:highlight>
              </a:rPr>
              <a:t>vendor’s</a:t>
            </a:r>
            <a:r>
              <a:rPr lang="tr-TR" sz="1450" dirty="0">
                <a:solidFill>
                  <a:srgbClr val="373A3C"/>
                </a:solidFill>
                <a:highlight>
                  <a:schemeClr val="lt1"/>
                </a:highlight>
              </a:rPr>
              <a:t> </a:t>
            </a:r>
            <a:r>
              <a:rPr lang="tr-TR" sz="1450" dirty="0" err="1">
                <a:solidFill>
                  <a:srgbClr val="373A3C"/>
                </a:solidFill>
                <a:highlight>
                  <a:schemeClr val="lt1"/>
                </a:highlight>
              </a:rPr>
              <a:t>solution</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is </a:t>
            </a:r>
            <a:r>
              <a:rPr lang="tr-TR" sz="1450" dirty="0" err="1">
                <a:solidFill>
                  <a:srgbClr val="373A3C"/>
                </a:solidFill>
                <a:highlight>
                  <a:schemeClr val="lt1"/>
                </a:highlight>
              </a:rPr>
              <a:t>where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idea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OSI model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born</a:t>
            </a:r>
            <a:r>
              <a:rPr lang="tr-TR" sz="1450" dirty="0">
                <a:solidFill>
                  <a:srgbClr val="373A3C"/>
                </a:solidFill>
                <a:highlight>
                  <a:schemeClr val="lt1"/>
                </a:highlight>
              </a:rPr>
              <a:t>, </a:t>
            </a:r>
            <a:r>
              <a:rPr lang="tr-TR" sz="1450" dirty="0" err="1">
                <a:solidFill>
                  <a:srgbClr val="373A3C"/>
                </a:solidFill>
                <a:highlight>
                  <a:schemeClr val="lt1"/>
                </a:highlight>
              </a:rPr>
              <a:t>having</a:t>
            </a:r>
            <a:r>
              <a:rPr lang="tr-TR" sz="1450" dirty="0">
                <a:solidFill>
                  <a:srgbClr val="373A3C"/>
                </a:solidFill>
                <a:highlight>
                  <a:schemeClr val="lt1"/>
                </a:highlight>
              </a:rPr>
              <a:t> a </a:t>
            </a:r>
            <a:r>
              <a:rPr lang="tr-TR" sz="1450" dirty="0" err="1">
                <a:solidFill>
                  <a:srgbClr val="373A3C"/>
                </a:solidFill>
                <a:highlight>
                  <a:schemeClr val="lt1"/>
                </a:highlight>
              </a:rPr>
              <a:t>layered</a:t>
            </a:r>
            <a:r>
              <a:rPr lang="tr-TR" sz="1450" dirty="0">
                <a:solidFill>
                  <a:srgbClr val="373A3C"/>
                </a:solidFill>
                <a:highlight>
                  <a:schemeClr val="lt1"/>
                </a:highlight>
              </a:rPr>
              <a:t> </a:t>
            </a:r>
            <a:r>
              <a:rPr lang="tr-TR" sz="1450" dirty="0" err="1">
                <a:solidFill>
                  <a:srgbClr val="373A3C"/>
                </a:solidFill>
                <a:highlight>
                  <a:schemeClr val="lt1"/>
                </a:highlight>
              </a:rPr>
              <a:t>approach</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our</a:t>
            </a:r>
            <a:r>
              <a:rPr lang="tr-TR" sz="1450" dirty="0">
                <a:solidFill>
                  <a:srgbClr val="373A3C"/>
                </a:solidFill>
                <a:highlight>
                  <a:schemeClr val="lt1"/>
                </a:highlight>
              </a:rPr>
              <a:t> hardware </a:t>
            </a:r>
            <a:r>
              <a:rPr lang="tr-TR" sz="1450" dirty="0" err="1">
                <a:solidFill>
                  <a:srgbClr val="373A3C"/>
                </a:solidFill>
                <a:highlight>
                  <a:schemeClr val="lt1"/>
                </a:highlight>
              </a:rPr>
              <a:t>vendors</a:t>
            </a:r>
            <a:r>
              <a:rPr lang="tr-TR" sz="1450" dirty="0">
                <a:solidFill>
                  <a:srgbClr val="373A3C"/>
                </a:solidFill>
                <a:highlight>
                  <a:schemeClr val="lt1"/>
                </a:highlight>
              </a:rPr>
              <a: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design</a:t>
            </a:r>
            <a:r>
              <a:rPr lang="tr-TR" sz="1450" dirty="0">
                <a:solidFill>
                  <a:srgbClr val="373A3C"/>
                </a:solidFill>
                <a:highlight>
                  <a:schemeClr val="lt1"/>
                </a:highlight>
              </a:rPr>
              <a:t> hardware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others</a:t>
            </a:r>
            <a:r>
              <a:rPr lang="tr-TR" sz="1450" dirty="0">
                <a:solidFill>
                  <a:srgbClr val="373A3C"/>
                </a:solidFill>
                <a:highlight>
                  <a:schemeClr val="lt1"/>
                </a:highlight>
              </a:rPr>
              <a:t> </a:t>
            </a:r>
            <a:r>
              <a:rPr lang="tr-TR" sz="1450" dirty="0" err="1">
                <a:solidFill>
                  <a:srgbClr val="373A3C"/>
                </a:solidFill>
                <a:highlight>
                  <a:schemeClr val="lt1"/>
                </a:highlight>
              </a:rPr>
              <a:t>could</a:t>
            </a:r>
            <a:r>
              <a:rPr lang="tr-TR" sz="1450" dirty="0">
                <a:solidFill>
                  <a:srgbClr val="373A3C"/>
                </a:solidFill>
                <a:highlight>
                  <a:schemeClr val="lt1"/>
                </a:highlight>
              </a:rPr>
              <a:t> </a:t>
            </a:r>
            <a:r>
              <a:rPr lang="tr-TR" sz="1450" dirty="0" err="1">
                <a:solidFill>
                  <a:srgbClr val="373A3C"/>
                </a:solidFill>
                <a:highlight>
                  <a:schemeClr val="lt1"/>
                </a:highlight>
              </a:rPr>
              <a:t>develop</a:t>
            </a:r>
            <a:r>
              <a:rPr lang="tr-TR" sz="1450" dirty="0">
                <a:solidFill>
                  <a:srgbClr val="373A3C"/>
                </a:solidFill>
                <a:highlight>
                  <a:schemeClr val="lt1"/>
                </a:highlight>
              </a:rPr>
              <a:t> software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Using an </a:t>
            </a:r>
            <a:r>
              <a:rPr lang="tr-TR" sz="1450" dirty="0" err="1">
                <a:solidFill>
                  <a:srgbClr val="373A3C"/>
                </a:solidFill>
                <a:highlight>
                  <a:schemeClr val="lt1"/>
                </a:highlight>
              </a:rPr>
              <a:t>open</a:t>
            </a:r>
            <a:r>
              <a:rPr lang="tr-TR" sz="1450" dirty="0">
                <a:solidFill>
                  <a:srgbClr val="373A3C"/>
                </a:solidFill>
                <a:highlight>
                  <a:schemeClr val="lt1"/>
                </a:highlight>
              </a:rPr>
              <a:t> model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everyone</a:t>
            </a:r>
            <a:r>
              <a:rPr lang="tr-TR" sz="1450" dirty="0">
                <a:solidFill>
                  <a:srgbClr val="373A3C"/>
                </a:solidFill>
                <a:highlight>
                  <a:schemeClr val="lt1"/>
                </a:highlight>
              </a:rPr>
              <a:t> </a:t>
            </a:r>
            <a:r>
              <a:rPr lang="tr-TR" sz="1450" dirty="0" err="1">
                <a:solidFill>
                  <a:srgbClr val="373A3C"/>
                </a:solidFill>
                <a:highlight>
                  <a:schemeClr val="lt1"/>
                </a:highlight>
              </a:rPr>
              <a:t>agrees</a:t>
            </a:r>
            <a:r>
              <a:rPr lang="tr-TR" sz="1450" dirty="0">
                <a:solidFill>
                  <a:srgbClr val="373A3C"/>
                </a:solidFill>
                <a:highlight>
                  <a:schemeClr val="lt1"/>
                </a:highlight>
              </a:rPr>
              <a:t> on </a:t>
            </a:r>
            <a:r>
              <a:rPr lang="tr-TR" sz="1450" dirty="0" err="1">
                <a:solidFill>
                  <a:srgbClr val="373A3C"/>
                </a:solidFill>
                <a:highlight>
                  <a:schemeClr val="lt1"/>
                </a:highlight>
              </a:rPr>
              <a:t>means</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can </a:t>
            </a:r>
            <a:r>
              <a:rPr lang="tr-TR" sz="1450" dirty="0" err="1">
                <a:solidFill>
                  <a:srgbClr val="373A3C"/>
                </a:solidFill>
                <a:highlight>
                  <a:schemeClr val="lt1"/>
                </a:highlight>
              </a:rPr>
              <a:t>build</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compatible</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fix</a:t>
            </a:r>
            <a:r>
              <a:rPr lang="tr-TR" sz="1450" dirty="0">
                <a:solidFill>
                  <a:srgbClr val="373A3C"/>
                </a:solidFill>
                <a:highlight>
                  <a:srgbClr val="FFFFFF"/>
                </a:highlight>
              </a:rPr>
              <a:t> </a:t>
            </a:r>
            <a:r>
              <a:rPr lang="tr-TR" sz="1450" dirty="0" err="1">
                <a:solidFill>
                  <a:srgbClr val="373A3C"/>
                </a:solidFill>
                <a:highlight>
                  <a:srgbClr val="FFFFFF"/>
                </a:highlight>
              </a:rPr>
              <a:t>this</a:t>
            </a:r>
            <a:r>
              <a:rPr lang="tr-TR" sz="1450" dirty="0">
                <a:solidFill>
                  <a:srgbClr val="373A3C"/>
                </a:solidFill>
                <a:highlight>
                  <a:srgbClr val="FFFFFF"/>
                </a:highlight>
              </a:rPr>
              <a:t> problem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b="1" dirty="0">
                <a:solidFill>
                  <a:srgbClr val="373A3C"/>
                </a:solidFill>
                <a:highlight>
                  <a:srgbClr val="FFFFFF"/>
                </a:highlight>
              </a:rPr>
              <a:t>International </a:t>
            </a:r>
            <a:r>
              <a:rPr lang="tr-TR" sz="1450" b="1" dirty="0" err="1">
                <a:solidFill>
                  <a:srgbClr val="373A3C"/>
                </a:solidFill>
                <a:highlight>
                  <a:srgbClr val="FFFFFF"/>
                </a:highlight>
              </a:rPr>
              <a:t>Organization</a:t>
            </a:r>
            <a:r>
              <a:rPr lang="tr-TR" sz="1450" b="1" dirty="0">
                <a:solidFill>
                  <a:srgbClr val="373A3C"/>
                </a:solidFill>
                <a:highlight>
                  <a:srgbClr val="FFFFFF"/>
                </a:highlight>
              </a:rPr>
              <a:t> </a:t>
            </a:r>
            <a:r>
              <a:rPr lang="tr-TR" sz="1450" b="1" dirty="0" err="1">
                <a:solidFill>
                  <a:srgbClr val="373A3C"/>
                </a:solidFill>
                <a:highlight>
                  <a:srgbClr val="FFFFFF"/>
                </a:highlight>
              </a:rPr>
              <a:t>for</a:t>
            </a:r>
            <a:r>
              <a:rPr lang="tr-TR" sz="1450" b="1" dirty="0">
                <a:solidFill>
                  <a:srgbClr val="373A3C"/>
                </a:solidFill>
                <a:highlight>
                  <a:srgbClr val="FFFFFF"/>
                </a:highlight>
              </a:rPr>
              <a:t> </a:t>
            </a:r>
            <a:r>
              <a:rPr lang="tr-TR" sz="1450" b="1" dirty="0" err="1">
                <a:solidFill>
                  <a:srgbClr val="373A3C"/>
                </a:solidFill>
                <a:highlight>
                  <a:srgbClr val="FFFFFF"/>
                </a:highlight>
              </a:rPr>
              <a:t>Standardization</a:t>
            </a:r>
            <a:r>
              <a:rPr lang="tr-TR" sz="1450" b="1" dirty="0">
                <a:solidFill>
                  <a:srgbClr val="373A3C"/>
                </a:solidFill>
                <a:highlight>
                  <a:srgbClr val="FFFFFF"/>
                </a:highlight>
              </a:rPr>
              <a:t> (ISO)</a:t>
            </a:r>
            <a:r>
              <a:rPr lang="tr-TR" sz="1450" dirty="0">
                <a:solidFill>
                  <a:srgbClr val="373A3C"/>
                </a:solidFill>
                <a:highlight>
                  <a:srgbClr val="FFFFFF"/>
                </a:highlight>
              </a:rPr>
              <a:t> </a:t>
            </a:r>
            <a:r>
              <a:rPr lang="tr-TR" sz="1450" dirty="0" err="1">
                <a:solidFill>
                  <a:srgbClr val="373A3C"/>
                </a:solidFill>
                <a:highlight>
                  <a:srgbClr val="FFFFFF"/>
                </a:highlight>
              </a:rPr>
              <a:t>researched</a:t>
            </a:r>
            <a:r>
              <a:rPr lang="tr-TR" sz="1450" dirty="0">
                <a:solidFill>
                  <a:srgbClr val="373A3C"/>
                </a:solidFill>
                <a:highlight>
                  <a:srgbClr val="FFFFFF"/>
                </a:highlight>
              </a:rPr>
              <a:t> </a:t>
            </a:r>
            <a:r>
              <a:rPr lang="tr-TR" sz="1450" dirty="0" err="1">
                <a:solidFill>
                  <a:srgbClr val="373A3C"/>
                </a:solidFill>
                <a:highlight>
                  <a:srgbClr val="FFFFFF"/>
                </a:highlight>
              </a:rPr>
              <a:t>different</a:t>
            </a:r>
            <a:r>
              <a:rPr lang="tr-TR" sz="1450" dirty="0">
                <a:solidFill>
                  <a:srgbClr val="373A3C"/>
                </a:solidFill>
                <a:highlight>
                  <a:srgbClr val="FFFFFF"/>
                </a:highlight>
              </a:rPr>
              <a:t> network </a:t>
            </a:r>
            <a:r>
              <a:rPr lang="tr-TR" sz="1450" dirty="0" err="1">
                <a:solidFill>
                  <a:srgbClr val="373A3C"/>
                </a:solidFill>
                <a:highlight>
                  <a:srgbClr val="FFFFFF"/>
                </a:highlight>
              </a:rPr>
              <a:t>models</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result</a:t>
            </a:r>
            <a:r>
              <a:rPr lang="tr-TR" sz="1450" dirty="0">
                <a:solidFill>
                  <a:srgbClr val="373A3C"/>
                </a:solidFill>
                <a:highlight>
                  <a:srgbClr val="FFFFFF"/>
                </a:highlight>
              </a:rPr>
              <a:t> is </a:t>
            </a:r>
            <a:r>
              <a:rPr lang="tr-TR" sz="1450" dirty="0" err="1">
                <a:solidFill>
                  <a:srgbClr val="373A3C"/>
                </a:solidFill>
                <a:highlight>
                  <a:srgbClr val="FFFFFF"/>
                </a:highlight>
              </a:rPr>
              <a:t>the</a:t>
            </a:r>
            <a:r>
              <a:rPr lang="tr-TR" sz="1450" dirty="0">
                <a:solidFill>
                  <a:srgbClr val="373A3C"/>
                </a:solidFill>
                <a:highlight>
                  <a:srgbClr val="FFFFFF"/>
                </a:highlight>
              </a:rPr>
              <a:t> OSI-model </a:t>
            </a:r>
            <a:r>
              <a:rPr lang="tr-TR" sz="1450" dirty="0" err="1">
                <a:solidFill>
                  <a:srgbClr val="373A3C"/>
                </a:solidFill>
                <a:highlight>
                  <a:srgbClr val="FFFFFF"/>
                </a:highlight>
              </a:rPr>
              <a:t>which</a:t>
            </a:r>
            <a:r>
              <a:rPr lang="tr-TR" sz="1450" dirty="0">
                <a:solidFill>
                  <a:srgbClr val="373A3C"/>
                </a:solidFill>
                <a:highlight>
                  <a:srgbClr val="FFFFFF"/>
                </a:highlight>
              </a:rPr>
              <a:t> </a:t>
            </a:r>
            <a:r>
              <a:rPr lang="tr-TR" sz="1450" dirty="0" err="1">
                <a:solidFill>
                  <a:srgbClr val="373A3C"/>
                </a:solidFill>
                <a:highlight>
                  <a:srgbClr val="FFFFFF"/>
                </a:highlight>
              </a:rPr>
              <a:t>was</a:t>
            </a:r>
            <a:r>
              <a:rPr lang="tr-TR" sz="1450" dirty="0">
                <a:solidFill>
                  <a:srgbClr val="373A3C"/>
                </a:solidFill>
                <a:highlight>
                  <a:srgbClr val="FFFFFF"/>
                </a:highlight>
              </a:rPr>
              <a:t> </a:t>
            </a:r>
            <a:r>
              <a:rPr lang="tr-TR" sz="1450" dirty="0" err="1">
                <a:solidFill>
                  <a:srgbClr val="373A3C"/>
                </a:solidFill>
                <a:highlight>
                  <a:srgbClr val="FFFFFF"/>
                </a:highlight>
              </a:rPr>
              <a:t>released</a:t>
            </a:r>
            <a:r>
              <a:rPr lang="tr-TR" sz="1450" dirty="0">
                <a:solidFill>
                  <a:srgbClr val="373A3C"/>
                </a:solidFill>
                <a:highlight>
                  <a:srgbClr val="FFFFFF"/>
                </a:highlight>
              </a:rPr>
              <a:t> in 1984. </a:t>
            </a:r>
            <a:r>
              <a:rPr lang="tr-TR" sz="1450" dirty="0" err="1">
                <a:solidFill>
                  <a:srgbClr val="373A3C"/>
                </a:solidFill>
                <a:highlight>
                  <a:srgbClr val="FFFFFF"/>
                </a:highlight>
              </a:rPr>
              <a:t>Nowadays</a:t>
            </a:r>
            <a:r>
              <a:rPr lang="tr-TR" sz="1450" dirty="0">
                <a:solidFill>
                  <a:srgbClr val="373A3C"/>
                </a:solidFill>
                <a:highlight>
                  <a:srgbClr val="FFFFFF"/>
                </a:highlight>
              </a:rPr>
              <a:t> </a:t>
            </a:r>
            <a:r>
              <a:rPr lang="tr-TR" sz="1450" dirty="0" err="1">
                <a:solidFill>
                  <a:srgbClr val="373A3C"/>
                </a:solidFill>
                <a:highlight>
                  <a:srgbClr val="FFFFFF"/>
                </a:highlight>
              </a:rPr>
              <a:t>most</a:t>
            </a:r>
            <a:r>
              <a:rPr lang="tr-TR" sz="1450" dirty="0">
                <a:solidFill>
                  <a:srgbClr val="373A3C"/>
                </a:solidFill>
                <a:highlight>
                  <a:srgbClr val="FFFFFF"/>
                </a:highlight>
              </a:rPr>
              <a:t> </a:t>
            </a:r>
            <a:r>
              <a:rPr lang="tr-TR" sz="1450" dirty="0" err="1">
                <a:solidFill>
                  <a:srgbClr val="373A3C"/>
                </a:solidFill>
                <a:highlight>
                  <a:srgbClr val="FFFFFF"/>
                </a:highlight>
              </a:rPr>
              <a:t>vendors</a:t>
            </a:r>
            <a:r>
              <a:rPr lang="tr-TR" sz="1450" dirty="0">
                <a:solidFill>
                  <a:srgbClr val="373A3C"/>
                </a:solidFill>
                <a:highlight>
                  <a:srgbClr val="FFFFFF"/>
                </a:highlight>
              </a:rPr>
              <a:t> </a:t>
            </a:r>
            <a:r>
              <a:rPr lang="tr-TR" sz="1450" dirty="0" err="1">
                <a:solidFill>
                  <a:srgbClr val="373A3C"/>
                </a:solidFill>
                <a:highlight>
                  <a:srgbClr val="FFFFFF"/>
                </a:highlight>
              </a:rPr>
              <a:t>build</a:t>
            </a:r>
            <a:r>
              <a:rPr lang="tr-TR" sz="1450" dirty="0">
                <a:solidFill>
                  <a:srgbClr val="373A3C"/>
                </a:solidFill>
                <a:highlight>
                  <a:srgbClr val="FFFFFF"/>
                </a:highlight>
              </a:rPr>
              <a:t> </a:t>
            </a:r>
            <a:r>
              <a:rPr lang="tr-TR" sz="1450" dirty="0" err="1">
                <a:solidFill>
                  <a:srgbClr val="373A3C"/>
                </a:solidFill>
                <a:highlight>
                  <a:srgbClr val="FFFFFF"/>
                </a:highlight>
              </a:rPr>
              <a:t>networks</a:t>
            </a:r>
            <a:r>
              <a:rPr lang="tr-TR" sz="1450" dirty="0">
                <a:solidFill>
                  <a:srgbClr val="373A3C"/>
                </a:solidFill>
                <a:highlight>
                  <a:srgbClr val="FFFFFF"/>
                </a:highlight>
              </a:rPr>
              <a:t> </a:t>
            </a:r>
            <a:r>
              <a:rPr lang="tr-TR" sz="1450" dirty="0" err="1">
                <a:solidFill>
                  <a:srgbClr val="373A3C"/>
                </a:solidFill>
                <a:highlight>
                  <a:srgbClr val="FFFFFF"/>
                </a:highlight>
              </a:rPr>
              <a:t>based</a:t>
            </a:r>
            <a:r>
              <a:rPr lang="tr-TR" sz="1450" dirty="0">
                <a:solidFill>
                  <a:srgbClr val="373A3C"/>
                </a:solidFill>
                <a:highlight>
                  <a:srgbClr val="FFFFFF"/>
                </a:highlight>
              </a:rPr>
              <a:t> on </a:t>
            </a:r>
            <a:r>
              <a:rPr lang="tr-TR" sz="1450" dirty="0" err="1">
                <a:solidFill>
                  <a:srgbClr val="373A3C"/>
                </a:solidFill>
                <a:highlight>
                  <a:srgbClr val="FFFFFF"/>
                </a:highlight>
              </a:rPr>
              <a:t>the</a:t>
            </a:r>
            <a:r>
              <a:rPr lang="tr-TR" sz="1450" dirty="0">
                <a:solidFill>
                  <a:srgbClr val="373A3C"/>
                </a:solidFill>
                <a:highlight>
                  <a:srgbClr val="FFFFFF"/>
                </a:highlight>
              </a:rPr>
              <a:t> OSI model </a:t>
            </a:r>
            <a:r>
              <a:rPr lang="tr-TR" sz="1450" dirty="0" err="1">
                <a:solidFill>
                  <a:srgbClr val="373A3C"/>
                </a:solidFill>
                <a:highlight>
                  <a:srgbClr val="FFFFFF"/>
                </a:highlight>
              </a:rPr>
              <a:t>and</a:t>
            </a:r>
            <a:r>
              <a:rPr lang="tr-TR" sz="1450" dirty="0">
                <a:solidFill>
                  <a:srgbClr val="373A3C"/>
                </a:solidFill>
                <a:highlight>
                  <a:srgbClr val="FFFFFF"/>
                </a:highlight>
              </a:rPr>
              <a:t> hardware </a:t>
            </a:r>
            <a:r>
              <a:rPr lang="tr-TR" sz="1450" dirty="0" err="1">
                <a:solidFill>
                  <a:srgbClr val="373A3C"/>
                </a:solidFill>
                <a:highlight>
                  <a:srgbClr val="FFFFFF"/>
                </a:highlight>
              </a:rPr>
              <a:t>from</a:t>
            </a:r>
            <a:r>
              <a:rPr lang="tr-TR" sz="1450" dirty="0">
                <a:solidFill>
                  <a:srgbClr val="373A3C"/>
                </a:solidFill>
                <a:highlight>
                  <a:srgbClr val="FFFFFF"/>
                </a:highlight>
              </a:rPr>
              <a:t> </a:t>
            </a:r>
            <a:r>
              <a:rPr lang="tr-TR" sz="1450" dirty="0" err="1">
                <a:solidFill>
                  <a:srgbClr val="373A3C"/>
                </a:solidFill>
                <a:highlight>
                  <a:srgbClr val="FFFFFF"/>
                </a:highlight>
              </a:rPr>
              <a:t>different</a:t>
            </a:r>
            <a:r>
              <a:rPr lang="tr-TR" sz="1450" dirty="0">
                <a:solidFill>
                  <a:srgbClr val="373A3C"/>
                </a:solidFill>
                <a:highlight>
                  <a:srgbClr val="FFFFFF"/>
                </a:highlight>
              </a:rPr>
              <a:t> </a:t>
            </a:r>
            <a:r>
              <a:rPr lang="tr-TR" sz="1450" dirty="0" err="1">
                <a:solidFill>
                  <a:srgbClr val="373A3C"/>
                </a:solidFill>
                <a:highlight>
                  <a:srgbClr val="FFFFFF"/>
                </a:highlight>
              </a:rPr>
              <a:t>vendors</a:t>
            </a:r>
            <a:r>
              <a:rPr lang="tr-TR" sz="1450" dirty="0">
                <a:solidFill>
                  <a:srgbClr val="373A3C"/>
                </a:solidFill>
                <a:highlight>
                  <a:srgbClr val="FFFFFF"/>
                </a:highlight>
              </a:rPr>
              <a:t> is </a:t>
            </a:r>
            <a:r>
              <a:rPr lang="tr-TR" sz="1450" dirty="0" err="1">
                <a:solidFill>
                  <a:srgbClr val="373A3C"/>
                </a:solidFill>
                <a:highlight>
                  <a:srgbClr val="FFFFFF"/>
                </a:highlight>
              </a:rPr>
              <a:t>compatible</a:t>
            </a:r>
            <a:endParaRPr sz="1450" dirty="0">
              <a:solidFill>
                <a:srgbClr val="373A3C"/>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214973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721497313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20675" algn="l" defTabSz="914400" rtl="0" eaLnBrk="1" fontAlgn="auto" latinLnBrk="0" hangingPunct="1">
              <a:lnSpc>
                <a:spcPct val="100000"/>
              </a:lnSpc>
              <a:spcBef>
                <a:spcPts val="0"/>
              </a:spcBef>
              <a:spcAft>
                <a:spcPts val="0"/>
              </a:spcAft>
              <a:buClr>
                <a:srgbClr val="373A3C"/>
              </a:buClr>
              <a:buSzPts val="1450"/>
              <a:buFont typeface="Arial"/>
              <a:buChar char="●"/>
              <a:tabLst/>
              <a:defRPr/>
            </a:pPr>
            <a:r>
              <a:rPr lang="tr-TR" sz="1450" dirty="0">
                <a:solidFill>
                  <a:srgbClr val="373A3C"/>
                </a:solidFill>
                <a:highlight>
                  <a:schemeClr val="lt1"/>
                </a:highlight>
              </a:rPr>
              <a:t>Switch en alt 2 katman</a:t>
            </a:r>
          </a:p>
          <a:p>
            <a:pPr marL="457200" lvl="0" indent="-320675" algn="l" rtl="0">
              <a:spcBef>
                <a:spcPts val="0"/>
              </a:spcBef>
              <a:spcAft>
                <a:spcPts val="0"/>
              </a:spcAft>
              <a:buClr>
                <a:srgbClr val="373A3C"/>
              </a:buClr>
              <a:buSzPts val="1450"/>
              <a:buChar char="●"/>
            </a:pPr>
            <a:r>
              <a:rPr lang="tr-TR" sz="1450" dirty="0" err="1">
                <a:solidFill>
                  <a:srgbClr val="373A3C"/>
                </a:solidFill>
                <a:highlight>
                  <a:schemeClr val="lt1"/>
                </a:highlight>
              </a:rPr>
              <a:t>Rooter</a:t>
            </a:r>
            <a:r>
              <a:rPr lang="tr-TR" sz="1450" dirty="0">
                <a:solidFill>
                  <a:srgbClr val="373A3C"/>
                </a:solidFill>
                <a:highlight>
                  <a:schemeClr val="lt1"/>
                </a:highlight>
              </a:rPr>
              <a:t> 4 katman </a:t>
            </a: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Her internet yazılımı 7 de</a:t>
            </a: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4 de </a:t>
            </a:r>
            <a:r>
              <a:rPr lang="tr-TR" sz="1450" dirty="0" err="1">
                <a:solidFill>
                  <a:srgbClr val="373A3C"/>
                </a:solidFill>
                <a:highlight>
                  <a:schemeClr val="lt1"/>
                </a:highlight>
              </a:rPr>
              <a:t>tcp</a:t>
            </a:r>
            <a:r>
              <a:rPr lang="tr-TR" sz="1450" dirty="0">
                <a:solidFill>
                  <a:srgbClr val="373A3C"/>
                </a:solidFill>
                <a:highlight>
                  <a:schemeClr val="lt1"/>
                </a:highlight>
              </a:rPr>
              <a:t> ve </a:t>
            </a:r>
            <a:r>
              <a:rPr lang="tr-TR" sz="1450" dirty="0" err="1">
                <a:solidFill>
                  <a:srgbClr val="373A3C"/>
                </a:solidFill>
                <a:highlight>
                  <a:schemeClr val="lt1"/>
                </a:highlight>
              </a:rPr>
              <a:t>udp</a:t>
            </a:r>
            <a:r>
              <a:rPr lang="tr-TR" sz="1450" dirty="0">
                <a:solidFill>
                  <a:srgbClr val="373A3C"/>
                </a:solidFill>
                <a:highlight>
                  <a:schemeClr val="lt1"/>
                </a:highlight>
              </a:rPr>
              <a:t> </a:t>
            </a:r>
            <a:r>
              <a:rPr lang="tr-TR" sz="1450" dirty="0" err="1">
                <a:solidFill>
                  <a:srgbClr val="373A3C"/>
                </a:solidFill>
                <a:highlight>
                  <a:schemeClr val="lt1"/>
                </a:highlight>
              </a:rPr>
              <a:t>denseçilene</a:t>
            </a:r>
            <a:r>
              <a:rPr lang="tr-TR" sz="1450" dirty="0">
                <a:solidFill>
                  <a:srgbClr val="373A3C"/>
                </a:solidFill>
                <a:highlight>
                  <a:schemeClr val="lt1"/>
                </a:highlight>
              </a:rPr>
              <a:t> göre ek bilgiler geliyor</a:t>
            </a: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Paketlere ayrılıyor numaralandırıyor</a:t>
            </a: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3 de hedef IP kaynak </a:t>
            </a:r>
            <a:r>
              <a:rPr lang="tr-TR" sz="1450" dirty="0" err="1">
                <a:solidFill>
                  <a:srgbClr val="373A3C"/>
                </a:solidFill>
                <a:highlight>
                  <a:schemeClr val="lt1"/>
                </a:highlight>
              </a:rPr>
              <a:t>Ip</a:t>
            </a: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2 </a:t>
            </a:r>
            <a:r>
              <a:rPr lang="tr-TR" sz="1450" dirty="0" err="1">
                <a:solidFill>
                  <a:srgbClr val="373A3C"/>
                </a:solidFill>
                <a:highlight>
                  <a:schemeClr val="lt1"/>
                </a:highlight>
              </a:rPr>
              <a:t>mac</a:t>
            </a:r>
            <a:r>
              <a:rPr lang="tr-TR" sz="1450" dirty="0">
                <a:solidFill>
                  <a:srgbClr val="373A3C"/>
                </a:solidFill>
                <a:highlight>
                  <a:schemeClr val="lt1"/>
                </a:highlight>
              </a:rPr>
              <a:t> adresleri ekleniyor</a:t>
            </a: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1 bit seviyesinde iletim</a:t>
            </a:r>
          </a:p>
          <a:p>
            <a:pPr marL="136525" lvl="0" indent="0" algn="l" rtl="0">
              <a:spcBef>
                <a:spcPts val="0"/>
              </a:spcBef>
              <a:spcAft>
                <a:spcPts val="0"/>
              </a:spcAft>
              <a:buClr>
                <a:srgbClr val="373A3C"/>
              </a:buClr>
              <a:buSzPts val="1450"/>
              <a:buNone/>
            </a:pPr>
            <a:endParaRPr lang="tr-TR" sz="1450" dirty="0">
              <a:solidFill>
                <a:srgbClr val="373A3C"/>
              </a:solidFill>
              <a:highlight>
                <a:schemeClr val="lt1"/>
              </a:highlight>
            </a:endParaRP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üst katmanlar - İşletim sistemi ve uygulamalar/yazılım</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alt katmanlar - Ağ ve fiziksel ortam</a:t>
            </a: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7-Uygulamaların ağ hizmetlerine erişebildiği insan-bilgisayar etkileşim katmanı</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6-Verilerin kullanılabilir bir biçimde olmasını ve veri şifrelemenin gerçekleştiği yerde olmasını sağlar</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5-Bağlantıları sürdürür ve bağlantı noktalarını ve oturumları kontrol etmekten sorumludur</a:t>
            </a:r>
          </a:p>
          <a:p>
            <a:pPr marL="136525" lvl="0" indent="0" algn="l" rtl="0">
              <a:spcBef>
                <a:spcPts val="0"/>
              </a:spcBef>
              <a:spcAft>
                <a:spcPts val="0"/>
              </a:spcAft>
              <a:buClr>
                <a:srgbClr val="373A3C"/>
              </a:buClr>
              <a:buSzPts val="1450"/>
              <a:buNone/>
            </a:pPr>
            <a:r>
              <a:rPr lang="tr-TR" sz="1450" dirty="0">
                <a:solidFill>
                  <a:srgbClr val="373A3C"/>
                </a:solidFill>
                <a:highlight>
                  <a:schemeClr val="lt1"/>
                </a:highlight>
              </a:rPr>
              <a:t>4-TCP ve UDP (</a:t>
            </a:r>
            <a:r>
              <a:rPr lang="en-US" sz="2800" b="0" i="0" dirty="0">
                <a:solidFill>
                  <a:srgbClr val="BDC1C6"/>
                </a:solidFill>
                <a:effectLst/>
                <a:latin typeface="arial" panose="020B0604020202020204" pitchFamily="34" charset="0"/>
              </a:rPr>
              <a:t>User Datagram Protocol</a:t>
            </a:r>
            <a:r>
              <a:rPr lang="tr-TR" sz="2800" b="0" i="0" dirty="0">
                <a:solidFill>
                  <a:srgbClr val="BDC1C6"/>
                </a:solidFill>
                <a:effectLst/>
                <a:latin typeface="arial" panose="020B0604020202020204" pitchFamily="34" charset="0"/>
              </a:rPr>
              <a:t>) </a:t>
            </a:r>
            <a:r>
              <a:rPr lang="tr-TR" sz="1450" dirty="0">
                <a:solidFill>
                  <a:srgbClr val="373A3C"/>
                </a:solidFill>
                <a:highlight>
                  <a:schemeClr val="lt1"/>
                </a:highlight>
              </a:rPr>
              <a:t>dahil olmak üzere iletim protokollerini kullanarak veri iletir</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3-Verilerin hangi fiziksel yolu izleyeceğine karar verir</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2-Ağdaki verilerin biçimini tanımlar</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1-Ham bit akışını fiziksel ortam üzerinden iletir</a:t>
            </a:r>
          </a:p>
          <a:p>
            <a:pPr marL="136525" lvl="0" indent="0" algn="l" rtl="0">
              <a:spcBef>
                <a:spcPts val="0"/>
              </a:spcBef>
              <a:spcAft>
                <a:spcPts val="0"/>
              </a:spcAft>
              <a:buClr>
                <a:srgbClr val="373A3C"/>
              </a:buClr>
              <a:buSzPts val="1450"/>
              <a:buFontTx/>
              <a:buNone/>
            </a:pPr>
            <a:endParaRPr lang="tr-TR" sz="1450" dirty="0">
              <a:solidFill>
                <a:srgbClr val="373A3C"/>
              </a:solidFill>
              <a:highlight>
                <a:schemeClr val="lt1"/>
              </a:highlight>
            </a:endParaRP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OSI modeli, </a:t>
            </a:r>
            <a:r>
              <a:rPr lang="tr-TR" sz="1450" b="1" dirty="0">
                <a:solidFill>
                  <a:srgbClr val="373A3C"/>
                </a:solidFill>
                <a:highlight>
                  <a:schemeClr val="lt1"/>
                </a:highlight>
              </a:rPr>
              <a:t>bilgisayar ağları için evrensel bir dil </a:t>
            </a:r>
            <a:r>
              <a:rPr lang="tr-TR" sz="1450" dirty="0">
                <a:solidFill>
                  <a:srgbClr val="373A3C"/>
                </a:solidFill>
                <a:highlight>
                  <a:schemeClr val="lt1"/>
                </a:highlight>
              </a:rPr>
              <a:t>olarak görülebilir. </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Bir </a:t>
            </a:r>
            <a:r>
              <a:rPr lang="tr-TR" sz="1450" b="1" dirty="0">
                <a:solidFill>
                  <a:srgbClr val="373A3C"/>
                </a:solidFill>
                <a:highlight>
                  <a:schemeClr val="lt1"/>
                </a:highlight>
              </a:rPr>
              <a:t>iletişim sistemini</a:t>
            </a:r>
            <a:r>
              <a:rPr lang="tr-TR" sz="1450" dirty="0">
                <a:solidFill>
                  <a:srgbClr val="373A3C"/>
                </a:solidFill>
                <a:highlight>
                  <a:schemeClr val="lt1"/>
                </a:highlight>
              </a:rPr>
              <a:t>, her biri bir sonrakinin üzerine yığılmış </a:t>
            </a:r>
            <a:r>
              <a:rPr lang="tr-TR" sz="1450" b="1" dirty="0">
                <a:solidFill>
                  <a:srgbClr val="373A3C"/>
                </a:solidFill>
                <a:highlight>
                  <a:schemeClr val="lt1"/>
                </a:highlight>
              </a:rPr>
              <a:t>yedi soyut katmana bölme </a:t>
            </a:r>
            <a:r>
              <a:rPr lang="tr-TR" sz="1450" dirty="0">
                <a:solidFill>
                  <a:srgbClr val="373A3C"/>
                </a:solidFill>
                <a:highlight>
                  <a:schemeClr val="lt1"/>
                </a:highlight>
              </a:rPr>
              <a:t>konseptine dayanır.</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Bilgisayar donanımı ve yazılımının karmaşıklığı arttıkça, bu sistemler arasında başarılı bir şekilde iletişim kurma sorunu daha da zorlaşmaktadır.</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Bu </a:t>
            </a:r>
            <a:r>
              <a:rPr lang="tr-TR" sz="1450" b="1" dirty="0">
                <a:solidFill>
                  <a:srgbClr val="373A3C"/>
                </a:solidFill>
                <a:highlight>
                  <a:schemeClr val="lt1"/>
                </a:highlight>
              </a:rPr>
              <a:t>zor problemlerin "alt görevlere" bölünmesi</a:t>
            </a:r>
            <a:r>
              <a:rPr lang="tr-TR" sz="1450" dirty="0">
                <a:solidFill>
                  <a:srgbClr val="373A3C"/>
                </a:solidFill>
                <a:highlight>
                  <a:schemeClr val="lt1"/>
                </a:highlight>
              </a:rPr>
              <a:t>, </a:t>
            </a:r>
            <a:r>
              <a:rPr lang="tr-TR" sz="1450" b="1" dirty="0">
                <a:solidFill>
                  <a:srgbClr val="373A3C"/>
                </a:solidFill>
                <a:highlight>
                  <a:schemeClr val="lt1"/>
                </a:highlight>
              </a:rPr>
              <a:t>bunların kolayca anlaşılmasını ve daha kolay çözülmesini sağlar</a:t>
            </a:r>
            <a:r>
              <a:rPr lang="tr-TR" sz="1450" dirty="0">
                <a:solidFill>
                  <a:srgbClr val="373A3C"/>
                </a:solidFill>
                <a:highlight>
                  <a:schemeClr val="lt1"/>
                </a:highlight>
              </a:rPr>
              <a:t>. </a:t>
            </a:r>
          </a:p>
          <a:p>
            <a:pPr marL="136525" lvl="0" indent="0" algn="l" rtl="0">
              <a:spcBef>
                <a:spcPts val="0"/>
              </a:spcBef>
              <a:spcAft>
                <a:spcPts val="0"/>
              </a:spcAft>
              <a:buClr>
                <a:srgbClr val="373A3C"/>
              </a:buClr>
              <a:buSzPts val="1450"/>
              <a:buFontTx/>
              <a:buNone/>
            </a:pPr>
            <a:r>
              <a:rPr lang="tr-TR" sz="1450" dirty="0">
                <a:solidFill>
                  <a:srgbClr val="373A3C"/>
                </a:solidFill>
                <a:highlight>
                  <a:schemeClr val="lt1"/>
                </a:highlight>
              </a:rPr>
              <a:t>Bu katmanlı yaklaşımın kullanılması, bir satıcının diğerlerini etkilemeden belirli bir katman için tasarım ve hata ayıklama üzerinde çalışabileceği anlamına gelir.</a:t>
            </a:r>
          </a:p>
          <a:p>
            <a:pPr marL="136525" lvl="0" indent="0" algn="l" rtl="0">
              <a:spcBef>
                <a:spcPts val="0"/>
              </a:spcBef>
              <a:spcAft>
                <a:spcPts val="0"/>
              </a:spcAft>
              <a:buClr>
                <a:srgbClr val="373A3C"/>
              </a:buClr>
              <a:buSzPts val="1450"/>
              <a:buFontTx/>
              <a:buNone/>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2000" dirty="0">
                <a:latin typeface="Raleway"/>
                <a:ea typeface="Raleway"/>
                <a:cs typeface="Raleway"/>
                <a:sym typeface="Raleway"/>
              </a:rPr>
              <a:t>-Human-</a:t>
            </a:r>
            <a:r>
              <a:rPr lang="tr-TR" sz="2000" dirty="0" err="1">
                <a:latin typeface="Raleway"/>
                <a:ea typeface="Raleway"/>
                <a:cs typeface="Raleway"/>
                <a:sym typeface="Raleway"/>
              </a:rPr>
              <a:t>computer</a:t>
            </a:r>
            <a:r>
              <a:rPr lang="tr-TR" sz="2000" dirty="0">
                <a:latin typeface="Raleway"/>
                <a:ea typeface="Raleway"/>
                <a:cs typeface="Raleway"/>
                <a:sym typeface="Raleway"/>
              </a:rPr>
              <a:t> </a:t>
            </a:r>
            <a:r>
              <a:rPr lang="tr-TR" sz="2000" dirty="0" err="1">
                <a:latin typeface="Raleway"/>
                <a:ea typeface="Raleway"/>
                <a:cs typeface="Raleway"/>
                <a:sym typeface="Raleway"/>
              </a:rPr>
              <a:t>interaction</a:t>
            </a:r>
            <a:r>
              <a:rPr lang="tr-TR" sz="2000" dirty="0">
                <a:latin typeface="Raleway"/>
                <a:ea typeface="Raleway"/>
                <a:cs typeface="Raleway"/>
                <a:sym typeface="Raleway"/>
              </a:rPr>
              <a:t> </a:t>
            </a:r>
            <a:r>
              <a:rPr lang="tr-TR" sz="2000" dirty="0" err="1">
                <a:latin typeface="Raleway"/>
                <a:ea typeface="Raleway"/>
                <a:cs typeface="Raleway"/>
                <a:sym typeface="Raleway"/>
              </a:rPr>
              <a:t>layer</a:t>
            </a:r>
            <a:r>
              <a:rPr lang="tr-TR" sz="2000" dirty="0">
                <a:latin typeface="Raleway"/>
                <a:ea typeface="Raleway"/>
                <a:cs typeface="Raleway"/>
                <a:sym typeface="Raleway"/>
              </a:rPr>
              <a:t>, </a:t>
            </a:r>
            <a:r>
              <a:rPr lang="tr-TR" sz="2000" dirty="0" err="1">
                <a:latin typeface="Raleway"/>
                <a:ea typeface="Raleway"/>
                <a:cs typeface="Raleway"/>
                <a:sym typeface="Raleway"/>
              </a:rPr>
              <a:t>where</a:t>
            </a:r>
            <a:r>
              <a:rPr lang="tr-TR" sz="2000" dirty="0">
                <a:latin typeface="Raleway"/>
                <a:ea typeface="Raleway"/>
                <a:cs typeface="Raleway"/>
                <a:sym typeface="Raleway"/>
              </a:rPr>
              <a:t> </a:t>
            </a:r>
            <a:r>
              <a:rPr lang="tr-TR" sz="2000" dirty="0" err="1">
                <a:latin typeface="Raleway"/>
                <a:ea typeface="Raleway"/>
                <a:cs typeface="Raleway"/>
                <a:sym typeface="Raleway"/>
              </a:rPr>
              <a:t>applications</a:t>
            </a:r>
            <a:r>
              <a:rPr lang="tr-TR" sz="2000" dirty="0">
                <a:latin typeface="Raleway"/>
                <a:ea typeface="Raleway"/>
                <a:cs typeface="Raleway"/>
                <a:sym typeface="Raleway"/>
              </a:rPr>
              <a:t> can </a:t>
            </a:r>
            <a:r>
              <a:rPr lang="tr-TR" sz="2000" dirty="0" err="1">
                <a:latin typeface="Raleway"/>
                <a:ea typeface="Raleway"/>
                <a:cs typeface="Raleway"/>
                <a:sym typeface="Raleway"/>
              </a:rPr>
              <a:t>access</a:t>
            </a:r>
            <a:r>
              <a:rPr lang="tr-TR" sz="2000" dirty="0">
                <a:latin typeface="Raleway"/>
                <a:ea typeface="Raleway"/>
                <a:cs typeface="Raleway"/>
                <a:sym typeface="Raleway"/>
              </a:rPr>
              <a:t> </a:t>
            </a:r>
            <a:r>
              <a:rPr lang="tr-TR" sz="2000" dirty="0" err="1">
                <a:latin typeface="Raleway"/>
                <a:ea typeface="Raleway"/>
                <a:cs typeface="Raleway"/>
                <a:sym typeface="Raleway"/>
              </a:rPr>
              <a:t>the</a:t>
            </a:r>
            <a:r>
              <a:rPr lang="tr-TR" sz="2000" dirty="0">
                <a:latin typeface="Raleway"/>
                <a:ea typeface="Raleway"/>
                <a:cs typeface="Raleway"/>
                <a:sym typeface="Raleway"/>
              </a:rPr>
              <a:t> network </a:t>
            </a:r>
            <a:r>
              <a:rPr lang="tr-TR" sz="2000" dirty="0" err="1">
                <a:latin typeface="Raleway"/>
                <a:ea typeface="Raleway"/>
                <a:cs typeface="Raleway"/>
                <a:sym typeface="Raleway"/>
              </a:rPr>
              <a:t>services</a:t>
            </a:r>
            <a:endParaRPr lang="tr-TR" sz="2000" dirty="0">
              <a:latin typeface="Raleway"/>
              <a:ea typeface="Raleway"/>
              <a:cs typeface="Raleway"/>
              <a:sym typeface="Raleway"/>
            </a:endParaRPr>
          </a:p>
          <a:p>
            <a:pPr marL="457200" lvl="0" indent="-320675" algn="l" rtl="0">
              <a:spcBef>
                <a:spcPts val="0"/>
              </a:spcBef>
              <a:spcAft>
                <a:spcPts val="0"/>
              </a:spcAft>
              <a:buClr>
                <a:srgbClr val="373A3C"/>
              </a:buClr>
              <a:buSzPts val="1450"/>
              <a:buChar char="●"/>
            </a:pPr>
            <a:r>
              <a:rPr lang="tr-TR" sz="2000" dirty="0">
                <a:latin typeface="Raleway"/>
                <a:ea typeface="Raleway"/>
                <a:cs typeface="Raleway"/>
                <a:sym typeface="Raleway"/>
              </a:rPr>
              <a:t>-</a:t>
            </a:r>
            <a:r>
              <a:rPr lang="tr-TR" sz="2000" dirty="0" err="1">
                <a:latin typeface="Raleway"/>
                <a:ea typeface="Raleway"/>
                <a:cs typeface="Raleway"/>
                <a:sym typeface="Raleway"/>
              </a:rPr>
              <a:t>Ensures</a:t>
            </a:r>
            <a:r>
              <a:rPr lang="tr-TR" sz="2000" dirty="0">
                <a:latin typeface="Raleway"/>
                <a:ea typeface="Raleway"/>
                <a:cs typeface="Raleway"/>
                <a:sym typeface="Raleway"/>
              </a:rPr>
              <a:t> </a:t>
            </a:r>
            <a:r>
              <a:rPr lang="tr-TR" sz="2000" dirty="0" err="1">
                <a:latin typeface="Raleway"/>
                <a:ea typeface="Raleway"/>
                <a:cs typeface="Raleway"/>
                <a:sym typeface="Raleway"/>
              </a:rPr>
              <a:t>that</a:t>
            </a:r>
            <a:r>
              <a:rPr lang="tr-TR" sz="2000" dirty="0">
                <a:latin typeface="Raleway"/>
                <a:ea typeface="Raleway"/>
                <a:cs typeface="Raleway"/>
                <a:sym typeface="Raleway"/>
              </a:rPr>
              <a:t> data is in a </a:t>
            </a:r>
            <a:r>
              <a:rPr lang="tr-TR" sz="2000" dirty="0" err="1">
                <a:latin typeface="Raleway"/>
                <a:ea typeface="Raleway"/>
                <a:cs typeface="Raleway"/>
                <a:sym typeface="Raleway"/>
              </a:rPr>
              <a:t>usable</a:t>
            </a:r>
            <a:r>
              <a:rPr lang="tr-TR" sz="2000" dirty="0">
                <a:latin typeface="Raleway"/>
                <a:ea typeface="Raleway"/>
                <a:cs typeface="Raleway"/>
                <a:sym typeface="Raleway"/>
              </a:rPr>
              <a:t> format </a:t>
            </a:r>
            <a:r>
              <a:rPr lang="tr-TR" sz="2000" dirty="0" err="1">
                <a:latin typeface="Raleway"/>
                <a:ea typeface="Raleway"/>
                <a:cs typeface="Raleway"/>
                <a:sym typeface="Raleway"/>
              </a:rPr>
              <a:t>and</a:t>
            </a:r>
            <a:r>
              <a:rPr lang="tr-TR" sz="2000" dirty="0">
                <a:latin typeface="Raleway"/>
                <a:ea typeface="Raleway"/>
                <a:cs typeface="Raleway"/>
                <a:sym typeface="Raleway"/>
              </a:rPr>
              <a:t> is </a:t>
            </a:r>
            <a:r>
              <a:rPr lang="tr-TR" sz="2000" dirty="0" err="1">
                <a:latin typeface="Raleway"/>
                <a:ea typeface="Raleway"/>
                <a:cs typeface="Raleway"/>
                <a:sym typeface="Raleway"/>
              </a:rPr>
              <a:t>where</a:t>
            </a:r>
            <a:r>
              <a:rPr lang="tr-TR" sz="2000" dirty="0">
                <a:latin typeface="Raleway"/>
                <a:ea typeface="Raleway"/>
                <a:cs typeface="Raleway"/>
                <a:sym typeface="Raleway"/>
              </a:rPr>
              <a:t> data </a:t>
            </a:r>
            <a:r>
              <a:rPr lang="tr-TR" sz="2000" dirty="0" err="1">
                <a:latin typeface="Raleway"/>
                <a:ea typeface="Raleway"/>
                <a:cs typeface="Raleway"/>
                <a:sym typeface="Raleway"/>
              </a:rPr>
              <a:t>encryption</a:t>
            </a:r>
            <a:r>
              <a:rPr lang="tr-TR" sz="2000" dirty="0">
                <a:latin typeface="Raleway"/>
                <a:ea typeface="Raleway"/>
                <a:cs typeface="Raleway"/>
                <a:sym typeface="Raleway"/>
              </a:rPr>
              <a:t> </a:t>
            </a:r>
            <a:r>
              <a:rPr lang="tr-TR" sz="2000" dirty="0" err="1">
                <a:latin typeface="Raleway"/>
                <a:ea typeface="Raleway"/>
                <a:cs typeface="Raleway"/>
                <a:sym typeface="Raleway"/>
              </a:rPr>
              <a:t>occurs</a:t>
            </a:r>
            <a:endParaRPr lang="tr-TR" sz="2000" dirty="0">
              <a:latin typeface="Raleway"/>
              <a:ea typeface="Raleway"/>
              <a:cs typeface="Raleway"/>
              <a:sym typeface="Raleway"/>
            </a:endParaRPr>
          </a:p>
          <a:p>
            <a:pPr marL="457200" lvl="0" indent="-320675" algn="l" rtl="0">
              <a:spcBef>
                <a:spcPts val="0"/>
              </a:spcBef>
              <a:spcAft>
                <a:spcPts val="0"/>
              </a:spcAft>
              <a:buClr>
                <a:srgbClr val="373A3C"/>
              </a:buClr>
              <a:buSzPts val="1450"/>
              <a:buChar char="●"/>
            </a:pPr>
            <a:r>
              <a:rPr lang="tr-TR" sz="2000" dirty="0">
                <a:latin typeface="Raleway"/>
                <a:ea typeface="Raleway"/>
                <a:cs typeface="Raleway"/>
                <a:sym typeface="Raleway"/>
              </a:rPr>
              <a:t>-</a:t>
            </a:r>
            <a:r>
              <a:rPr lang="tr-TR" sz="2000" dirty="0" err="1">
                <a:latin typeface="Raleway"/>
                <a:ea typeface="Raleway"/>
                <a:cs typeface="Raleway"/>
                <a:sym typeface="Raleway"/>
              </a:rPr>
              <a:t>Maintains</a:t>
            </a:r>
            <a:r>
              <a:rPr lang="tr-TR" sz="2000" dirty="0">
                <a:latin typeface="Raleway"/>
                <a:ea typeface="Raleway"/>
                <a:cs typeface="Raleway"/>
                <a:sym typeface="Raleway"/>
              </a:rPr>
              <a:t> </a:t>
            </a:r>
            <a:r>
              <a:rPr lang="tr-TR" sz="2000" dirty="0" err="1">
                <a:latin typeface="Raleway"/>
                <a:ea typeface="Raleway"/>
                <a:cs typeface="Raleway"/>
                <a:sym typeface="Raleway"/>
              </a:rPr>
              <a:t>connections</a:t>
            </a:r>
            <a:r>
              <a:rPr lang="tr-TR" sz="2000" dirty="0">
                <a:latin typeface="Raleway"/>
                <a:ea typeface="Raleway"/>
                <a:cs typeface="Raleway"/>
                <a:sym typeface="Raleway"/>
              </a:rPr>
              <a:t> </a:t>
            </a:r>
            <a:r>
              <a:rPr lang="tr-TR" sz="2000" dirty="0" err="1">
                <a:latin typeface="Raleway"/>
                <a:ea typeface="Raleway"/>
                <a:cs typeface="Raleway"/>
                <a:sym typeface="Raleway"/>
              </a:rPr>
              <a:t>and</a:t>
            </a:r>
            <a:r>
              <a:rPr lang="tr-TR" sz="2000" dirty="0">
                <a:latin typeface="Raleway"/>
                <a:ea typeface="Raleway"/>
                <a:cs typeface="Raleway"/>
                <a:sym typeface="Raleway"/>
              </a:rPr>
              <a:t> is </a:t>
            </a:r>
            <a:r>
              <a:rPr lang="tr-TR" sz="2000" dirty="0" err="1">
                <a:latin typeface="Raleway"/>
                <a:ea typeface="Raleway"/>
                <a:cs typeface="Raleway"/>
                <a:sym typeface="Raleway"/>
              </a:rPr>
              <a:t>responsible</a:t>
            </a:r>
            <a:r>
              <a:rPr lang="tr-TR" sz="2000" dirty="0">
                <a:latin typeface="Raleway"/>
                <a:ea typeface="Raleway"/>
                <a:cs typeface="Raleway"/>
                <a:sym typeface="Raleway"/>
              </a:rPr>
              <a:t> </a:t>
            </a:r>
            <a:r>
              <a:rPr lang="tr-TR" sz="2000" dirty="0" err="1">
                <a:latin typeface="Raleway"/>
                <a:ea typeface="Raleway"/>
                <a:cs typeface="Raleway"/>
                <a:sym typeface="Raleway"/>
              </a:rPr>
              <a:t>for</a:t>
            </a:r>
            <a:r>
              <a:rPr lang="tr-TR" sz="2000" dirty="0">
                <a:latin typeface="Raleway"/>
                <a:ea typeface="Raleway"/>
                <a:cs typeface="Raleway"/>
                <a:sym typeface="Raleway"/>
              </a:rPr>
              <a:t> </a:t>
            </a:r>
            <a:r>
              <a:rPr lang="tr-TR" sz="2000" dirty="0" err="1">
                <a:latin typeface="Raleway"/>
                <a:ea typeface="Raleway"/>
                <a:cs typeface="Raleway"/>
                <a:sym typeface="Raleway"/>
              </a:rPr>
              <a:t>controlling</a:t>
            </a:r>
            <a:r>
              <a:rPr lang="tr-TR" sz="2000" dirty="0">
                <a:latin typeface="Raleway"/>
                <a:ea typeface="Raleway"/>
                <a:cs typeface="Raleway"/>
                <a:sym typeface="Raleway"/>
              </a:rPr>
              <a:t> </a:t>
            </a:r>
            <a:r>
              <a:rPr lang="tr-TR" sz="2000" dirty="0" err="1">
                <a:latin typeface="Raleway"/>
                <a:ea typeface="Raleway"/>
                <a:cs typeface="Raleway"/>
                <a:sym typeface="Raleway"/>
              </a:rPr>
              <a:t>ports</a:t>
            </a:r>
            <a:r>
              <a:rPr lang="tr-TR" sz="2000" dirty="0">
                <a:latin typeface="Raleway"/>
                <a:ea typeface="Raleway"/>
                <a:cs typeface="Raleway"/>
                <a:sym typeface="Raleway"/>
              </a:rPr>
              <a:t> </a:t>
            </a:r>
            <a:r>
              <a:rPr lang="tr-TR" sz="2000" dirty="0" err="1">
                <a:latin typeface="Raleway"/>
                <a:ea typeface="Raleway"/>
                <a:cs typeface="Raleway"/>
                <a:sym typeface="Raleway"/>
              </a:rPr>
              <a:t>and</a:t>
            </a:r>
            <a:r>
              <a:rPr lang="tr-TR" sz="2000" dirty="0">
                <a:latin typeface="Raleway"/>
                <a:ea typeface="Raleway"/>
                <a:cs typeface="Raleway"/>
                <a:sym typeface="Raleway"/>
              </a:rPr>
              <a:t> </a:t>
            </a:r>
            <a:r>
              <a:rPr lang="tr-TR" sz="2000" dirty="0" err="1">
                <a:latin typeface="Raleway"/>
                <a:ea typeface="Raleway"/>
                <a:cs typeface="Raleway"/>
                <a:sym typeface="Raleway"/>
              </a:rPr>
              <a:t>sessions</a:t>
            </a:r>
            <a:endParaRPr lang="tr-TR" sz="2000" dirty="0">
              <a:latin typeface="Raleway"/>
              <a:ea typeface="Raleway"/>
              <a:cs typeface="Raleway"/>
              <a:sym typeface="Raleway"/>
            </a:endParaRPr>
          </a:p>
          <a:p>
            <a:pPr marL="457200" lvl="0" indent="-320675" algn="l" rtl="0">
              <a:spcBef>
                <a:spcPts val="0"/>
              </a:spcBef>
              <a:spcAft>
                <a:spcPts val="0"/>
              </a:spcAft>
              <a:buClr>
                <a:srgbClr val="373A3C"/>
              </a:buClr>
              <a:buSzPts val="1450"/>
              <a:buChar char="●"/>
            </a:pPr>
            <a:r>
              <a:rPr lang="tr-TR" sz="2000" dirty="0">
                <a:latin typeface="Raleway"/>
                <a:ea typeface="Raleway"/>
                <a:cs typeface="Raleway"/>
                <a:sym typeface="Raleway"/>
              </a:rPr>
              <a:t>-</a:t>
            </a:r>
            <a:r>
              <a:rPr lang="tr-TR" sz="2000" dirty="0" err="1">
                <a:latin typeface="Raleway"/>
                <a:ea typeface="Raleway"/>
                <a:cs typeface="Raleway"/>
                <a:sym typeface="Raleway"/>
              </a:rPr>
              <a:t>Transmits</a:t>
            </a:r>
            <a:r>
              <a:rPr lang="tr-TR" sz="2000" dirty="0">
                <a:latin typeface="Raleway"/>
                <a:ea typeface="Raleway"/>
                <a:cs typeface="Raleway"/>
                <a:sym typeface="Raleway"/>
              </a:rPr>
              <a:t> data </a:t>
            </a:r>
            <a:r>
              <a:rPr lang="tr-TR" sz="2000" dirty="0" err="1">
                <a:latin typeface="Raleway"/>
                <a:ea typeface="Raleway"/>
                <a:cs typeface="Raleway"/>
                <a:sym typeface="Raleway"/>
              </a:rPr>
              <a:t>using</a:t>
            </a:r>
            <a:r>
              <a:rPr lang="tr-TR" sz="2000" dirty="0">
                <a:latin typeface="Raleway"/>
                <a:ea typeface="Raleway"/>
                <a:cs typeface="Raleway"/>
                <a:sym typeface="Raleway"/>
              </a:rPr>
              <a:t> </a:t>
            </a:r>
            <a:r>
              <a:rPr lang="tr-TR" sz="2000" dirty="0" err="1">
                <a:latin typeface="Raleway"/>
                <a:ea typeface="Raleway"/>
                <a:cs typeface="Raleway"/>
                <a:sym typeface="Raleway"/>
              </a:rPr>
              <a:t>transmission</a:t>
            </a:r>
            <a:r>
              <a:rPr lang="tr-TR" sz="2000" dirty="0">
                <a:latin typeface="Raleway"/>
                <a:ea typeface="Raleway"/>
                <a:cs typeface="Raleway"/>
                <a:sym typeface="Raleway"/>
              </a:rPr>
              <a:t> </a:t>
            </a:r>
            <a:r>
              <a:rPr lang="tr-TR" sz="2000" dirty="0" err="1">
                <a:latin typeface="Raleway"/>
                <a:ea typeface="Raleway"/>
                <a:cs typeface="Raleway"/>
                <a:sym typeface="Raleway"/>
              </a:rPr>
              <a:t>protocols</a:t>
            </a:r>
            <a:r>
              <a:rPr lang="tr-TR" sz="2000" dirty="0">
                <a:latin typeface="Raleway"/>
                <a:ea typeface="Raleway"/>
                <a:cs typeface="Raleway"/>
                <a:sym typeface="Raleway"/>
              </a:rPr>
              <a:t> </a:t>
            </a:r>
            <a:r>
              <a:rPr lang="tr-TR" sz="2000" dirty="0" err="1">
                <a:latin typeface="Raleway"/>
                <a:ea typeface="Raleway"/>
                <a:cs typeface="Raleway"/>
                <a:sym typeface="Raleway"/>
              </a:rPr>
              <a:t>including</a:t>
            </a:r>
            <a:r>
              <a:rPr lang="tr-TR" sz="2000" dirty="0">
                <a:latin typeface="Raleway"/>
                <a:ea typeface="Raleway"/>
                <a:cs typeface="Raleway"/>
                <a:sym typeface="Raleway"/>
              </a:rPr>
              <a:t> TCP </a:t>
            </a:r>
            <a:r>
              <a:rPr lang="tr-TR" sz="2000" dirty="0" err="1">
                <a:latin typeface="Raleway"/>
                <a:ea typeface="Raleway"/>
                <a:cs typeface="Raleway"/>
                <a:sym typeface="Raleway"/>
              </a:rPr>
              <a:t>and</a:t>
            </a:r>
            <a:r>
              <a:rPr lang="tr-TR" sz="2000" dirty="0">
                <a:latin typeface="Raleway"/>
                <a:ea typeface="Raleway"/>
                <a:cs typeface="Raleway"/>
                <a:sym typeface="Raleway"/>
              </a:rPr>
              <a:t> UDP</a:t>
            </a:r>
          </a:p>
          <a:p>
            <a:pPr marL="457200" marR="0" lvl="0" indent="-320675" algn="l" defTabSz="914400" rtl="0" eaLnBrk="1" fontAlgn="auto" latinLnBrk="0" hangingPunct="1">
              <a:lnSpc>
                <a:spcPct val="100000"/>
              </a:lnSpc>
              <a:spcBef>
                <a:spcPts val="0"/>
              </a:spcBef>
              <a:spcAft>
                <a:spcPts val="0"/>
              </a:spcAft>
              <a:buClr>
                <a:srgbClr val="373A3C"/>
              </a:buClr>
              <a:buSzPts val="1450"/>
              <a:buFont typeface="Arial"/>
              <a:buChar char="●"/>
              <a:tabLst/>
              <a:defRPr/>
            </a:pPr>
            <a:r>
              <a:rPr lang="en-US" sz="2000" dirty="0">
                <a:latin typeface="Raleway"/>
                <a:ea typeface="Raleway"/>
                <a:cs typeface="Raleway"/>
                <a:sym typeface="Raleway"/>
              </a:rPr>
              <a:t>- Decides which physical path the data will take</a:t>
            </a:r>
            <a:endParaRPr lang="en-US" sz="2800" dirty="0">
              <a:latin typeface="Raleway"/>
              <a:ea typeface="Raleway"/>
              <a:cs typeface="Raleway"/>
              <a:sym typeface="Raleway"/>
            </a:endParaRPr>
          </a:p>
          <a:p>
            <a:pPr marL="457200" marR="0" lvl="0" indent="-320675" algn="l" defTabSz="914400" rtl="0" eaLnBrk="1" fontAlgn="auto" latinLnBrk="0" hangingPunct="1">
              <a:lnSpc>
                <a:spcPct val="100000"/>
              </a:lnSpc>
              <a:spcBef>
                <a:spcPts val="0"/>
              </a:spcBef>
              <a:spcAft>
                <a:spcPts val="0"/>
              </a:spcAft>
              <a:buClr>
                <a:srgbClr val="373A3C"/>
              </a:buClr>
              <a:buSzPts val="1450"/>
              <a:buFont typeface="Arial"/>
              <a:buChar char="●"/>
              <a:tabLst/>
              <a:defRPr/>
            </a:pPr>
            <a:r>
              <a:rPr lang="en-US" sz="2000" dirty="0">
                <a:latin typeface="Raleway"/>
                <a:ea typeface="Raleway"/>
                <a:cs typeface="Raleway"/>
                <a:sym typeface="Raleway"/>
              </a:rPr>
              <a:t>- Defines the format of the data on the network</a:t>
            </a:r>
            <a:endParaRPr lang="tr-TR" sz="2000" dirty="0">
              <a:latin typeface="Raleway"/>
              <a:ea typeface="Raleway"/>
              <a:cs typeface="Raleway"/>
              <a:sym typeface="Raleway"/>
            </a:endParaRPr>
          </a:p>
          <a:p>
            <a:pPr marL="457200" marR="0" lvl="0" indent="-320675" algn="l" defTabSz="914400" rtl="0" eaLnBrk="1" fontAlgn="auto" latinLnBrk="0" hangingPunct="1">
              <a:lnSpc>
                <a:spcPct val="100000"/>
              </a:lnSpc>
              <a:spcBef>
                <a:spcPts val="0"/>
              </a:spcBef>
              <a:spcAft>
                <a:spcPts val="0"/>
              </a:spcAft>
              <a:buClr>
                <a:srgbClr val="373A3C"/>
              </a:buClr>
              <a:buSzPts val="1450"/>
              <a:buFont typeface="Arial"/>
              <a:buChar char="●"/>
              <a:tabLst/>
              <a:defRPr/>
            </a:pPr>
            <a:r>
              <a:rPr lang="en-US" sz="3600" dirty="0">
                <a:latin typeface="Raleway"/>
                <a:ea typeface="Raleway"/>
                <a:cs typeface="Raleway"/>
                <a:sym typeface="Raleway"/>
              </a:rPr>
              <a:t>- Transmits raw bit stream over the physical medium</a:t>
            </a:r>
            <a:endParaRPr lang="en-US" sz="4400" dirty="0">
              <a:latin typeface="Raleway"/>
              <a:ea typeface="Raleway"/>
              <a:cs typeface="Raleway"/>
              <a:sym typeface="Raleway"/>
            </a:endParaRPr>
          </a:p>
          <a:p>
            <a:pPr marL="457200" marR="0" lvl="0" indent="-320675" algn="l" defTabSz="914400" rtl="0" eaLnBrk="1" fontAlgn="auto" latinLnBrk="0" hangingPunct="1">
              <a:lnSpc>
                <a:spcPct val="100000"/>
              </a:lnSpc>
              <a:spcBef>
                <a:spcPts val="0"/>
              </a:spcBef>
              <a:spcAft>
                <a:spcPts val="0"/>
              </a:spcAft>
              <a:buClr>
                <a:srgbClr val="373A3C"/>
              </a:buClr>
              <a:buSzPts val="1450"/>
              <a:buFont typeface="Arial"/>
              <a:buChar char="●"/>
              <a:tabLst/>
              <a:defRPr/>
            </a:pPr>
            <a:endParaRPr lang="en-US" sz="2800" dirty="0">
              <a:latin typeface="Raleway"/>
              <a:ea typeface="Raleway"/>
              <a:cs typeface="Raleway"/>
              <a:sym typeface="Raleway"/>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OSI model can be </a:t>
            </a:r>
            <a:r>
              <a:rPr lang="tr-TR" sz="1450" dirty="0" err="1">
                <a:solidFill>
                  <a:srgbClr val="373A3C"/>
                </a:solidFill>
                <a:highlight>
                  <a:schemeClr val="lt1"/>
                </a:highlight>
              </a:rPr>
              <a:t>seen</a:t>
            </a:r>
            <a:r>
              <a:rPr lang="tr-TR" sz="1450" dirty="0">
                <a:solidFill>
                  <a:srgbClr val="373A3C"/>
                </a:solidFill>
                <a:highlight>
                  <a:schemeClr val="lt1"/>
                </a:highlight>
              </a:rPr>
              <a:t> as a </a:t>
            </a:r>
            <a:r>
              <a:rPr lang="tr-TR" sz="1450" dirty="0" err="1">
                <a:solidFill>
                  <a:srgbClr val="373A3C"/>
                </a:solidFill>
                <a:highlight>
                  <a:schemeClr val="lt1"/>
                </a:highlight>
              </a:rPr>
              <a:t>universal</a:t>
            </a:r>
            <a:r>
              <a:rPr lang="tr-TR" sz="1450" dirty="0">
                <a:solidFill>
                  <a:srgbClr val="373A3C"/>
                </a:solidFill>
                <a:highlight>
                  <a:schemeClr val="lt1"/>
                </a:highlight>
              </a:rPr>
              <a:t> </a:t>
            </a:r>
            <a:r>
              <a:rPr lang="tr-TR" sz="1450" dirty="0" err="1">
                <a:solidFill>
                  <a:srgbClr val="373A3C"/>
                </a:solidFill>
                <a:highlight>
                  <a:schemeClr val="lt1"/>
                </a:highlight>
              </a:rPr>
              <a:t>language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computer</a:t>
            </a:r>
            <a:r>
              <a:rPr lang="tr-TR" sz="1450" dirty="0">
                <a:solidFill>
                  <a:srgbClr val="373A3C"/>
                </a:solidFill>
                <a:highlight>
                  <a:schemeClr val="lt1"/>
                </a:highlight>
              </a:rPr>
              <a:t> </a:t>
            </a:r>
            <a:r>
              <a:rPr lang="tr-TR" sz="1450" dirty="0" err="1">
                <a:solidFill>
                  <a:srgbClr val="373A3C"/>
                </a:solidFill>
                <a:highlight>
                  <a:schemeClr val="lt1"/>
                </a:highlight>
              </a:rPr>
              <a:t>networking</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based</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concept</a:t>
            </a:r>
            <a:r>
              <a:rPr lang="tr-TR" sz="1450" dirty="0">
                <a:solidFill>
                  <a:srgbClr val="373A3C"/>
                </a:solidFill>
                <a:highlight>
                  <a:schemeClr val="lt1"/>
                </a:highlight>
              </a:rPr>
              <a:t> of </a:t>
            </a:r>
            <a:r>
              <a:rPr lang="tr-TR" sz="1450" dirty="0" err="1">
                <a:solidFill>
                  <a:srgbClr val="373A3C"/>
                </a:solidFill>
                <a:highlight>
                  <a:schemeClr val="lt1"/>
                </a:highlight>
              </a:rPr>
              <a:t>splitting</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 </a:t>
            </a:r>
            <a:r>
              <a:rPr lang="tr-TR" sz="1450" dirty="0" err="1">
                <a:solidFill>
                  <a:srgbClr val="373A3C"/>
                </a:solidFill>
                <a:highlight>
                  <a:schemeClr val="lt1"/>
                </a:highlight>
              </a:rPr>
              <a:t>communication</a:t>
            </a:r>
            <a:r>
              <a:rPr lang="tr-TR" sz="1450" dirty="0">
                <a:solidFill>
                  <a:srgbClr val="373A3C"/>
                </a:solidFill>
                <a:highlight>
                  <a:schemeClr val="lt1"/>
                </a:highlight>
              </a:rPr>
              <a:t> </a:t>
            </a:r>
            <a:r>
              <a:rPr lang="tr-TR" sz="1450" dirty="0" err="1">
                <a:solidFill>
                  <a:srgbClr val="373A3C"/>
                </a:solidFill>
                <a:highlight>
                  <a:schemeClr val="lt1"/>
                </a:highlight>
              </a:rPr>
              <a:t>system</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seven </a:t>
            </a:r>
            <a:r>
              <a:rPr lang="tr-TR" sz="1450" dirty="0" err="1">
                <a:solidFill>
                  <a:srgbClr val="373A3C"/>
                </a:solidFill>
                <a:highlight>
                  <a:schemeClr val="lt1"/>
                </a:highlight>
              </a:rPr>
              <a:t>abstract</a:t>
            </a:r>
            <a:r>
              <a:rPr lang="tr-TR" sz="1450" dirty="0">
                <a:solidFill>
                  <a:srgbClr val="373A3C"/>
                </a:solidFill>
                <a:highlight>
                  <a:schemeClr val="lt1"/>
                </a:highlight>
              </a:rPr>
              <a:t> </a:t>
            </a:r>
            <a:r>
              <a:rPr lang="tr-TR" sz="1450" dirty="0" err="1">
                <a:solidFill>
                  <a:srgbClr val="373A3C"/>
                </a:solidFill>
                <a:highlight>
                  <a:schemeClr val="lt1"/>
                </a:highlight>
              </a:rPr>
              <a:t>layers</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stacked</a:t>
            </a:r>
            <a:r>
              <a:rPr lang="tr-TR" sz="1450" dirty="0">
                <a:solidFill>
                  <a:srgbClr val="373A3C"/>
                </a:solidFill>
                <a:highlight>
                  <a:schemeClr val="lt1"/>
                </a:highlight>
              </a:rPr>
              <a:t> </a:t>
            </a:r>
            <a:r>
              <a:rPr lang="tr-TR" sz="1450" dirty="0" err="1">
                <a:solidFill>
                  <a:srgbClr val="373A3C"/>
                </a:solidFill>
                <a:highlight>
                  <a:schemeClr val="lt1"/>
                </a:highlight>
              </a:rPr>
              <a:t>upon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last</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spcBef>
                <a:spcPts val="0"/>
              </a:spcBef>
              <a:spcAft>
                <a:spcPts val="0"/>
              </a:spcAft>
              <a:buNone/>
            </a:pPr>
            <a:endParaRP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1450" dirty="0">
                <a:solidFill>
                  <a:srgbClr val="373A3C"/>
                </a:solidFill>
                <a:highlight>
                  <a:schemeClr val="lt1"/>
                </a:highlight>
              </a:rPr>
              <a:t>As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complexity</a:t>
            </a:r>
            <a:r>
              <a:rPr lang="tr-TR" sz="1450" dirty="0">
                <a:solidFill>
                  <a:srgbClr val="373A3C"/>
                </a:solidFill>
                <a:highlight>
                  <a:schemeClr val="lt1"/>
                </a:highlight>
              </a:rPr>
              <a:t> of </a:t>
            </a:r>
            <a:r>
              <a:rPr lang="tr-TR" sz="1450" dirty="0" err="1">
                <a:solidFill>
                  <a:srgbClr val="373A3C"/>
                </a:solidFill>
                <a:highlight>
                  <a:schemeClr val="lt1"/>
                </a:highlight>
              </a:rPr>
              <a:t>computer</a:t>
            </a:r>
            <a:r>
              <a:rPr lang="tr-TR" sz="1450" dirty="0">
                <a:solidFill>
                  <a:srgbClr val="373A3C"/>
                </a:solidFill>
                <a:highlight>
                  <a:schemeClr val="lt1"/>
                </a:highlight>
              </a:rPr>
              <a:t> hardware </a:t>
            </a:r>
            <a:r>
              <a:rPr lang="tr-TR" sz="1450" dirty="0" err="1">
                <a:solidFill>
                  <a:srgbClr val="373A3C"/>
                </a:solidFill>
                <a:highlight>
                  <a:schemeClr val="lt1"/>
                </a:highlight>
              </a:rPr>
              <a:t>and</a:t>
            </a:r>
            <a:r>
              <a:rPr lang="tr-TR" sz="1450" dirty="0">
                <a:solidFill>
                  <a:srgbClr val="373A3C"/>
                </a:solidFill>
                <a:highlight>
                  <a:schemeClr val="lt1"/>
                </a:highlight>
              </a:rPr>
              <a:t> software </a:t>
            </a:r>
            <a:r>
              <a:rPr lang="tr-TR" sz="1450" dirty="0" err="1">
                <a:solidFill>
                  <a:srgbClr val="373A3C"/>
                </a:solidFill>
                <a:highlight>
                  <a:schemeClr val="lt1"/>
                </a:highlight>
              </a:rPr>
              <a:t>increases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problem of </a:t>
            </a:r>
            <a:r>
              <a:rPr lang="tr-TR" sz="1450" dirty="0" err="1">
                <a:solidFill>
                  <a:srgbClr val="373A3C"/>
                </a:solidFill>
                <a:highlight>
                  <a:schemeClr val="lt1"/>
                </a:highlight>
              </a:rPr>
              <a:t>successfully</a:t>
            </a:r>
            <a:r>
              <a:rPr lang="tr-TR" sz="1450" dirty="0">
                <a:solidFill>
                  <a:srgbClr val="373A3C"/>
                </a:solidFill>
                <a:highlight>
                  <a:schemeClr val="lt1"/>
                </a:highlight>
              </a:rPr>
              <a:t> </a:t>
            </a:r>
            <a:r>
              <a:rPr lang="tr-TR" sz="1450" dirty="0" err="1">
                <a:solidFill>
                  <a:srgbClr val="373A3C"/>
                </a:solidFill>
                <a:highlight>
                  <a:schemeClr val="lt1"/>
                </a:highlight>
              </a:rPr>
              <a:t>communicating</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systems</a:t>
            </a:r>
            <a:r>
              <a:rPr lang="tr-TR" sz="1450" dirty="0">
                <a:solidFill>
                  <a:srgbClr val="373A3C"/>
                </a:solidFill>
                <a:highlight>
                  <a:schemeClr val="lt1"/>
                </a:highlight>
              </a:rPr>
              <a:t> </a:t>
            </a:r>
            <a:r>
              <a:rPr lang="tr-TR" sz="1450" dirty="0" err="1">
                <a:solidFill>
                  <a:srgbClr val="373A3C"/>
                </a:solidFill>
                <a:highlight>
                  <a:schemeClr val="lt1"/>
                </a:highlight>
              </a:rPr>
              <a:t>becomes</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difficult</a:t>
            </a:r>
            <a:r>
              <a:rPr lang="tr-TR" sz="1450" dirty="0">
                <a:solidFill>
                  <a:srgbClr val="373A3C"/>
                </a:solidFill>
                <a:highlight>
                  <a:schemeClr val="lt1"/>
                </a:highlight>
              </a:rPr>
              <a:t>. </a:t>
            </a:r>
            <a:r>
              <a:rPr lang="tr-TR" sz="1450" dirty="0" err="1">
                <a:solidFill>
                  <a:srgbClr val="373A3C"/>
                </a:solidFill>
                <a:highlight>
                  <a:schemeClr val="lt1"/>
                </a:highlight>
              </a:rPr>
              <a:t>Dividing</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difficult</a:t>
            </a:r>
            <a:r>
              <a:rPr lang="tr-TR" sz="1450" dirty="0">
                <a:solidFill>
                  <a:srgbClr val="373A3C"/>
                </a:solidFill>
                <a:highlight>
                  <a:schemeClr val="lt1"/>
                </a:highlight>
              </a:rPr>
              <a:t> </a:t>
            </a:r>
            <a:r>
              <a:rPr lang="tr-TR" sz="1450" dirty="0" err="1">
                <a:solidFill>
                  <a:srgbClr val="373A3C"/>
                </a:solidFill>
                <a:highlight>
                  <a:schemeClr val="lt1"/>
                </a:highlight>
              </a:rPr>
              <a:t>problems</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sub-tasks</a:t>
            </a:r>
            <a:r>
              <a:rPr lang="tr-TR" sz="1450" dirty="0">
                <a:solidFill>
                  <a:srgbClr val="373A3C"/>
                </a:solidFill>
                <a:highlight>
                  <a:schemeClr val="lt1"/>
                </a:highlight>
              </a:rPr>
              <a:t>" </a:t>
            </a:r>
            <a:r>
              <a:rPr lang="tr-TR" sz="1450" dirty="0" err="1">
                <a:solidFill>
                  <a:srgbClr val="373A3C"/>
                </a:solidFill>
                <a:highlight>
                  <a:schemeClr val="lt1"/>
                </a:highlight>
              </a:rPr>
              <a:t>allows</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be </a:t>
            </a:r>
            <a:r>
              <a:rPr lang="tr-TR" sz="1450" dirty="0" err="1">
                <a:solidFill>
                  <a:srgbClr val="373A3C"/>
                </a:solidFill>
                <a:highlight>
                  <a:schemeClr val="lt1"/>
                </a:highlight>
              </a:rPr>
              <a:t>readily</a:t>
            </a:r>
            <a:r>
              <a:rPr lang="tr-TR" sz="1450" dirty="0">
                <a:solidFill>
                  <a:srgbClr val="373A3C"/>
                </a:solidFill>
                <a:highlight>
                  <a:schemeClr val="lt1"/>
                </a:highlight>
              </a:rPr>
              <a:t> </a:t>
            </a:r>
            <a:r>
              <a:rPr lang="tr-TR" sz="1450" dirty="0" err="1">
                <a:solidFill>
                  <a:srgbClr val="373A3C"/>
                </a:solidFill>
                <a:highlight>
                  <a:schemeClr val="lt1"/>
                </a:highlight>
              </a:rPr>
              <a:t>understood</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solved</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easily</a:t>
            </a:r>
            <a:r>
              <a:rPr lang="tr-TR" sz="1450" dirty="0">
                <a:solidFill>
                  <a:srgbClr val="373A3C"/>
                </a:solidFill>
                <a:highlight>
                  <a:schemeClr val="lt1"/>
                </a:highlight>
              </a:rPr>
              <a:t>. Using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layered</a:t>
            </a:r>
            <a:r>
              <a:rPr lang="tr-TR" sz="1450" dirty="0">
                <a:solidFill>
                  <a:srgbClr val="373A3C"/>
                </a:solidFill>
                <a:highlight>
                  <a:schemeClr val="lt1"/>
                </a:highlight>
              </a:rPr>
              <a:t> </a:t>
            </a:r>
            <a:r>
              <a:rPr lang="tr-TR" sz="1450" dirty="0" err="1">
                <a:solidFill>
                  <a:srgbClr val="373A3C"/>
                </a:solidFill>
                <a:highlight>
                  <a:schemeClr val="lt1"/>
                </a:highlight>
              </a:rPr>
              <a:t>approach</a:t>
            </a:r>
            <a:r>
              <a:rPr lang="tr-TR" sz="1450" dirty="0">
                <a:solidFill>
                  <a:srgbClr val="373A3C"/>
                </a:solidFill>
                <a:highlight>
                  <a:schemeClr val="lt1"/>
                </a:highlight>
              </a:rPr>
              <a:t> </a:t>
            </a:r>
            <a:r>
              <a:rPr lang="tr-TR" sz="1450" dirty="0" err="1">
                <a:solidFill>
                  <a:srgbClr val="373A3C"/>
                </a:solidFill>
                <a:highlight>
                  <a:schemeClr val="lt1"/>
                </a:highlight>
              </a:rPr>
              <a:t>means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 </a:t>
            </a:r>
            <a:r>
              <a:rPr lang="tr-TR" sz="1450" dirty="0" err="1">
                <a:solidFill>
                  <a:srgbClr val="373A3C"/>
                </a:solidFill>
                <a:highlight>
                  <a:schemeClr val="lt1"/>
                </a:highlight>
              </a:rPr>
              <a:t>vendor</a:t>
            </a:r>
            <a:r>
              <a:rPr lang="tr-TR" sz="1450" dirty="0">
                <a:solidFill>
                  <a:srgbClr val="373A3C"/>
                </a:solidFill>
                <a:highlight>
                  <a:schemeClr val="lt1"/>
                </a:highlight>
              </a:rPr>
              <a:t> can </a:t>
            </a:r>
            <a:r>
              <a:rPr lang="tr-TR" sz="1450" dirty="0" err="1">
                <a:solidFill>
                  <a:srgbClr val="373A3C"/>
                </a:solidFill>
                <a:highlight>
                  <a:schemeClr val="lt1"/>
                </a:highlight>
              </a:rPr>
              <a:t>work</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design</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debugging</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a:t>
            </a:r>
            <a:r>
              <a:rPr lang="tr-TR" sz="1450" dirty="0" err="1">
                <a:solidFill>
                  <a:srgbClr val="373A3C"/>
                </a:solidFill>
                <a:highlight>
                  <a:schemeClr val="lt1"/>
                </a:highlight>
              </a:rPr>
              <a:t>particular</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without</a:t>
            </a:r>
            <a:r>
              <a:rPr lang="tr-TR" sz="1450" dirty="0">
                <a:solidFill>
                  <a:srgbClr val="373A3C"/>
                </a:solidFill>
                <a:highlight>
                  <a:schemeClr val="lt1"/>
                </a:highlight>
              </a:rPr>
              <a:t> </a:t>
            </a:r>
            <a:r>
              <a:rPr lang="tr-TR" sz="1450" dirty="0" err="1">
                <a:solidFill>
                  <a:srgbClr val="373A3C"/>
                </a:solidFill>
                <a:highlight>
                  <a:schemeClr val="lt1"/>
                </a:highlight>
              </a:rPr>
              <a:t>affecting</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others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spcBef>
                <a:spcPts val="0"/>
              </a:spcBef>
              <a:spcAft>
                <a:spcPts val="0"/>
              </a:spcAft>
              <a:buNone/>
            </a:pPr>
            <a:endParaRP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1450" dirty="0" err="1">
                <a:solidFill>
                  <a:srgbClr val="373A3C"/>
                </a:solidFill>
                <a:highlight>
                  <a:schemeClr val="lt1"/>
                </a:highlight>
              </a:rPr>
              <a:t>upper</a:t>
            </a:r>
            <a:r>
              <a:rPr lang="tr-TR" sz="1450" dirty="0">
                <a:solidFill>
                  <a:srgbClr val="373A3C"/>
                </a:solidFill>
                <a:highlight>
                  <a:schemeClr val="lt1"/>
                </a:highlight>
              </a:rPr>
              <a:t> </a:t>
            </a:r>
            <a:r>
              <a:rPr lang="tr-TR" sz="1450" dirty="0" err="1">
                <a:solidFill>
                  <a:srgbClr val="373A3C"/>
                </a:solidFill>
                <a:highlight>
                  <a:schemeClr val="lt1"/>
                </a:highlight>
              </a:rPr>
              <a:t>layers</a:t>
            </a:r>
            <a:r>
              <a:rPr lang="tr-TR" sz="1450" dirty="0">
                <a:solidFill>
                  <a:srgbClr val="373A3C"/>
                </a:solidFill>
                <a:highlight>
                  <a:schemeClr val="lt1"/>
                </a:highlight>
              </a:rPr>
              <a:t> - Operating </a:t>
            </a:r>
            <a:r>
              <a:rPr lang="tr-TR" sz="1450" dirty="0" err="1">
                <a:solidFill>
                  <a:srgbClr val="373A3C"/>
                </a:solidFill>
                <a:highlight>
                  <a:schemeClr val="lt1"/>
                </a:highlight>
              </a:rPr>
              <a:t>system</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/software</a:t>
            </a:r>
            <a:endParaRPr sz="1450" dirty="0">
              <a:solidFill>
                <a:srgbClr val="373A3C"/>
              </a:solidFill>
              <a:highlight>
                <a:schemeClr val="lt1"/>
              </a:highlight>
            </a:endParaRPr>
          </a:p>
          <a:p>
            <a:pPr marL="457200" lvl="0" indent="-320675" algn="l" rtl="0">
              <a:spcBef>
                <a:spcPts val="0"/>
              </a:spcBef>
              <a:spcAft>
                <a:spcPts val="0"/>
              </a:spcAft>
              <a:buClr>
                <a:srgbClr val="373A3C"/>
              </a:buClr>
              <a:buSzPts val="1450"/>
              <a:buChar char="●"/>
            </a:pPr>
            <a:r>
              <a:rPr lang="tr-TR" sz="1450" dirty="0" err="1">
                <a:solidFill>
                  <a:srgbClr val="373A3C"/>
                </a:solidFill>
                <a:highlight>
                  <a:schemeClr val="lt1"/>
                </a:highlight>
              </a:rPr>
              <a:t>lower</a:t>
            </a:r>
            <a:r>
              <a:rPr lang="tr-TR" sz="1450" dirty="0">
                <a:solidFill>
                  <a:srgbClr val="373A3C"/>
                </a:solidFill>
                <a:highlight>
                  <a:schemeClr val="lt1"/>
                </a:highlight>
              </a:rPr>
              <a:t> </a:t>
            </a:r>
            <a:r>
              <a:rPr lang="tr-TR" sz="1450" dirty="0" err="1">
                <a:solidFill>
                  <a:srgbClr val="373A3C"/>
                </a:solidFill>
                <a:highlight>
                  <a:schemeClr val="lt1"/>
                </a:highlight>
              </a:rPr>
              <a:t>layers</a:t>
            </a:r>
            <a:r>
              <a:rPr lang="tr-TR" sz="1450" dirty="0">
                <a:solidFill>
                  <a:srgbClr val="373A3C"/>
                </a:solidFill>
                <a:highlight>
                  <a:schemeClr val="lt1"/>
                </a:highlight>
              </a:rPr>
              <a:t> - Network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media</a:t>
            </a:r>
            <a:endParaRPr sz="1450" dirty="0">
              <a:solidFill>
                <a:srgbClr val="373A3C"/>
              </a:solidFill>
              <a:highlight>
                <a:schemeClr val="lt1"/>
              </a:highlight>
            </a:endParaRPr>
          </a:p>
          <a:p>
            <a:pPr marL="457200" lvl="0" indent="0" algn="l" rtl="0">
              <a:spcBef>
                <a:spcPts val="0"/>
              </a:spcBef>
              <a:spcAft>
                <a:spcPts val="0"/>
              </a:spcAft>
              <a:buNone/>
            </a:pPr>
            <a:endParaRPr sz="1450" dirty="0">
              <a:solidFill>
                <a:srgbClr val="373A3C"/>
              </a:solidFill>
              <a:highlight>
                <a:srgbClr val="FFFFFF"/>
              </a:highlight>
            </a:endParaRPr>
          </a:p>
          <a:p>
            <a:pPr marL="457200" lvl="0" indent="0" algn="l" rtl="0">
              <a:spcBef>
                <a:spcPts val="0"/>
              </a:spcBef>
              <a:spcAft>
                <a:spcPts val="0"/>
              </a:spcAft>
              <a:buNone/>
            </a:pPr>
            <a:endParaRPr sz="1450" dirty="0">
              <a:solidFill>
                <a:srgbClr val="373A3C"/>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f6337ea2b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7f6337ea2b_3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dirty="0"/>
              <a:t>Her uygulama  7. katmanda</a:t>
            </a:r>
          </a:p>
          <a:p>
            <a:pPr marL="0" lvl="0" indent="0" algn="l" rtl="0">
              <a:lnSpc>
                <a:spcPct val="100000"/>
              </a:lnSpc>
              <a:spcBef>
                <a:spcPts val="0"/>
              </a:spcBef>
              <a:spcAft>
                <a:spcPts val="0"/>
              </a:spcAft>
              <a:buSzPts val="1400"/>
              <a:buNone/>
            </a:pPr>
            <a:r>
              <a:rPr lang="tr-TR" sz="1400" dirty="0"/>
              <a:t>İstek paketi oluştur</a:t>
            </a:r>
          </a:p>
          <a:p>
            <a:pPr marL="0" lvl="0" indent="0" algn="l" rtl="0">
              <a:lnSpc>
                <a:spcPct val="100000"/>
              </a:lnSpc>
              <a:spcBef>
                <a:spcPts val="0"/>
              </a:spcBef>
              <a:spcAft>
                <a:spcPts val="0"/>
              </a:spcAft>
              <a:buSzPts val="1400"/>
              <a:buNone/>
            </a:pPr>
            <a:endParaRPr lang="tr-TR" sz="1400" dirty="0"/>
          </a:p>
          <a:p>
            <a:pPr marL="0" lvl="0" indent="0" algn="l" rtl="0">
              <a:lnSpc>
                <a:spcPct val="100000"/>
              </a:lnSpc>
              <a:spcBef>
                <a:spcPts val="0"/>
              </a:spcBef>
              <a:spcAft>
                <a:spcPts val="0"/>
              </a:spcAft>
              <a:buSzPts val="1400"/>
              <a:buNone/>
            </a:pPr>
            <a:r>
              <a:rPr lang="tr-TR" sz="1400" b="1" dirty="0"/>
              <a:t>Kullanıcıdan gelen verilerle doğrudan etkileşime girer</a:t>
            </a:r>
          </a:p>
          <a:p>
            <a:pPr marL="0" lvl="0" indent="0" algn="l" rtl="0">
              <a:lnSpc>
                <a:spcPct val="100000"/>
              </a:lnSpc>
              <a:spcBef>
                <a:spcPts val="0"/>
              </a:spcBef>
              <a:spcAft>
                <a:spcPts val="0"/>
              </a:spcAft>
              <a:buSzPts val="1400"/>
              <a:buNone/>
            </a:pPr>
            <a:r>
              <a:rPr lang="tr-TR" sz="1400" dirty="0"/>
              <a:t>Yazılım uygulamaları (web tarayıcıları, e-posta istemcileri, vb.) iletişimi başlatmak için uygulama katmanına güvenir.</a:t>
            </a:r>
          </a:p>
          <a:p>
            <a:pPr marL="0" lvl="0" indent="0" algn="l" rtl="0">
              <a:lnSpc>
                <a:spcPct val="100000"/>
              </a:lnSpc>
              <a:spcBef>
                <a:spcPts val="0"/>
              </a:spcBef>
              <a:spcAft>
                <a:spcPts val="0"/>
              </a:spcAft>
              <a:buSzPts val="1400"/>
              <a:buNone/>
            </a:pPr>
            <a:r>
              <a:rPr lang="tr-TR" sz="1400" dirty="0"/>
              <a:t>Bu, kullanıcıdan gelen verilerle doğrudan etkileşime giren tek katmandır. </a:t>
            </a:r>
          </a:p>
          <a:p>
            <a:pPr marL="0" lvl="0" indent="0" algn="l" rtl="0">
              <a:lnSpc>
                <a:spcPct val="100000"/>
              </a:lnSpc>
              <a:spcBef>
                <a:spcPts val="0"/>
              </a:spcBef>
              <a:spcAft>
                <a:spcPts val="0"/>
              </a:spcAft>
              <a:buSzPts val="1400"/>
              <a:buNone/>
            </a:pPr>
            <a:r>
              <a:rPr lang="tr-TR" sz="1400" dirty="0"/>
              <a:t>Web tarayıcıları ve e-posta istemcileri gibi yazılım uygulamaları, iletişimi başlatmak için uygulama katmanına güvenir. </a:t>
            </a:r>
          </a:p>
          <a:p>
            <a:pPr marL="0" lvl="0" indent="0" algn="l" rtl="0">
              <a:lnSpc>
                <a:spcPct val="100000"/>
              </a:lnSpc>
              <a:spcBef>
                <a:spcPts val="0"/>
              </a:spcBef>
              <a:spcAft>
                <a:spcPts val="0"/>
              </a:spcAft>
              <a:buSzPts val="1400"/>
              <a:buNone/>
            </a:pPr>
            <a:r>
              <a:rPr lang="tr-TR" sz="1400" dirty="0"/>
              <a:t>Ancak, istemci yazılım uygulamalarının uygulama katmanının bir parçası olmadığı açıkça belirtilmelidir; bunun yerine uygulama katmanı, yazılımın kullanıcıya anlamlı veriler sunmak için kullandığı protokollerden ve veri işlemeden sorumludur. </a:t>
            </a:r>
          </a:p>
          <a:p>
            <a:pPr marL="0" lvl="0" indent="0" algn="l" rtl="0">
              <a:lnSpc>
                <a:spcPct val="100000"/>
              </a:lnSpc>
              <a:spcBef>
                <a:spcPts val="0"/>
              </a:spcBef>
              <a:spcAft>
                <a:spcPts val="0"/>
              </a:spcAft>
              <a:buSzPts val="1400"/>
              <a:buNone/>
            </a:pPr>
            <a:r>
              <a:rPr lang="tr-TR" sz="1400" dirty="0"/>
              <a:t>Uygulama katmanı protokolleri, </a:t>
            </a:r>
            <a:r>
              <a:rPr lang="tr-TR" sz="1400" dirty="0" err="1"/>
              <a:t>HTTP'nin</a:t>
            </a:r>
            <a:r>
              <a:rPr lang="tr-TR" sz="1400" dirty="0"/>
              <a:t> yanı sıra SMTP'yi de içerir (Basit Posta Aktarım Protokolü, e-posta iletişimini sağlayan protokollerden biridir).</a:t>
            </a:r>
          </a:p>
          <a:p>
            <a:pPr marL="0" lvl="0" indent="0" algn="l" rtl="0">
              <a:lnSpc>
                <a:spcPct val="100000"/>
              </a:lnSpc>
              <a:spcBef>
                <a:spcPts val="0"/>
              </a:spcBef>
              <a:spcAft>
                <a:spcPts val="0"/>
              </a:spcAft>
              <a:buSzPts val="1400"/>
              <a:buNone/>
            </a:pPr>
            <a:endParaRPr lang="tr-TR" sz="1400" dirty="0"/>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Directly interacts with data from the user</a:t>
            </a:r>
            <a:endParaRPr lang="en-US" sz="1100" dirty="0">
              <a:latin typeface="Raleway"/>
              <a:ea typeface="Raleway"/>
              <a:cs typeface="Raleway"/>
              <a:sym typeface="Raleway"/>
            </a:endParaRPr>
          </a:p>
          <a:p>
            <a:pPr marL="0" lvl="0" indent="0" algn="l" rtl="0">
              <a:spcBef>
                <a:spcPts val="0"/>
              </a:spcBef>
              <a:spcAft>
                <a:spcPts val="0"/>
              </a:spcAft>
              <a:buNone/>
            </a:pPr>
            <a:endParaRPr lang="en-US"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Software applications (web browsers, email clients, etc.) rely on the application layer to initiate communications</a:t>
            </a:r>
          </a:p>
          <a:p>
            <a:pPr marL="0" lvl="0" indent="0" algn="l" rtl="0">
              <a:lnSpc>
                <a:spcPct val="100000"/>
              </a:lnSpc>
              <a:spcBef>
                <a:spcPts val="0"/>
              </a:spcBef>
              <a:spcAft>
                <a:spcPts val="0"/>
              </a:spcAft>
              <a:buSzPts val="1400"/>
              <a:buNone/>
            </a:pPr>
            <a:endParaRPr lang="tr-TR" sz="1400" dirty="0"/>
          </a:p>
          <a:p>
            <a:pPr marL="0" lvl="0" indent="0" algn="l" rtl="0">
              <a:lnSpc>
                <a:spcPct val="100000"/>
              </a:lnSpc>
              <a:spcBef>
                <a:spcPts val="0"/>
              </a:spcBef>
              <a:spcAft>
                <a:spcPts val="0"/>
              </a:spcAft>
              <a:buSzPts val="1400"/>
              <a:buNone/>
            </a:pPr>
            <a:r>
              <a:rPr lang="tr-TR" sz="1400" dirty="0" err="1"/>
              <a:t>This</a:t>
            </a:r>
            <a:r>
              <a:rPr lang="tr-TR" sz="1400" dirty="0"/>
              <a:t> is </a:t>
            </a:r>
            <a:r>
              <a:rPr lang="tr-TR" sz="1400" dirty="0" err="1"/>
              <a:t>the</a:t>
            </a:r>
            <a:r>
              <a:rPr lang="tr-TR" sz="1400" dirty="0"/>
              <a:t> </a:t>
            </a:r>
            <a:r>
              <a:rPr lang="tr-TR" sz="1400" dirty="0" err="1"/>
              <a:t>only</a:t>
            </a:r>
            <a:r>
              <a:rPr lang="tr-TR" sz="1400" dirty="0"/>
              <a:t> </a:t>
            </a:r>
            <a:r>
              <a:rPr lang="tr-TR" sz="1400" dirty="0" err="1"/>
              <a:t>layer</a:t>
            </a:r>
            <a:r>
              <a:rPr lang="tr-TR" sz="1400" dirty="0"/>
              <a:t> </a:t>
            </a:r>
            <a:r>
              <a:rPr lang="tr-TR" sz="1400" dirty="0" err="1"/>
              <a:t>that</a:t>
            </a:r>
            <a:r>
              <a:rPr lang="tr-TR" sz="1400" dirty="0"/>
              <a:t> </a:t>
            </a:r>
            <a:r>
              <a:rPr lang="tr-TR" sz="1400" dirty="0" err="1"/>
              <a:t>directly</a:t>
            </a:r>
            <a:r>
              <a:rPr lang="tr-TR" sz="1400" dirty="0"/>
              <a:t> </a:t>
            </a:r>
            <a:r>
              <a:rPr lang="tr-TR" sz="1400" dirty="0" err="1"/>
              <a:t>interacts</a:t>
            </a:r>
            <a:r>
              <a:rPr lang="tr-TR" sz="1400" dirty="0"/>
              <a:t> </a:t>
            </a:r>
            <a:r>
              <a:rPr lang="tr-TR" sz="1400" dirty="0" err="1"/>
              <a:t>with</a:t>
            </a:r>
            <a:r>
              <a:rPr lang="tr-TR" sz="1400" dirty="0"/>
              <a:t> data </a:t>
            </a:r>
            <a:r>
              <a:rPr lang="tr-TR" sz="1400" dirty="0" err="1"/>
              <a:t>from</a:t>
            </a:r>
            <a:r>
              <a:rPr lang="tr-TR" sz="1400" dirty="0"/>
              <a:t> </a:t>
            </a:r>
            <a:r>
              <a:rPr lang="tr-TR" sz="1400" dirty="0" err="1"/>
              <a:t>the</a:t>
            </a:r>
            <a:r>
              <a:rPr lang="tr-TR" sz="1400" dirty="0"/>
              <a:t> </a:t>
            </a:r>
            <a:r>
              <a:rPr lang="tr-TR" sz="1400" dirty="0" err="1"/>
              <a:t>user</a:t>
            </a:r>
            <a:r>
              <a:rPr lang="tr-TR" sz="1400" dirty="0"/>
              <a:t>. Software </a:t>
            </a:r>
            <a:r>
              <a:rPr lang="tr-TR" sz="1400" dirty="0" err="1"/>
              <a:t>applications</a:t>
            </a:r>
            <a:r>
              <a:rPr lang="tr-TR" sz="1400" dirty="0"/>
              <a:t> </a:t>
            </a:r>
            <a:r>
              <a:rPr lang="tr-TR" sz="1400" dirty="0" err="1"/>
              <a:t>like</a:t>
            </a:r>
            <a:r>
              <a:rPr lang="tr-TR" sz="1400" dirty="0"/>
              <a:t> web </a:t>
            </a:r>
            <a:r>
              <a:rPr lang="tr-TR" sz="1400" dirty="0" err="1"/>
              <a:t>browsers</a:t>
            </a:r>
            <a:r>
              <a:rPr lang="tr-TR" sz="1400" dirty="0"/>
              <a:t> </a:t>
            </a:r>
            <a:r>
              <a:rPr lang="tr-TR" sz="1400" dirty="0" err="1"/>
              <a:t>and</a:t>
            </a:r>
            <a:r>
              <a:rPr lang="tr-TR" sz="1400" dirty="0"/>
              <a:t> </a:t>
            </a:r>
            <a:r>
              <a:rPr lang="tr-TR" sz="1400" dirty="0" err="1"/>
              <a:t>email</a:t>
            </a:r>
            <a:r>
              <a:rPr lang="tr-TR" sz="1400" dirty="0"/>
              <a:t> </a:t>
            </a:r>
            <a:r>
              <a:rPr lang="tr-TR" sz="1400" dirty="0" err="1"/>
              <a:t>clients</a:t>
            </a:r>
            <a:r>
              <a:rPr lang="tr-TR" sz="1400" dirty="0"/>
              <a:t> </a:t>
            </a:r>
            <a:r>
              <a:rPr lang="tr-TR" sz="1400" dirty="0" err="1"/>
              <a:t>rely</a:t>
            </a:r>
            <a:r>
              <a:rPr lang="tr-TR" sz="1400" dirty="0"/>
              <a:t> on </a:t>
            </a:r>
            <a:r>
              <a:rPr lang="tr-TR" sz="1400" dirty="0" err="1"/>
              <a:t>the</a:t>
            </a:r>
            <a:r>
              <a:rPr lang="tr-TR" sz="1400" dirty="0"/>
              <a:t> </a:t>
            </a:r>
            <a:r>
              <a:rPr lang="tr-TR" sz="1400" dirty="0" err="1"/>
              <a:t>application</a:t>
            </a:r>
            <a:r>
              <a:rPr lang="tr-TR" sz="1400" dirty="0"/>
              <a:t> </a:t>
            </a:r>
            <a:r>
              <a:rPr lang="tr-TR" sz="1400" dirty="0" err="1"/>
              <a:t>layer</a:t>
            </a:r>
            <a:r>
              <a:rPr lang="tr-TR" sz="1400" dirty="0"/>
              <a:t> </a:t>
            </a:r>
            <a:r>
              <a:rPr lang="tr-TR" sz="1400" dirty="0" err="1"/>
              <a:t>to</a:t>
            </a:r>
            <a:r>
              <a:rPr lang="tr-TR" sz="1400" dirty="0"/>
              <a:t> </a:t>
            </a:r>
            <a:r>
              <a:rPr lang="tr-TR" sz="1400" dirty="0" err="1"/>
              <a:t>initiate</a:t>
            </a:r>
            <a:r>
              <a:rPr lang="tr-TR" sz="1400" dirty="0"/>
              <a:t> </a:t>
            </a:r>
            <a:r>
              <a:rPr lang="tr-TR" sz="1400" dirty="0" err="1"/>
              <a:t>communications</a:t>
            </a:r>
            <a:r>
              <a:rPr lang="tr-TR" sz="1400" dirty="0"/>
              <a:t>. But it </a:t>
            </a:r>
            <a:r>
              <a:rPr lang="tr-TR" sz="1400" dirty="0" err="1"/>
              <a:t>should</a:t>
            </a:r>
            <a:r>
              <a:rPr lang="tr-TR" sz="1400" dirty="0"/>
              <a:t> be </a:t>
            </a:r>
            <a:r>
              <a:rPr lang="tr-TR" sz="1400" dirty="0" err="1"/>
              <a:t>made</a:t>
            </a:r>
            <a:r>
              <a:rPr lang="tr-TR" sz="1400" dirty="0"/>
              <a:t> </a:t>
            </a:r>
            <a:r>
              <a:rPr lang="tr-TR" sz="1400" dirty="0" err="1"/>
              <a:t>clear</a:t>
            </a:r>
            <a:r>
              <a:rPr lang="tr-TR" sz="1400" dirty="0"/>
              <a:t> </a:t>
            </a:r>
            <a:r>
              <a:rPr lang="tr-TR" sz="1400" dirty="0" err="1"/>
              <a:t>that</a:t>
            </a:r>
            <a:r>
              <a:rPr lang="tr-TR" sz="1400" dirty="0"/>
              <a:t> </a:t>
            </a:r>
            <a:r>
              <a:rPr lang="tr-TR" sz="1400" dirty="0" err="1"/>
              <a:t>client</a:t>
            </a:r>
            <a:r>
              <a:rPr lang="tr-TR" sz="1400" dirty="0"/>
              <a:t> software </a:t>
            </a:r>
            <a:r>
              <a:rPr lang="tr-TR" sz="1400" dirty="0" err="1"/>
              <a:t>applications</a:t>
            </a:r>
            <a:r>
              <a:rPr lang="tr-TR" sz="1400" dirty="0"/>
              <a:t> </a:t>
            </a:r>
            <a:r>
              <a:rPr lang="tr-TR" sz="1400" dirty="0" err="1"/>
              <a:t>are</a:t>
            </a:r>
            <a:r>
              <a:rPr lang="tr-TR" sz="1400" dirty="0"/>
              <a:t> not </a:t>
            </a:r>
            <a:r>
              <a:rPr lang="tr-TR" sz="1400" dirty="0" err="1"/>
              <a:t>part</a:t>
            </a:r>
            <a:r>
              <a:rPr lang="tr-TR" sz="1400" dirty="0"/>
              <a:t> of </a:t>
            </a:r>
            <a:r>
              <a:rPr lang="tr-TR" sz="1400" dirty="0" err="1"/>
              <a:t>the</a:t>
            </a:r>
            <a:r>
              <a:rPr lang="tr-TR" sz="1400" dirty="0"/>
              <a:t> </a:t>
            </a:r>
            <a:r>
              <a:rPr lang="tr-TR" sz="1400" dirty="0" err="1"/>
              <a:t>application</a:t>
            </a:r>
            <a:r>
              <a:rPr lang="tr-TR" sz="1400" dirty="0"/>
              <a:t> </a:t>
            </a:r>
            <a:r>
              <a:rPr lang="tr-TR" sz="1400" dirty="0" err="1"/>
              <a:t>layer</a:t>
            </a:r>
            <a:r>
              <a:rPr lang="tr-TR" sz="1400" dirty="0"/>
              <a:t>; </a:t>
            </a:r>
            <a:r>
              <a:rPr lang="tr-TR" sz="1400" dirty="0" err="1"/>
              <a:t>rather</a:t>
            </a:r>
            <a:r>
              <a:rPr lang="tr-TR" sz="1400" dirty="0"/>
              <a:t> </a:t>
            </a:r>
            <a:r>
              <a:rPr lang="tr-TR" sz="1400" dirty="0" err="1"/>
              <a:t>the</a:t>
            </a:r>
            <a:r>
              <a:rPr lang="tr-TR" sz="1400" dirty="0"/>
              <a:t> </a:t>
            </a:r>
            <a:r>
              <a:rPr lang="tr-TR" sz="1400" dirty="0" err="1"/>
              <a:t>application</a:t>
            </a:r>
            <a:r>
              <a:rPr lang="tr-TR" sz="1400" dirty="0"/>
              <a:t> </a:t>
            </a:r>
            <a:r>
              <a:rPr lang="tr-TR" sz="1400" dirty="0" err="1"/>
              <a:t>layer</a:t>
            </a:r>
            <a:r>
              <a:rPr lang="tr-TR" sz="1400" dirty="0"/>
              <a:t> is </a:t>
            </a:r>
            <a:r>
              <a:rPr lang="tr-TR" sz="1400" dirty="0" err="1"/>
              <a:t>responsible</a:t>
            </a:r>
            <a:r>
              <a:rPr lang="tr-TR" sz="1400" dirty="0"/>
              <a:t> </a:t>
            </a:r>
            <a:r>
              <a:rPr lang="tr-TR" sz="1400" dirty="0" err="1"/>
              <a:t>for</a:t>
            </a:r>
            <a:r>
              <a:rPr lang="tr-TR" sz="1400" dirty="0"/>
              <a:t> </a:t>
            </a:r>
            <a:r>
              <a:rPr lang="tr-TR" sz="1400" dirty="0" err="1"/>
              <a:t>the</a:t>
            </a:r>
            <a:r>
              <a:rPr lang="tr-TR" sz="1400" dirty="0"/>
              <a:t> </a:t>
            </a:r>
            <a:r>
              <a:rPr lang="tr-TR" sz="1400" dirty="0" err="1"/>
              <a:t>protocols</a:t>
            </a:r>
            <a:r>
              <a:rPr lang="tr-TR" sz="1400" dirty="0"/>
              <a:t> </a:t>
            </a:r>
            <a:r>
              <a:rPr lang="tr-TR" sz="1400" dirty="0" err="1"/>
              <a:t>and</a:t>
            </a:r>
            <a:r>
              <a:rPr lang="tr-TR" sz="1400" dirty="0"/>
              <a:t> data </a:t>
            </a:r>
            <a:r>
              <a:rPr lang="tr-TR" sz="1400" dirty="0" err="1"/>
              <a:t>manipulation</a:t>
            </a:r>
            <a:r>
              <a:rPr lang="tr-TR" sz="1400" dirty="0"/>
              <a:t> </a:t>
            </a:r>
            <a:r>
              <a:rPr lang="tr-TR" sz="1400" dirty="0" err="1"/>
              <a:t>that</a:t>
            </a:r>
            <a:r>
              <a:rPr lang="tr-TR" sz="1400" dirty="0"/>
              <a:t> </a:t>
            </a:r>
            <a:r>
              <a:rPr lang="tr-TR" sz="1400" dirty="0" err="1"/>
              <a:t>the</a:t>
            </a:r>
            <a:r>
              <a:rPr lang="tr-TR" sz="1400" dirty="0"/>
              <a:t> software </a:t>
            </a:r>
            <a:r>
              <a:rPr lang="tr-TR" sz="1400" dirty="0" err="1"/>
              <a:t>relies</a:t>
            </a:r>
            <a:r>
              <a:rPr lang="tr-TR" sz="1400" dirty="0"/>
              <a:t> on </a:t>
            </a:r>
            <a:r>
              <a:rPr lang="tr-TR" sz="1400" dirty="0" err="1"/>
              <a:t>to</a:t>
            </a:r>
            <a:r>
              <a:rPr lang="tr-TR" sz="1400" dirty="0"/>
              <a:t> </a:t>
            </a:r>
            <a:r>
              <a:rPr lang="tr-TR" sz="1400" dirty="0" err="1"/>
              <a:t>present</a:t>
            </a:r>
            <a:r>
              <a:rPr lang="tr-TR" sz="1400" dirty="0"/>
              <a:t> </a:t>
            </a:r>
            <a:r>
              <a:rPr lang="tr-TR" sz="1400" dirty="0" err="1"/>
              <a:t>meaningful</a:t>
            </a:r>
            <a:r>
              <a:rPr lang="tr-TR" sz="1400" dirty="0"/>
              <a:t> data </a:t>
            </a:r>
            <a:r>
              <a:rPr lang="tr-TR" sz="1400" dirty="0" err="1"/>
              <a:t>to</a:t>
            </a:r>
            <a:r>
              <a:rPr lang="tr-TR" sz="1400" dirty="0"/>
              <a:t> </a:t>
            </a:r>
            <a:r>
              <a:rPr lang="tr-TR" sz="1400" dirty="0" err="1"/>
              <a:t>the</a:t>
            </a:r>
            <a:r>
              <a:rPr lang="tr-TR" sz="1400" dirty="0"/>
              <a:t> </a:t>
            </a:r>
            <a:r>
              <a:rPr lang="tr-TR" sz="1400" dirty="0" err="1"/>
              <a:t>user</a:t>
            </a:r>
            <a:r>
              <a:rPr lang="tr-TR" sz="1400" dirty="0"/>
              <a:t>. Application </a:t>
            </a:r>
            <a:r>
              <a:rPr lang="tr-TR" sz="1400" dirty="0" err="1"/>
              <a:t>layer</a:t>
            </a:r>
            <a:r>
              <a:rPr lang="tr-TR" sz="1400" dirty="0"/>
              <a:t> </a:t>
            </a:r>
            <a:r>
              <a:rPr lang="tr-TR" sz="1400" dirty="0" err="1"/>
              <a:t>protocols</a:t>
            </a:r>
            <a:r>
              <a:rPr lang="tr-TR" sz="1400" dirty="0"/>
              <a:t> </a:t>
            </a:r>
            <a:r>
              <a:rPr lang="tr-TR" sz="1400" dirty="0" err="1"/>
              <a:t>include</a:t>
            </a:r>
            <a:r>
              <a:rPr lang="tr-TR" sz="1400" dirty="0"/>
              <a:t> HTTP as </a:t>
            </a:r>
            <a:r>
              <a:rPr lang="tr-TR" sz="1400" dirty="0" err="1"/>
              <a:t>well</a:t>
            </a:r>
            <a:r>
              <a:rPr lang="tr-TR" sz="1400" dirty="0"/>
              <a:t> as SMTP (Simple Mail Transfer Protocol is </a:t>
            </a:r>
            <a:r>
              <a:rPr lang="tr-TR" sz="1400" dirty="0" err="1"/>
              <a:t>one</a:t>
            </a:r>
            <a:r>
              <a:rPr lang="tr-TR" sz="1400" dirty="0"/>
              <a:t> of </a:t>
            </a:r>
            <a:r>
              <a:rPr lang="tr-TR" sz="1400" dirty="0" err="1"/>
              <a:t>the</a:t>
            </a:r>
            <a:r>
              <a:rPr lang="tr-TR" sz="1400" dirty="0"/>
              <a:t> </a:t>
            </a:r>
            <a:r>
              <a:rPr lang="tr-TR" sz="1400" dirty="0" err="1"/>
              <a:t>protocols</a:t>
            </a:r>
            <a:r>
              <a:rPr lang="tr-TR" sz="1400" dirty="0"/>
              <a:t> </a:t>
            </a:r>
            <a:r>
              <a:rPr lang="tr-TR" sz="1400" dirty="0" err="1"/>
              <a:t>that</a:t>
            </a:r>
            <a:r>
              <a:rPr lang="tr-TR" sz="1400" dirty="0"/>
              <a:t> </a:t>
            </a:r>
            <a:r>
              <a:rPr lang="tr-TR" sz="1400" dirty="0" err="1"/>
              <a:t>enables</a:t>
            </a:r>
            <a:r>
              <a:rPr lang="tr-TR" sz="1400" dirty="0"/>
              <a:t> </a:t>
            </a:r>
            <a:r>
              <a:rPr lang="tr-TR" sz="1400" dirty="0" err="1"/>
              <a:t>email</a:t>
            </a:r>
            <a:r>
              <a:rPr lang="tr-TR" sz="1400" dirty="0"/>
              <a:t> </a:t>
            </a:r>
            <a:r>
              <a:rPr lang="tr-TR" sz="1400" dirty="0" err="1"/>
              <a:t>communications</a:t>
            </a:r>
            <a:r>
              <a:rPr lang="tr-TR" sz="1400" dirty="0"/>
              <a:t>).</a:t>
            </a: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f6337ea2b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7f6337ea2b_3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Verilerin hazırlanmasından </a:t>
            </a:r>
            <a:r>
              <a:rPr lang="tr-TR" sz="1400" dirty="0">
                <a:latin typeface="Raleway"/>
                <a:ea typeface="Raleway"/>
                <a:cs typeface="Raleway"/>
                <a:sym typeface="Raleway"/>
              </a:rPr>
              <a:t>birincil derecede sorumlu</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Verileri çevirir, şifreler ve sıkıştırır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Bu katman, öncelikle verilerin </a:t>
            </a:r>
            <a:r>
              <a:rPr lang="tr-TR" sz="1400" b="1" dirty="0">
                <a:latin typeface="Raleway"/>
                <a:ea typeface="Raleway"/>
                <a:cs typeface="Raleway"/>
                <a:sym typeface="Raleway"/>
              </a:rPr>
              <a:t>uygulama katmanı tarafından kullanılabilmesi için hazırlanmasından sorumludur</a:t>
            </a:r>
            <a:r>
              <a:rPr lang="tr-TR" sz="1400" dirty="0">
                <a:latin typeface="Raleway"/>
                <a:ea typeface="Raleway"/>
                <a:cs typeface="Raleway"/>
                <a:sym typeface="Raleway"/>
              </a:rPr>
              <a:t>; başka bir deyişle, katman 6, verileri uygulamaların tüketmesi için sunulabilir hale getirir.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Sunum katmanı, verilerin çevrilmesinden, şifrelenmesinden ve sıkıştırılmasından sorumludur.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İki cihaz farklı kodlama yöntemleri kullanarak iletişim kurar, bu nedenle katman 6, gelen verileri alıcı cihazın uygulama katmanının anlayabileceği bir sözdizimine çevirmekten sorumludur.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Cihazlar şifreli bir bağlantı üzerinden iletişim kuruyorsa, katman 6, uygulama katmanına şifrelenmemiş, okunabilir veriler sunabilmesi için gönderici tarafındaki şifrelemeyi eklemek ve alıcı tarafındaki şifrelemenin kodunu çözmekten sorumludur.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Son olarak sunum katmanı, uygulama katmanından aldığı </a:t>
            </a:r>
            <a:r>
              <a:rPr lang="tr-TR" sz="1400" b="1" dirty="0">
                <a:latin typeface="Raleway"/>
                <a:ea typeface="Raleway"/>
                <a:cs typeface="Raleway"/>
                <a:sym typeface="Raleway"/>
              </a:rPr>
              <a:t>verileri 5. katmana iletmeden önce sıkıştırmaktan da sorumludur</a:t>
            </a:r>
            <a:r>
              <a:rPr lang="tr-TR" sz="1400" dirty="0">
                <a:latin typeface="Raleway"/>
                <a:ea typeface="Raleway"/>
                <a:cs typeface="Raleway"/>
                <a:sym typeface="Raleway"/>
              </a:rPr>
              <a:t>.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Bu, aktarılacak </a:t>
            </a:r>
            <a:r>
              <a:rPr lang="tr-TR" sz="1400" b="1" dirty="0">
                <a:latin typeface="Raleway"/>
                <a:ea typeface="Raleway"/>
                <a:cs typeface="Raleway"/>
                <a:sym typeface="Raleway"/>
              </a:rPr>
              <a:t>veri miktarını en aza indirerek iletişimin hızını ve verimliliğini artırmaya yardımcı </a:t>
            </a:r>
            <a:r>
              <a:rPr lang="tr-TR" sz="1400" dirty="0">
                <a:latin typeface="Raleway"/>
                <a:ea typeface="Raleway"/>
                <a:cs typeface="Raleway"/>
                <a:sym typeface="Raleway"/>
              </a:rPr>
              <a:t>olur.</a:t>
            </a:r>
          </a:p>
          <a:p>
            <a:pPr marL="76200" lvl="0" indent="0" algn="l" rtl="0">
              <a:spcBef>
                <a:spcPts val="0"/>
              </a:spcBef>
              <a:spcAft>
                <a:spcPts val="0"/>
              </a:spcAft>
              <a:buSzPts val="2400"/>
              <a:buFont typeface="Raleway"/>
              <a:buNone/>
            </a:pPr>
            <a:endParaRPr lang="tr-TR"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Primarily responsible for preparing data </a:t>
            </a:r>
            <a:endParaRPr lang="en-US" sz="1100" dirty="0">
              <a:latin typeface="Raleway"/>
              <a:ea typeface="Raleway"/>
              <a:cs typeface="Raleway"/>
              <a:sym typeface="Raleway"/>
            </a:endParaRPr>
          </a:p>
          <a:p>
            <a:pPr marL="0" lvl="0" indent="0" algn="l" rtl="0">
              <a:spcBef>
                <a:spcPts val="0"/>
              </a:spcBef>
              <a:spcAft>
                <a:spcPts val="0"/>
              </a:spcAft>
              <a:buNone/>
            </a:pPr>
            <a:endParaRPr lang="en-US"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Translates, encrypts, and compresses data</a:t>
            </a:r>
          </a:p>
          <a:p>
            <a:pPr marL="0" lvl="0" indent="0" algn="l" rtl="0">
              <a:lnSpc>
                <a:spcPct val="100000"/>
              </a:lnSpc>
              <a:spcBef>
                <a:spcPts val="0"/>
              </a:spcBef>
              <a:spcAft>
                <a:spcPts val="0"/>
              </a:spcAft>
              <a:buNone/>
            </a:pPr>
            <a:endParaRPr lang="tr-TR" sz="1400" dirty="0"/>
          </a:p>
          <a:p>
            <a:pPr marL="0" lvl="0" indent="0" algn="l" rtl="0">
              <a:lnSpc>
                <a:spcPct val="100000"/>
              </a:lnSpc>
              <a:spcBef>
                <a:spcPts val="0"/>
              </a:spcBef>
              <a:spcAft>
                <a:spcPts val="0"/>
              </a:spcAft>
              <a:buNone/>
            </a:pPr>
            <a:r>
              <a:rPr lang="tr-TR" sz="1400" dirty="0" err="1"/>
              <a:t>This</a:t>
            </a:r>
            <a:r>
              <a:rPr lang="tr-TR" sz="1400" dirty="0"/>
              <a:t> </a:t>
            </a:r>
            <a:r>
              <a:rPr lang="tr-TR" sz="1400" dirty="0" err="1"/>
              <a:t>layer</a:t>
            </a:r>
            <a:r>
              <a:rPr lang="tr-TR" sz="1400" dirty="0"/>
              <a:t> is </a:t>
            </a:r>
            <a:r>
              <a:rPr lang="tr-TR" sz="1400" dirty="0" err="1"/>
              <a:t>primarily</a:t>
            </a:r>
            <a:r>
              <a:rPr lang="tr-TR" sz="1400" dirty="0"/>
              <a:t> </a:t>
            </a:r>
            <a:r>
              <a:rPr lang="tr-TR" sz="1400" dirty="0" err="1"/>
              <a:t>responsible</a:t>
            </a:r>
            <a:r>
              <a:rPr lang="tr-TR" sz="1400" dirty="0"/>
              <a:t> </a:t>
            </a:r>
            <a:r>
              <a:rPr lang="tr-TR" sz="1400" dirty="0" err="1"/>
              <a:t>for</a:t>
            </a:r>
            <a:r>
              <a:rPr lang="tr-TR" sz="1400" dirty="0"/>
              <a:t> </a:t>
            </a:r>
            <a:r>
              <a:rPr lang="tr-TR" sz="1400" dirty="0" err="1"/>
              <a:t>preparing</a:t>
            </a:r>
            <a:r>
              <a:rPr lang="tr-TR" sz="1400" dirty="0"/>
              <a:t> data </a:t>
            </a:r>
            <a:r>
              <a:rPr lang="tr-TR" sz="1400" dirty="0" err="1"/>
              <a:t>so</a:t>
            </a:r>
            <a:r>
              <a:rPr lang="tr-TR" sz="1400" dirty="0"/>
              <a:t> </a:t>
            </a:r>
            <a:r>
              <a:rPr lang="tr-TR" sz="1400" dirty="0" err="1"/>
              <a:t>that</a:t>
            </a:r>
            <a:r>
              <a:rPr lang="tr-TR" sz="1400" dirty="0"/>
              <a:t> it can be </a:t>
            </a:r>
            <a:r>
              <a:rPr lang="tr-TR" sz="1400" dirty="0" err="1"/>
              <a:t>used</a:t>
            </a:r>
            <a:r>
              <a:rPr lang="tr-TR" sz="1400" dirty="0"/>
              <a:t> </a:t>
            </a:r>
            <a:r>
              <a:rPr lang="tr-TR" sz="1400" dirty="0" err="1"/>
              <a:t>by</a:t>
            </a:r>
            <a:r>
              <a:rPr lang="tr-TR" sz="1400" dirty="0"/>
              <a:t> </a:t>
            </a:r>
            <a:r>
              <a:rPr lang="tr-TR" sz="1400" dirty="0" err="1"/>
              <a:t>the</a:t>
            </a:r>
            <a:r>
              <a:rPr lang="tr-TR" sz="1400" dirty="0"/>
              <a:t> </a:t>
            </a:r>
            <a:r>
              <a:rPr lang="tr-TR" sz="1400" dirty="0" err="1"/>
              <a:t>application</a:t>
            </a:r>
            <a:r>
              <a:rPr lang="tr-TR" sz="1400" dirty="0"/>
              <a:t> </a:t>
            </a:r>
            <a:r>
              <a:rPr lang="tr-TR" sz="1400" dirty="0" err="1"/>
              <a:t>layer</a:t>
            </a:r>
            <a:r>
              <a:rPr lang="tr-TR" sz="1400" dirty="0"/>
              <a:t>; in </a:t>
            </a:r>
            <a:r>
              <a:rPr lang="tr-TR" sz="1400" dirty="0" err="1"/>
              <a:t>other</a:t>
            </a:r>
            <a:r>
              <a:rPr lang="tr-TR" sz="1400" dirty="0"/>
              <a:t> </a:t>
            </a:r>
            <a:r>
              <a:rPr lang="tr-TR" sz="1400" dirty="0" err="1"/>
              <a:t>words</a:t>
            </a:r>
            <a:r>
              <a:rPr lang="tr-TR" sz="1400" dirty="0"/>
              <a:t>, </a:t>
            </a:r>
            <a:r>
              <a:rPr lang="tr-TR" sz="1400" dirty="0" err="1"/>
              <a:t>layer</a:t>
            </a:r>
            <a:r>
              <a:rPr lang="tr-TR" sz="1400" dirty="0"/>
              <a:t> 6 </a:t>
            </a:r>
            <a:r>
              <a:rPr lang="tr-TR" sz="1400" dirty="0" err="1"/>
              <a:t>makes</a:t>
            </a:r>
            <a:r>
              <a:rPr lang="tr-TR" sz="1400" dirty="0"/>
              <a:t> </a:t>
            </a:r>
            <a:r>
              <a:rPr lang="tr-TR" sz="1400" dirty="0" err="1"/>
              <a:t>the</a:t>
            </a:r>
            <a:r>
              <a:rPr lang="tr-TR" sz="1400" dirty="0"/>
              <a:t> data </a:t>
            </a:r>
            <a:r>
              <a:rPr lang="tr-TR" sz="1400" dirty="0" err="1"/>
              <a:t>presentable</a:t>
            </a:r>
            <a:r>
              <a:rPr lang="tr-TR" sz="1400" dirty="0"/>
              <a:t> </a:t>
            </a:r>
            <a:r>
              <a:rPr lang="tr-TR" sz="1400" dirty="0" err="1"/>
              <a:t>for</a:t>
            </a:r>
            <a:r>
              <a:rPr lang="tr-TR" sz="1400" dirty="0"/>
              <a:t> </a:t>
            </a:r>
            <a:r>
              <a:rPr lang="tr-TR" sz="1400" dirty="0" err="1"/>
              <a:t>applications</a:t>
            </a:r>
            <a:r>
              <a:rPr lang="tr-TR" sz="1400" dirty="0"/>
              <a:t> </a:t>
            </a:r>
            <a:r>
              <a:rPr lang="tr-TR" sz="1400" dirty="0" err="1"/>
              <a:t>to</a:t>
            </a:r>
            <a:r>
              <a:rPr lang="tr-TR" sz="1400" dirty="0"/>
              <a:t> </a:t>
            </a:r>
            <a:r>
              <a:rPr lang="tr-TR" sz="1400" dirty="0" err="1"/>
              <a:t>consume</a:t>
            </a:r>
            <a:r>
              <a:rPr lang="tr-TR" sz="1400" dirty="0"/>
              <a:t>. </a:t>
            </a:r>
            <a:r>
              <a:rPr lang="tr-TR" sz="1400" dirty="0" err="1"/>
              <a:t>The</a:t>
            </a:r>
            <a:r>
              <a:rPr lang="tr-TR" sz="1400" dirty="0"/>
              <a:t> </a:t>
            </a:r>
            <a:r>
              <a:rPr lang="tr-TR" sz="1400" dirty="0" err="1"/>
              <a:t>presentation</a:t>
            </a:r>
            <a:r>
              <a:rPr lang="tr-TR" sz="1400" dirty="0"/>
              <a:t> </a:t>
            </a:r>
            <a:r>
              <a:rPr lang="tr-TR" sz="1400" dirty="0" err="1"/>
              <a:t>layer</a:t>
            </a:r>
            <a:r>
              <a:rPr lang="tr-TR" sz="1400" dirty="0"/>
              <a:t> is </a:t>
            </a:r>
            <a:r>
              <a:rPr lang="tr-TR" sz="1400" dirty="0" err="1"/>
              <a:t>responsible</a:t>
            </a:r>
            <a:r>
              <a:rPr lang="tr-TR" sz="1400" dirty="0"/>
              <a:t> </a:t>
            </a:r>
            <a:r>
              <a:rPr lang="tr-TR" sz="1400" dirty="0" err="1"/>
              <a:t>for</a:t>
            </a:r>
            <a:r>
              <a:rPr lang="tr-TR" sz="1400" dirty="0"/>
              <a:t> </a:t>
            </a:r>
            <a:r>
              <a:rPr lang="tr-TR" sz="1400" dirty="0" err="1"/>
              <a:t>translation</a:t>
            </a:r>
            <a:r>
              <a:rPr lang="tr-TR" sz="1400" dirty="0"/>
              <a:t>, </a:t>
            </a:r>
            <a:r>
              <a:rPr lang="tr-TR" sz="1400" dirty="0" err="1"/>
              <a:t>encryption</a:t>
            </a:r>
            <a:r>
              <a:rPr lang="tr-TR" sz="1400" dirty="0"/>
              <a:t>, </a:t>
            </a:r>
            <a:r>
              <a:rPr lang="tr-TR" sz="1400" dirty="0" err="1"/>
              <a:t>and</a:t>
            </a:r>
            <a:r>
              <a:rPr lang="tr-TR" sz="1400" dirty="0"/>
              <a:t> </a:t>
            </a:r>
            <a:r>
              <a:rPr lang="tr-TR" sz="1400" dirty="0" err="1"/>
              <a:t>compression</a:t>
            </a:r>
            <a:r>
              <a:rPr lang="tr-TR" sz="1400" dirty="0"/>
              <a:t> of data.</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tr-TR" sz="1400" dirty="0"/>
              <a:t>Two </a:t>
            </a:r>
            <a:r>
              <a:rPr lang="tr-TR" sz="1400" dirty="0" err="1"/>
              <a:t>devices</a:t>
            </a:r>
            <a:r>
              <a:rPr lang="tr-TR" sz="1400" dirty="0"/>
              <a:t> </a:t>
            </a:r>
            <a:r>
              <a:rPr lang="tr-TR" sz="1400" dirty="0" err="1"/>
              <a:t>communicate</a:t>
            </a:r>
            <a:r>
              <a:rPr lang="tr-TR" sz="1400" dirty="0"/>
              <a:t> </a:t>
            </a:r>
            <a:r>
              <a:rPr lang="tr-TR" sz="1400" dirty="0" err="1"/>
              <a:t>using</a:t>
            </a:r>
            <a:r>
              <a:rPr lang="tr-TR" sz="1400" dirty="0"/>
              <a:t> </a:t>
            </a:r>
            <a:r>
              <a:rPr lang="tr-TR" sz="1400" dirty="0" err="1"/>
              <a:t>may</a:t>
            </a:r>
            <a:r>
              <a:rPr lang="tr-TR" sz="1400" dirty="0"/>
              <a:t> be </a:t>
            </a:r>
            <a:r>
              <a:rPr lang="tr-TR" sz="1400" dirty="0" err="1"/>
              <a:t>different</a:t>
            </a:r>
            <a:r>
              <a:rPr lang="tr-TR" sz="1400" dirty="0"/>
              <a:t> </a:t>
            </a:r>
            <a:r>
              <a:rPr lang="tr-TR" sz="1400" dirty="0" err="1"/>
              <a:t>encoding</a:t>
            </a:r>
            <a:r>
              <a:rPr lang="tr-TR" sz="1400" dirty="0"/>
              <a:t> </a:t>
            </a:r>
            <a:r>
              <a:rPr lang="tr-TR" sz="1400" dirty="0" err="1"/>
              <a:t>methods</a:t>
            </a:r>
            <a:r>
              <a:rPr lang="tr-TR" sz="1400" dirty="0"/>
              <a:t>, </a:t>
            </a:r>
            <a:r>
              <a:rPr lang="tr-TR" sz="1400" dirty="0" err="1"/>
              <a:t>so</a:t>
            </a:r>
            <a:r>
              <a:rPr lang="tr-TR" sz="1400" dirty="0"/>
              <a:t> </a:t>
            </a:r>
            <a:r>
              <a:rPr lang="tr-TR" sz="1400" dirty="0" err="1"/>
              <a:t>layer</a:t>
            </a:r>
            <a:r>
              <a:rPr lang="tr-TR" sz="1400" dirty="0"/>
              <a:t> 6 is </a:t>
            </a:r>
            <a:r>
              <a:rPr lang="tr-TR" sz="1400" dirty="0" err="1"/>
              <a:t>responsible</a:t>
            </a:r>
            <a:r>
              <a:rPr lang="tr-TR" sz="1400" dirty="0"/>
              <a:t> </a:t>
            </a:r>
            <a:r>
              <a:rPr lang="tr-TR" sz="1400" dirty="0" err="1"/>
              <a:t>for</a:t>
            </a:r>
            <a:r>
              <a:rPr lang="tr-TR" sz="1400" dirty="0"/>
              <a:t> </a:t>
            </a:r>
            <a:r>
              <a:rPr lang="tr-TR" sz="1400" dirty="0" err="1"/>
              <a:t>translating</a:t>
            </a:r>
            <a:r>
              <a:rPr lang="tr-TR" sz="1400" dirty="0"/>
              <a:t> </a:t>
            </a:r>
            <a:r>
              <a:rPr lang="tr-TR" sz="1400" dirty="0" err="1"/>
              <a:t>incoming</a:t>
            </a:r>
            <a:r>
              <a:rPr lang="tr-TR" sz="1400" dirty="0"/>
              <a:t> data </a:t>
            </a:r>
            <a:r>
              <a:rPr lang="tr-TR" sz="1400" dirty="0" err="1"/>
              <a:t>into</a:t>
            </a:r>
            <a:r>
              <a:rPr lang="tr-TR" sz="1400" dirty="0"/>
              <a:t> a </a:t>
            </a:r>
            <a:r>
              <a:rPr lang="tr-TR" sz="1400" dirty="0" err="1"/>
              <a:t>syntax</a:t>
            </a:r>
            <a:r>
              <a:rPr lang="tr-TR" sz="1400" dirty="0"/>
              <a:t> </a:t>
            </a:r>
            <a:r>
              <a:rPr lang="tr-TR" sz="1400" dirty="0" err="1"/>
              <a:t>that</a:t>
            </a:r>
            <a:r>
              <a:rPr lang="tr-TR" sz="1400" dirty="0"/>
              <a:t> </a:t>
            </a:r>
            <a:r>
              <a:rPr lang="tr-TR" sz="1400" dirty="0" err="1"/>
              <a:t>the</a:t>
            </a:r>
            <a:r>
              <a:rPr lang="tr-TR" sz="1400" dirty="0"/>
              <a:t> </a:t>
            </a:r>
            <a:r>
              <a:rPr lang="tr-TR" sz="1400" dirty="0" err="1"/>
              <a:t>application</a:t>
            </a:r>
            <a:r>
              <a:rPr lang="tr-TR" sz="1400" dirty="0"/>
              <a:t> </a:t>
            </a:r>
            <a:r>
              <a:rPr lang="tr-TR" sz="1400" dirty="0" err="1"/>
              <a:t>layer</a:t>
            </a:r>
            <a:r>
              <a:rPr lang="tr-TR" sz="1400" dirty="0"/>
              <a:t> of </a:t>
            </a:r>
            <a:r>
              <a:rPr lang="tr-TR" sz="1400" dirty="0" err="1"/>
              <a:t>the</a:t>
            </a:r>
            <a:r>
              <a:rPr lang="tr-TR" sz="1400" dirty="0"/>
              <a:t> </a:t>
            </a:r>
            <a:r>
              <a:rPr lang="tr-TR" sz="1400" dirty="0" err="1"/>
              <a:t>receiving</a:t>
            </a:r>
            <a:r>
              <a:rPr lang="tr-TR" sz="1400" dirty="0"/>
              <a:t> </a:t>
            </a:r>
            <a:r>
              <a:rPr lang="tr-TR" sz="1400" dirty="0" err="1"/>
              <a:t>device</a:t>
            </a:r>
            <a:r>
              <a:rPr lang="tr-TR" sz="1400" dirty="0"/>
              <a:t> can </a:t>
            </a:r>
            <a:r>
              <a:rPr lang="tr-TR" sz="1400" dirty="0" err="1"/>
              <a:t>understand</a:t>
            </a:r>
            <a:r>
              <a:rPr lang="tr-TR" sz="1400" dirty="0"/>
              <a:t>.</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tr-TR" sz="1400" dirty="0" err="1"/>
              <a:t>If</a:t>
            </a:r>
            <a:r>
              <a:rPr lang="tr-TR" sz="1400" dirty="0"/>
              <a:t> </a:t>
            </a:r>
            <a:r>
              <a:rPr lang="tr-TR" sz="1400" dirty="0" err="1"/>
              <a:t>the</a:t>
            </a:r>
            <a:r>
              <a:rPr lang="tr-TR" sz="1400" dirty="0"/>
              <a:t> </a:t>
            </a:r>
            <a:r>
              <a:rPr lang="tr-TR" sz="1400" dirty="0" err="1"/>
              <a:t>devices</a:t>
            </a:r>
            <a:r>
              <a:rPr lang="tr-TR" sz="1400" dirty="0"/>
              <a:t> </a:t>
            </a:r>
            <a:r>
              <a:rPr lang="tr-TR" sz="1400" dirty="0" err="1"/>
              <a:t>are</a:t>
            </a:r>
            <a:r>
              <a:rPr lang="tr-TR" sz="1400" dirty="0"/>
              <a:t> </a:t>
            </a:r>
            <a:r>
              <a:rPr lang="tr-TR" sz="1400" dirty="0" err="1"/>
              <a:t>communicating</a:t>
            </a:r>
            <a:r>
              <a:rPr lang="tr-TR" sz="1400" dirty="0"/>
              <a:t> </a:t>
            </a:r>
            <a:r>
              <a:rPr lang="tr-TR" sz="1400" dirty="0" err="1"/>
              <a:t>over</a:t>
            </a:r>
            <a:r>
              <a:rPr lang="tr-TR" sz="1400" dirty="0"/>
              <a:t> an </a:t>
            </a:r>
            <a:r>
              <a:rPr lang="tr-TR" sz="1400" dirty="0" err="1"/>
              <a:t>encrypted</a:t>
            </a:r>
            <a:r>
              <a:rPr lang="tr-TR" sz="1400" dirty="0"/>
              <a:t> </a:t>
            </a:r>
            <a:r>
              <a:rPr lang="tr-TR" sz="1400" dirty="0" err="1"/>
              <a:t>connection</a:t>
            </a:r>
            <a:r>
              <a:rPr lang="tr-TR" sz="1400" dirty="0"/>
              <a:t>, </a:t>
            </a:r>
            <a:r>
              <a:rPr lang="tr-TR" sz="1400" dirty="0" err="1"/>
              <a:t>layer</a:t>
            </a:r>
            <a:r>
              <a:rPr lang="tr-TR" sz="1400" dirty="0"/>
              <a:t> 6 is </a:t>
            </a:r>
            <a:r>
              <a:rPr lang="tr-TR" sz="1400" dirty="0" err="1"/>
              <a:t>responsible</a:t>
            </a:r>
            <a:r>
              <a:rPr lang="tr-TR" sz="1400" dirty="0"/>
              <a:t> </a:t>
            </a:r>
            <a:r>
              <a:rPr lang="tr-TR" sz="1400" dirty="0" err="1"/>
              <a:t>for</a:t>
            </a:r>
            <a:r>
              <a:rPr lang="tr-TR" sz="1400" dirty="0"/>
              <a:t> </a:t>
            </a:r>
            <a:r>
              <a:rPr lang="tr-TR" sz="1400" dirty="0" err="1"/>
              <a:t>adding</a:t>
            </a:r>
            <a:r>
              <a:rPr lang="tr-TR" sz="1400" dirty="0"/>
              <a:t> </a:t>
            </a:r>
            <a:r>
              <a:rPr lang="tr-TR" sz="1400" dirty="0" err="1"/>
              <a:t>the</a:t>
            </a:r>
            <a:r>
              <a:rPr lang="tr-TR" sz="1400" dirty="0"/>
              <a:t> </a:t>
            </a:r>
            <a:r>
              <a:rPr lang="tr-TR" sz="1400" dirty="0" err="1"/>
              <a:t>encryption</a:t>
            </a:r>
            <a:r>
              <a:rPr lang="tr-TR" sz="1400" dirty="0"/>
              <a:t> on </a:t>
            </a:r>
            <a:r>
              <a:rPr lang="tr-TR" sz="1400" dirty="0" err="1"/>
              <a:t>the</a:t>
            </a:r>
            <a:r>
              <a:rPr lang="tr-TR" sz="1400" dirty="0"/>
              <a:t> </a:t>
            </a:r>
            <a:r>
              <a:rPr lang="tr-TR" sz="1400" dirty="0" err="1"/>
              <a:t>sender’s</a:t>
            </a:r>
            <a:r>
              <a:rPr lang="tr-TR" sz="1400" dirty="0"/>
              <a:t> </a:t>
            </a:r>
            <a:r>
              <a:rPr lang="tr-TR" sz="1400" dirty="0" err="1"/>
              <a:t>end</a:t>
            </a:r>
            <a:r>
              <a:rPr lang="tr-TR" sz="1400" dirty="0"/>
              <a:t> as </a:t>
            </a:r>
            <a:r>
              <a:rPr lang="tr-TR" sz="1400" dirty="0" err="1"/>
              <a:t>well</a:t>
            </a:r>
            <a:r>
              <a:rPr lang="tr-TR" sz="1400" dirty="0"/>
              <a:t> as </a:t>
            </a:r>
            <a:r>
              <a:rPr lang="tr-TR" sz="1400" dirty="0" err="1"/>
              <a:t>decoding</a:t>
            </a:r>
            <a:r>
              <a:rPr lang="tr-TR" sz="1400" dirty="0"/>
              <a:t> </a:t>
            </a:r>
            <a:r>
              <a:rPr lang="tr-TR" sz="1400" dirty="0" err="1"/>
              <a:t>the</a:t>
            </a:r>
            <a:r>
              <a:rPr lang="tr-TR" sz="1400" dirty="0"/>
              <a:t> </a:t>
            </a:r>
            <a:r>
              <a:rPr lang="tr-TR" sz="1400" dirty="0" err="1"/>
              <a:t>encryption</a:t>
            </a:r>
            <a:r>
              <a:rPr lang="tr-TR" sz="1400" dirty="0"/>
              <a:t> on </a:t>
            </a:r>
            <a:r>
              <a:rPr lang="tr-TR" sz="1400" dirty="0" err="1"/>
              <a:t>the</a:t>
            </a:r>
            <a:r>
              <a:rPr lang="tr-TR" sz="1400" dirty="0"/>
              <a:t> </a:t>
            </a:r>
            <a:r>
              <a:rPr lang="tr-TR" sz="1400" dirty="0" err="1"/>
              <a:t>receiver's</a:t>
            </a:r>
            <a:r>
              <a:rPr lang="tr-TR" sz="1400" dirty="0"/>
              <a:t> </a:t>
            </a:r>
            <a:r>
              <a:rPr lang="tr-TR" sz="1400" dirty="0" err="1"/>
              <a:t>end</a:t>
            </a:r>
            <a:r>
              <a:rPr lang="tr-TR" sz="1400" dirty="0"/>
              <a:t> </a:t>
            </a:r>
            <a:r>
              <a:rPr lang="tr-TR" sz="1400" dirty="0" err="1"/>
              <a:t>so</a:t>
            </a:r>
            <a:r>
              <a:rPr lang="tr-TR" sz="1400" dirty="0"/>
              <a:t> </a:t>
            </a:r>
            <a:r>
              <a:rPr lang="tr-TR" sz="1400" dirty="0" err="1"/>
              <a:t>that</a:t>
            </a:r>
            <a:r>
              <a:rPr lang="tr-TR" sz="1400" dirty="0"/>
              <a:t> it can </a:t>
            </a:r>
            <a:r>
              <a:rPr lang="tr-TR" sz="1400" dirty="0" err="1"/>
              <a:t>present</a:t>
            </a:r>
            <a:r>
              <a:rPr lang="tr-TR" sz="1400" dirty="0"/>
              <a:t> </a:t>
            </a:r>
            <a:r>
              <a:rPr lang="tr-TR" sz="1400" dirty="0" err="1"/>
              <a:t>the</a:t>
            </a:r>
            <a:r>
              <a:rPr lang="tr-TR" sz="1400" dirty="0"/>
              <a:t> </a:t>
            </a:r>
            <a:r>
              <a:rPr lang="tr-TR" sz="1400" dirty="0" err="1"/>
              <a:t>application</a:t>
            </a:r>
            <a:r>
              <a:rPr lang="tr-TR" sz="1400" dirty="0"/>
              <a:t> </a:t>
            </a:r>
            <a:r>
              <a:rPr lang="tr-TR" sz="1400" dirty="0" err="1"/>
              <a:t>layer</a:t>
            </a:r>
            <a:r>
              <a:rPr lang="tr-TR" sz="1400" dirty="0"/>
              <a:t> </a:t>
            </a:r>
            <a:r>
              <a:rPr lang="tr-TR" sz="1400" dirty="0" err="1"/>
              <a:t>with</a:t>
            </a:r>
            <a:r>
              <a:rPr lang="tr-TR" sz="1400" dirty="0"/>
              <a:t> </a:t>
            </a:r>
            <a:r>
              <a:rPr lang="tr-TR" sz="1400" dirty="0" err="1"/>
              <a:t>unencrypted</a:t>
            </a:r>
            <a:r>
              <a:rPr lang="tr-TR" sz="1400" dirty="0"/>
              <a:t>, </a:t>
            </a:r>
            <a:r>
              <a:rPr lang="tr-TR" sz="1400" dirty="0" err="1"/>
              <a:t>readable</a:t>
            </a:r>
            <a:r>
              <a:rPr lang="tr-TR" sz="1400" dirty="0"/>
              <a:t> data.</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tr-TR" sz="1400" dirty="0" err="1"/>
              <a:t>Finally</a:t>
            </a:r>
            <a:r>
              <a:rPr lang="tr-TR" sz="1400" dirty="0"/>
              <a:t> </a:t>
            </a:r>
            <a:r>
              <a:rPr lang="tr-TR" sz="1400" dirty="0" err="1"/>
              <a:t>the</a:t>
            </a:r>
            <a:r>
              <a:rPr lang="tr-TR" sz="1400" dirty="0"/>
              <a:t> </a:t>
            </a:r>
            <a:r>
              <a:rPr lang="tr-TR" sz="1400" dirty="0" err="1"/>
              <a:t>presentation</a:t>
            </a:r>
            <a:r>
              <a:rPr lang="tr-TR" sz="1400" dirty="0"/>
              <a:t> </a:t>
            </a:r>
            <a:r>
              <a:rPr lang="tr-TR" sz="1400" dirty="0" err="1"/>
              <a:t>layer</a:t>
            </a:r>
            <a:r>
              <a:rPr lang="tr-TR" sz="1400" dirty="0"/>
              <a:t> is </a:t>
            </a:r>
            <a:r>
              <a:rPr lang="tr-TR" sz="1400" dirty="0" err="1"/>
              <a:t>also</a:t>
            </a:r>
            <a:r>
              <a:rPr lang="tr-TR" sz="1400" dirty="0"/>
              <a:t> </a:t>
            </a:r>
            <a:r>
              <a:rPr lang="tr-TR" sz="1400" dirty="0" err="1"/>
              <a:t>responsible</a:t>
            </a:r>
            <a:r>
              <a:rPr lang="tr-TR" sz="1400" dirty="0"/>
              <a:t> </a:t>
            </a:r>
            <a:r>
              <a:rPr lang="tr-TR" sz="1400" dirty="0" err="1"/>
              <a:t>for</a:t>
            </a:r>
            <a:r>
              <a:rPr lang="tr-TR" sz="1400" dirty="0"/>
              <a:t> </a:t>
            </a:r>
            <a:r>
              <a:rPr lang="tr-TR" sz="1400" dirty="0" err="1"/>
              <a:t>compressing</a:t>
            </a:r>
            <a:r>
              <a:rPr lang="tr-TR" sz="1400" dirty="0"/>
              <a:t> data it </a:t>
            </a:r>
            <a:r>
              <a:rPr lang="tr-TR" sz="1400" dirty="0" err="1"/>
              <a:t>receives</a:t>
            </a:r>
            <a:r>
              <a:rPr lang="tr-TR" sz="1400" dirty="0"/>
              <a:t> </a:t>
            </a:r>
            <a:r>
              <a:rPr lang="tr-TR" sz="1400" dirty="0" err="1"/>
              <a:t>from</a:t>
            </a:r>
            <a:r>
              <a:rPr lang="tr-TR" sz="1400" dirty="0"/>
              <a:t> </a:t>
            </a:r>
            <a:r>
              <a:rPr lang="tr-TR" sz="1400" dirty="0" err="1"/>
              <a:t>the</a:t>
            </a:r>
            <a:r>
              <a:rPr lang="tr-TR" sz="1400" dirty="0"/>
              <a:t> </a:t>
            </a:r>
            <a:r>
              <a:rPr lang="tr-TR" sz="1400" dirty="0" err="1"/>
              <a:t>application</a:t>
            </a:r>
            <a:r>
              <a:rPr lang="tr-TR" sz="1400" dirty="0"/>
              <a:t> </a:t>
            </a:r>
            <a:r>
              <a:rPr lang="tr-TR" sz="1400" dirty="0" err="1"/>
              <a:t>layer</a:t>
            </a:r>
            <a:r>
              <a:rPr lang="tr-TR" sz="1400" dirty="0"/>
              <a:t> </a:t>
            </a:r>
            <a:r>
              <a:rPr lang="tr-TR" sz="1400" dirty="0" err="1"/>
              <a:t>before</a:t>
            </a:r>
            <a:r>
              <a:rPr lang="tr-TR" sz="1400" dirty="0"/>
              <a:t> </a:t>
            </a:r>
            <a:r>
              <a:rPr lang="tr-TR" sz="1400" dirty="0" err="1"/>
              <a:t>delivering</a:t>
            </a:r>
            <a:r>
              <a:rPr lang="tr-TR" sz="1400" dirty="0"/>
              <a:t> it </a:t>
            </a:r>
            <a:r>
              <a:rPr lang="tr-TR" sz="1400" dirty="0" err="1"/>
              <a:t>to</a:t>
            </a:r>
            <a:r>
              <a:rPr lang="tr-TR" sz="1400" dirty="0"/>
              <a:t> </a:t>
            </a:r>
            <a:r>
              <a:rPr lang="tr-TR" sz="1400" dirty="0" err="1"/>
              <a:t>layer</a:t>
            </a:r>
            <a:r>
              <a:rPr lang="tr-TR" sz="1400" dirty="0"/>
              <a:t> 5. </a:t>
            </a:r>
            <a:r>
              <a:rPr lang="tr-TR" sz="1400" dirty="0" err="1"/>
              <a:t>This</a:t>
            </a:r>
            <a:r>
              <a:rPr lang="tr-TR" sz="1400" dirty="0"/>
              <a:t> </a:t>
            </a:r>
            <a:r>
              <a:rPr lang="tr-TR" sz="1400" dirty="0" err="1"/>
              <a:t>helps</a:t>
            </a:r>
            <a:r>
              <a:rPr lang="tr-TR" sz="1400" dirty="0"/>
              <a:t> </a:t>
            </a:r>
            <a:r>
              <a:rPr lang="tr-TR" sz="1400" dirty="0" err="1"/>
              <a:t>improve</a:t>
            </a:r>
            <a:r>
              <a:rPr lang="tr-TR" sz="1400" dirty="0"/>
              <a:t> </a:t>
            </a:r>
            <a:r>
              <a:rPr lang="tr-TR" sz="1400" dirty="0" err="1"/>
              <a:t>the</a:t>
            </a:r>
            <a:r>
              <a:rPr lang="tr-TR" sz="1400" dirty="0"/>
              <a:t> </a:t>
            </a:r>
            <a:r>
              <a:rPr lang="tr-TR" sz="1400" dirty="0" err="1"/>
              <a:t>speed</a:t>
            </a:r>
            <a:r>
              <a:rPr lang="tr-TR" sz="1400" dirty="0"/>
              <a:t> </a:t>
            </a:r>
            <a:r>
              <a:rPr lang="tr-TR" sz="1400" dirty="0" err="1"/>
              <a:t>and</a:t>
            </a:r>
            <a:r>
              <a:rPr lang="tr-TR" sz="1400" dirty="0"/>
              <a:t> </a:t>
            </a:r>
            <a:r>
              <a:rPr lang="tr-TR" sz="1400" dirty="0" err="1"/>
              <a:t>efficiency</a:t>
            </a:r>
            <a:r>
              <a:rPr lang="tr-TR" sz="1400" dirty="0"/>
              <a:t> of </a:t>
            </a:r>
            <a:r>
              <a:rPr lang="tr-TR" sz="1400" dirty="0" err="1"/>
              <a:t>communication</a:t>
            </a:r>
            <a:r>
              <a:rPr lang="tr-TR" sz="1400" dirty="0"/>
              <a:t> </a:t>
            </a:r>
            <a:r>
              <a:rPr lang="tr-TR" sz="1400" dirty="0" err="1"/>
              <a:t>by</a:t>
            </a:r>
            <a:r>
              <a:rPr lang="tr-TR" sz="1400" dirty="0"/>
              <a:t> </a:t>
            </a:r>
            <a:r>
              <a:rPr lang="tr-TR" sz="1400" dirty="0" err="1"/>
              <a:t>minimizing</a:t>
            </a:r>
            <a:r>
              <a:rPr lang="tr-TR" sz="1400" dirty="0"/>
              <a:t> </a:t>
            </a:r>
            <a:r>
              <a:rPr lang="tr-TR" sz="1400" dirty="0" err="1"/>
              <a:t>the</a:t>
            </a:r>
            <a:r>
              <a:rPr lang="tr-TR" sz="1400" dirty="0"/>
              <a:t> </a:t>
            </a:r>
            <a:r>
              <a:rPr lang="tr-TR" sz="1400" dirty="0" err="1"/>
              <a:t>amount</a:t>
            </a:r>
            <a:r>
              <a:rPr lang="tr-TR" sz="1400" dirty="0"/>
              <a:t> of data </a:t>
            </a:r>
            <a:r>
              <a:rPr lang="tr-TR" sz="1400" dirty="0" err="1"/>
              <a:t>that</a:t>
            </a:r>
            <a:r>
              <a:rPr lang="tr-TR" sz="1400" dirty="0"/>
              <a:t> </a:t>
            </a:r>
            <a:r>
              <a:rPr lang="tr-TR" sz="1400" dirty="0" err="1"/>
              <a:t>will</a:t>
            </a:r>
            <a:r>
              <a:rPr lang="tr-TR" sz="1400" dirty="0"/>
              <a:t> be </a:t>
            </a:r>
            <a:r>
              <a:rPr lang="tr-TR" sz="1400" dirty="0" err="1"/>
              <a:t>transferred</a:t>
            </a:r>
            <a:r>
              <a:rPr lang="tr-TR" sz="1400" dirty="0"/>
              <a:t>.</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SzPts val="1400"/>
              <a:buNone/>
            </a:pP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f6337ea2b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7f6337ea2b_3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İki cihaz arasındaki iletişimin açılması ve kapatılmasından sorumlu</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İletişimin açılıp kapanması arasındaki süreye oturum denir.</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Veri aktarımını senkronize eder</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Bu, iki cihaz arasındaki iletişimi açıp kapatmaktan sorumlu olan katmandır.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İletişimin </a:t>
            </a:r>
            <a:r>
              <a:rPr lang="tr-TR" sz="1400" b="1" dirty="0">
                <a:latin typeface="Raleway"/>
                <a:ea typeface="Raleway"/>
                <a:cs typeface="Raleway"/>
                <a:sym typeface="Raleway"/>
              </a:rPr>
              <a:t>açılıp kapanması arasındaki süreye oturum </a:t>
            </a:r>
            <a:r>
              <a:rPr lang="tr-TR" sz="1400" dirty="0">
                <a:latin typeface="Raleway"/>
                <a:ea typeface="Raleway"/>
                <a:cs typeface="Raleway"/>
                <a:sym typeface="Raleway"/>
              </a:rPr>
              <a:t>denir.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Oturum katmanı, değiş tokuş edilen tüm verileri aktarmak için oturumun yeterince uzun süre açık kalmasını sağlar ve ardından </a:t>
            </a:r>
          </a:p>
          <a:p>
            <a:pPr marL="76200" lvl="0" indent="0" algn="l" rtl="0">
              <a:spcBef>
                <a:spcPts val="0"/>
              </a:spcBef>
              <a:spcAft>
                <a:spcPts val="0"/>
              </a:spcAft>
              <a:buSzPts val="2400"/>
              <a:buFont typeface="Raleway"/>
              <a:buNone/>
            </a:pPr>
            <a:r>
              <a:rPr lang="tr-TR" sz="1400" b="1" dirty="0">
                <a:latin typeface="Raleway"/>
                <a:ea typeface="Raleway"/>
                <a:cs typeface="Raleway"/>
                <a:sym typeface="Raleway"/>
              </a:rPr>
              <a:t>kaynakların boşa harcanmasını önlemek için oturumu hemen kapatır</a:t>
            </a:r>
            <a:r>
              <a:rPr lang="tr-TR" sz="1400" dirty="0">
                <a:latin typeface="Raleway"/>
                <a:ea typeface="Raleway"/>
                <a:cs typeface="Raleway"/>
                <a:sym typeface="Raleway"/>
              </a:rPr>
              <a:t>.</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Oturum katmanı ayrıca veri aktarımını kontrol noktalarıyla senkronize eder.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Örneğin, 100 megabaytlık bir dosya aktarılıyorsa, oturum katmanı her 5 megabaytta bir kontrol noktası ayarlayabilir.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52 megabayt aktarıldıktan sonra bağlantı kesilmesi veya çökme olması durumunda, oturum son kontrol noktasından devam ettirilebilir, yani yalnızca 50 megabayt daha verinin aktarılması gerekir. </a:t>
            </a:r>
          </a:p>
          <a:p>
            <a:pPr marL="76200" lvl="0" indent="0" algn="l" rtl="0">
              <a:spcBef>
                <a:spcPts val="0"/>
              </a:spcBef>
              <a:spcAft>
                <a:spcPts val="0"/>
              </a:spcAft>
              <a:buSzPts val="2400"/>
              <a:buFont typeface="Raleway"/>
              <a:buNone/>
            </a:pPr>
            <a:r>
              <a:rPr lang="tr-TR" sz="1400" dirty="0">
                <a:latin typeface="Raleway"/>
                <a:ea typeface="Raleway"/>
                <a:cs typeface="Raleway"/>
                <a:sym typeface="Raleway"/>
              </a:rPr>
              <a:t>Kontrol noktaları olmadan, tüm transfer sıfırdan başlamak zorunda kalacaktı.</a:t>
            </a:r>
          </a:p>
          <a:p>
            <a:pPr marL="457200" lvl="0" indent="-381000" algn="l" rtl="0">
              <a:spcBef>
                <a:spcPts val="0"/>
              </a:spcBef>
              <a:spcAft>
                <a:spcPts val="0"/>
              </a:spcAft>
              <a:buSzPts val="2400"/>
              <a:buFont typeface="Raleway"/>
              <a:buChar char="●"/>
            </a:pPr>
            <a:endParaRPr lang="tr-TR"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endParaRPr lang="tr-TR"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Responsible for opening and closing communication between the two devices</a:t>
            </a:r>
            <a:endParaRPr lang="en-US" sz="1100" dirty="0">
              <a:latin typeface="Raleway"/>
              <a:ea typeface="Raleway"/>
              <a:cs typeface="Raleway"/>
              <a:sym typeface="Raleway"/>
            </a:endParaRPr>
          </a:p>
          <a:p>
            <a:pPr marL="0" lvl="0" indent="0" algn="l" rtl="0">
              <a:spcBef>
                <a:spcPts val="0"/>
              </a:spcBef>
              <a:spcAft>
                <a:spcPts val="0"/>
              </a:spcAft>
              <a:buNone/>
            </a:pPr>
            <a:endParaRPr lang="en-US" sz="1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The time between when the communication is opened and closed is known as the </a:t>
            </a:r>
            <a:r>
              <a:rPr lang="en-US" sz="1400" u="sng" dirty="0">
                <a:latin typeface="Raleway"/>
                <a:ea typeface="Raleway"/>
                <a:cs typeface="Raleway"/>
                <a:sym typeface="Raleway"/>
              </a:rPr>
              <a:t>session</a:t>
            </a:r>
          </a:p>
          <a:p>
            <a:pPr marL="0" lvl="0" indent="0" algn="l" rtl="0">
              <a:spcBef>
                <a:spcPts val="0"/>
              </a:spcBef>
              <a:spcAft>
                <a:spcPts val="0"/>
              </a:spcAft>
              <a:buNone/>
            </a:pPr>
            <a:endParaRPr lang="en-US" sz="1400" u="sng"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en-US" sz="1400" dirty="0">
                <a:latin typeface="Raleway"/>
                <a:ea typeface="Raleway"/>
                <a:cs typeface="Raleway"/>
                <a:sym typeface="Raleway"/>
              </a:rPr>
              <a:t>Synchronizes data transfer</a:t>
            </a:r>
          </a:p>
          <a:p>
            <a:pPr marL="0" lvl="0" indent="0" algn="l" rtl="0">
              <a:lnSpc>
                <a:spcPct val="100000"/>
              </a:lnSpc>
              <a:spcBef>
                <a:spcPts val="0"/>
              </a:spcBef>
              <a:spcAft>
                <a:spcPts val="0"/>
              </a:spcAft>
              <a:buNone/>
            </a:pPr>
            <a:endParaRPr lang="tr-TR" sz="1400" dirty="0"/>
          </a:p>
          <a:p>
            <a:pPr marL="0" lvl="0" indent="0" algn="l" rtl="0">
              <a:lnSpc>
                <a:spcPct val="100000"/>
              </a:lnSpc>
              <a:spcBef>
                <a:spcPts val="0"/>
              </a:spcBef>
              <a:spcAft>
                <a:spcPts val="0"/>
              </a:spcAft>
              <a:buNone/>
            </a:pPr>
            <a:r>
              <a:rPr lang="tr-TR" sz="1400" dirty="0" err="1"/>
              <a:t>This</a:t>
            </a:r>
            <a:r>
              <a:rPr lang="tr-TR" sz="1400" dirty="0"/>
              <a:t> is </a:t>
            </a:r>
            <a:r>
              <a:rPr lang="tr-TR" sz="1400" dirty="0" err="1"/>
              <a:t>the</a:t>
            </a:r>
            <a:r>
              <a:rPr lang="tr-TR" sz="1400" dirty="0"/>
              <a:t> </a:t>
            </a:r>
            <a:r>
              <a:rPr lang="tr-TR" sz="1400" dirty="0" err="1"/>
              <a:t>layer</a:t>
            </a:r>
            <a:r>
              <a:rPr lang="tr-TR" sz="1400" dirty="0"/>
              <a:t> </a:t>
            </a:r>
            <a:r>
              <a:rPr lang="tr-TR" sz="1400" dirty="0" err="1"/>
              <a:t>responsible</a:t>
            </a:r>
            <a:r>
              <a:rPr lang="tr-TR" sz="1400" dirty="0"/>
              <a:t> </a:t>
            </a:r>
            <a:r>
              <a:rPr lang="tr-TR" sz="1400" dirty="0" err="1"/>
              <a:t>for</a:t>
            </a:r>
            <a:r>
              <a:rPr lang="tr-TR" sz="1400" dirty="0"/>
              <a:t> </a:t>
            </a:r>
            <a:r>
              <a:rPr lang="tr-TR" sz="1400" dirty="0" err="1"/>
              <a:t>opening</a:t>
            </a:r>
            <a:r>
              <a:rPr lang="tr-TR" sz="1400" dirty="0"/>
              <a:t> </a:t>
            </a:r>
            <a:r>
              <a:rPr lang="tr-TR" sz="1400" dirty="0" err="1"/>
              <a:t>and</a:t>
            </a:r>
            <a:r>
              <a:rPr lang="tr-TR" sz="1400" dirty="0"/>
              <a:t> </a:t>
            </a:r>
            <a:r>
              <a:rPr lang="tr-TR" sz="1400" dirty="0" err="1"/>
              <a:t>closing</a:t>
            </a:r>
            <a:r>
              <a:rPr lang="tr-TR" sz="1400" dirty="0"/>
              <a:t> </a:t>
            </a:r>
            <a:r>
              <a:rPr lang="tr-TR" sz="1400" dirty="0" err="1"/>
              <a:t>communication</a:t>
            </a:r>
            <a:r>
              <a:rPr lang="tr-TR" sz="1400" dirty="0"/>
              <a:t> </a:t>
            </a:r>
            <a:r>
              <a:rPr lang="tr-TR" sz="1400" dirty="0" err="1"/>
              <a:t>between</a:t>
            </a:r>
            <a:r>
              <a:rPr lang="tr-TR" sz="1400" dirty="0"/>
              <a:t> </a:t>
            </a:r>
            <a:r>
              <a:rPr lang="tr-TR" sz="1400" dirty="0" err="1"/>
              <a:t>the</a:t>
            </a:r>
            <a:r>
              <a:rPr lang="tr-TR" sz="1400" dirty="0"/>
              <a:t> two </a:t>
            </a:r>
            <a:r>
              <a:rPr lang="tr-TR" sz="1400" dirty="0" err="1"/>
              <a:t>devices</a:t>
            </a:r>
            <a:r>
              <a:rPr lang="tr-TR" sz="1400" dirty="0"/>
              <a:t>. </a:t>
            </a:r>
            <a:r>
              <a:rPr lang="tr-TR" sz="1400" dirty="0" err="1"/>
              <a:t>The</a:t>
            </a:r>
            <a:r>
              <a:rPr lang="tr-TR" sz="1400" dirty="0"/>
              <a:t> time </a:t>
            </a:r>
            <a:r>
              <a:rPr lang="tr-TR" sz="1400" dirty="0" err="1"/>
              <a:t>between</a:t>
            </a:r>
            <a:r>
              <a:rPr lang="tr-TR" sz="1400" dirty="0"/>
              <a:t> </a:t>
            </a:r>
            <a:r>
              <a:rPr lang="tr-TR" sz="1400" dirty="0" err="1"/>
              <a:t>when</a:t>
            </a:r>
            <a:r>
              <a:rPr lang="tr-TR" sz="1400" dirty="0"/>
              <a:t> </a:t>
            </a:r>
            <a:r>
              <a:rPr lang="tr-TR" sz="1400" dirty="0" err="1"/>
              <a:t>the</a:t>
            </a:r>
            <a:r>
              <a:rPr lang="tr-TR" sz="1400" dirty="0"/>
              <a:t> </a:t>
            </a:r>
            <a:r>
              <a:rPr lang="tr-TR" sz="1400" dirty="0" err="1"/>
              <a:t>communication</a:t>
            </a:r>
            <a:r>
              <a:rPr lang="tr-TR" sz="1400" dirty="0"/>
              <a:t> is </a:t>
            </a:r>
            <a:r>
              <a:rPr lang="tr-TR" sz="1400" dirty="0" err="1"/>
              <a:t>opened</a:t>
            </a:r>
            <a:r>
              <a:rPr lang="tr-TR" sz="1400" dirty="0"/>
              <a:t> </a:t>
            </a:r>
            <a:r>
              <a:rPr lang="tr-TR" sz="1400" dirty="0" err="1"/>
              <a:t>and</a:t>
            </a:r>
            <a:r>
              <a:rPr lang="tr-TR" sz="1400" dirty="0"/>
              <a:t> </a:t>
            </a:r>
            <a:r>
              <a:rPr lang="tr-TR" sz="1400" dirty="0" err="1"/>
              <a:t>closed</a:t>
            </a:r>
            <a:r>
              <a:rPr lang="tr-TR" sz="1400" dirty="0"/>
              <a:t> is </a:t>
            </a:r>
            <a:r>
              <a:rPr lang="tr-TR" sz="1400" dirty="0" err="1"/>
              <a:t>known</a:t>
            </a:r>
            <a:r>
              <a:rPr lang="tr-TR" sz="1400" dirty="0"/>
              <a:t> as </a:t>
            </a:r>
            <a:r>
              <a:rPr lang="tr-TR" sz="1400" dirty="0" err="1"/>
              <a:t>the</a:t>
            </a:r>
            <a:r>
              <a:rPr lang="tr-TR" sz="1400" dirty="0"/>
              <a:t> </a:t>
            </a:r>
            <a:r>
              <a:rPr lang="tr-TR" sz="1400" dirty="0" err="1"/>
              <a:t>session</a:t>
            </a:r>
            <a:r>
              <a:rPr lang="tr-TR" sz="1400" dirty="0"/>
              <a:t>. </a:t>
            </a:r>
            <a:r>
              <a:rPr lang="tr-TR" sz="1400" dirty="0" err="1"/>
              <a:t>The</a:t>
            </a:r>
            <a:r>
              <a:rPr lang="tr-TR" sz="1400" dirty="0"/>
              <a:t> </a:t>
            </a:r>
            <a:r>
              <a:rPr lang="tr-TR" sz="1400" dirty="0" err="1"/>
              <a:t>session</a:t>
            </a:r>
            <a:r>
              <a:rPr lang="tr-TR" sz="1400" dirty="0"/>
              <a:t> </a:t>
            </a:r>
            <a:r>
              <a:rPr lang="tr-TR" sz="1400" dirty="0" err="1"/>
              <a:t>layer</a:t>
            </a:r>
            <a:r>
              <a:rPr lang="tr-TR" sz="1400" dirty="0"/>
              <a:t> </a:t>
            </a:r>
            <a:r>
              <a:rPr lang="tr-TR" sz="1400" dirty="0" err="1"/>
              <a:t>ensures</a:t>
            </a:r>
            <a:r>
              <a:rPr lang="tr-TR" sz="1400" dirty="0"/>
              <a:t> </a:t>
            </a:r>
            <a:r>
              <a:rPr lang="tr-TR" sz="1400" dirty="0" err="1"/>
              <a:t>that</a:t>
            </a:r>
            <a:r>
              <a:rPr lang="tr-TR" sz="1400" dirty="0"/>
              <a:t> </a:t>
            </a:r>
            <a:r>
              <a:rPr lang="tr-TR" sz="1400" dirty="0" err="1"/>
              <a:t>the</a:t>
            </a:r>
            <a:r>
              <a:rPr lang="tr-TR" sz="1400" dirty="0"/>
              <a:t> </a:t>
            </a:r>
            <a:r>
              <a:rPr lang="tr-TR" sz="1400" dirty="0" err="1"/>
              <a:t>session</a:t>
            </a:r>
            <a:r>
              <a:rPr lang="tr-TR" sz="1400" dirty="0"/>
              <a:t> </a:t>
            </a:r>
            <a:r>
              <a:rPr lang="tr-TR" sz="1400" dirty="0" err="1"/>
              <a:t>stays</a:t>
            </a:r>
            <a:r>
              <a:rPr lang="tr-TR" sz="1400" dirty="0"/>
              <a:t> </a:t>
            </a:r>
            <a:r>
              <a:rPr lang="tr-TR" sz="1400" dirty="0" err="1"/>
              <a:t>open</a:t>
            </a:r>
            <a:r>
              <a:rPr lang="tr-TR" sz="1400" dirty="0"/>
              <a:t> </a:t>
            </a:r>
            <a:r>
              <a:rPr lang="tr-TR" sz="1400" dirty="0" err="1"/>
              <a:t>long</a:t>
            </a:r>
            <a:r>
              <a:rPr lang="tr-TR" sz="1400" dirty="0"/>
              <a:t> </a:t>
            </a:r>
            <a:r>
              <a:rPr lang="tr-TR" sz="1400" dirty="0" err="1"/>
              <a:t>enough</a:t>
            </a:r>
            <a:r>
              <a:rPr lang="tr-TR" sz="1400" dirty="0"/>
              <a:t> </a:t>
            </a:r>
            <a:r>
              <a:rPr lang="tr-TR" sz="1400" dirty="0" err="1"/>
              <a:t>to</a:t>
            </a:r>
            <a:r>
              <a:rPr lang="tr-TR" sz="1400" dirty="0"/>
              <a:t> transfer </a:t>
            </a:r>
            <a:r>
              <a:rPr lang="tr-TR" sz="1400" dirty="0" err="1"/>
              <a:t>all</a:t>
            </a:r>
            <a:r>
              <a:rPr lang="tr-TR" sz="1400" dirty="0"/>
              <a:t> </a:t>
            </a:r>
            <a:r>
              <a:rPr lang="tr-TR" sz="1400" dirty="0" err="1"/>
              <a:t>the</a:t>
            </a:r>
            <a:r>
              <a:rPr lang="tr-TR" sz="1400" dirty="0"/>
              <a:t> data </a:t>
            </a:r>
            <a:r>
              <a:rPr lang="tr-TR" sz="1400" dirty="0" err="1"/>
              <a:t>being</a:t>
            </a:r>
            <a:r>
              <a:rPr lang="tr-TR" sz="1400" dirty="0"/>
              <a:t> </a:t>
            </a:r>
            <a:r>
              <a:rPr lang="tr-TR" sz="1400" dirty="0" err="1"/>
              <a:t>exchanged</a:t>
            </a:r>
            <a:r>
              <a:rPr lang="tr-TR" sz="1400" dirty="0"/>
              <a:t>, </a:t>
            </a:r>
            <a:r>
              <a:rPr lang="tr-TR" sz="1400" dirty="0" err="1"/>
              <a:t>and</a:t>
            </a:r>
            <a:r>
              <a:rPr lang="tr-TR" sz="1400" dirty="0"/>
              <a:t> </a:t>
            </a:r>
            <a:r>
              <a:rPr lang="tr-TR" sz="1400" dirty="0" err="1"/>
              <a:t>then</a:t>
            </a:r>
            <a:r>
              <a:rPr lang="tr-TR" sz="1400" dirty="0"/>
              <a:t> </a:t>
            </a:r>
            <a:r>
              <a:rPr lang="tr-TR" sz="1400" dirty="0" err="1"/>
              <a:t>promptly</a:t>
            </a:r>
            <a:r>
              <a:rPr lang="tr-TR" sz="1400" dirty="0"/>
              <a:t> </a:t>
            </a:r>
            <a:r>
              <a:rPr lang="tr-TR" sz="1400" dirty="0" err="1"/>
              <a:t>closes</a:t>
            </a:r>
            <a:r>
              <a:rPr lang="tr-TR" sz="1400" dirty="0"/>
              <a:t> </a:t>
            </a:r>
            <a:r>
              <a:rPr lang="tr-TR" sz="1400" dirty="0" err="1"/>
              <a:t>the</a:t>
            </a:r>
            <a:r>
              <a:rPr lang="tr-TR" sz="1400" dirty="0"/>
              <a:t> </a:t>
            </a:r>
            <a:r>
              <a:rPr lang="tr-TR" sz="1400" dirty="0" err="1"/>
              <a:t>session</a:t>
            </a:r>
            <a:r>
              <a:rPr lang="tr-TR" sz="1400" dirty="0"/>
              <a:t> in </a:t>
            </a:r>
            <a:r>
              <a:rPr lang="tr-TR" sz="1400" dirty="0" err="1"/>
              <a:t>order</a:t>
            </a:r>
            <a:r>
              <a:rPr lang="tr-TR" sz="1400" dirty="0"/>
              <a:t> </a:t>
            </a:r>
            <a:r>
              <a:rPr lang="tr-TR" sz="1400" dirty="0" err="1"/>
              <a:t>to</a:t>
            </a:r>
            <a:r>
              <a:rPr lang="tr-TR" sz="1400" dirty="0"/>
              <a:t> </a:t>
            </a:r>
            <a:r>
              <a:rPr lang="tr-TR" sz="1400" dirty="0" err="1"/>
              <a:t>avoid</a:t>
            </a:r>
            <a:r>
              <a:rPr lang="tr-TR" sz="1400" dirty="0"/>
              <a:t> </a:t>
            </a:r>
            <a:r>
              <a:rPr lang="tr-TR" sz="1400" dirty="0" err="1"/>
              <a:t>wasting</a:t>
            </a:r>
            <a:r>
              <a:rPr lang="tr-TR" sz="1400" dirty="0"/>
              <a:t> </a:t>
            </a:r>
            <a:r>
              <a:rPr lang="tr-TR" sz="1400" dirty="0" err="1"/>
              <a:t>resources</a:t>
            </a:r>
            <a:r>
              <a:rPr lang="tr-TR" sz="1400" dirty="0"/>
              <a:t>.</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tr-TR" sz="1400" dirty="0" err="1"/>
              <a:t>The</a:t>
            </a:r>
            <a:r>
              <a:rPr lang="tr-TR" sz="1400" dirty="0"/>
              <a:t> </a:t>
            </a:r>
            <a:r>
              <a:rPr lang="tr-TR" sz="1400" dirty="0" err="1"/>
              <a:t>session</a:t>
            </a:r>
            <a:r>
              <a:rPr lang="tr-TR" sz="1400" dirty="0"/>
              <a:t> </a:t>
            </a:r>
            <a:r>
              <a:rPr lang="tr-TR" sz="1400" dirty="0" err="1"/>
              <a:t>layer</a:t>
            </a:r>
            <a:r>
              <a:rPr lang="tr-TR" sz="1400" dirty="0"/>
              <a:t> </a:t>
            </a:r>
            <a:r>
              <a:rPr lang="tr-TR" sz="1400" dirty="0" err="1"/>
              <a:t>also</a:t>
            </a:r>
            <a:r>
              <a:rPr lang="tr-TR" sz="1400" dirty="0"/>
              <a:t> </a:t>
            </a:r>
            <a:r>
              <a:rPr lang="tr-TR" sz="1400" dirty="0" err="1"/>
              <a:t>synchronizes</a:t>
            </a:r>
            <a:r>
              <a:rPr lang="tr-TR" sz="1400" dirty="0"/>
              <a:t> data transfer </a:t>
            </a:r>
            <a:r>
              <a:rPr lang="tr-TR" sz="1400" dirty="0" err="1"/>
              <a:t>with</a:t>
            </a:r>
            <a:r>
              <a:rPr lang="tr-TR" sz="1400" dirty="0"/>
              <a:t> </a:t>
            </a:r>
            <a:r>
              <a:rPr lang="tr-TR" sz="1400" dirty="0" err="1"/>
              <a:t>checkpoints</a:t>
            </a:r>
            <a:r>
              <a:rPr lang="tr-TR" sz="1400" dirty="0"/>
              <a:t>. </a:t>
            </a:r>
            <a:r>
              <a:rPr lang="tr-TR" sz="1400" dirty="0" err="1"/>
              <a:t>For</a:t>
            </a:r>
            <a:r>
              <a:rPr lang="tr-TR" sz="1400" dirty="0"/>
              <a:t> </a:t>
            </a:r>
            <a:r>
              <a:rPr lang="tr-TR" sz="1400" dirty="0" err="1"/>
              <a:t>example</a:t>
            </a:r>
            <a:r>
              <a:rPr lang="tr-TR" sz="1400" dirty="0"/>
              <a:t>, </a:t>
            </a:r>
            <a:r>
              <a:rPr lang="tr-TR" sz="1400" dirty="0" err="1"/>
              <a:t>if</a:t>
            </a:r>
            <a:r>
              <a:rPr lang="tr-TR" sz="1400" dirty="0"/>
              <a:t> a 100 </a:t>
            </a:r>
            <a:r>
              <a:rPr lang="tr-TR" sz="1400" dirty="0" err="1"/>
              <a:t>megabyte</a:t>
            </a:r>
            <a:r>
              <a:rPr lang="tr-TR" sz="1400" dirty="0"/>
              <a:t> file is </a:t>
            </a:r>
            <a:r>
              <a:rPr lang="tr-TR" sz="1400" dirty="0" err="1"/>
              <a:t>being</a:t>
            </a:r>
            <a:r>
              <a:rPr lang="tr-TR" sz="1400" dirty="0"/>
              <a:t> </a:t>
            </a:r>
            <a:r>
              <a:rPr lang="tr-TR" sz="1400" dirty="0" err="1"/>
              <a:t>transferred</a:t>
            </a:r>
            <a:r>
              <a:rPr lang="tr-TR" sz="1400" dirty="0"/>
              <a:t>, </a:t>
            </a:r>
            <a:r>
              <a:rPr lang="tr-TR" sz="1400" dirty="0" err="1"/>
              <a:t>the</a:t>
            </a:r>
            <a:r>
              <a:rPr lang="tr-TR" sz="1400" dirty="0"/>
              <a:t> </a:t>
            </a:r>
            <a:r>
              <a:rPr lang="tr-TR" sz="1400" dirty="0" err="1"/>
              <a:t>session</a:t>
            </a:r>
            <a:r>
              <a:rPr lang="tr-TR" sz="1400" dirty="0"/>
              <a:t> </a:t>
            </a:r>
            <a:r>
              <a:rPr lang="tr-TR" sz="1400" dirty="0" err="1"/>
              <a:t>layer</a:t>
            </a:r>
            <a:r>
              <a:rPr lang="tr-TR" sz="1400" dirty="0"/>
              <a:t> </a:t>
            </a:r>
            <a:r>
              <a:rPr lang="tr-TR" sz="1400" dirty="0" err="1"/>
              <a:t>could</a:t>
            </a:r>
            <a:r>
              <a:rPr lang="tr-TR" sz="1400" dirty="0"/>
              <a:t> set a </a:t>
            </a:r>
            <a:r>
              <a:rPr lang="tr-TR" sz="1400" dirty="0" err="1"/>
              <a:t>checkpoint</a:t>
            </a:r>
            <a:r>
              <a:rPr lang="tr-TR" sz="1400" dirty="0"/>
              <a:t> </a:t>
            </a:r>
            <a:r>
              <a:rPr lang="tr-TR" sz="1400" dirty="0" err="1"/>
              <a:t>every</a:t>
            </a:r>
            <a:r>
              <a:rPr lang="tr-TR" sz="1400" dirty="0"/>
              <a:t> 5 </a:t>
            </a:r>
            <a:r>
              <a:rPr lang="tr-TR" sz="1400" dirty="0" err="1"/>
              <a:t>megabytes</a:t>
            </a:r>
            <a:r>
              <a:rPr lang="tr-TR" sz="1400" dirty="0"/>
              <a:t>. </a:t>
            </a:r>
            <a:r>
              <a:rPr lang="tr-TR" sz="1400" dirty="0" err="1"/>
              <a:t>In</a:t>
            </a:r>
            <a:r>
              <a:rPr lang="tr-TR" sz="1400" dirty="0"/>
              <a:t> </a:t>
            </a:r>
            <a:r>
              <a:rPr lang="tr-TR" sz="1400" dirty="0" err="1"/>
              <a:t>the</a:t>
            </a:r>
            <a:r>
              <a:rPr lang="tr-TR" sz="1400" dirty="0"/>
              <a:t> </a:t>
            </a:r>
            <a:r>
              <a:rPr lang="tr-TR" sz="1400" dirty="0" err="1"/>
              <a:t>case</a:t>
            </a:r>
            <a:r>
              <a:rPr lang="tr-TR" sz="1400" dirty="0"/>
              <a:t> of a </a:t>
            </a:r>
            <a:r>
              <a:rPr lang="tr-TR" sz="1400" dirty="0" err="1"/>
              <a:t>disconnect</a:t>
            </a:r>
            <a:r>
              <a:rPr lang="tr-TR" sz="1400" dirty="0"/>
              <a:t> </a:t>
            </a:r>
            <a:r>
              <a:rPr lang="tr-TR" sz="1400" dirty="0" err="1"/>
              <a:t>or</a:t>
            </a:r>
            <a:r>
              <a:rPr lang="tr-TR" sz="1400" dirty="0"/>
              <a:t> a </a:t>
            </a:r>
            <a:r>
              <a:rPr lang="tr-TR" sz="1400" dirty="0" err="1"/>
              <a:t>crash</a:t>
            </a:r>
            <a:r>
              <a:rPr lang="tr-TR" sz="1400" dirty="0"/>
              <a:t> </a:t>
            </a:r>
            <a:r>
              <a:rPr lang="tr-TR" sz="1400" dirty="0" err="1"/>
              <a:t>after</a:t>
            </a:r>
            <a:r>
              <a:rPr lang="tr-TR" sz="1400" dirty="0"/>
              <a:t> 52 </a:t>
            </a:r>
            <a:r>
              <a:rPr lang="tr-TR" sz="1400" dirty="0" err="1"/>
              <a:t>megabytes</a:t>
            </a:r>
            <a:r>
              <a:rPr lang="tr-TR" sz="1400" dirty="0"/>
              <a:t> </a:t>
            </a:r>
            <a:r>
              <a:rPr lang="tr-TR" sz="1400" dirty="0" err="1"/>
              <a:t>have</a:t>
            </a:r>
            <a:r>
              <a:rPr lang="tr-TR" sz="1400" dirty="0"/>
              <a:t> </a:t>
            </a:r>
            <a:r>
              <a:rPr lang="tr-TR" sz="1400" dirty="0" err="1"/>
              <a:t>been</a:t>
            </a:r>
            <a:r>
              <a:rPr lang="tr-TR" sz="1400" dirty="0"/>
              <a:t> </a:t>
            </a:r>
            <a:r>
              <a:rPr lang="tr-TR" sz="1400" dirty="0" err="1"/>
              <a:t>transferred</a:t>
            </a:r>
            <a:r>
              <a:rPr lang="tr-TR" sz="1400" dirty="0"/>
              <a:t>, </a:t>
            </a:r>
            <a:r>
              <a:rPr lang="tr-TR" sz="1400" dirty="0" err="1"/>
              <a:t>the</a:t>
            </a:r>
            <a:r>
              <a:rPr lang="tr-TR" sz="1400" dirty="0"/>
              <a:t> </a:t>
            </a:r>
            <a:r>
              <a:rPr lang="tr-TR" sz="1400" dirty="0" err="1"/>
              <a:t>session</a:t>
            </a:r>
            <a:r>
              <a:rPr lang="tr-TR" sz="1400" dirty="0"/>
              <a:t> </a:t>
            </a:r>
            <a:r>
              <a:rPr lang="tr-TR" sz="1400" dirty="0" err="1"/>
              <a:t>could</a:t>
            </a:r>
            <a:r>
              <a:rPr lang="tr-TR" sz="1400" dirty="0"/>
              <a:t> be </a:t>
            </a:r>
            <a:r>
              <a:rPr lang="tr-TR" sz="1400" dirty="0" err="1"/>
              <a:t>resumed</a:t>
            </a:r>
            <a:r>
              <a:rPr lang="tr-TR" sz="1400" dirty="0"/>
              <a:t> </a:t>
            </a:r>
            <a:r>
              <a:rPr lang="tr-TR" sz="1400" dirty="0" err="1"/>
              <a:t>from</a:t>
            </a:r>
            <a:r>
              <a:rPr lang="tr-TR" sz="1400" dirty="0"/>
              <a:t> </a:t>
            </a:r>
            <a:r>
              <a:rPr lang="tr-TR" sz="1400" dirty="0" err="1"/>
              <a:t>the</a:t>
            </a:r>
            <a:r>
              <a:rPr lang="tr-TR" sz="1400" dirty="0"/>
              <a:t> </a:t>
            </a:r>
            <a:r>
              <a:rPr lang="tr-TR" sz="1400" dirty="0" err="1"/>
              <a:t>last</a:t>
            </a:r>
            <a:r>
              <a:rPr lang="tr-TR" sz="1400" dirty="0"/>
              <a:t> </a:t>
            </a:r>
            <a:r>
              <a:rPr lang="tr-TR" sz="1400" dirty="0" err="1"/>
              <a:t>checkpoint</a:t>
            </a:r>
            <a:r>
              <a:rPr lang="tr-TR" sz="1400" dirty="0"/>
              <a:t>, </a:t>
            </a:r>
            <a:r>
              <a:rPr lang="tr-TR" sz="1400" dirty="0" err="1"/>
              <a:t>meaning</a:t>
            </a:r>
            <a:r>
              <a:rPr lang="tr-TR" sz="1400" dirty="0"/>
              <a:t> </a:t>
            </a:r>
            <a:r>
              <a:rPr lang="tr-TR" sz="1400" dirty="0" err="1"/>
              <a:t>only</a:t>
            </a:r>
            <a:r>
              <a:rPr lang="tr-TR" sz="1400" dirty="0"/>
              <a:t> 50 </a:t>
            </a:r>
            <a:r>
              <a:rPr lang="tr-TR" sz="1400" dirty="0" err="1"/>
              <a:t>more</a:t>
            </a:r>
            <a:r>
              <a:rPr lang="tr-TR" sz="1400" dirty="0"/>
              <a:t> </a:t>
            </a:r>
            <a:r>
              <a:rPr lang="tr-TR" sz="1400" dirty="0" err="1"/>
              <a:t>megabytes</a:t>
            </a:r>
            <a:r>
              <a:rPr lang="tr-TR" sz="1400" dirty="0"/>
              <a:t> of data </a:t>
            </a:r>
            <a:r>
              <a:rPr lang="tr-TR" sz="1400" dirty="0" err="1"/>
              <a:t>need</a:t>
            </a:r>
            <a:r>
              <a:rPr lang="tr-TR" sz="1400" dirty="0"/>
              <a:t> </a:t>
            </a:r>
            <a:r>
              <a:rPr lang="tr-TR" sz="1400" dirty="0" err="1"/>
              <a:t>to</a:t>
            </a:r>
            <a:r>
              <a:rPr lang="tr-TR" sz="1400" dirty="0"/>
              <a:t> be </a:t>
            </a:r>
            <a:r>
              <a:rPr lang="tr-TR" sz="1400" dirty="0" err="1"/>
              <a:t>transferred</a:t>
            </a:r>
            <a:r>
              <a:rPr lang="tr-TR" sz="1400" dirty="0"/>
              <a:t>. </a:t>
            </a:r>
            <a:r>
              <a:rPr lang="tr-TR" sz="1400" dirty="0" err="1"/>
              <a:t>Without</a:t>
            </a:r>
            <a:r>
              <a:rPr lang="tr-TR" sz="1400" dirty="0"/>
              <a:t> </a:t>
            </a:r>
            <a:r>
              <a:rPr lang="tr-TR" sz="1400" dirty="0" err="1"/>
              <a:t>the</a:t>
            </a:r>
            <a:r>
              <a:rPr lang="tr-TR" sz="1400" dirty="0"/>
              <a:t> </a:t>
            </a:r>
            <a:r>
              <a:rPr lang="tr-TR" sz="1400" dirty="0" err="1"/>
              <a:t>checkpoints</a:t>
            </a:r>
            <a:r>
              <a:rPr lang="tr-TR" sz="1400" dirty="0"/>
              <a:t>, </a:t>
            </a:r>
            <a:r>
              <a:rPr lang="tr-TR" sz="1400" dirty="0" err="1"/>
              <a:t>the</a:t>
            </a:r>
            <a:r>
              <a:rPr lang="tr-TR" sz="1400" dirty="0"/>
              <a:t> </a:t>
            </a:r>
            <a:r>
              <a:rPr lang="tr-TR" sz="1400" dirty="0" err="1"/>
              <a:t>entire</a:t>
            </a:r>
            <a:r>
              <a:rPr lang="tr-TR" sz="1400" dirty="0"/>
              <a:t> transfer </a:t>
            </a:r>
            <a:r>
              <a:rPr lang="tr-TR" sz="1400" dirty="0" err="1"/>
              <a:t>would</a:t>
            </a:r>
            <a:r>
              <a:rPr lang="tr-TR" sz="1400" dirty="0"/>
              <a:t> </a:t>
            </a:r>
            <a:r>
              <a:rPr lang="tr-TR" sz="1400" dirty="0" err="1"/>
              <a:t>have</a:t>
            </a:r>
            <a:r>
              <a:rPr lang="tr-TR" sz="1400" dirty="0"/>
              <a:t> </a:t>
            </a:r>
            <a:r>
              <a:rPr lang="tr-TR" sz="1400" dirty="0" err="1"/>
              <a:t>to</a:t>
            </a:r>
            <a:r>
              <a:rPr lang="tr-TR" sz="1400" dirty="0"/>
              <a:t> </a:t>
            </a:r>
            <a:r>
              <a:rPr lang="tr-TR" sz="1400" dirty="0" err="1"/>
              <a:t>begin</a:t>
            </a:r>
            <a:r>
              <a:rPr lang="tr-TR" sz="1400" dirty="0"/>
              <a:t> </a:t>
            </a:r>
            <a:r>
              <a:rPr lang="tr-TR" sz="1400" dirty="0" err="1"/>
              <a:t>again</a:t>
            </a:r>
            <a:r>
              <a:rPr lang="tr-TR" sz="1400" dirty="0"/>
              <a:t> </a:t>
            </a:r>
            <a:r>
              <a:rPr lang="tr-TR" sz="1400" dirty="0" err="1"/>
              <a:t>from</a:t>
            </a:r>
            <a:r>
              <a:rPr lang="tr-TR" sz="1400" dirty="0"/>
              <a:t> </a:t>
            </a:r>
            <a:r>
              <a:rPr lang="tr-TR" sz="1400" dirty="0" err="1"/>
              <a:t>scratch</a:t>
            </a:r>
            <a:r>
              <a:rPr lang="tr-TR" sz="1400" dirty="0"/>
              <a:t>.</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SzPts val="1400"/>
              <a:buNone/>
            </a:pP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4"/>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A0CF"/>
              </a:solidFill>
              <a:latin typeface="Arial"/>
              <a:ea typeface="Arial"/>
              <a:cs typeface="Arial"/>
              <a:sym typeface="Arial"/>
            </a:endParaRPr>
          </a:p>
        </p:txBody>
      </p:sp>
      <p:sp>
        <p:nvSpPr>
          <p:cNvPr id="36" name="Google Shape;36;p6"/>
          <p:cNvSpPr txBox="1">
            <a:spLocks noGrp="1"/>
          </p:cNvSpPr>
          <p:nvPr>
            <p:ph type="body" idx="1"/>
          </p:nvPr>
        </p:nvSpPr>
        <p:spPr>
          <a:xfrm>
            <a:off x="457200" y="1462350"/>
            <a:ext cx="4369500" cy="34416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sz="1800"/>
            </a:lvl1pPr>
            <a:lvl2pPr marL="914400" lvl="1" indent="-342900" algn="l">
              <a:lnSpc>
                <a:spcPct val="110000"/>
              </a:lnSpc>
              <a:spcBef>
                <a:spcPts val="600"/>
              </a:spcBef>
              <a:spcAft>
                <a:spcPts val="0"/>
              </a:spcAft>
              <a:buClr>
                <a:srgbClr val="741B47"/>
              </a:buClr>
              <a:buSzPts val="1800"/>
              <a:buChar char="▹"/>
              <a:defRPr sz="1800"/>
            </a:lvl2pPr>
            <a:lvl3pPr marL="1371600" lvl="2" indent="-342900" algn="l">
              <a:lnSpc>
                <a:spcPct val="110000"/>
              </a:lnSpc>
              <a:spcBef>
                <a:spcPts val="600"/>
              </a:spcBef>
              <a:spcAft>
                <a:spcPts val="0"/>
              </a:spcAft>
              <a:buClr>
                <a:srgbClr val="741B47"/>
              </a:buClr>
              <a:buSzPts val="1800"/>
              <a:buChar char="▹"/>
              <a:defRPr sz="1800"/>
            </a:lvl3pPr>
            <a:lvl4pPr marL="1828800" lvl="3" indent="-342900" algn="l">
              <a:lnSpc>
                <a:spcPct val="110000"/>
              </a:lnSpc>
              <a:spcBef>
                <a:spcPts val="600"/>
              </a:spcBef>
              <a:spcAft>
                <a:spcPts val="0"/>
              </a:spcAft>
              <a:buClr>
                <a:srgbClr val="741B47"/>
              </a:buClr>
              <a:buSzPts val="1800"/>
              <a:buChar char="▹"/>
              <a:defRPr sz="1800"/>
            </a:lvl4pPr>
            <a:lvl5pPr marL="2286000" lvl="4" indent="-342900" algn="l">
              <a:lnSpc>
                <a:spcPct val="110000"/>
              </a:lnSpc>
              <a:spcBef>
                <a:spcPts val="600"/>
              </a:spcBef>
              <a:spcAft>
                <a:spcPts val="0"/>
              </a:spcAft>
              <a:buClr>
                <a:srgbClr val="741B47"/>
              </a:buClr>
              <a:buSzPts val="1800"/>
              <a:buChar char="▹"/>
              <a:defRPr sz="1800"/>
            </a:lvl5pPr>
            <a:lvl6pPr marL="2743200" lvl="5" indent="-342900" algn="l">
              <a:lnSpc>
                <a:spcPct val="110000"/>
              </a:lnSpc>
              <a:spcBef>
                <a:spcPts val="600"/>
              </a:spcBef>
              <a:spcAft>
                <a:spcPts val="0"/>
              </a:spcAft>
              <a:buClr>
                <a:srgbClr val="741B47"/>
              </a:buClr>
              <a:buSzPts val="1800"/>
              <a:buChar char="▹"/>
              <a:defRPr sz="1800"/>
            </a:lvl6pPr>
            <a:lvl7pPr marL="3200400" lvl="6" indent="-342900" algn="l">
              <a:lnSpc>
                <a:spcPct val="110000"/>
              </a:lnSpc>
              <a:spcBef>
                <a:spcPts val="600"/>
              </a:spcBef>
              <a:spcAft>
                <a:spcPts val="0"/>
              </a:spcAft>
              <a:buClr>
                <a:srgbClr val="741B47"/>
              </a:buClr>
              <a:buSzPts val="1800"/>
              <a:buChar char="▹"/>
              <a:defRPr sz="1800"/>
            </a:lvl7pPr>
            <a:lvl8pPr marL="3657600" lvl="7" indent="-342900" algn="l">
              <a:lnSpc>
                <a:spcPct val="110000"/>
              </a:lnSpc>
              <a:spcBef>
                <a:spcPts val="600"/>
              </a:spcBef>
              <a:spcAft>
                <a:spcPts val="0"/>
              </a:spcAft>
              <a:buClr>
                <a:srgbClr val="741B47"/>
              </a:buClr>
              <a:buSzPts val="1800"/>
              <a:buChar char="▹"/>
              <a:defRPr sz="1800"/>
            </a:lvl8pPr>
            <a:lvl9pPr marL="4114800" lvl="8" indent="-342900" algn="l">
              <a:lnSpc>
                <a:spcPct val="110000"/>
              </a:lnSpc>
              <a:spcBef>
                <a:spcPts val="600"/>
              </a:spcBef>
              <a:spcAft>
                <a:spcPts val="0"/>
              </a:spcAft>
              <a:buClr>
                <a:srgbClr val="741B47"/>
              </a:buClr>
              <a:buSzPts val="1800"/>
              <a:buChar char="▹"/>
              <a:defRPr sz="1800"/>
            </a:lvl9pPr>
          </a:lstStyle>
          <a:p>
            <a:endParaRPr/>
          </a:p>
        </p:txBody>
      </p:sp>
      <p:sp>
        <p:nvSpPr>
          <p:cNvPr id="37" name="Google Shape;37;p6"/>
          <p:cNvSpPr txBox="1">
            <a:spLocks noGrp="1"/>
          </p:cNvSpPr>
          <p:nvPr>
            <p:ph type="sldNum" idx="12"/>
          </p:nvPr>
        </p:nvSpPr>
        <p:spPr>
          <a:xfrm>
            <a:off x="8943350" y="4903875"/>
            <a:ext cx="1626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pic>
        <p:nvPicPr>
          <p:cNvPr id="40" name="Google Shape;40;p6"/>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44" name="Google Shape;44;p7"/>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8">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51" name="Google Shape;51;p8"/>
          <p:cNvGrpSpPr/>
          <p:nvPr/>
        </p:nvGrpSpPr>
        <p:grpSpPr>
          <a:xfrm>
            <a:off x="5122427" y="66800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0" cy="200503"/>
              <a:chOff x="6621095" y="1452181"/>
              <a:chExt cx="330893" cy="250785"/>
            </a:xfrm>
          </p:grpSpPr>
          <p:sp>
            <p:nvSpPr>
              <p:cNvPr id="278" name="Google Shape;278;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0" cy="200503"/>
              <a:chOff x="6621095" y="1452181"/>
              <a:chExt cx="330893" cy="250785"/>
            </a:xfrm>
          </p:grpSpPr>
          <p:sp>
            <p:nvSpPr>
              <p:cNvPr id="284" name="Google Shape;284;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18" name="Google Shape;318;p8"/>
              <p:cNvGrpSpPr/>
              <p:nvPr/>
            </p:nvGrpSpPr>
            <p:grpSpPr>
              <a:xfrm flipH="1">
                <a:off x="4321769" y="3621401"/>
                <a:ext cx="239005" cy="181217"/>
                <a:chOff x="6621095" y="1452181"/>
                <a:chExt cx="330893" cy="250785"/>
              </a:xfrm>
            </p:grpSpPr>
            <p:sp>
              <p:nvSpPr>
                <p:cNvPr id="319" name="Google Shape;319;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26" name="Google Shape;326;p8"/>
          <p:cNvSpPr txBox="1">
            <a:spLocks noGrp="1"/>
          </p:cNvSpPr>
          <p:nvPr>
            <p:ph type="ctrTitle"/>
          </p:nvPr>
        </p:nvSpPr>
        <p:spPr>
          <a:xfrm>
            <a:off x="889475" y="1863600"/>
            <a:ext cx="49764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3600" dirty="0">
                <a:solidFill>
                  <a:srgbClr val="741B47"/>
                </a:solidFill>
                <a:latin typeface="Raleway Medium"/>
                <a:ea typeface="Raleway Medium"/>
                <a:cs typeface="Raleway Medium"/>
                <a:sym typeface="Raleway Medium"/>
              </a:rPr>
              <a:t>Open </a:t>
            </a:r>
            <a:r>
              <a:rPr lang="tr-TR" sz="3600" dirty="0" err="1">
                <a:solidFill>
                  <a:srgbClr val="741B47"/>
                </a:solidFill>
                <a:latin typeface="Raleway Medium"/>
                <a:ea typeface="Raleway Medium"/>
                <a:cs typeface="Raleway Medium"/>
                <a:sym typeface="Raleway Medium"/>
              </a:rPr>
              <a:t>System</a:t>
            </a:r>
            <a:r>
              <a:rPr lang="tr-TR" sz="3600" dirty="0">
                <a:solidFill>
                  <a:srgbClr val="741B47"/>
                </a:solidFill>
                <a:latin typeface="Raleway Medium"/>
                <a:ea typeface="Raleway Medium"/>
                <a:cs typeface="Raleway Medium"/>
                <a:sym typeface="Raleway Medium"/>
              </a:rPr>
              <a:t> </a:t>
            </a:r>
            <a:r>
              <a:rPr lang="tr-TR" sz="3600" dirty="0" err="1">
                <a:solidFill>
                  <a:srgbClr val="741B47"/>
                </a:solidFill>
                <a:latin typeface="Raleway Medium"/>
                <a:ea typeface="Raleway Medium"/>
                <a:cs typeface="Raleway Medium"/>
                <a:sym typeface="Raleway Medium"/>
              </a:rPr>
              <a:t>Interconnection</a:t>
            </a:r>
            <a:r>
              <a:rPr lang="tr-TR" sz="3600" dirty="0">
                <a:solidFill>
                  <a:srgbClr val="741B47"/>
                </a:solidFill>
                <a:latin typeface="Raleway Medium"/>
                <a:ea typeface="Raleway Medium"/>
                <a:cs typeface="Raleway Medium"/>
                <a:sym typeface="Raleway Medium"/>
              </a:rPr>
              <a:t> (OSI) </a:t>
            </a:r>
            <a:r>
              <a:rPr lang="tr-TR" sz="3600" dirty="0" err="1">
                <a:solidFill>
                  <a:srgbClr val="741B47"/>
                </a:solidFill>
                <a:latin typeface="Raleway Medium"/>
                <a:ea typeface="Raleway Medium"/>
                <a:cs typeface="Raleway Medium"/>
                <a:sym typeface="Raleway Medium"/>
              </a:rPr>
              <a:t>Specifications</a:t>
            </a:r>
            <a:endParaRPr sz="3600" dirty="0">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10</a:t>
            </a:fld>
            <a:endParaRPr/>
          </a:p>
        </p:txBody>
      </p:sp>
      <p:sp>
        <p:nvSpPr>
          <p:cNvPr id="402" name="Google Shape;402;p17"/>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Transport Layer (Layer 4)</a:t>
            </a:r>
            <a:endParaRPr sz="4800" b="0" i="0" u="none" strike="noStrike" cap="none">
              <a:solidFill>
                <a:srgbClr val="419ED3"/>
              </a:solidFill>
              <a:latin typeface="Raleway SemiBold"/>
              <a:ea typeface="Raleway SemiBold"/>
              <a:cs typeface="Raleway SemiBold"/>
              <a:sym typeface="Raleway SemiBold"/>
            </a:endParaRPr>
          </a:p>
        </p:txBody>
      </p:sp>
      <p:sp>
        <p:nvSpPr>
          <p:cNvPr id="403" name="Google Shape;403;p17"/>
          <p:cNvSpPr txBox="1"/>
          <p:nvPr/>
        </p:nvSpPr>
        <p:spPr>
          <a:xfrm>
            <a:off x="300575" y="790975"/>
            <a:ext cx="8613300" cy="19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Responsible</a:t>
            </a:r>
            <a:r>
              <a:rPr lang="tr-TR" sz="2400" dirty="0">
                <a:latin typeface="Raleway"/>
                <a:ea typeface="Raleway"/>
                <a:cs typeface="Raleway"/>
                <a:sym typeface="Raleway"/>
              </a:rPr>
              <a:t> </a:t>
            </a:r>
            <a:r>
              <a:rPr lang="tr-TR" sz="2400" dirty="0" err="1">
                <a:latin typeface="Raleway"/>
                <a:ea typeface="Raleway"/>
                <a:cs typeface="Raleway"/>
                <a:sym typeface="Raleway"/>
              </a:rPr>
              <a:t>for</a:t>
            </a:r>
            <a:r>
              <a:rPr lang="tr-TR" sz="2400" dirty="0">
                <a:latin typeface="Raleway"/>
                <a:ea typeface="Raleway"/>
                <a:cs typeface="Raleway"/>
                <a:sym typeface="Raleway"/>
              </a:rPr>
              <a:t> </a:t>
            </a:r>
            <a:r>
              <a:rPr lang="tr-TR" sz="2400" dirty="0" err="1">
                <a:latin typeface="Raleway"/>
                <a:ea typeface="Raleway"/>
                <a:cs typeface="Raleway"/>
                <a:sym typeface="Raleway"/>
              </a:rPr>
              <a:t>end-to-end</a:t>
            </a:r>
            <a:r>
              <a:rPr lang="tr-TR" sz="2400" dirty="0">
                <a:latin typeface="Raleway"/>
                <a:ea typeface="Raleway"/>
                <a:cs typeface="Raleway"/>
                <a:sym typeface="Raleway"/>
              </a:rPr>
              <a:t> </a:t>
            </a:r>
            <a:r>
              <a:rPr lang="tr-TR" sz="2400" dirty="0" err="1">
                <a:latin typeface="Raleway"/>
                <a:ea typeface="Raleway"/>
                <a:cs typeface="Raleway"/>
                <a:sym typeface="Raleway"/>
              </a:rPr>
              <a:t>communication</a:t>
            </a:r>
            <a:r>
              <a:rPr lang="tr-TR" sz="2400" dirty="0">
                <a:latin typeface="Raleway"/>
                <a:ea typeface="Raleway"/>
                <a:cs typeface="Raleway"/>
                <a:sym typeface="Raleway"/>
              </a:rPr>
              <a:t> </a:t>
            </a:r>
            <a:r>
              <a:rPr lang="tr-TR" sz="2400" dirty="0" err="1">
                <a:latin typeface="Raleway"/>
                <a:ea typeface="Raleway"/>
                <a:cs typeface="Raleway"/>
                <a:sym typeface="Raleway"/>
              </a:rPr>
              <a:t>between</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two </a:t>
            </a:r>
            <a:r>
              <a:rPr lang="tr-TR" sz="2400" dirty="0" err="1">
                <a:latin typeface="Raleway"/>
                <a:ea typeface="Raleway"/>
                <a:cs typeface="Raleway"/>
                <a:sym typeface="Raleway"/>
              </a:rPr>
              <a:t>devices</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Takes</a:t>
            </a:r>
            <a:r>
              <a:rPr lang="tr-TR" sz="2400" dirty="0">
                <a:latin typeface="Raleway"/>
                <a:ea typeface="Raleway"/>
                <a:cs typeface="Raleway"/>
                <a:sym typeface="Raleway"/>
              </a:rPr>
              <a:t> data (</a:t>
            </a:r>
            <a:r>
              <a:rPr lang="tr-TR" sz="2400" dirty="0" err="1">
                <a:latin typeface="Raleway"/>
                <a:ea typeface="Raleway"/>
                <a:cs typeface="Raleway"/>
                <a:sym typeface="Raleway"/>
              </a:rPr>
              <a:t>from</a:t>
            </a:r>
            <a:r>
              <a:rPr lang="tr-TR" sz="2400" dirty="0">
                <a:latin typeface="Raleway"/>
                <a:ea typeface="Raleway"/>
                <a:cs typeface="Raleway"/>
                <a:sym typeface="Raleway"/>
              </a:rPr>
              <a:t> </a:t>
            </a:r>
            <a:r>
              <a:rPr lang="tr-TR" sz="2400" dirty="0" err="1">
                <a:latin typeface="Raleway"/>
                <a:ea typeface="Raleway"/>
                <a:cs typeface="Raleway"/>
                <a:sym typeface="Raleway"/>
              </a:rPr>
              <a:t>upper</a:t>
            </a:r>
            <a:r>
              <a:rPr lang="tr-TR" sz="2400" dirty="0">
                <a:latin typeface="Raleway"/>
                <a:ea typeface="Raleway"/>
                <a:cs typeface="Raleway"/>
                <a:sym typeface="Raleway"/>
              </a:rPr>
              <a:t>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breaks</a:t>
            </a:r>
            <a:r>
              <a:rPr lang="tr-TR" sz="2400" dirty="0">
                <a:latin typeface="Raleway"/>
                <a:ea typeface="Raleway"/>
                <a:cs typeface="Raleway"/>
                <a:sym typeface="Raleway"/>
              </a:rPr>
              <a:t> </a:t>
            </a:r>
            <a:r>
              <a:rPr lang="tr-TR" sz="2400" dirty="0" err="1">
                <a:latin typeface="Raleway"/>
                <a:ea typeface="Raleway"/>
                <a:cs typeface="Raleway"/>
                <a:sym typeface="Raleway"/>
              </a:rPr>
              <a:t>into</a:t>
            </a:r>
            <a:r>
              <a:rPr lang="tr-TR" sz="2400" dirty="0">
                <a:latin typeface="Raleway"/>
                <a:ea typeface="Raleway"/>
                <a:cs typeface="Raleway"/>
                <a:sym typeface="Raleway"/>
              </a:rPr>
              <a:t> </a:t>
            </a:r>
            <a:r>
              <a:rPr lang="tr-TR" sz="2400" u="sng" dirty="0" err="1">
                <a:latin typeface="Raleway"/>
                <a:ea typeface="Raleway"/>
                <a:cs typeface="Raleway"/>
                <a:sym typeface="Raleway"/>
              </a:rPr>
              <a:t>segments</a:t>
            </a:r>
            <a:endParaRPr sz="2400" u="sng" dirty="0">
              <a:latin typeface="Raleway"/>
              <a:ea typeface="Raleway"/>
              <a:cs typeface="Raleway"/>
              <a:sym typeface="Raleway"/>
            </a:endParaRPr>
          </a:p>
          <a:p>
            <a:pPr marL="0" lvl="0" indent="0" algn="l" rtl="0">
              <a:spcBef>
                <a:spcPts val="0"/>
              </a:spcBef>
              <a:spcAft>
                <a:spcPts val="0"/>
              </a:spcAft>
              <a:buNone/>
            </a:pPr>
            <a:endParaRPr sz="2400" u="sng"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Responsible</a:t>
            </a:r>
            <a:r>
              <a:rPr lang="tr-TR" sz="2400" dirty="0">
                <a:latin typeface="Raleway"/>
                <a:ea typeface="Raleway"/>
                <a:cs typeface="Raleway"/>
                <a:sym typeface="Raleway"/>
              </a:rPr>
              <a:t> </a:t>
            </a:r>
            <a:r>
              <a:rPr lang="tr-TR" sz="2400" dirty="0" err="1">
                <a:latin typeface="Raleway"/>
                <a:ea typeface="Raleway"/>
                <a:cs typeface="Raleway"/>
                <a:sym typeface="Raleway"/>
              </a:rPr>
              <a:t>for</a:t>
            </a:r>
            <a:r>
              <a:rPr lang="tr-TR" sz="2400" dirty="0">
                <a:latin typeface="Raleway"/>
                <a:ea typeface="Raleway"/>
                <a:cs typeface="Raleway"/>
                <a:sym typeface="Raleway"/>
              </a:rPr>
              <a:t> </a:t>
            </a:r>
            <a:r>
              <a:rPr lang="tr-TR" sz="2400" dirty="0" err="1">
                <a:latin typeface="Raleway"/>
                <a:ea typeface="Raleway"/>
                <a:cs typeface="Raleway"/>
                <a:sym typeface="Raleway"/>
              </a:rPr>
              <a:t>flow</a:t>
            </a:r>
            <a:r>
              <a:rPr lang="tr-TR" sz="2400" dirty="0">
                <a:latin typeface="Raleway"/>
                <a:ea typeface="Raleway"/>
                <a:cs typeface="Raleway"/>
                <a:sym typeface="Raleway"/>
              </a:rPr>
              <a:t> </a:t>
            </a:r>
            <a:r>
              <a:rPr lang="tr-TR" sz="2400" dirty="0" err="1">
                <a:latin typeface="Raleway"/>
                <a:ea typeface="Raleway"/>
                <a:cs typeface="Raleway"/>
                <a:sym typeface="Raleway"/>
              </a:rPr>
              <a:t>control</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error</a:t>
            </a:r>
            <a:r>
              <a:rPr lang="tr-TR" sz="2400" dirty="0">
                <a:latin typeface="Raleway"/>
                <a:ea typeface="Raleway"/>
                <a:cs typeface="Raleway"/>
                <a:sym typeface="Raleway"/>
              </a:rPr>
              <a:t> </a:t>
            </a:r>
            <a:r>
              <a:rPr lang="tr-TR" sz="2400" dirty="0" err="1">
                <a:latin typeface="Raleway"/>
                <a:ea typeface="Raleway"/>
                <a:cs typeface="Raleway"/>
                <a:sym typeface="Raleway"/>
              </a:rPr>
              <a:t>control</a:t>
            </a:r>
            <a:endParaRPr sz="2400" dirty="0">
              <a:latin typeface="Raleway"/>
              <a:ea typeface="Raleway"/>
              <a:cs typeface="Raleway"/>
              <a:sym typeface="Raleway"/>
            </a:endParaRPr>
          </a:p>
        </p:txBody>
      </p:sp>
      <p:pic>
        <p:nvPicPr>
          <p:cNvPr id="404" name="Google Shape;404;p17"/>
          <p:cNvPicPr preferRelativeResize="0"/>
          <p:nvPr/>
        </p:nvPicPr>
        <p:blipFill>
          <a:blip r:embed="rId3">
            <a:alphaModFix/>
          </a:blip>
          <a:stretch>
            <a:fillRect/>
          </a:stretch>
        </p:blipFill>
        <p:spPr>
          <a:xfrm>
            <a:off x="1468423" y="3335950"/>
            <a:ext cx="6402024" cy="143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11</a:t>
            </a:fld>
            <a:endParaRPr/>
          </a:p>
        </p:txBody>
      </p:sp>
      <p:sp>
        <p:nvSpPr>
          <p:cNvPr id="410" name="Google Shape;410;p18"/>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Network Layer (Layer 3)</a:t>
            </a:r>
            <a:endParaRPr sz="4800" b="0" i="0" u="none" strike="noStrike" cap="none">
              <a:solidFill>
                <a:srgbClr val="419ED3"/>
              </a:solidFill>
              <a:latin typeface="Raleway SemiBold"/>
              <a:ea typeface="Raleway SemiBold"/>
              <a:cs typeface="Raleway SemiBold"/>
              <a:sym typeface="Raleway SemiBold"/>
            </a:endParaRPr>
          </a:p>
        </p:txBody>
      </p:sp>
      <p:sp>
        <p:nvSpPr>
          <p:cNvPr id="411" name="Google Shape;411;p18"/>
          <p:cNvSpPr txBox="1"/>
          <p:nvPr/>
        </p:nvSpPr>
        <p:spPr>
          <a:xfrm>
            <a:off x="300575" y="790975"/>
            <a:ext cx="8613300" cy="19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Facilitates</a:t>
            </a:r>
            <a:r>
              <a:rPr lang="tr-TR" sz="2400" dirty="0">
                <a:latin typeface="Raleway"/>
                <a:ea typeface="Raleway"/>
                <a:cs typeface="Raleway"/>
                <a:sym typeface="Raleway"/>
              </a:rPr>
              <a:t> data transfer </a:t>
            </a:r>
            <a:r>
              <a:rPr lang="tr-TR" sz="2400" dirty="0" err="1">
                <a:latin typeface="Raleway"/>
                <a:ea typeface="Raleway"/>
                <a:cs typeface="Raleway"/>
                <a:sym typeface="Raleway"/>
              </a:rPr>
              <a:t>between</a:t>
            </a:r>
            <a:r>
              <a:rPr lang="tr-TR" sz="2400" dirty="0">
                <a:latin typeface="Raleway"/>
                <a:ea typeface="Raleway"/>
                <a:cs typeface="Raleway"/>
                <a:sym typeface="Raleway"/>
              </a:rPr>
              <a:t> two </a:t>
            </a:r>
            <a:r>
              <a:rPr lang="tr-TR" sz="2400" dirty="0" err="1">
                <a:latin typeface="Raleway"/>
                <a:ea typeface="Raleway"/>
                <a:cs typeface="Raleway"/>
                <a:sym typeface="Raleway"/>
              </a:rPr>
              <a:t>different</a:t>
            </a:r>
            <a:r>
              <a:rPr lang="tr-TR" sz="2400" dirty="0">
                <a:latin typeface="Raleway"/>
                <a:ea typeface="Raleway"/>
                <a:cs typeface="Raleway"/>
                <a:sym typeface="Raleway"/>
              </a:rPr>
              <a:t> </a:t>
            </a:r>
            <a:r>
              <a:rPr lang="tr-TR" sz="2400" dirty="0" err="1">
                <a:latin typeface="Raleway"/>
                <a:ea typeface="Raleway"/>
                <a:cs typeface="Raleway"/>
                <a:sym typeface="Raleway"/>
              </a:rPr>
              <a:t>networks</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Takes</a:t>
            </a:r>
            <a:r>
              <a:rPr lang="tr-TR" sz="2400" dirty="0">
                <a:latin typeface="Raleway"/>
                <a:ea typeface="Raleway"/>
                <a:cs typeface="Raleway"/>
                <a:sym typeface="Raleway"/>
              </a:rPr>
              <a:t> data </a:t>
            </a:r>
            <a:r>
              <a:rPr lang="tr-TR" sz="2400" dirty="0" err="1">
                <a:latin typeface="Raleway"/>
                <a:ea typeface="Raleway"/>
                <a:cs typeface="Raleway"/>
                <a:sym typeface="Raleway"/>
              </a:rPr>
              <a:t>segments</a:t>
            </a:r>
            <a:r>
              <a:rPr lang="tr-TR" sz="2400" dirty="0">
                <a:latin typeface="Raleway"/>
                <a:ea typeface="Raleway"/>
                <a:cs typeface="Raleway"/>
                <a:sym typeface="Raleway"/>
              </a:rPr>
              <a:t> (</a:t>
            </a:r>
            <a:r>
              <a:rPr lang="tr-TR" sz="2400" dirty="0" err="1">
                <a:latin typeface="Raleway"/>
                <a:ea typeface="Raleway"/>
                <a:cs typeface="Raleway"/>
                <a:sym typeface="Raleway"/>
              </a:rPr>
              <a:t>from</a:t>
            </a:r>
            <a:r>
              <a:rPr lang="tr-TR" sz="2400" dirty="0">
                <a:latin typeface="Raleway"/>
                <a:ea typeface="Raleway"/>
                <a:cs typeface="Raleway"/>
                <a:sym typeface="Raleway"/>
              </a:rPr>
              <a:t> </a:t>
            </a:r>
            <a:r>
              <a:rPr lang="tr-TR" sz="2400" dirty="0" err="1">
                <a:latin typeface="Raleway"/>
                <a:ea typeface="Raleway"/>
                <a:cs typeface="Raleway"/>
                <a:sym typeface="Raleway"/>
              </a:rPr>
              <a:t>upper</a:t>
            </a:r>
            <a:r>
              <a:rPr lang="tr-TR" sz="2400" dirty="0">
                <a:latin typeface="Raleway"/>
                <a:ea typeface="Raleway"/>
                <a:cs typeface="Raleway"/>
                <a:sym typeface="Raleway"/>
              </a:rPr>
              <a:t>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breaks</a:t>
            </a:r>
            <a:r>
              <a:rPr lang="tr-TR" sz="2400" dirty="0">
                <a:latin typeface="Raleway"/>
                <a:ea typeface="Raleway"/>
                <a:cs typeface="Raleway"/>
                <a:sym typeface="Raleway"/>
              </a:rPr>
              <a:t> </a:t>
            </a:r>
            <a:r>
              <a:rPr lang="tr-TR" sz="2400" dirty="0" err="1">
                <a:latin typeface="Raleway"/>
                <a:ea typeface="Raleway"/>
                <a:cs typeface="Raleway"/>
                <a:sym typeface="Raleway"/>
              </a:rPr>
              <a:t>into</a:t>
            </a:r>
            <a:r>
              <a:rPr lang="tr-TR" sz="2400" dirty="0">
                <a:latin typeface="Raleway"/>
                <a:ea typeface="Raleway"/>
                <a:cs typeface="Raleway"/>
                <a:sym typeface="Raleway"/>
              </a:rPr>
              <a:t> </a:t>
            </a:r>
            <a:r>
              <a:rPr lang="tr-TR" sz="2400" u="sng" dirty="0" err="1">
                <a:latin typeface="Raleway"/>
                <a:ea typeface="Raleway"/>
                <a:cs typeface="Raleway"/>
                <a:sym typeface="Raleway"/>
              </a:rPr>
              <a:t>packets</a:t>
            </a:r>
            <a:endParaRPr sz="2400" dirty="0">
              <a:latin typeface="Raleway"/>
              <a:ea typeface="Raleway"/>
              <a:cs typeface="Raleway"/>
              <a:sym typeface="Raleway"/>
            </a:endParaRPr>
          </a:p>
        </p:txBody>
      </p:sp>
      <p:pic>
        <p:nvPicPr>
          <p:cNvPr id="412" name="Google Shape;412;p18"/>
          <p:cNvPicPr preferRelativeResize="0"/>
          <p:nvPr/>
        </p:nvPicPr>
        <p:blipFill>
          <a:blip r:embed="rId3">
            <a:alphaModFix/>
          </a:blip>
          <a:stretch>
            <a:fillRect/>
          </a:stretch>
        </p:blipFill>
        <p:spPr>
          <a:xfrm>
            <a:off x="1226836" y="3093175"/>
            <a:ext cx="6995126" cy="159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12</a:t>
            </a:fld>
            <a:endParaRPr/>
          </a:p>
        </p:txBody>
      </p:sp>
      <p:sp>
        <p:nvSpPr>
          <p:cNvPr id="418" name="Google Shape;418;p19"/>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Data Link Layer (Layer 2)</a:t>
            </a:r>
            <a:endParaRPr sz="4800" b="0" i="0" u="none" strike="noStrike" cap="none">
              <a:solidFill>
                <a:srgbClr val="419ED3"/>
              </a:solidFill>
              <a:latin typeface="Raleway SemiBold"/>
              <a:ea typeface="Raleway SemiBold"/>
              <a:cs typeface="Raleway SemiBold"/>
              <a:sym typeface="Raleway SemiBold"/>
            </a:endParaRPr>
          </a:p>
        </p:txBody>
      </p:sp>
      <p:sp>
        <p:nvSpPr>
          <p:cNvPr id="419" name="Google Shape;419;p19"/>
          <p:cNvSpPr txBox="1"/>
          <p:nvPr/>
        </p:nvSpPr>
        <p:spPr>
          <a:xfrm>
            <a:off x="300575" y="790975"/>
            <a:ext cx="8584500" cy="19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Facilitates</a:t>
            </a:r>
            <a:r>
              <a:rPr lang="tr-TR" sz="2400" dirty="0">
                <a:latin typeface="Raleway"/>
                <a:ea typeface="Raleway"/>
                <a:cs typeface="Raleway"/>
                <a:sym typeface="Raleway"/>
              </a:rPr>
              <a:t> data transfer </a:t>
            </a:r>
            <a:r>
              <a:rPr lang="tr-TR" sz="2400" dirty="0" err="1">
                <a:latin typeface="Raleway"/>
                <a:ea typeface="Raleway"/>
                <a:cs typeface="Raleway"/>
                <a:sym typeface="Raleway"/>
              </a:rPr>
              <a:t>between</a:t>
            </a:r>
            <a:r>
              <a:rPr lang="tr-TR" sz="2400" dirty="0">
                <a:latin typeface="Raleway"/>
                <a:ea typeface="Raleway"/>
                <a:cs typeface="Raleway"/>
                <a:sym typeface="Raleway"/>
              </a:rPr>
              <a:t> two </a:t>
            </a:r>
            <a:r>
              <a:rPr lang="tr-TR" sz="2400" dirty="0" err="1">
                <a:latin typeface="Raleway"/>
                <a:ea typeface="Raleway"/>
                <a:cs typeface="Raleway"/>
                <a:sym typeface="Raleway"/>
              </a:rPr>
              <a:t>devices</a:t>
            </a:r>
            <a:r>
              <a:rPr lang="tr-TR" sz="2400" dirty="0">
                <a:latin typeface="Raleway"/>
                <a:ea typeface="Raleway"/>
                <a:cs typeface="Raleway"/>
                <a:sym typeface="Raleway"/>
              </a:rPr>
              <a:t> on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same</a:t>
            </a:r>
            <a:r>
              <a:rPr lang="tr-TR" sz="2400" dirty="0">
                <a:latin typeface="Raleway"/>
                <a:ea typeface="Raleway"/>
                <a:cs typeface="Raleway"/>
                <a:sym typeface="Raleway"/>
              </a:rPr>
              <a:t> network</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Takes</a:t>
            </a:r>
            <a:r>
              <a:rPr lang="tr-TR" sz="2400" dirty="0">
                <a:latin typeface="Raleway"/>
                <a:ea typeface="Raleway"/>
                <a:cs typeface="Raleway"/>
                <a:sym typeface="Raleway"/>
              </a:rPr>
              <a:t> data </a:t>
            </a:r>
            <a:r>
              <a:rPr lang="tr-TR" sz="2400" dirty="0" err="1">
                <a:latin typeface="Raleway"/>
                <a:ea typeface="Raleway"/>
                <a:cs typeface="Raleway"/>
                <a:sym typeface="Raleway"/>
              </a:rPr>
              <a:t>packets</a:t>
            </a:r>
            <a:r>
              <a:rPr lang="tr-TR" sz="2400" dirty="0">
                <a:latin typeface="Raleway"/>
                <a:ea typeface="Raleway"/>
                <a:cs typeface="Raleway"/>
                <a:sym typeface="Raleway"/>
              </a:rPr>
              <a:t> (</a:t>
            </a:r>
            <a:r>
              <a:rPr lang="tr-TR" sz="2400" dirty="0" err="1">
                <a:latin typeface="Raleway"/>
                <a:ea typeface="Raleway"/>
                <a:cs typeface="Raleway"/>
                <a:sym typeface="Raleway"/>
              </a:rPr>
              <a:t>from</a:t>
            </a:r>
            <a:r>
              <a:rPr lang="tr-TR" sz="2400" dirty="0">
                <a:latin typeface="Raleway"/>
                <a:ea typeface="Raleway"/>
                <a:cs typeface="Raleway"/>
                <a:sym typeface="Raleway"/>
              </a:rPr>
              <a:t> </a:t>
            </a:r>
            <a:r>
              <a:rPr lang="tr-TR" sz="2400" dirty="0" err="1">
                <a:latin typeface="Raleway"/>
                <a:ea typeface="Raleway"/>
                <a:cs typeface="Raleway"/>
                <a:sym typeface="Raleway"/>
              </a:rPr>
              <a:t>upper</a:t>
            </a:r>
            <a:r>
              <a:rPr lang="tr-TR" sz="2400" dirty="0">
                <a:latin typeface="Raleway"/>
                <a:ea typeface="Raleway"/>
                <a:cs typeface="Raleway"/>
                <a:sym typeface="Raleway"/>
              </a:rPr>
              <a:t>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breaks</a:t>
            </a:r>
            <a:r>
              <a:rPr lang="tr-TR" sz="2400" dirty="0">
                <a:latin typeface="Raleway"/>
                <a:ea typeface="Raleway"/>
                <a:cs typeface="Raleway"/>
                <a:sym typeface="Raleway"/>
              </a:rPr>
              <a:t> </a:t>
            </a:r>
            <a:r>
              <a:rPr lang="tr-TR" sz="2400" dirty="0" err="1">
                <a:latin typeface="Raleway"/>
                <a:ea typeface="Raleway"/>
                <a:cs typeface="Raleway"/>
                <a:sym typeface="Raleway"/>
              </a:rPr>
              <a:t>into</a:t>
            </a:r>
            <a:r>
              <a:rPr lang="tr-TR" sz="2400" dirty="0">
                <a:latin typeface="Raleway"/>
                <a:ea typeface="Raleway"/>
                <a:cs typeface="Raleway"/>
                <a:sym typeface="Raleway"/>
              </a:rPr>
              <a:t> </a:t>
            </a:r>
            <a:r>
              <a:rPr lang="tr-TR" sz="2400" u="sng" dirty="0" err="1">
                <a:latin typeface="Raleway"/>
                <a:ea typeface="Raleway"/>
                <a:cs typeface="Raleway"/>
                <a:sym typeface="Raleway"/>
              </a:rPr>
              <a:t>frames</a:t>
            </a:r>
            <a:endParaRPr sz="2400" u="sng" dirty="0">
              <a:latin typeface="Raleway"/>
              <a:ea typeface="Raleway"/>
              <a:cs typeface="Raleway"/>
              <a:sym typeface="Raleway"/>
            </a:endParaRPr>
          </a:p>
          <a:p>
            <a:pPr marL="0" lvl="0" indent="0" algn="l" rtl="0">
              <a:spcBef>
                <a:spcPts val="0"/>
              </a:spcBef>
              <a:spcAft>
                <a:spcPts val="0"/>
              </a:spcAft>
              <a:buNone/>
            </a:pPr>
            <a:endParaRPr sz="2400" u="sng"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Responsible</a:t>
            </a:r>
            <a:r>
              <a:rPr lang="tr-TR" sz="2400" dirty="0">
                <a:latin typeface="Raleway"/>
                <a:ea typeface="Raleway"/>
                <a:cs typeface="Raleway"/>
                <a:sym typeface="Raleway"/>
              </a:rPr>
              <a:t> </a:t>
            </a:r>
            <a:r>
              <a:rPr lang="tr-TR" sz="2400" dirty="0" err="1">
                <a:latin typeface="Raleway"/>
                <a:ea typeface="Raleway"/>
                <a:cs typeface="Raleway"/>
                <a:sym typeface="Raleway"/>
              </a:rPr>
              <a:t>for</a:t>
            </a:r>
            <a:r>
              <a:rPr lang="tr-TR" sz="2400" dirty="0">
                <a:latin typeface="Raleway"/>
                <a:ea typeface="Raleway"/>
                <a:cs typeface="Raleway"/>
                <a:sym typeface="Raleway"/>
              </a:rPr>
              <a:t> </a:t>
            </a:r>
            <a:r>
              <a:rPr lang="tr-TR" sz="2400" dirty="0" err="1">
                <a:latin typeface="Raleway"/>
                <a:ea typeface="Raleway"/>
                <a:cs typeface="Raleway"/>
                <a:sym typeface="Raleway"/>
              </a:rPr>
              <a:t>flow</a:t>
            </a:r>
            <a:r>
              <a:rPr lang="tr-TR" sz="2400" dirty="0">
                <a:latin typeface="Raleway"/>
                <a:ea typeface="Raleway"/>
                <a:cs typeface="Raleway"/>
                <a:sym typeface="Raleway"/>
              </a:rPr>
              <a:t> </a:t>
            </a:r>
            <a:r>
              <a:rPr lang="tr-TR" sz="2400" dirty="0" err="1">
                <a:latin typeface="Raleway"/>
                <a:ea typeface="Raleway"/>
                <a:cs typeface="Raleway"/>
                <a:sym typeface="Raleway"/>
              </a:rPr>
              <a:t>control</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error</a:t>
            </a:r>
            <a:r>
              <a:rPr lang="tr-TR" sz="2400" dirty="0">
                <a:latin typeface="Raleway"/>
                <a:ea typeface="Raleway"/>
                <a:cs typeface="Raleway"/>
                <a:sym typeface="Raleway"/>
              </a:rPr>
              <a:t> </a:t>
            </a:r>
            <a:r>
              <a:rPr lang="tr-TR" sz="2400" dirty="0" err="1">
                <a:latin typeface="Raleway"/>
                <a:ea typeface="Raleway"/>
                <a:cs typeface="Raleway"/>
                <a:sym typeface="Raleway"/>
              </a:rPr>
              <a:t>control</a:t>
            </a:r>
            <a:endParaRPr sz="2400" dirty="0">
              <a:latin typeface="Raleway"/>
              <a:ea typeface="Raleway"/>
              <a:cs typeface="Raleway"/>
              <a:sym typeface="Raleway"/>
            </a:endParaRPr>
          </a:p>
        </p:txBody>
      </p:sp>
      <p:pic>
        <p:nvPicPr>
          <p:cNvPr id="420" name="Google Shape;420;p19"/>
          <p:cNvPicPr preferRelativeResize="0"/>
          <p:nvPr/>
        </p:nvPicPr>
        <p:blipFill rotWithShape="1">
          <a:blip r:embed="rId3">
            <a:alphaModFix/>
          </a:blip>
          <a:srcRect t="23088"/>
          <a:stretch/>
        </p:blipFill>
        <p:spPr>
          <a:xfrm>
            <a:off x="1102275" y="3555525"/>
            <a:ext cx="7160401" cy="129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20"/>
          <p:cNvPicPr preferRelativeResize="0"/>
          <p:nvPr/>
        </p:nvPicPr>
        <p:blipFill>
          <a:blip r:embed="rId3">
            <a:alphaModFix/>
          </a:blip>
          <a:stretch>
            <a:fillRect/>
          </a:stretch>
        </p:blipFill>
        <p:spPr>
          <a:xfrm>
            <a:off x="1095375" y="3170713"/>
            <a:ext cx="6953250" cy="1447800"/>
          </a:xfrm>
          <a:prstGeom prst="rect">
            <a:avLst/>
          </a:prstGeom>
          <a:noFill/>
          <a:ln>
            <a:noFill/>
          </a:ln>
        </p:spPr>
      </p:pic>
      <p:sp>
        <p:nvSpPr>
          <p:cNvPr id="426" name="Google Shape;426;p2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13</a:t>
            </a:fld>
            <a:endParaRPr/>
          </a:p>
        </p:txBody>
      </p:sp>
      <p:sp>
        <p:nvSpPr>
          <p:cNvPr id="427" name="Google Shape;427;p20"/>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Physical Layer (Layer 1)</a:t>
            </a:r>
            <a:endParaRPr sz="4800" b="0" i="0" u="none" strike="noStrike" cap="none">
              <a:solidFill>
                <a:srgbClr val="419ED3"/>
              </a:solidFill>
              <a:latin typeface="Raleway SemiBold"/>
              <a:ea typeface="Raleway SemiBold"/>
              <a:cs typeface="Raleway SemiBold"/>
              <a:sym typeface="Raleway SemiBold"/>
            </a:endParaRPr>
          </a:p>
        </p:txBody>
      </p:sp>
      <p:sp>
        <p:nvSpPr>
          <p:cNvPr id="428" name="Google Shape;428;p20"/>
          <p:cNvSpPr txBox="1"/>
          <p:nvPr/>
        </p:nvSpPr>
        <p:spPr>
          <a:xfrm>
            <a:off x="300575" y="790975"/>
            <a:ext cx="8386800" cy="1802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Includes</a:t>
            </a:r>
            <a:r>
              <a:rPr lang="tr-TR" sz="2400" dirty="0">
                <a:latin typeface="Raleway"/>
                <a:ea typeface="Raleway"/>
                <a:cs typeface="Raleway"/>
                <a:sym typeface="Raleway"/>
              </a:rPr>
              <a:t> </a:t>
            </a:r>
            <a:r>
              <a:rPr lang="tr-TR" sz="2400" dirty="0" err="1">
                <a:latin typeface="Raleway"/>
                <a:ea typeface="Raleway"/>
                <a:cs typeface="Raleway"/>
                <a:sym typeface="Raleway"/>
              </a:rPr>
              <a:t>physical</a:t>
            </a:r>
            <a:r>
              <a:rPr lang="tr-TR" sz="2400" dirty="0">
                <a:latin typeface="Raleway"/>
                <a:ea typeface="Raleway"/>
                <a:cs typeface="Raleway"/>
                <a:sym typeface="Raleway"/>
              </a:rPr>
              <a:t> </a:t>
            </a:r>
            <a:r>
              <a:rPr lang="tr-TR" sz="2400" dirty="0" err="1">
                <a:latin typeface="Raleway"/>
                <a:ea typeface="Raleway"/>
                <a:cs typeface="Raleway"/>
                <a:sym typeface="Raleway"/>
              </a:rPr>
              <a:t>equipment</a:t>
            </a:r>
            <a:r>
              <a:rPr lang="tr-TR" sz="2400" dirty="0">
                <a:latin typeface="Raleway"/>
                <a:ea typeface="Raleway"/>
                <a:cs typeface="Raleway"/>
                <a:sym typeface="Raleway"/>
              </a:rPr>
              <a:t> </a:t>
            </a:r>
            <a:endParaRPr sz="2400" dirty="0">
              <a:latin typeface="Raleway"/>
              <a:ea typeface="Raleway"/>
              <a:cs typeface="Raleway"/>
              <a:sym typeface="Raleway"/>
            </a:endParaRPr>
          </a:p>
          <a:p>
            <a:pPr marL="914400" lvl="0" indent="0" algn="l" rtl="0">
              <a:spcBef>
                <a:spcPts val="0"/>
              </a:spcBef>
              <a:spcAft>
                <a:spcPts val="0"/>
              </a:spcAft>
              <a:buNone/>
            </a:pPr>
            <a:r>
              <a:rPr lang="tr-TR" sz="1800" dirty="0" err="1">
                <a:latin typeface="Raleway"/>
                <a:ea typeface="Raleway"/>
                <a:cs typeface="Raleway"/>
                <a:sym typeface="Raleway"/>
              </a:rPr>
              <a:t>cables</a:t>
            </a:r>
            <a:r>
              <a:rPr lang="tr-TR" sz="1800" dirty="0">
                <a:latin typeface="Raleway"/>
                <a:ea typeface="Raleway"/>
                <a:cs typeface="Raleway"/>
                <a:sym typeface="Raleway"/>
              </a:rPr>
              <a:t>				</a:t>
            </a:r>
            <a:r>
              <a:rPr lang="tr-TR" sz="1800" dirty="0" err="1">
                <a:latin typeface="Raleway"/>
                <a:ea typeface="Raleway"/>
                <a:cs typeface="Raleway"/>
                <a:sym typeface="Raleway"/>
              </a:rPr>
              <a:t>repeaters</a:t>
            </a:r>
            <a:r>
              <a:rPr lang="tr-TR" sz="1800" dirty="0">
                <a:latin typeface="Raleway"/>
                <a:ea typeface="Raleway"/>
                <a:cs typeface="Raleway"/>
                <a:sym typeface="Raleway"/>
              </a:rPr>
              <a:t>			</a:t>
            </a:r>
            <a:r>
              <a:rPr lang="tr-TR" sz="1800" dirty="0" err="1">
                <a:latin typeface="Raleway"/>
                <a:ea typeface="Raleway"/>
                <a:cs typeface="Raleway"/>
                <a:sym typeface="Raleway"/>
              </a:rPr>
              <a:t>modems</a:t>
            </a:r>
            <a:endParaRPr sz="1800" dirty="0">
              <a:latin typeface="Raleway"/>
              <a:ea typeface="Raleway"/>
              <a:cs typeface="Raleway"/>
              <a:sym typeface="Raleway"/>
            </a:endParaRPr>
          </a:p>
          <a:p>
            <a:pPr marL="914400" lvl="0" indent="0" algn="l" rtl="0">
              <a:spcBef>
                <a:spcPts val="0"/>
              </a:spcBef>
              <a:spcAft>
                <a:spcPts val="0"/>
              </a:spcAft>
              <a:buNone/>
            </a:pPr>
            <a:r>
              <a:rPr lang="tr-TR" sz="1800" dirty="0" err="1">
                <a:latin typeface="Raleway"/>
                <a:ea typeface="Raleway"/>
                <a:cs typeface="Raleway"/>
                <a:sym typeface="Raleway"/>
              </a:rPr>
              <a:t>transceivers</a:t>
            </a:r>
            <a:r>
              <a:rPr lang="tr-TR" sz="1800" dirty="0">
                <a:latin typeface="Raleway"/>
                <a:ea typeface="Raleway"/>
                <a:cs typeface="Raleway"/>
                <a:sym typeface="Raleway"/>
              </a:rPr>
              <a:t>			</a:t>
            </a:r>
            <a:r>
              <a:rPr lang="tr-TR" sz="1800" dirty="0" err="1">
                <a:latin typeface="Raleway"/>
                <a:ea typeface="Raleway"/>
                <a:cs typeface="Raleway"/>
                <a:sym typeface="Raleway"/>
              </a:rPr>
              <a:t>media</a:t>
            </a:r>
            <a:r>
              <a:rPr lang="tr-TR" sz="1800" dirty="0">
                <a:latin typeface="Raleway"/>
                <a:ea typeface="Raleway"/>
                <a:cs typeface="Raleway"/>
                <a:sym typeface="Raleway"/>
              </a:rPr>
              <a:t> </a:t>
            </a:r>
            <a:r>
              <a:rPr lang="tr-TR" sz="1800" dirty="0" err="1">
                <a:latin typeface="Raleway"/>
                <a:ea typeface="Raleway"/>
                <a:cs typeface="Raleway"/>
                <a:sym typeface="Raleway"/>
              </a:rPr>
              <a:t>converters</a:t>
            </a:r>
            <a:r>
              <a:rPr lang="tr-TR" sz="1800" dirty="0">
                <a:latin typeface="Raleway"/>
                <a:ea typeface="Raleway"/>
                <a:cs typeface="Raleway"/>
                <a:sym typeface="Raleway"/>
              </a:rPr>
              <a:t>	</a:t>
            </a:r>
            <a:r>
              <a:rPr lang="tr-TR" sz="1800" dirty="0" err="1">
                <a:latin typeface="Raleway"/>
                <a:ea typeface="Raleway"/>
                <a:cs typeface="Raleway"/>
                <a:sym typeface="Raleway"/>
              </a:rPr>
              <a:t>hubs</a:t>
            </a:r>
            <a:endParaRPr sz="1800" dirty="0">
              <a:latin typeface="Raleway"/>
              <a:ea typeface="Raleway"/>
              <a:cs typeface="Raleway"/>
              <a:sym typeface="Raleway"/>
            </a:endParaRPr>
          </a:p>
          <a:p>
            <a:pPr marL="914400" lvl="0" indent="0" algn="l" rtl="0">
              <a:spcBef>
                <a:spcPts val="0"/>
              </a:spcBef>
              <a:spcAft>
                <a:spcPts val="0"/>
              </a:spcAft>
              <a:buNone/>
            </a:pPr>
            <a:r>
              <a:rPr lang="tr-TR" sz="1800" dirty="0" err="1">
                <a:latin typeface="Raleway"/>
                <a:ea typeface="Raleway"/>
                <a:cs typeface="Raleway"/>
                <a:sym typeface="Raleway"/>
              </a:rPr>
              <a:t>etc</a:t>
            </a:r>
            <a:r>
              <a:rPr lang="tr-TR" sz="1800" dirty="0">
                <a:latin typeface="Raleway"/>
                <a:ea typeface="Raleway"/>
                <a:cs typeface="Raleway"/>
                <a:sym typeface="Raleway"/>
              </a:rPr>
              <a:t>.</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a:latin typeface="Raleway"/>
                <a:ea typeface="Raleway"/>
                <a:cs typeface="Raleway"/>
                <a:sym typeface="Raleway"/>
              </a:rPr>
              <a:t>Data is </a:t>
            </a:r>
            <a:r>
              <a:rPr lang="tr-TR" sz="2400" dirty="0" err="1">
                <a:latin typeface="Raleway"/>
                <a:ea typeface="Raleway"/>
                <a:cs typeface="Raleway"/>
                <a:sym typeface="Raleway"/>
              </a:rPr>
              <a:t>converted</a:t>
            </a:r>
            <a:r>
              <a:rPr lang="tr-TR" sz="2400" dirty="0">
                <a:latin typeface="Raleway"/>
                <a:ea typeface="Raleway"/>
                <a:cs typeface="Raleway"/>
                <a:sym typeface="Raleway"/>
              </a:rPr>
              <a:t> </a:t>
            </a:r>
            <a:r>
              <a:rPr lang="tr-TR" sz="2400" dirty="0" err="1">
                <a:latin typeface="Raleway"/>
                <a:ea typeface="Raleway"/>
                <a:cs typeface="Raleway"/>
                <a:sym typeface="Raleway"/>
              </a:rPr>
              <a:t>into</a:t>
            </a:r>
            <a:r>
              <a:rPr lang="tr-TR" sz="2400" dirty="0">
                <a:latin typeface="Raleway"/>
                <a:ea typeface="Raleway"/>
                <a:cs typeface="Raleway"/>
                <a:sym typeface="Raleway"/>
              </a:rPr>
              <a:t> bit </a:t>
            </a:r>
            <a:r>
              <a:rPr lang="tr-TR" sz="2400" dirty="0" err="1">
                <a:latin typeface="Raleway"/>
                <a:ea typeface="Raleway"/>
                <a:cs typeface="Raleway"/>
                <a:sym typeface="Raleway"/>
              </a:rPr>
              <a:t>streams</a:t>
            </a:r>
            <a:endParaRPr sz="2400" dirty="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1"/>
          <p:cNvSpPr txBox="1">
            <a:spLocks noGrp="1"/>
          </p:cNvSpPr>
          <p:nvPr>
            <p:ph type="ctrTitle"/>
          </p:nvPr>
        </p:nvSpPr>
        <p:spPr>
          <a:xfrm>
            <a:off x="1018750" y="23399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Data Encapsulation</a:t>
            </a:r>
            <a:endParaRPr sz="4000">
              <a:solidFill>
                <a:srgbClr val="741B47"/>
              </a:solidFill>
              <a:latin typeface="Raleway Medium"/>
              <a:ea typeface="Raleway Medium"/>
              <a:cs typeface="Raleway Medium"/>
              <a:sym typeface="Raleway Medium"/>
            </a:endParaRPr>
          </a:p>
        </p:txBody>
      </p:sp>
      <p:sp>
        <p:nvSpPr>
          <p:cNvPr id="434" name="Google Shape;434;p21"/>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sz="3600" b="0" i="0" u="none" strike="noStrike" cap="none">
              <a:solidFill>
                <a:schemeClr val="lt1"/>
              </a:solidFill>
              <a:latin typeface="Raleway Medium"/>
              <a:ea typeface="Raleway Medium"/>
              <a:cs typeface="Raleway Medium"/>
              <a:sym typeface="Raleway Medium"/>
            </a:endParaRPr>
          </a:p>
        </p:txBody>
      </p:sp>
      <p:sp>
        <p:nvSpPr>
          <p:cNvPr id="435" name="Google Shape;435;p21"/>
          <p:cNvSpPr txBox="1">
            <a:spLocks noGrp="1"/>
          </p:cNvSpPr>
          <p:nvPr>
            <p:ph type="subTitle" idx="1"/>
          </p:nvPr>
        </p:nvSpPr>
        <p:spPr>
          <a:xfrm>
            <a:off x="1085850" y="29217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15</a:t>
            </a:fld>
            <a:endParaRPr/>
          </a:p>
        </p:txBody>
      </p:sp>
      <p:sp>
        <p:nvSpPr>
          <p:cNvPr id="441" name="Google Shape;441;p22"/>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Data Encapsulation</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42" name="Google Shape;442;p22"/>
          <p:cNvSpPr txBox="1"/>
          <p:nvPr/>
        </p:nvSpPr>
        <p:spPr>
          <a:xfrm>
            <a:off x="152550" y="662750"/>
            <a:ext cx="8838900" cy="2336400"/>
          </a:xfrm>
          <a:prstGeom prst="rect">
            <a:avLst/>
          </a:prstGeom>
          <a:solidFill>
            <a:srgbClr val="FFFFFF"/>
          </a:solid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For</a:t>
            </a:r>
            <a:r>
              <a:rPr lang="tr-TR" sz="2200" dirty="0">
                <a:latin typeface="Raleway"/>
                <a:ea typeface="Raleway"/>
                <a:cs typeface="Raleway"/>
                <a:sym typeface="Raleway"/>
              </a:rPr>
              <a:t> two </a:t>
            </a:r>
            <a:r>
              <a:rPr lang="tr-TR" sz="2200" dirty="0" err="1">
                <a:latin typeface="Raleway"/>
                <a:ea typeface="Raleway"/>
                <a:cs typeface="Raleway"/>
                <a:sym typeface="Raleway"/>
              </a:rPr>
              <a:t>nodes</a:t>
            </a:r>
            <a:r>
              <a:rPr lang="tr-TR" sz="2200" dirty="0">
                <a:latin typeface="Raleway"/>
                <a:ea typeface="Raleway"/>
                <a:cs typeface="Raleway"/>
                <a:sym typeface="Raleway"/>
              </a:rPr>
              <a:t> </a:t>
            </a:r>
            <a:r>
              <a:rPr lang="tr-TR" sz="2200" dirty="0" err="1">
                <a:latin typeface="Raleway"/>
                <a:ea typeface="Raleway"/>
                <a:cs typeface="Raleway"/>
                <a:sym typeface="Raleway"/>
              </a:rPr>
              <a:t>communicate</a:t>
            </a:r>
            <a:r>
              <a:rPr lang="tr-TR" sz="2200" dirty="0">
                <a:latin typeface="Raleway"/>
                <a:ea typeface="Raleway"/>
                <a:cs typeface="Raleway"/>
                <a:sym typeface="Raleway"/>
              </a:rPr>
              <a:t> they </a:t>
            </a:r>
            <a:r>
              <a:rPr lang="tr-TR" sz="2200" dirty="0" err="1">
                <a:latin typeface="Raleway"/>
                <a:ea typeface="Raleway"/>
                <a:cs typeface="Raleway"/>
                <a:sym typeface="Raleway"/>
              </a:rPr>
              <a:t>must</a:t>
            </a:r>
            <a:r>
              <a:rPr lang="tr-TR" sz="2200" dirty="0">
                <a:latin typeface="Raleway"/>
                <a:ea typeface="Raleway"/>
                <a:cs typeface="Raleway"/>
                <a:sym typeface="Raleway"/>
              </a:rPr>
              <a:t> </a:t>
            </a:r>
            <a:r>
              <a:rPr lang="tr-TR" sz="2200" dirty="0" err="1">
                <a:latin typeface="Raleway"/>
                <a:ea typeface="Raleway"/>
                <a:cs typeface="Raleway"/>
                <a:sym typeface="Raleway"/>
              </a:rPr>
              <a:t>use</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same</a:t>
            </a:r>
            <a:r>
              <a:rPr lang="tr-TR" sz="2200" dirty="0">
                <a:latin typeface="Raleway"/>
                <a:ea typeface="Raleway"/>
                <a:cs typeface="Raleway"/>
                <a:sym typeface="Raleway"/>
              </a:rPr>
              <a:t> </a:t>
            </a:r>
            <a:r>
              <a:rPr lang="tr-TR" sz="2200" dirty="0" err="1">
                <a:latin typeface="Raleway"/>
                <a:ea typeface="Raleway"/>
                <a:cs typeface="Raleway"/>
                <a:sym typeface="Raleway"/>
              </a:rPr>
              <a:t>protocol</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Each</a:t>
            </a:r>
            <a:r>
              <a:rPr lang="tr-TR" sz="2200" dirty="0">
                <a:latin typeface="Raleway"/>
                <a:ea typeface="Raleway"/>
                <a:cs typeface="Raleway"/>
                <a:sym typeface="Raleway"/>
              </a:rPr>
              <a:t> </a:t>
            </a:r>
            <a:r>
              <a:rPr lang="tr-TR" sz="2200" dirty="0" err="1">
                <a:latin typeface="Raleway"/>
                <a:ea typeface="Raleway"/>
                <a:cs typeface="Raleway"/>
                <a:sym typeface="Raleway"/>
              </a:rPr>
              <a:t>layer</a:t>
            </a:r>
            <a:r>
              <a:rPr lang="tr-TR" sz="2200" dirty="0">
                <a:latin typeface="Raleway"/>
                <a:ea typeface="Raleway"/>
                <a:cs typeface="Raleway"/>
                <a:sym typeface="Raleway"/>
              </a:rPr>
              <a:t> </a:t>
            </a:r>
            <a:r>
              <a:rPr lang="tr-TR" sz="2200" i="1" dirty="0">
                <a:latin typeface="Raleway"/>
                <a:ea typeface="Raleway"/>
                <a:cs typeface="Raleway"/>
                <a:sym typeface="Raleway"/>
              </a:rPr>
              <a:t>(OSI </a:t>
            </a:r>
            <a:r>
              <a:rPr lang="tr-TR" sz="2200" i="1" dirty="0" err="1">
                <a:latin typeface="Raleway"/>
                <a:ea typeface="Raleway"/>
                <a:cs typeface="Raleway"/>
                <a:sym typeface="Raleway"/>
              </a:rPr>
              <a:t>or</a:t>
            </a:r>
            <a:r>
              <a:rPr lang="tr-TR" sz="2200" i="1" dirty="0">
                <a:latin typeface="Raleway"/>
                <a:ea typeface="Raleway"/>
                <a:cs typeface="Raleway"/>
                <a:sym typeface="Raleway"/>
              </a:rPr>
              <a:t> </a:t>
            </a:r>
            <a:r>
              <a:rPr lang="tr-TR" sz="2200" i="1" dirty="0" err="1">
                <a:latin typeface="Raleway"/>
                <a:ea typeface="Raleway"/>
                <a:cs typeface="Raleway"/>
                <a:sym typeface="Raleway"/>
              </a:rPr>
              <a:t>DoD</a:t>
            </a:r>
            <a:r>
              <a:rPr lang="tr-TR" sz="2200" i="1" dirty="0">
                <a:latin typeface="Raleway"/>
                <a:ea typeface="Raleway"/>
                <a:cs typeface="Raleway"/>
                <a:sym typeface="Raleway"/>
              </a:rPr>
              <a:t>)</a:t>
            </a:r>
            <a:r>
              <a:rPr lang="tr-TR" sz="2200" dirty="0">
                <a:latin typeface="Raleway"/>
                <a:ea typeface="Raleway"/>
                <a:cs typeface="Raleway"/>
                <a:sym typeface="Raleway"/>
              </a:rPr>
              <a:t> </a:t>
            </a:r>
            <a:r>
              <a:rPr lang="tr-TR" sz="2200" dirty="0" err="1">
                <a:latin typeface="Raleway"/>
                <a:ea typeface="Raleway"/>
                <a:cs typeface="Raleway"/>
                <a:sym typeface="Raleway"/>
              </a:rPr>
              <a:t>communicates</a:t>
            </a:r>
            <a:r>
              <a:rPr lang="tr-TR" sz="2200" dirty="0">
                <a:latin typeface="Raleway"/>
                <a:ea typeface="Raleway"/>
                <a:cs typeface="Raleway"/>
                <a:sym typeface="Raleway"/>
              </a:rPr>
              <a:t> </a:t>
            </a:r>
            <a:r>
              <a:rPr lang="tr-TR" sz="2200" dirty="0" err="1">
                <a:latin typeface="Raleway"/>
                <a:ea typeface="Raleway"/>
                <a:cs typeface="Raleway"/>
                <a:sym typeface="Raleway"/>
              </a:rPr>
              <a:t>with</a:t>
            </a:r>
            <a:r>
              <a:rPr lang="tr-TR" sz="2200" dirty="0">
                <a:latin typeface="Raleway"/>
                <a:ea typeface="Raleway"/>
                <a:cs typeface="Raleway"/>
                <a:sym typeface="Raleway"/>
              </a:rPr>
              <a:t> </a:t>
            </a:r>
            <a:r>
              <a:rPr lang="tr-TR" sz="2200" dirty="0" err="1">
                <a:latin typeface="Raleway"/>
                <a:ea typeface="Raleway"/>
                <a:cs typeface="Raleway"/>
                <a:sym typeface="Raleway"/>
              </a:rPr>
              <a:t>its</a:t>
            </a:r>
            <a:r>
              <a:rPr lang="tr-TR" sz="2200" dirty="0">
                <a:latin typeface="Raleway"/>
                <a:ea typeface="Raleway"/>
                <a:cs typeface="Raleway"/>
                <a:sym typeface="Raleway"/>
              </a:rPr>
              <a:t> </a:t>
            </a:r>
            <a:r>
              <a:rPr lang="tr-TR" sz="2200" dirty="0" err="1">
                <a:latin typeface="Raleway"/>
                <a:ea typeface="Raleway"/>
                <a:cs typeface="Raleway"/>
                <a:sym typeface="Raleway"/>
              </a:rPr>
              <a:t>equivalent</a:t>
            </a:r>
            <a:r>
              <a:rPr lang="tr-TR" sz="2200" dirty="0">
                <a:latin typeface="Raleway"/>
                <a:ea typeface="Raleway"/>
                <a:cs typeface="Raleway"/>
                <a:sym typeface="Raleway"/>
              </a:rPr>
              <a:t> </a:t>
            </a:r>
            <a:r>
              <a:rPr lang="tr-TR" sz="2200" dirty="0" err="1">
                <a:latin typeface="Raleway"/>
                <a:ea typeface="Raleway"/>
                <a:cs typeface="Raleway"/>
                <a:sym typeface="Raleway"/>
              </a:rPr>
              <a:t>layer</a:t>
            </a:r>
            <a:r>
              <a:rPr lang="tr-TR" sz="2200" dirty="0">
                <a:latin typeface="Raleway"/>
                <a:ea typeface="Raleway"/>
                <a:cs typeface="Raleway"/>
                <a:sym typeface="Raleway"/>
              </a:rPr>
              <a:t> on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other</a:t>
            </a:r>
            <a:r>
              <a:rPr lang="tr-TR" sz="2200" dirty="0">
                <a:latin typeface="Raleway"/>
                <a:ea typeface="Raleway"/>
                <a:cs typeface="Raleway"/>
                <a:sym typeface="Raleway"/>
              </a:rPr>
              <a:t> </a:t>
            </a:r>
            <a:r>
              <a:rPr lang="tr-TR" sz="2200" dirty="0" err="1">
                <a:latin typeface="Raleway"/>
                <a:ea typeface="Raleway"/>
                <a:cs typeface="Raleway"/>
                <a:sym typeface="Raleway"/>
              </a:rPr>
              <a:t>node</a:t>
            </a:r>
            <a:r>
              <a:rPr lang="tr-TR" sz="2200" dirty="0">
                <a:latin typeface="Raleway"/>
                <a:ea typeface="Raleway"/>
                <a:cs typeface="Raleway"/>
                <a:sym typeface="Raleway"/>
              </a:rPr>
              <a:t> </a:t>
            </a:r>
            <a:r>
              <a:rPr lang="tr-TR" sz="2200" dirty="0" err="1">
                <a:latin typeface="Raleway"/>
                <a:ea typeface="Raleway"/>
                <a:cs typeface="Raleway"/>
                <a:sym typeface="Raleway"/>
              </a:rPr>
              <a:t>via</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lower</a:t>
            </a:r>
            <a:r>
              <a:rPr lang="tr-TR" sz="2200" dirty="0">
                <a:latin typeface="Raleway"/>
                <a:ea typeface="Raleway"/>
                <a:cs typeface="Raleway"/>
                <a:sym typeface="Raleway"/>
              </a:rPr>
              <a:t> </a:t>
            </a:r>
            <a:r>
              <a:rPr lang="tr-TR" sz="2200" dirty="0" err="1">
                <a:latin typeface="Raleway"/>
                <a:ea typeface="Raleway"/>
                <a:cs typeface="Raleway"/>
                <a:sym typeface="Raleway"/>
              </a:rPr>
              <a:t>layers</a:t>
            </a:r>
            <a:r>
              <a:rPr lang="tr-TR" sz="2200" dirty="0">
                <a:latin typeface="Raleway"/>
                <a:ea typeface="Raleway"/>
                <a:cs typeface="Raleway"/>
                <a:sym typeface="Raleway"/>
              </a:rPr>
              <a:t> of </a:t>
            </a:r>
            <a:r>
              <a:rPr lang="tr-TR" sz="2200" dirty="0" err="1">
                <a:latin typeface="Raleway"/>
                <a:ea typeface="Raleway"/>
                <a:cs typeface="Raleway"/>
                <a:sym typeface="Raleway"/>
              </a:rPr>
              <a:t>the</a:t>
            </a:r>
            <a:r>
              <a:rPr lang="tr-TR" sz="2200" dirty="0">
                <a:latin typeface="Raleway"/>
                <a:ea typeface="Raleway"/>
                <a:cs typeface="Raleway"/>
                <a:sym typeface="Raleway"/>
              </a:rPr>
              <a:t> model</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Each</a:t>
            </a:r>
            <a:r>
              <a:rPr lang="tr-TR" sz="2200" dirty="0">
                <a:latin typeface="Raleway"/>
                <a:ea typeface="Raleway"/>
                <a:cs typeface="Raleway"/>
                <a:sym typeface="Raleway"/>
              </a:rPr>
              <a:t> </a:t>
            </a:r>
            <a:r>
              <a:rPr lang="tr-TR" sz="2200" dirty="0" err="1">
                <a:latin typeface="Raleway"/>
                <a:ea typeface="Raleway"/>
                <a:cs typeface="Raleway"/>
                <a:sym typeface="Raleway"/>
              </a:rPr>
              <a:t>layer</a:t>
            </a:r>
            <a:r>
              <a:rPr lang="tr-TR" sz="2200" dirty="0">
                <a:latin typeface="Raleway"/>
                <a:ea typeface="Raleway"/>
                <a:cs typeface="Raleway"/>
                <a:sym typeface="Raleway"/>
              </a:rPr>
              <a:t> </a:t>
            </a:r>
            <a:r>
              <a:rPr lang="tr-TR" sz="2200" dirty="0" err="1">
                <a:latin typeface="Raleway"/>
                <a:ea typeface="Raleway"/>
                <a:cs typeface="Raleway"/>
                <a:sym typeface="Raleway"/>
              </a:rPr>
              <a:t>provides</a:t>
            </a:r>
            <a:r>
              <a:rPr lang="tr-TR" sz="2200" dirty="0">
                <a:latin typeface="Raleway"/>
                <a:ea typeface="Raleway"/>
                <a:cs typeface="Raleway"/>
                <a:sym typeface="Raleway"/>
              </a:rPr>
              <a:t> </a:t>
            </a:r>
            <a:r>
              <a:rPr lang="tr-TR" sz="2200" dirty="0" err="1">
                <a:latin typeface="Raleway"/>
                <a:ea typeface="Raleway"/>
                <a:cs typeface="Raleway"/>
                <a:sym typeface="Raleway"/>
              </a:rPr>
              <a:t>services</a:t>
            </a:r>
            <a:r>
              <a:rPr lang="tr-TR" sz="2200" dirty="0">
                <a:latin typeface="Raleway"/>
                <a:ea typeface="Raleway"/>
                <a:cs typeface="Raleway"/>
                <a:sym typeface="Raleway"/>
              </a:rPr>
              <a:t> </a:t>
            </a: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layer</a:t>
            </a:r>
            <a:r>
              <a:rPr lang="tr-TR" sz="2200" dirty="0">
                <a:latin typeface="Raleway"/>
                <a:ea typeface="Raleway"/>
                <a:cs typeface="Raleway"/>
                <a:sym typeface="Raleway"/>
              </a:rPr>
              <a:t> </a:t>
            </a:r>
            <a:r>
              <a:rPr lang="tr-TR" sz="2200" dirty="0" err="1">
                <a:latin typeface="Raleway"/>
                <a:ea typeface="Raleway"/>
                <a:cs typeface="Raleway"/>
                <a:sym typeface="Raleway"/>
              </a:rPr>
              <a:t>above</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uses</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services</a:t>
            </a:r>
            <a:r>
              <a:rPr lang="tr-TR" sz="2200" dirty="0">
                <a:latin typeface="Raleway"/>
                <a:ea typeface="Raleway"/>
                <a:cs typeface="Raleway"/>
                <a:sym typeface="Raleway"/>
              </a:rPr>
              <a:t> of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layer</a:t>
            </a:r>
            <a:r>
              <a:rPr lang="tr-TR" sz="2200" dirty="0">
                <a:latin typeface="Raleway"/>
                <a:ea typeface="Raleway"/>
                <a:cs typeface="Raleway"/>
                <a:sym typeface="Raleway"/>
              </a:rPr>
              <a:t> </a:t>
            </a:r>
            <a:r>
              <a:rPr lang="tr-TR" sz="2200" dirty="0" err="1">
                <a:latin typeface="Raleway"/>
                <a:ea typeface="Raleway"/>
                <a:cs typeface="Raleway"/>
                <a:sym typeface="Raleway"/>
              </a:rPr>
              <a:t>below</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16</a:t>
            </a:fld>
            <a:endParaRPr/>
          </a:p>
        </p:txBody>
      </p:sp>
      <p:sp>
        <p:nvSpPr>
          <p:cNvPr id="448" name="Google Shape;448;p23"/>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Data Encapsulation</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pic>
        <p:nvPicPr>
          <p:cNvPr id="449" name="Google Shape;449;p23"/>
          <p:cNvPicPr preferRelativeResize="0"/>
          <p:nvPr/>
        </p:nvPicPr>
        <p:blipFill>
          <a:blip r:embed="rId3">
            <a:alphaModFix/>
          </a:blip>
          <a:stretch>
            <a:fillRect/>
          </a:stretch>
        </p:blipFill>
        <p:spPr>
          <a:xfrm>
            <a:off x="1406100" y="848900"/>
            <a:ext cx="6885175" cy="363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17</a:t>
            </a:fld>
            <a:endParaRPr/>
          </a:p>
        </p:txBody>
      </p:sp>
      <p:sp>
        <p:nvSpPr>
          <p:cNvPr id="455" name="Google Shape;455;p24"/>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Data Encapsulation</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pic>
        <p:nvPicPr>
          <p:cNvPr id="456" name="Google Shape;456;p24" descr="Data Encapsulation and De-encapsulation Explained"/>
          <p:cNvPicPr preferRelativeResize="0"/>
          <p:nvPr/>
        </p:nvPicPr>
        <p:blipFill>
          <a:blip r:embed="rId3">
            <a:alphaModFix/>
          </a:blip>
          <a:stretch>
            <a:fillRect/>
          </a:stretch>
        </p:blipFill>
        <p:spPr>
          <a:xfrm>
            <a:off x="950350" y="651300"/>
            <a:ext cx="6960362" cy="453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5" name="Google Shape;55;p9"/>
          <p:cNvGrpSpPr/>
          <p:nvPr/>
        </p:nvGrpSpPr>
        <p:grpSpPr>
          <a:xfrm>
            <a:off x="5122427" y="668001"/>
            <a:ext cx="3841143" cy="3893303"/>
            <a:chOff x="5122427" y="668001"/>
            <a:chExt cx="3841143" cy="3893303"/>
          </a:xfrm>
        </p:grpSpPr>
        <p:grpSp>
          <p:nvGrpSpPr>
            <p:cNvPr id="56" name="Google Shape;56;p9"/>
            <p:cNvGrpSpPr/>
            <p:nvPr/>
          </p:nvGrpSpPr>
          <p:grpSpPr>
            <a:xfrm>
              <a:off x="5144045" y="893590"/>
              <a:ext cx="2833667" cy="2964311"/>
              <a:chOff x="3860721" y="1330073"/>
              <a:chExt cx="3544299" cy="3707706"/>
            </a:xfrm>
          </p:grpSpPr>
          <p:sp>
            <p:nvSpPr>
              <p:cNvPr id="57" name="Google Shape;57;p9"/>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9"/>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9"/>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9"/>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9"/>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9"/>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9"/>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9"/>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9"/>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9"/>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9"/>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9"/>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9"/>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9"/>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9"/>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9"/>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9"/>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9"/>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9"/>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9"/>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9"/>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9"/>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9"/>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9"/>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9"/>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9"/>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9"/>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9"/>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9"/>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9"/>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9"/>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9"/>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9"/>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9"/>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9"/>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9"/>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9"/>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9"/>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9"/>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9"/>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9"/>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9"/>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9"/>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9"/>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9"/>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9"/>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9"/>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9"/>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9"/>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9"/>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9"/>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9"/>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9"/>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9"/>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9"/>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9"/>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9"/>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9"/>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9"/>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9"/>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9"/>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9"/>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9"/>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9"/>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9"/>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9"/>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9"/>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9"/>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9"/>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9"/>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9"/>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9"/>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9"/>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9"/>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9"/>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9"/>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9"/>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9"/>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9"/>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9"/>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9"/>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9"/>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9"/>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9"/>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9"/>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9"/>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9"/>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9"/>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9"/>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9"/>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9"/>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9"/>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9"/>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9"/>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9"/>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9"/>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9"/>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9"/>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9"/>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9"/>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9"/>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9"/>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9"/>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9"/>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9"/>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9"/>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9"/>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4" name="Google Shape;164;p9"/>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9"/>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9"/>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9"/>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9"/>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9"/>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9"/>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9"/>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9"/>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9"/>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9"/>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9"/>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9"/>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9"/>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9"/>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9"/>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9"/>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9"/>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9"/>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9"/>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9"/>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9"/>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9"/>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9"/>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9"/>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9"/>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9"/>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9"/>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9"/>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9"/>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9"/>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5" name="Google Shape;195;p9"/>
            <p:cNvGrpSpPr/>
            <p:nvPr/>
          </p:nvGrpSpPr>
          <p:grpSpPr>
            <a:xfrm flipH="1">
              <a:off x="5678143" y="1227582"/>
              <a:ext cx="345795" cy="1043508"/>
              <a:chOff x="5678143" y="1151382"/>
              <a:chExt cx="345795" cy="1043508"/>
            </a:xfrm>
          </p:grpSpPr>
          <p:sp>
            <p:nvSpPr>
              <p:cNvPr id="196" name="Google Shape;196;p9"/>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9"/>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9"/>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9"/>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9"/>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9"/>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9"/>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9"/>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9"/>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9"/>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9"/>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9"/>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9"/>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9"/>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9"/>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9"/>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9"/>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13" name="Google Shape;213;p9"/>
            <p:cNvGrpSpPr/>
            <p:nvPr/>
          </p:nvGrpSpPr>
          <p:grpSpPr>
            <a:xfrm>
              <a:off x="5122427" y="3292365"/>
              <a:ext cx="823270" cy="1268939"/>
              <a:chOff x="5490177" y="3555452"/>
              <a:chExt cx="823270" cy="1268939"/>
            </a:xfrm>
          </p:grpSpPr>
          <p:sp>
            <p:nvSpPr>
              <p:cNvPr id="214" name="Google Shape;214;p9"/>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9"/>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9"/>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9"/>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9"/>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9"/>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9"/>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9"/>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9"/>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9"/>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9"/>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9"/>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9"/>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9"/>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9"/>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9"/>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9"/>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9"/>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9"/>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9"/>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9"/>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9"/>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9"/>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9"/>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9"/>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9"/>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9"/>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9"/>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9"/>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9"/>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9"/>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45" name="Google Shape;245;p9"/>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9"/>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9"/>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9"/>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9"/>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9"/>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9"/>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9"/>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9"/>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9"/>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9"/>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9"/>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9"/>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9"/>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9"/>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9"/>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9"/>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9"/>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9"/>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9"/>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9"/>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9"/>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9"/>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9"/>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9"/>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9"/>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9"/>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9"/>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9"/>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9"/>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9"/>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9"/>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9"/>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9"/>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9"/>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9"/>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81" name="Google Shape;281;p9"/>
            <p:cNvGrpSpPr/>
            <p:nvPr/>
          </p:nvGrpSpPr>
          <p:grpSpPr>
            <a:xfrm>
              <a:off x="6544681" y="927100"/>
              <a:ext cx="264550" cy="200503"/>
              <a:chOff x="6621095" y="1452181"/>
              <a:chExt cx="330893" cy="250785"/>
            </a:xfrm>
          </p:grpSpPr>
          <p:sp>
            <p:nvSpPr>
              <p:cNvPr id="282" name="Google Shape;282;p9"/>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9"/>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9"/>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9"/>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9"/>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7" name="Google Shape;287;p9"/>
            <p:cNvGrpSpPr/>
            <p:nvPr/>
          </p:nvGrpSpPr>
          <p:grpSpPr>
            <a:xfrm>
              <a:off x="7210360" y="1314224"/>
              <a:ext cx="264550" cy="200503"/>
              <a:chOff x="6621095" y="1452181"/>
              <a:chExt cx="330893" cy="250785"/>
            </a:xfrm>
          </p:grpSpPr>
          <p:sp>
            <p:nvSpPr>
              <p:cNvPr id="288" name="Google Shape;288;p9"/>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9" name="Google Shape;289;p9"/>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9"/>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9"/>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2" name="Google Shape;292;p9"/>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93" name="Google Shape;293;p9"/>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9"/>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95" name="Google Shape;295;p9"/>
            <p:cNvGrpSpPr/>
            <p:nvPr/>
          </p:nvGrpSpPr>
          <p:grpSpPr>
            <a:xfrm flipH="1">
              <a:off x="8183211" y="2407472"/>
              <a:ext cx="780359" cy="1195999"/>
              <a:chOff x="3975528" y="3303922"/>
              <a:chExt cx="780359" cy="1195999"/>
            </a:xfrm>
          </p:grpSpPr>
          <p:sp>
            <p:nvSpPr>
              <p:cNvPr id="296" name="Google Shape;296;p9"/>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9"/>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9"/>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9"/>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9"/>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9"/>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9"/>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9"/>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9"/>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9"/>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9"/>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9"/>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9"/>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9"/>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9"/>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9"/>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9"/>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9"/>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9"/>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9"/>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9"/>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9"/>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8" name="Google Shape;318;p9"/>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9"/>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9"/>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9"/>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22" name="Google Shape;322;p9"/>
              <p:cNvGrpSpPr/>
              <p:nvPr/>
            </p:nvGrpSpPr>
            <p:grpSpPr>
              <a:xfrm flipH="1">
                <a:off x="4321769" y="3621401"/>
                <a:ext cx="239005" cy="181217"/>
                <a:chOff x="6621095" y="1452181"/>
                <a:chExt cx="330893" cy="250785"/>
              </a:xfrm>
            </p:grpSpPr>
            <p:sp>
              <p:nvSpPr>
                <p:cNvPr id="323" name="Google Shape;323;p9"/>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9"/>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9"/>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9"/>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9"/>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8" name="Google Shape;328;p9"/>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9" name="Google Shape;329;p9"/>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30" name="Google Shape;330;p9"/>
          <p:cNvSpPr txBox="1">
            <a:spLocks noGrp="1"/>
          </p:cNvSpPr>
          <p:nvPr>
            <p:ph type="ctrTitle"/>
          </p:nvPr>
        </p:nvSpPr>
        <p:spPr>
          <a:xfrm>
            <a:off x="889475" y="1863600"/>
            <a:ext cx="49764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3600">
                <a:solidFill>
                  <a:srgbClr val="741B47"/>
                </a:solidFill>
                <a:latin typeface="Raleway Medium"/>
                <a:ea typeface="Raleway Medium"/>
                <a:cs typeface="Raleway Medium"/>
                <a:sym typeface="Raleway Medium"/>
              </a:rPr>
              <a:t>OSI Reference Model</a:t>
            </a:r>
            <a:endParaRPr sz="3600">
              <a:solidFill>
                <a:srgbClr val="741B47"/>
              </a:solidFill>
              <a:latin typeface="Raleway Medium"/>
              <a:ea typeface="Raleway Medium"/>
              <a:cs typeface="Raleway Medium"/>
              <a:sym typeface="Raleway Medium"/>
            </a:endParaRPr>
          </a:p>
          <a:p>
            <a:pPr marL="0" lvl="0" indent="0" algn="l" rtl="0">
              <a:lnSpc>
                <a:spcPct val="90000"/>
              </a:lnSpc>
              <a:spcBef>
                <a:spcPts val="0"/>
              </a:spcBef>
              <a:spcAft>
                <a:spcPts val="0"/>
              </a:spcAft>
              <a:buSzPts val="4800"/>
              <a:buNone/>
            </a:pPr>
            <a:r>
              <a:rPr lang="tr-TR" sz="2800">
                <a:solidFill>
                  <a:srgbClr val="741B47"/>
                </a:solidFill>
                <a:latin typeface="Raleway Medium"/>
                <a:ea typeface="Raleway Medium"/>
                <a:cs typeface="Raleway Medium"/>
                <a:sym typeface="Raleway Medium"/>
              </a:rPr>
              <a:t>Recap</a:t>
            </a:r>
            <a:endParaRPr sz="2800">
              <a:solidFill>
                <a:srgbClr val="741B47"/>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19</a:t>
            </a:fld>
            <a:endParaRPr/>
          </a:p>
        </p:txBody>
      </p:sp>
      <p:sp>
        <p:nvSpPr>
          <p:cNvPr id="336" name="Google Shape;336;p10"/>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OSI Model</a:t>
            </a:r>
            <a:endParaRPr sz="4000">
              <a:solidFill>
                <a:srgbClr val="419DD3"/>
              </a:solidFill>
              <a:latin typeface="Raleway Medium"/>
              <a:ea typeface="Raleway Medium"/>
              <a:cs typeface="Raleway Medium"/>
              <a:sym typeface="Raleway Medium"/>
            </a:endParaRPr>
          </a:p>
        </p:txBody>
      </p:sp>
      <p:sp>
        <p:nvSpPr>
          <p:cNvPr id="337" name="Google Shape;337;p10"/>
          <p:cNvSpPr txBox="1"/>
          <p:nvPr/>
        </p:nvSpPr>
        <p:spPr>
          <a:xfrm>
            <a:off x="267000" y="1014925"/>
            <a:ext cx="5311200" cy="33525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SzPts val="2300"/>
              <a:buFont typeface="Raleway"/>
              <a:buChar char="●"/>
            </a:pPr>
            <a:r>
              <a:rPr lang="tr-TR" sz="2300">
                <a:latin typeface="Raleway"/>
                <a:ea typeface="Raleway"/>
                <a:cs typeface="Raleway"/>
                <a:sym typeface="Raleway"/>
              </a:rPr>
              <a:t>Nodes must follow rules to communicate</a:t>
            </a:r>
            <a:endParaRPr sz="2300">
              <a:latin typeface="Raleway"/>
              <a:ea typeface="Raleway"/>
              <a:cs typeface="Raleway"/>
              <a:sym typeface="Raleway"/>
            </a:endParaRPr>
          </a:p>
          <a:p>
            <a:pPr marL="1371600" lvl="1" indent="-374650" algn="l" rtl="0">
              <a:spcBef>
                <a:spcPts val="1000"/>
              </a:spcBef>
              <a:spcAft>
                <a:spcPts val="0"/>
              </a:spcAft>
              <a:buSzPts val="2300"/>
              <a:buFont typeface="Raleway"/>
              <a:buChar char="○"/>
            </a:pPr>
            <a:r>
              <a:rPr lang="tr-TR" sz="2300">
                <a:latin typeface="Raleway"/>
                <a:ea typeface="Raleway"/>
                <a:cs typeface="Raleway"/>
                <a:sym typeface="Raleway"/>
              </a:rPr>
              <a:t>Example: any language - English, Spanish, etc</a:t>
            </a:r>
            <a:endParaRPr sz="2300">
              <a:latin typeface="Raleway"/>
              <a:ea typeface="Raleway"/>
              <a:cs typeface="Raleway"/>
              <a:sym typeface="Raleway"/>
            </a:endParaRPr>
          </a:p>
          <a:p>
            <a:pPr marL="1371600" lvl="0" indent="0" algn="l" rtl="0">
              <a:spcBef>
                <a:spcPts val="1000"/>
              </a:spcBef>
              <a:spcAft>
                <a:spcPts val="0"/>
              </a:spcAft>
              <a:buNone/>
            </a:pPr>
            <a:endParaRPr sz="2300">
              <a:latin typeface="Raleway"/>
              <a:ea typeface="Raleway"/>
              <a:cs typeface="Raleway"/>
              <a:sym typeface="Raleway"/>
            </a:endParaRPr>
          </a:p>
          <a:p>
            <a:pPr marL="457200" lvl="0" indent="-374650" algn="l" rtl="0">
              <a:spcBef>
                <a:spcPts val="1000"/>
              </a:spcBef>
              <a:spcAft>
                <a:spcPts val="0"/>
              </a:spcAft>
              <a:buSzPts val="2300"/>
              <a:buFont typeface="Raleway"/>
              <a:buChar char="●"/>
            </a:pPr>
            <a:r>
              <a:rPr lang="tr-TR" sz="2300">
                <a:latin typeface="Raleway"/>
                <a:ea typeface="Raleway"/>
                <a:cs typeface="Raleway"/>
                <a:sym typeface="Raleway"/>
              </a:rPr>
              <a:t>Rules for networking are divided into 7 layers (OSI Model)</a:t>
            </a:r>
            <a:endParaRPr sz="2300">
              <a:latin typeface="Raleway"/>
              <a:ea typeface="Raleway"/>
              <a:cs typeface="Raleway"/>
              <a:sym typeface="Raleway"/>
            </a:endParaRPr>
          </a:p>
        </p:txBody>
      </p:sp>
      <p:grpSp>
        <p:nvGrpSpPr>
          <p:cNvPr id="338" name="Google Shape;338;p10"/>
          <p:cNvGrpSpPr/>
          <p:nvPr/>
        </p:nvGrpSpPr>
        <p:grpSpPr>
          <a:xfrm>
            <a:off x="7027178" y="1107375"/>
            <a:ext cx="1562547" cy="2618550"/>
            <a:chOff x="7016828" y="848625"/>
            <a:chExt cx="1562547" cy="2618550"/>
          </a:xfrm>
        </p:grpSpPr>
        <p:sp>
          <p:nvSpPr>
            <p:cNvPr id="339" name="Google Shape;339;p10"/>
            <p:cNvSpPr/>
            <p:nvPr/>
          </p:nvSpPr>
          <p:spPr>
            <a:xfrm>
              <a:off x="7327175" y="848625"/>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340" name="Google Shape;340;p10"/>
            <p:cNvSpPr/>
            <p:nvPr/>
          </p:nvSpPr>
          <p:spPr>
            <a:xfrm>
              <a:off x="7327175" y="1226396"/>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341" name="Google Shape;341;p10"/>
            <p:cNvSpPr/>
            <p:nvPr/>
          </p:nvSpPr>
          <p:spPr>
            <a:xfrm>
              <a:off x="7327175" y="1604167"/>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342" name="Google Shape;342;p10"/>
            <p:cNvSpPr/>
            <p:nvPr/>
          </p:nvSpPr>
          <p:spPr>
            <a:xfrm>
              <a:off x="7327175" y="198193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343" name="Google Shape;343;p10"/>
            <p:cNvSpPr/>
            <p:nvPr/>
          </p:nvSpPr>
          <p:spPr>
            <a:xfrm>
              <a:off x="7327175" y="235970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344" name="Google Shape;344;p10"/>
            <p:cNvSpPr/>
            <p:nvPr/>
          </p:nvSpPr>
          <p:spPr>
            <a:xfrm>
              <a:off x="7327175" y="2737479"/>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345" name="Google Shape;345;p10"/>
            <p:cNvSpPr/>
            <p:nvPr/>
          </p:nvSpPr>
          <p:spPr>
            <a:xfrm>
              <a:off x="7327175" y="3115275"/>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346" name="Google Shape;346;p10"/>
            <p:cNvSpPr/>
            <p:nvPr/>
          </p:nvSpPr>
          <p:spPr>
            <a:xfrm>
              <a:off x="7016828" y="84862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347" name="Google Shape;347;p10"/>
            <p:cNvSpPr/>
            <p:nvPr/>
          </p:nvSpPr>
          <p:spPr>
            <a:xfrm>
              <a:off x="7016828" y="1226400"/>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348" name="Google Shape;348;p10"/>
            <p:cNvSpPr/>
            <p:nvPr/>
          </p:nvSpPr>
          <p:spPr>
            <a:xfrm>
              <a:off x="7016828" y="160417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349" name="Google Shape;349;p10"/>
            <p:cNvSpPr/>
            <p:nvPr/>
          </p:nvSpPr>
          <p:spPr>
            <a:xfrm>
              <a:off x="7016828" y="198195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350" name="Google Shape;350;p10"/>
            <p:cNvSpPr/>
            <p:nvPr/>
          </p:nvSpPr>
          <p:spPr>
            <a:xfrm>
              <a:off x="7016828" y="235972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351" name="Google Shape;351;p10"/>
            <p:cNvSpPr/>
            <p:nvPr/>
          </p:nvSpPr>
          <p:spPr>
            <a:xfrm>
              <a:off x="7016828" y="273750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352" name="Google Shape;352;p10"/>
            <p:cNvSpPr/>
            <p:nvPr/>
          </p:nvSpPr>
          <p:spPr>
            <a:xfrm>
              <a:off x="7016828" y="311527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a:t>
            </a:fld>
            <a:endParaRPr/>
          </a:p>
        </p:txBody>
      </p:sp>
      <p:sp>
        <p:nvSpPr>
          <p:cNvPr id="332" name="Google Shape;332;p9"/>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333" name="Google Shape;333;p9"/>
          <p:cNvSpPr txBox="1">
            <a:spLocks noGrp="1"/>
          </p:cNvSpPr>
          <p:nvPr>
            <p:ph type="subTitle" idx="4294967295"/>
          </p:nvPr>
        </p:nvSpPr>
        <p:spPr>
          <a:xfrm>
            <a:off x="845725" y="1763075"/>
            <a:ext cx="7842300" cy="2529900"/>
          </a:xfrm>
          <a:prstGeom prst="rect">
            <a:avLst/>
          </a:prstGeom>
          <a:noFill/>
          <a:ln>
            <a:noFill/>
          </a:ln>
        </p:spPr>
        <p:txBody>
          <a:bodyPr spcFirstLastPara="1" wrap="square" lIns="0" tIns="0" rIns="0" bIns="0" anchor="t" anchorCtr="0">
            <a:noAutofit/>
          </a:bodyPr>
          <a:lstStyle/>
          <a:p>
            <a:pPr marL="457200" marR="0" lvl="0" indent="-457200" algn="l" rtl="0">
              <a:lnSpc>
                <a:spcPct val="110000"/>
              </a:lnSpc>
              <a:spcBef>
                <a:spcPts val="600"/>
              </a:spcBef>
              <a:spcAft>
                <a:spcPts val="0"/>
              </a:spcAft>
              <a:buClr>
                <a:srgbClr val="741B47"/>
              </a:buClr>
              <a:buSzPts val="3600"/>
              <a:buFont typeface="Raleway"/>
              <a:buChar char="▶"/>
            </a:pPr>
            <a:r>
              <a:rPr lang="tr-TR" sz="3600" dirty="0" err="1">
                <a:latin typeface="Raleway"/>
                <a:ea typeface="Raleway"/>
                <a:cs typeface="Raleway"/>
                <a:sym typeface="Raleway"/>
              </a:rPr>
              <a:t>What</a:t>
            </a:r>
            <a:r>
              <a:rPr lang="tr-TR" sz="3600" dirty="0">
                <a:latin typeface="Raleway"/>
                <a:ea typeface="Raleway"/>
                <a:cs typeface="Raleway"/>
                <a:sym typeface="Raleway"/>
              </a:rPr>
              <a:t> is OSI Reference Model?</a:t>
            </a:r>
            <a:endParaRPr sz="3600" dirty="0">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dirty="0" err="1">
                <a:latin typeface="Raleway"/>
                <a:ea typeface="Raleway"/>
                <a:cs typeface="Raleway"/>
                <a:sym typeface="Raleway"/>
              </a:rPr>
              <a:t>Layers</a:t>
            </a:r>
            <a:r>
              <a:rPr lang="tr-TR" sz="3600" dirty="0">
                <a:latin typeface="Raleway"/>
                <a:ea typeface="Raleway"/>
                <a:cs typeface="Raleway"/>
                <a:sym typeface="Raleway"/>
              </a:rPr>
              <a:t> of OSI Model</a:t>
            </a:r>
            <a:endParaRPr sz="3600" dirty="0">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dirty="0">
                <a:latin typeface="Raleway"/>
                <a:ea typeface="Raleway"/>
                <a:cs typeface="Raleway"/>
                <a:sym typeface="Raleway"/>
              </a:rPr>
              <a:t>Data </a:t>
            </a:r>
            <a:r>
              <a:rPr lang="tr-TR" sz="3600" dirty="0" err="1">
                <a:latin typeface="Raleway"/>
                <a:ea typeface="Raleway"/>
                <a:cs typeface="Raleway"/>
                <a:sym typeface="Raleway"/>
              </a:rPr>
              <a:t>Encapsulation</a:t>
            </a:r>
            <a:endParaRPr sz="3600" dirty="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20</a:t>
            </a:fld>
            <a:endParaRPr/>
          </a:p>
        </p:txBody>
      </p:sp>
      <p:sp>
        <p:nvSpPr>
          <p:cNvPr id="358" name="Google Shape;358;p11"/>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1 - Physical</a:t>
            </a:r>
            <a:endParaRPr sz="4000">
              <a:solidFill>
                <a:srgbClr val="419DD3"/>
              </a:solidFill>
              <a:latin typeface="Raleway Medium"/>
              <a:ea typeface="Raleway Medium"/>
              <a:cs typeface="Raleway Medium"/>
              <a:sym typeface="Raleway Medium"/>
            </a:endParaRPr>
          </a:p>
        </p:txBody>
      </p:sp>
      <p:sp>
        <p:nvSpPr>
          <p:cNvPr id="359" name="Google Shape;359;p11"/>
          <p:cNvSpPr txBox="1"/>
          <p:nvPr/>
        </p:nvSpPr>
        <p:spPr>
          <a:xfrm>
            <a:off x="267000" y="1014925"/>
            <a:ext cx="6511800" cy="24498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SzPts val="2300"/>
              <a:buFont typeface="Raleway"/>
              <a:buChar char="●"/>
            </a:pPr>
            <a:r>
              <a:rPr lang="tr-TR" sz="2300" b="1">
                <a:latin typeface="Raleway"/>
                <a:ea typeface="Raleway"/>
                <a:cs typeface="Raleway"/>
                <a:sym typeface="Raleway"/>
              </a:rPr>
              <a:t>Purpose: Transporting Bits</a:t>
            </a:r>
            <a:endParaRPr sz="2300" b="1">
              <a:latin typeface="Raleway"/>
              <a:ea typeface="Raleway"/>
              <a:cs typeface="Raleway"/>
              <a:sym typeface="Raleway"/>
            </a:endParaRPr>
          </a:p>
          <a:p>
            <a:pPr marL="809999" lvl="1" indent="-374650" algn="l" rtl="0">
              <a:spcBef>
                <a:spcPts val="1000"/>
              </a:spcBef>
              <a:spcAft>
                <a:spcPts val="0"/>
              </a:spcAft>
              <a:buSzPts val="2300"/>
              <a:buFont typeface="Raleway"/>
              <a:buChar char="○"/>
            </a:pPr>
            <a:r>
              <a:rPr lang="tr-TR" sz="2300">
                <a:latin typeface="Raleway"/>
                <a:ea typeface="Raleway"/>
                <a:cs typeface="Raleway"/>
                <a:sym typeface="Raleway"/>
              </a:rPr>
              <a:t>Transmits bits (1’s, 0’s) between nodes</a:t>
            </a:r>
            <a:endParaRPr sz="2300">
              <a:latin typeface="Raleway"/>
              <a:ea typeface="Raleway"/>
              <a:cs typeface="Raleway"/>
              <a:sym typeface="Raleway"/>
            </a:endParaRPr>
          </a:p>
          <a:p>
            <a:pPr marL="1371600" lvl="0" indent="0" algn="l" rtl="0">
              <a:spcBef>
                <a:spcPts val="1000"/>
              </a:spcBef>
              <a:spcAft>
                <a:spcPts val="0"/>
              </a:spcAft>
              <a:buNone/>
            </a:pPr>
            <a:endParaRPr sz="2300">
              <a:latin typeface="Raleway"/>
              <a:ea typeface="Raleway"/>
              <a:cs typeface="Raleway"/>
              <a:sym typeface="Raleway"/>
            </a:endParaRPr>
          </a:p>
          <a:p>
            <a:pPr marL="457200" lvl="0" indent="-374650" algn="l" rtl="0">
              <a:spcBef>
                <a:spcPts val="1000"/>
              </a:spcBef>
              <a:spcAft>
                <a:spcPts val="0"/>
              </a:spcAft>
              <a:buSzPts val="2300"/>
              <a:buFont typeface="Raleway"/>
              <a:buChar char="●"/>
            </a:pPr>
            <a:r>
              <a:rPr lang="tr-TR" sz="2300" b="1">
                <a:latin typeface="Raleway"/>
                <a:ea typeface="Raleway"/>
                <a:cs typeface="Raleway"/>
                <a:sym typeface="Raleway"/>
              </a:rPr>
              <a:t>Technologies</a:t>
            </a:r>
            <a:endParaRPr sz="2300" b="1">
              <a:latin typeface="Raleway"/>
              <a:ea typeface="Raleway"/>
              <a:cs typeface="Raleway"/>
              <a:sym typeface="Raleway"/>
            </a:endParaRPr>
          </a:p>
          <a:p>
            <a:pPr marL="809999" lvl="1" indent="-374650" algn="l" rtl="0">
              <a:spcBef>
                <a:spcPts val="0"/>
              </a:spcBef>
              <a:spcAft>
                <a:spcPts val="1000"/>
              </a:spcAft>
              <a:buSzPts val="2300"/>
              <a:buFont typeface="Raleway"/>
              <a:buChar char="○"/>
            </a:pPr>
            <a:r>
              <a:rPr lang="tr-TR" sz="2300">
                <a:latin typeface="Raleway"/>
                <a:ea typeface="Raleway"/>
                <a:cs typeface="Raleway"/>
                <a:sym typeface="Raleway"/>
              </a:rPr>
              <a:t>Cables, WiFi, Repeaters, Hubs</a:t>
            </a:r>
            <a:endParaRPr sz="2300">
              <a:latin typeface="Raleway"/>
              <a:ea typeface="Raleway"/>
              <a:cs typeface="Raleway"/>
              <a:sym typeface="Raleway"/>
            </a:endParaRPr>
          </a:p>
        </p:txBody>
      </p:sp>
      <p:sp>
        <p:nvSpPr>
          <p:cNvPr id="360" name="Google Shape;360;p11"/>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361" name="Google Shape;361;p11"/>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362" name="Google Shape;362;p11"/>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363" name="Google Shape;363;p11"/>
          <p:cNvSpPr/>
          <p:nvPr/>
        </p:nvSpPr>
        <p:spPr>
          <a:xfrm>
            <a:off x="7337525" y="224068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364" name="Google Shape;364;p11"/>
          <p:cNvSpPr/>
          <p:nvPr/>
        </p:nvSpPr>
        <p:spPr>
          <a:xfrm>
            <a:off x="7337525" y="261845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365" name="Google Shape;365;p11"/>
          <p:cNvSpPr/>
          <p:nvPr/>
        </p:nvSpPr>
        <p:spPr>
          <a:xfrm>
            <a:off x="7337525" y="2996229"/>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366" name="Google Shape;366;p11"/>
          <p:cNvSpPr/>
          <p:nvPr/>
        </p:nvSpPr>
        <p:spPr>
          <a:xfrm>
            <a:off x="7337525" y="3374025"/>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367" name="Google Shape;367;p11"/>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368" name="Google Shape;368;p11"/>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369" name="Google Shape;369;p11"/>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370" name="Google Shape;370;p11"/>
          <p:cNvSpPr/>
          <p:nvPr/>
        </p:nvSpPr>
        <p:spPr>
          <a:xfrm>
            <a:off x="7027178" y="224070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371" name="Google Shape;371;p11"/>
          <p:cNvSpPr/>
          <p:nvPr/>
        </p:nvSpPr>
        <p:spPr>
          <a:xfrm>
            <a:off x="7027178" y="26184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372" name="Google Shape;372;p11"/>
          <p:cNvSpPr/>
          <p:nvPr/>
        </p:nvSpPr>
        <p:spPr>
          <a:xfrm>
            <a:off x="7027178" y="29962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373" name="Google Shape;373;p11"/>
          <p:cNvSpPr/>
          <p:nvPr/>
        </p:nvSpPr>
        <p:spPr>
          <a:xfrm>
            <a:off x="7027178" y="337402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pic>
        <p:nvPicPr>
          <p:cNvPr id="374" name="Google Shape;374;p11"/>
          <p:cNvPicPr preferRelativeResize="0"/>
          <p:nvPr/>
        </p:nvPicPr>
        <p:blipFill rotWithShape="1">
          <a:blip r:embed="rId3">
            <a:alphaModFix/>
          </a:blip>
          <a:srcRect b="30671"/>
          <a:stretch/>
        </p:blipFill>
        <p:spPr>
          <a:xfrm>
            <a:off x="1024350" y="3541475"/>
            <a:ext cx="903529" cy="626400"/>
          </a:xfrm>
          <a:prstGeom prst="rect">
            <a:avLst/>
          </a:prstGeom>
          <a:noFill/>
          <a:ln>
            <a:noFill/>
          </a:ln>
        </p:spPr>
      </p:pic>
      <p:pic>
        <p:nvPicPr>
          <p:cNvPr id="375" name="Google Shape;375;p11"/>
          <p:cNvPicPr preferRelativeResize="0"/>
          <p:nvPr/>
        </p:nvPicPr>
        <p:blipFill>
          <a:blip r:embed="rId4">
            <a:alphaModFix/>
          </a:blip>
          <a:stretch>
            <a:fillRect/>
          </a:stretch>
        </p:blipFill>
        <p:spPr>
          <a:xfrm>
            <a:off x="2184725" y="3501699"/>
            <a:ext cx="827125" cy="827100"/>
          </a:xfrm>
          <a:prstGeom prst="rect">
            <a:avLst/>
          </a:prstGeom>
          <a:noFill/>
          <a:ln>
            <a:noFill/>
          </a:ln>
        </p:spPr>
      </p:pic>
      <p:pic>
        <p:nvPicPr>
          <p:cNvPr id="376" name="Google Shape;376;p11"/>
          <p:cNvPicPr preferRelativeResize="0"/>
          <p:nvPr/>
        </p:nvPicPr>
        <p:blipFill>
          <a:blip r:embed="rId5">
            <a:alphaModFix/>
          </a:blip>
          <a:stretch>
            <a:fillRect/>
          </a:stretch>
        </p:blipFill>
        <p:spPr>
          <a:xfrm>
            <a:off x="3634075" y="3463500"/>
            <a:ext cx="903525" cy="9035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21</a:t>
            </a:fld>
            <a:endParaRPr/>
          </a:p>
        </p:txBody>
      </p:sp>
      <p:sp>
        <p:nvSpPr>
          <p:cNvPr id="382" name="Google Shape;382;p12"/>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1 - Transporting Bits</a:t>
            </a:r>
            <a:endParaRPr sz="4000">
              <a:solidFill>
                <a:srgbClr val="419DD3"/>
              </a:solidFill>
              <a:latin typeface="Raleway Medium"/>
              <a:ea typeface="Raleway Medium"/>
              <a:cs typeface="Raleway Medium"/>
              <a:sym typeface="Raleway Medium"/>
            </a:endParaRPr>
          </a:p>
        </p:txBody>
      </p:sp>
      <p:sp>
        <p:nvSpPr>
          <p:cNvPr id="383" name="Google Shape;383;p12"/>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384" name="Google Shape;384;p12"/>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385" name="Google Shape;385;p12"/>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386" name="Google Shape;386;p12"/>
          <p:cNvSpPr/>
          <p:nvPr/>
        </p:nvSpPr>
        <p:spPr>
          <a:xfrm>
            <a:off x="7337525" y="224068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387" name="Google Shape;387;p12"/>
          <p:cNvSpPr/>
          <p:nvPr/>
        </p:nvSpPr>
        <p:spPr>
          <a:xfrm>
            <a:off x="7337525" y="261845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388" name="Google Shape;388;p12"/>
          <p:cNvSpPr/>
          <p:nvPr/>
        </p:nvSpPr>
        <p:spPr>
          <a:xfrm>
            <a:off x="7337525" y="2996229"/>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389" name="Google Shape;389;p12"/>
          <p:cNvSpPr/>
          <p:nvPr/>
        </p:nvSpPr>
        <p:spPr>
          <a:xfrm>
            <a:off x="7337525" y="3374025"/>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390" name="Google Shape;390;p12"/>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391" name="Google Shape;391;p12"/>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392" name="Google Shape;392;p12"/>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393" name="Google Shape;393;p12"/>
          <p:cNvSpPr/>
          <p:nvPr/>
        </p:nvSpPr>
        <p:spPr>
          <a:xfrm>
            <a:off x="7027178" y="224070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394" name="Google Shape;394;p12"/>
          <p:cNvSpPr/>
          <p:nvPr/>
        </p:nvSpPr>
        <p:spPr>
          <a:xfrm>
            <a:off x="7027178" y="26184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395" name="Google Shape;395;p12"/>
          <p:cNvSpPr/>
          <p:nvPr/>
        </p:nvSpPr>
        <p:spPr>
          <a:xfrm>
            <a:off x="7027178" y="29962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396" name="Google Shape;396;p12"/>
          <p:cNvSpPr/>
          <p:nvPr/>
        </p:nvSpPr>
        <p:spPr>
          <a:xfrm>
            <a:off x="7027178" y="337402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pic>
        <p:nvPicPr>
          <p:cNvPr id="397" name="Google Shape;397;p12"/>
          <p:cNvPicPr preferRelativeResize="0"/>
          <p:nvPr/>
        </p:nvPicPr>
        <p:blipFill>
          <a:blip r:embed="rId3">
            <a:alphaModFix/>
          </a:blip>
          <a:stretch>
            <a:fillRect/>
          </a:stretch>
        </p:blipFill>
        <p:spPr>
          <a:xfrm>
            <a:off x="843675" y="1971913"/>
            <a:ext cx="1199675" cy="1199675"/>
          </a:xfrm>
          <a:prstGeom prst="rect">
            <a:avLst/>
          </a:prstGeom>
          <a:noFill/>
          <a:ln>
            <a:noFill/>
          </a:ln>
        </p:spPr>
      </p:pic>
      <p:pic>
        <p:nvPicPr>
          <p:cNvPr id="398" name="Google Shape;398;p12"/>
          <p:cNvPicPr preferRelativeResize="0"/>
          <p:nvPr/>
        </p:nvPicPr>
        <p:blipFill>
          <a:blip r:embed="rId3">
            <a:alphaModFix/>
          </a:blip>
          <a:stretch>
            <a:fillRect/>
          </a:stretch>
        </p:blipFill>
        <p:spPr>
          <a:xfrm>
            <a:off x="4674700" y="1971913"/>
            <a:ext cx="1199675" cy="1199675"/>
          </a:xfrm>
          <a:prstGeom prst="rect">
            <a:avLst/>
          </a:prstGeom>
          <a:noFill/>
          <a:ln>
            <a:noFill/>
          </a:ln>
        </p:spPr>
      </p:pic>
      <p:cxnSp>
        <p:nvCxnSpPr>
          <p:cNvPr id="399" name="Google Shape;399;p12"/>
          <p:cNvCxnSpPr>
            <a:stCxn id="397" idx="3"/>
            <a:endCxn id="398" idx="1"/>
          </p:cNvCxnSpPr>
          <p:nvPr/>
        </p:nvCxnSpPr>
        <p:spPr>
          <a:xfrm>
            <a:off x="2043350" y="2571750"/>
            <a:ext cx="2631300" cy="0"/>
          </a:xfrm>
          <a:prstGeom prst="straightConnector1">
            <a:avLst/>
          </a:prstGeom>
          <a:noFill/>
          <a:ln w="28575" cap="flat" cmpd="sng">
            <a:solidFill>
              <a:schemeClr val="dk2"/>
            </a:solidFill>
            <a:prstDash val="dash"/>
            <a:round/>
            <a:headEnd type="none" w="med" len="med"/>
            <a:tailEnd type="none" w="med" len="med"/>
          </a:ln>
        </p:spPr>
      </p:cxnSp>
      <p:sp>
        <p:nvSpPr>
          <p:cNvPr id="400" name="Google Shape;400;p12"/>
          <p:cNvSpPr txBox="1"/>
          <p:nvPr/>
        </p:nvSpPr>
        <p:spPr>
          <a:xfrm>
            <a:off x="2355804" y="2289600"/>
            <a:ext cx="1166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r>
              <a:rPr lang="tr-TR" sz="1200">
                <a:latin typeface="Raleway"/>
                <a:ea typeface="Raleway"/>
                <a:cs typeface="Raleway"/>
                <a:sym typeface="Raleway"/>
              </a:rPr>
              <a:t>10111011011</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22</a:t>
            </a:fld>
            <a:endParaRPr/>
          </a:p>
        </p:txBody>
      </p:sp>
      <p:sp>
        <p:nvSpPr>
          <p:cNvPr id="406" name="Google Shape;406;p13"/>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2 - Data Link</a:t>
            </a:r>
            <a:endParaRPr sz="4000">
              <a:solidFill>
                <a:srgbClr val="419DD3"/>
              </a:solidFill>
              <a:latin typeface="Raleway Medium"/>
              <a:ea typeface="Raleway Medium"/>
              <a:cs typeface="Raleway Medium"/>
              <a:sym typeface="Raleway Medium"/>
            </a:endParaRPr>
          </a:p>
        </p:txBody>
      </p:sp>
      <p:sp>
        <p:nvSpPr>
          <p:cNvPr id="407" name="Google Shape;407;p13"/>
          <p:cNvSpPr txBox="1"/>
          <p:nvPr/>
        </p:nvSpPr>
        <p:spPr>
          <a:xfrm>
            <a:off x="267000" y="1014925"/>
            <a:ext cx="6695400" cy="3387900"/>
          </a:xfrm>
          <a:prstGeom prst="rect">
            <a:avLst/>
          </a:prstGeom>
          <a:noFill/>
          <a:ln>
            <a:noFill/>
          </a:ln>
        </p:spPr>
        <p:txBody>
          <a:bodyPr spcFirstLastPara="1" wrap="square" lIns="91425" tIns="91425" rIns="91425" bIns="91425" anchor="t" anchorCtr="0">
            <a:normAutofit fontScale="92500" lnSpcReduction="10000"/>
          </a:bodyPr>
          <a:lstStyle/>
          <a:p>
            <a:pPr marL="457200" lvl="0" indent="-363696" algn="l" rtl="0">
              <a:spcBef>
                <a:spcPts val="0"/>
              </a:spcBef>
              <a:spcAft>
                <a:spcPts val="0"/>
              </a:spcAft>
              <a:buSzPct val="100000"/>
              <a:buFont typeface="Raleway"/>
              <a:buChar char="●"/>
            </a:pPr>
            <a:r>
              <a:rPr lang="tr-TR" sz="2300" b="1" dirty="0" err="1">
                <a:latin typeface="Raleway"/>
                <a:ea typeface="Raleway"/>
                <a:cs typeface="Raleway"/>
                <a:sym typeface="Raleway"/>
              </a:rPr>
              <a:t>Purpose</a:t>
            </a:r>
            <a:r>
              <a:rPr lang="tr-TR" sz="2300" b="1" dirty="0">
                <a:latin typeface="Raleway"/>
                <a:ea typeface="Raleway"/>
                <a:cs typeface="Raleway"/>
                <a:sym typeface="Raleway"/>
              </a:rPr>
              <a:t>: Hop-</a:t>
            </a:r>
            <a:r>
              <a:rPr lang="tr-TR" sz="2300" b="1" dirty="0" err="1">
                <a:latin typeface="Raleway"/>
                <a:ea typeface="Raleway"/>
                <a:cs typeface="Raleway"/>
                <a:sym typeface="Raleway"/>
              </a:rPr>
              <a:t>to</a:t>
            </a:r>
            <a:r>
              <a:rPr lang="tr-TR" sz="2300" b="1" dirty="0">
                <a:latin typeface="Raleway"/>
                <a:ea typeface="Raleway"/>
                <a:cs typeface="Raleway"/>
                <a:sym typeface="Raleway"/>
              </a:rPr>
              <a:t>-Hop</a:t>
            </a:r>
            <a:endParaRPr sz="2300" b="1" dirty="0">
              <a:latin typeface="Raleway"/>
              <a:ea typeface="Raleway"/>
              <a:cs typeface="Raleway"/>
              <a:sym typeface="Raleway"/>
            </a:endParaRPr>
          </a:p>
          <a:p>
            <a:pPr marL="809999" lvl="1" indent="-363696" algn="l" rtl="0">
              <a:spcBef>
                <a:spcPts val="1000"/>
              </a:spcBef>
              <a:spcAft>
                <a:spcPts val="0"/>
              </a:spcAft>
              <a:buSzPct val="100000"/>
              <a:buFont typeface="Raleway"/>
              <a:buChar char="○"/>
            </a:pPr>
            <a:r>
              <a:rPr lang="tr-TR" sz="2300" dirty="0" err="1">
                <a:latin typeface="Raleway"/>
                <a:ea typeface="Raleway"/>
                <a:cs typeface="Raleway"/>
                <a:sym typeface="Raleway"/>
              </a:rPr>
              <a:t>Addressing</a:t>
            </a:r>
            <a:r>
              <a:rPr lang="tr-TR" sz="2300" dirty="0">
                <a:latin typeface="Raleway"/>
                <a:ea typeface="Raleway"/>
                <a:cs typeface="Raleway"/>
                <a:sym typeface="Raleway"/>
              </a:rPr>
              <a:t> </a:t>
            </a:r>
            <a:r>
              <a:rPr lang="tr-TR" sz="2300" dirty="0" err="1">
                <a:latin typeface="Raleway"/>
                <a:ea typeface="Raleway"/>
                <a:cs typeface="Raleway"/>
                <a:sym typeface="Raleway"/>
              </a:rPr>
              <a:t>scheme</a:t>
            </a:r>
            <a:r>
              <a:rPr lang="tr-TR" sz="2300" dirty="0">
                <a:latin typeface="Raleway"/>
                <a:ea typeface="Raleway"/>
                <a:cs typeface="Raleway"/>
                <a:sym typeface="Raleway"/>
              </a:rPr>
              <a:t>: MAC </a:t>
            </a:r>
            <a:r>
              <a:rPr lang="tr-TR" sz="2300" dirty="0" err="1">
                <a:latin typeface="Raleway"/>
                <a:ea typeface="Raleway"/>
                <a:cs typeface="Raleway"/>
                <a:sym typeface="Raleway"/>
              </a:rPr>
              <a:t>Address</a:t>
            </a:r>
            <a:endParaRPr sz="2300" dirty="0">
              <a:latin typeface="Raleway"/>
              <a:ea typeface="Raleway"/>
              <a:cs typeface="Raleway"/>
              <a:sym typeface="Raleway"/>
            </a:endParaRPr>
          </a:p>
          <a:p>
            <a:pPr marL="1304999" lvl="2" indent="-350996" algn="l" rtl="0">
              <a:spcBef>
                <a:spcPts val="1000"/>
              </a:spcBef>
              <a:spcAft>
                <a:spcPts val="0"/>
              </a:spcAft>
              <a:buSzPct val="100000"/>
              <a:buFont typeface="Raleway"/>
              <a:buChar char="■"/>
            </a:pPr>
            <a:r>
              <a:rPr lang="tr-TR" sz="2083" dirty="0">
                <a:latin typeface="Raleway"/>
                <a:ea typeface="Raleway"/>
                <a:cs typeface="Raleway"/>
                <a:sym typeface="Raleway"/>
              </a:rPr>
              <a:t>48-bits / 12 </a:t>
            </a:r>
            <a:r>
              <a:rPr lang="tr-TR" sz="2083" dirty="0" err="1">
                <a:latin typeface="Raleway"/>
                <a:ea typeface="Raleway"/>
                <a:cs typeface="Raleway"/>
                <a:sym typeface="Raleway"/>
              </a:rPr>
              <a:t>hex</a:t>
            </a:r>
            <a:r>
              <a:rPr lang="tr-TR" sz="2083" dirty="0">
                <a:latin typeface="Raleway"/>
                <a:ea typeface="Raleway"/>
                <a:cs typeface="Raleway"/>
                <a:sym typeface="Raleway"/>
              </a:rPr>
              <a:t> </a:t>
            </a:r>
            <a:r>
              <a:rPr lang="tr-TR" sz="2083" dirty="0" err="1">
                <a:latin typeface="Raleway"/>
                <a:ea typeface="Raleway"/>
                <a:cs typeface="Raleway"/>
                <a:sym typeface="Raleway"/>
              </a:rPr>
              <a:t>digits</a:t>
            </a:r>
            <a:r>
              <a:rPr lang="tr-TR" sz="2083" dirty="0">
                <a:latin typeface="Raleway"/>
                <a:ea typeface="Raleway"/>
                <a:cs typeface="Raleway"/>
                <a:sym typeface="Raleway"/>
              </a:rPr>
              <a:t> (</a:t>
            </a:r>
            <a:r>
              <a:rPr lang="tr-TR" sz="2083" dirty="0" err="1">
                <a:latin typeface="Raleway"/>
                <a:ea typeface="Raleway"/>
                <a:cs typeface="Raleway"/>
                <a:sym typeface="Raleway"/>
              </a:rPr>
              <a:t>e.g</a:t>
            </a:r>
            <a:r>
              <a:rPr lang="tr-TR" sz="2083" dirty="0">
                <a:latin typeface="Raleway"/>
                <a:ea typeface="Raleway"/>
                <a:cs typeface="Raleway"/>
                <a:sym typeface="Raleway"/>
              </a:rPr>
              <a:t>. 74:56:D9:84:AB:6F)</a:t>
            </a:r>
            <a:endParaRPr sz="2083" dirty="0">
              <a:latin typeface="Raleway"/>
              <a:ea typeface="Raleway"/>
              <a:cs typeface="Raleway"/>
              <a:sym typeface="Raleway"/>
            </a:endParaRPr>
          </a:p>
          <a:p>
            <a:pPr marL="809999" lvl="1" indent="-363696" algn="l" rtl="0">
              <a:spcBef>
                <a:spcPts val="1000"/>
              </a:spcBef>
              <a:spcAft>
                <a:spcPts val="0"/>
              </a:spcAft>
              <a:buSzPct val="100000"/>
              <a:buFont typeface="Raleway"/>
              <a:buChar char="○"/>
            </a:pPr>
            <a:r>
              <a:rPr lang="tr-TR" sz="2300" dirty="0" err="1">
                <a:latin typeface="Raleway"/>
                <a:ea typeface="Raleway"/>
                <a:cs typeface="Raleway"/>
                <a:sym typeface="Raleway"/>
              </a:rPr>
              <a:t>Often</a:t>
            </a:r>
            <a:r>
              <a:rPr lang="tr-TR" sz="2300" dirty="0">
                <a:latin typeface="Raleway"/>
                <a:ea typeface="Raleway"/>
                <a:cs typeface="Raleway"/>
                <a:sym typeface="Raleway"/>
              </a:rPr>
              <a:t> </a:t>
            </a:r>
            <a:r>
              <a:rPr lang="tr-TR" sz="2300" dirty="0" err="1">
                <a:latin typeface="Raleway"/>
                <a:ea typeface="Raleway"/>
                <a:cs typeface="Raleway"/>
                <a:sym typeface="Raleway"/>
              </a:rPr>
              <a:t>traffic</a:t>
            </a:r>
            <a:r>
              <a:rPr lang="tr-TR" sz="2300" dirty="0">
                <a:latin typeface="Raleway"/>
                <a:ea typeface="Raleway"/>
                <a:cs typeface="Raleway"/>
                <a:sym typeface="Raleway"/>
              </a:rPr>
              <a:t> is sent </a:t>
            </a:r>
            <a:r>
              <a:rPr lang="tr-TR" sz="2300" dirty="0" err="1">
                <a:latin typeface="Raleway"/>
                <a:ea typeface="Raleway"/>
                <a:cs typeface="Raleway"/>
                <a:sym typeface="Raleway"/>
              </a:rPr>
              <a:t>over</a:t>
            </a:r>
            <a:r>
              <a:rPr lang="tr-TR" sz="2300" dirty="0">
                <a:latin typeface="Raleway"/>
                <a:ea typeface="Raleway"/>
                <a:cs typeface="Raleway"/>
                <a:sym typeface="Raleway"/>
              </a:rPr>
              <a:t> multiple “</a:t>
            </a:r>
            <a:r>
              <a:rPr lang="tr-TR" sz="2300" dirty="0" err="1">
                <a:latin typeface="Raleway"/>
                <a:ea typeface="Raleway"/>
                <a:cs typeface="Raleway"/>
                <a:sym typeface="Raleway"/>
              </a:rPr>
              <a:t>hops</a:t>
            </a:r>
            <a:r>
              <a:rPr lang="tr-TR" sz="2300" dirty="0">
                <a:latin typeface="Raleway"/>
                <a:ea typeface="Raleway"/>
                <a:cs typeface="Raleway"/>
                <a:sym typeface="Raleway"/>
              </a:rPr>
              <a:t>”</a:t>
            </a:r>
            <a:endParaRPr sz="2300" dirty="0">
              <a:latin typeface="Raleway"/>
              <a:ea typeface="Raleway"/>
              <a:cs typeface="Raleway"/>
              <a:sym typeface="Raleway"/>
            </a:endParaRPr>
          </a:p>
          <a:p>
            <a:pPr marL="1371600" lvl="0" indent="0" algn="l" rtl="0">
              <a:spcBef>
                <a:spcPts val="1000"/>
              </a:spcBef>
              <a:spcAft>
                <a:spcPts val="0"/>
              </a:spcAft>
              <a:buNone/>
            </a:pPr>
            <a:endParaRPr sz="2300" dirty="0">
              <a:latin typeface="Raleway"/>
              <a:ea typeface="Raleway"/>
              <a:cs typeface="Raleway"/>
              <a:sym typeface="Raleway"/>
            </a:endParaRPr>
          </a:p>
          <a:p>
            <a:pPr marL="457200" lvl="0" indent="-363696" algn="l" rtl="0">
              <a:spcBef>
                <a:spcPts val="1000"/>
              </a:spcBef>
              <a:spcAft>
                <a:spcPts val="0"/>
              </a:spcAft>
              <a:buSzPct val="100000"/>
              <a:buFont typeface="Raleway"/>
              <a:buChar char="●"/>
            </a:pPr>
            <a:r>
              <a:rPr lang="tr-TR" sz="2300" b="1" dirty="0">
                <a:latin typeface="Raleway"/>
                <a:ea typeface="Raleway"/>
                <a:cs typeface="Raleway"/>
                <a:sym typeface="Raleway"/>
              </a:rPr>
              <a:t>Technologies</a:t>
            </a:r>
            <a:endParaRPr sz="2300" b="1" dirty="0">
              <a:latin typeface="Raleway"/>
              <a:ea typeface="Raleway"/>
              <a:cs typeface="Raleway"/>
              <a:sym typeface="Raleway"/>
            </a:endParaRPr>
          </a:p>
          <a:p>
            <a:pPr marL="809999" lvl="1" indent="-363696" algn="l" rtl="0">
              <a:spcBef>
                <a:spcPts val="0"/>
              </a:spcBef>
              <a:spcAft>
                <a:spcPts val="0"/>
              </a:spcAft>
              <a:buSzPct val="100000"/>
              <a:buFont typeface="Raleway"/>
              <a:buChar char="○"/>
            </a:pPr>
            <a:r>
              <a:rPr lang="tr-TR" sz="2300" dirty="0">
                <a:latin typeface="Raleway"/>
                <a:ea typeface="Raleway"/>
                <a:cs typeface="Raleway"/>
                <a:sym typeface="Raleway"/>
              </a:rPr>
              <a:t>Network </a:t>
            </a:r>
            <a:r>
              <a:rPr lang="tr-TR" sz="2300" dirty="0" err="1">
                <a:latin typeface="Raleway"/>
                <a:ea typeface="Raleway"/>
                <a:cs typeface="Raleway"/>
                <a:sym typeface="Raleway"/>
              </a:rPr>
              <a:t>Interface</a:t>
            </a:r>
            <a:r>
              <a:rPr lang="tr-TR" sz="2300" dirty="0">
                <a:latin typeface="Raleway"/>
                <a:ea typeface="Raleway"/>
                <a:cs typeface="Raleway"/>
                <a:sym typeface="Raleway"/>
              </a:rPr>
              <a:t> </a:t>
            </a:r>
            <a:r>
              <a:rPr lang="tr-TR" sz="2300" dirty="0" err="1">
                <a:latin typeface="Raleway"/>
                <a:ea typeface="Raleway"/>
                <a:cs typeface="Raleway"/>
                <a:sym typeface="Raleway"/>
              </a:rPr>
              <a:t>Card</a:t>
            </a:r>
            <a:r>
              <a:rPr lang="tr-TR" sz="2300" dirty="0">
                <a:latin typeface="Raleway"/>
                <a:ea typeface="Raleway"/>
                <a:cs typeface="Raleway"/>
                <a:sym typeface="Raleway"/>
              </a:rPr>
              <a:t> (NIC)</a:t>
            </a:r>
            <a:endParaRPr sz="2300" dirty="0">
              <a:latin typeface="Raleway"/>
              <a:ea typeface="Raleway"/>
              <a:cs typeface="Raleway"/>
              <a:sym typeface="Raleway"/>
            </a:endParaRPr>
          </a:p>
          <a:p>
            <a:pPr marL="809999" lvl="1" indent="-363696" algn="l" rtl="0">
              <a:spcBef>
                <a:spcPts val="1000"/>
              </a:spcBef>
              <a:spcAft>
                <a:spcPts val="1000"/>
              </a:spcAft>
              <a:buSzPct val="100000"/>
              <a:buFont typeface="Raleway"/>
              <a:buChar char="○"/>
            </a:pPr>
            <a:r>
              <a:rPr lang="tr-TR" sz="2300" dirty="0">
                <a:latin typeface="Raleway"/>
                <a:ea typeface="Raleway"/>
                <a:cs typeface="Raleway"/>
                <a:sym typeface="Raleway"/>
              </a:rPr>
              <a:t>Switch</a:t>
            </a:r>
            <a:endParaRPr sz="2300" dirty="0">
              <a:latin typeface="Raleway"/>
              <a:ea typeface="Raleway"/>
              <a:cs typeface="Raleway"/>
              <a:sym typeface="Raleway"/>
            </a:endParaRPr>
          </a:p>
        </p:txBody>
      </p:sp>
      <p:sp>
        <p:nvSpPr>
          <p:cNvPr id="408" name="Google Shape;408;p13"/>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409" name="Google Shape;409;p13"/>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410" name="Google Shape;410;p13"/>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411" name="Google Shape;411;p13"/>
          <p:cNvSpPr/>
          <p:nvPr/>
        </p:nvSpPr>
        <p:spPr>
          <a:xfrm>
            <a:off x="7337525" y="224068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412" name="Google Shape;412;p13"/>
          <p:cNvSpPr/>
          <p:nvPr/>
        </p:nvSpPr>
        <p:spPr>
          <a:xfrm>
            <a:off x="7337525" y="261845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413" name="Google Shape;413;p13"/>
          <p:cNvSpPr/>
          <p:nvPr/>
        </p:nvSpPr>
        <p:spPr>
          <a:xfrm>
            <a:off x="7337525" y="2996229"/>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414" name="Google Shape;414;p13"/>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415" name="Google Shape;415;p13"/>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416" name="Google Shape;416;p13"/>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417" name="Google Shape;417;p13"/>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418" name="Google Shape;418;p13"/>
          <p:cNvSpPr/>
          <p:nvPr/>
        </p:nvSpPr>
        <p:spPr>
          <a:xfrm>
            <a:off x="7027178" y="224070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419" name="Google Shape;419;p13"/>
          <p:cNvSpPr/>
          <p:nvPr/>
        </p:nvSpPr>
        <p:spPr>
          <a:xfrm>
            <a:off x="7027178" y="26184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420" name="Google Shape;420;p13"/>
          <p:cNvSpPr/>
          <p:nvPr/>
        </p:nvSpPr>
        <p:spPr>
          <a:xfrm>
            <a:off x="7027178" y="299625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421" name="Google Shape;421;p13"/>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pic>
        <p:nvPicPr>
          <p:cNvPr id="422" name="Google Shape;422;p13"/>
          <p:cNvPicPr preferRelativeResize="0"/>
          <p:nvPr/>
        </p:nvPicPr>
        <p:blipFill>
          <a:blip r:embed="rId3">
            <a:alphaModFix/>
          </a:blip>
          <a:stretch>
            <a:fillRect/>
          </a:stretch>
        </p:blipFill>
        <p:spPr>
          <a:xfrm>
            <a:off x="5036525" y="3190875"/>
            <a:ext cx="1048275" cy="104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23</a:t>
            </a:fld>
            <a:endParaRPr/>
          </a:p>
        </p:txBody>
      </p:sp>
      <p:sp>
        <p:nvSpPr>
          <p:cNvPr id="428" name="Google Shape;428;p14"/>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2 - Hop to Hop</a:t>
            </a:r>
            <a:endParaRPr sz="4000">
              <a:solidFill>
                <a:srgbClr val="419DD3"/>
              </a:solidFill>
              <a:latin typeface="Raleway Medium"/>
              <a:ea typeface="Raleway Medium"/>
              <a:cs typeface="Raleway Medium"/>
              <a:sym typeface="Raleway Medium"/>
            </a:endParaRPr>
          </a:p>
        </p:txBody>
      </p:sp>
      <p:pic>
        <p:nvPicPr>
          <p:cNvPr id="429" name="Google Shape;429;p14"/>
          <p:cNvPicPr preferRelativeResize="0"/>
          <p:nvPr/>
        </p:nvPicPr>
        <p:blipFill>
          <a:blip r:embed="rId3">
            <a:alphaModFix/>
          </a:blip>
          <a:stretch>
            <a:fillRect/>
          </a:stretch>
        </p:blipFill>
        <p:spPr>
          <a:xfrm>
            <a:off x="290500" y="2031446"/>
            <a:ext cx="819950" cy="819950"/>
          </a:xfrm>
          <a:prstGeom prst="rect">
            <a:avLst/>
          </a:prstGeom>
          <a:noFill/>
          <a:ln>
            <a:noFill/>
          </a:ln>
        </p:spPr>
      </p:pic>
      <p:sp>
        <p:nvSpPr>
          <p:cNvPr id="430" name="Google Shape;430;p14"/>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431" name="Google Shape;431;p14"/>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432" name="Google Shape;432;p14"/>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433" name="Google Shape;433;p14"/>
          <p:cNvSpPr/>
          <p:nvPr/>
        </p:nvSpPr>
        <p:spPr>
          <a:xfrm>
            <a:off x="7337525" y="224068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434" name="Google Shape;434;p14"/>
          <p:cNvSpPr/>
          <p:nvPr/>
        </p:nvSpPr>
        <p:spPr>
          <a:xfrm>
            <a:off x="7337525" y="261845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435" name="Google Shape;435;p14"/>
          <p:cNvSpPr/>
          <p:nvPr/>
        </p:nvSpPr>
        <p:spPr>
          <a:xfrm>
            <a:off x="7337525" y="2996229"/>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436" name="Google Shape;436;p14"/>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437" name="Google Shape;437;p14"/>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438" name="Google Shape;438;p14"/>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439" name="Google Shape;439;p14"/>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440" name="Google Shape;440;p14"/>
          <p:cNvSpPr/>
          <p:nvPr/>
        </p:nvSpPr>
        <p:spPr>
          <a:xfrm>
            <a:off x="7027178" y="224070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441" name="Google Shape;441;p14"/>
          <p:cNvSpPr/>
          <p:nvPr/>
        </p:nvSpPr>
        <p:spPr>
          <a:xfrm>
            <a:off x="7027178" y="26184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442" name="Google Shape;442;p14"/>
          <p:cNvSpPr/>
          <p:nvPr/>
        </p:nvSpPr>
        <p:spPr>
          <a:xfrm>
            <a:off x="7027178" y="299625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443" name="Google Shape;443;p14"/>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cxnSp>
        <p:nvCxnSpPr>
          <p:cNvPr id="444" name="Google Shape;444;p14"/>
          <p:cNvCxnSpPr>
            <a:stCxn id="429" idx="3"/>
            <a:endCxn id="445" idx="1"/>
          </p:cNvCxnSpPr>
          <p:nvPr/>
        </p:nvCxnSpPr>
        <p:spPr>
          <a:xfrm>
            <a:off x="1110450" y="2441421"/>
            <a:ext cx="1258500" cy="0"/>
          </a:xfrm>
          <a:prstGeom prst="straightConnector1">
            <a:avLst/>
          </a:prstGeom>
          <a:noFill/>
          <a:ln w="9525" cap="flat" cmpd="sng">
            <a:solidFill>
              <a:schemeClr val="dk2"/>
            </a:solidFill>
            <a:prstDash val="solid"/>
            <a:round/>
            <a:headEnd type="none" w="med" len="med"/>
            <a:tailEnd type="none" w="med" len="med"/>
          </a:ln>
        </p:spPr>
      </p:cxnSp>
      <p:sp>
        <p:nvSpPr>
          <p:cNvPr id="446" name="Google Shape;446;p14"/>
          <p:cNvSpPr txBox="1"/>
          <p:nvPr/>
        </p:nvSpPr>
        <p:spPr>
          <a:xfrm>
            <a:off x="926655" y="2179399"/>
            <a:ext cx="56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latin typeface="Raleway"/>
                <a:ea typeface="Raleway"/>
                <a:cs typeface="Raleway"/>
                <a:sym typeface="Raleway"/>
              </a:rPr>
              <a:t>a1:a1</a:t>
            </a:r>
            <a:endParaRPr sz="1200"/>
          </a:p>
        </p:txBody>
      </p:sp>
      <p:pic>
        <p:nvPicPr>
          <p:cNvPr id="445" name="Google Shape;445;p14"/>
          <p:cNvPicPr preferRelativeResize="0"/>
          <p:nvPr/>
        </p:nvPicPr>
        <p:blipFill>
          <a:blip r:embed="rId4">
            <a:alphaModFix/>
          </a:blip>
          <a:stretch>
            <a:fillRect/>
          </a:stretch>
        </p:blipFill>
        <p:spPr>
          <a:xfrm>
            <a:off x="2368869" y="2212963"/>
            <a:ext cx="456900" cy="456914"/>
          </a:xfrm>
          <a:prstGeom prst="rect">
            <a:avLst/>
          </a:prstGeom>
          <a:noFill/>
          <a:ln>
            <a:noFill/>
          </a:ln>
        </p:spPr>
      </p:pic>
      <p:pic>
        <p:nvPicPr>
          <p:cNvPr id="447" name="Google Shape;447;p14"/>
          <p:cNvPicPr preferRelativeResize="0"/>
          <p:nvPr/>
        </p:nvPicPr>
        <p:blipFill>
          <a:blip r:embed="rId4">
            <a:alphaModFix/>
          </a:blip>
          <a:stretch>
            <a:fillRect/>
          </a:stretch>
        </p:blipFill>
        <p:spPr>
          <a:xfrm>
            <a:off x="4236669" y="2212963"/>
            <a:ext cx="456900" cy="456914"/>
          </a:xfrm>
          <a:prstGeom prst="rect">
            <a:avLst/>
          </a:prstGeom>
          <a:noFill/>
          <a:ln>
            <a:noFill/>
          </a:ln>
        </p:spPr>
      </p:pic>
      <p:pic>
        <p:nvPicPr>
          <p:cNvPr id="448" name="Google Shape;448;p14"/>
          <p:cNvPicPr preferRelativeResize="0"/>
          <p:nvPr/>
        </p:nvPicPr>
        <p:blipFill>
          <a:blip r:embed="rId3">
            <a:alphaModFix/>
          </a:blip>
          <a:stretch>
            <a:fillRect/>
          </a:stretch>
        </p:blipFill>
        <p:spPr>
          <a:xfrm>
            <a:off x="5755025" y="2031446"/>
            <a:ext cx="819950" cy="819950"/>
          </a:xfrm>
          <a:prstGeom prst="rect">
            <a:avLst/>
          </a:prstGeom>
          <a:noFill/>
          <a:ln>
            <a:noFill/>
          </a:ln>
        </p:spPr>
      </p:pic>
      <p:sp>
        <p:nvSpPr>
          <p:cNvPr id="449" name="Google Shape;449;p14"/>
          <p:cNvSpPr txBox="1"/>
          <p:nvPr/>
        </p:nvSpPr>
        <p:spPr>
          <a:xfrm>
            <a:off x="1806074" y="2179400"/>
            <a:ext cx="56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latin typeface="Raleway"/>
                <a:ea typeface="Raleway"/>
                <a:cs typeface="Raleway"/>
                <a:sym typeface="Raleway"/>
              </a:rPr>
              <a:t>b2:b2</a:t>
            </a:r>
            <a:endParaRPr sz="1200"/>
          </a:p>
        </p:txBody>
      </p:sp>
      <p:sp>
        <p:nvSpPr>
          <p:cNvPr id="450" name="Google Shape;450;p14"/>
          <p:cNvSpPr txBox="1"/>
          <p:nvPr/>
        </p:nvSpPr>
        <p:spPr>
          <a:xfrm>
            <a:off x="2853028" y="2166318"/>
            <a:ext cx="56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latin typeface="Raleway"/>
                <a:ea typeface="Raleway"/>
                <a:cs typeface="Raleway"/>
                <a:sym typeface="Raleway"/>
              </a:rPr>
              <a:t>b3:b3</a:t>
            </a:r>
            <a:endParaRPr sz="1200"/>
          </a:p>
        </p:txBody>
      </p:sp>
      <p:sp>
        <p:nvSpPr>
          <p:cNvPr id="451" name="Google Shape;451;p14"/>
          <p:cNvSpPr txBox="1"/>
          <p:nvPr/>
        </p:nvSpPr>
        <p:spPr>
          <a:xfrm>
            <a:off x="3599053" y="2160467"/>
            <a:ext cx="70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latin typeface="Raleway"/>
                <a:ea typeface="Raleway"/>
                <a:cs typeface="Raleway"/>
                <a:sym typeface="Raleway"/>
              </a:rPr>
              <a:t>d5:d5</a:t>
            </a:r>
            <a:endParaRPr sz="1200"/>
          </a:p>
        </p:txBody>
      </p:sp>
      <p:sp>
        <p:nvSpPr>
          <p:cNvPr id="452" name="Google Shape;452;p14"/>
          <p:cNvSpPr txBox="1"/>
          <p:nvPr/>
        </p:nvSpPr>
        <p:spPr>
          <a:xfrm>
            <a:off x="4616639" y="2173097"/>
            <a:ext cx="670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latin typeface="Raleway"/>
                <a:ea typeface="Raleway"/>
                <a:cs typeface="Raleway"/>
                <a:sym typeface="Raleway"/>
              </a:rPr>
              <a:t>d6:d6</a:t>
            </a:r>
            <a:endParaRPr sz="1200"/>
          </a:p>
        </p:txBody>
      </p:sp>
      <p:sp>
        <p:nvSpPr>
          <p:cNvPr id="453" name="Google Shape;453;p14"/>
          <p:cNvSpPr txBox="1"/>
          <p:nvPr/>
        </p:nvSpPr>
        <p:spPr>
          <a:xfrm>
            <a:off x="5234134" y="2160799"/>
            <a:ext cx="670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latin typeface="Raleway"/>
                <a:ea typeface="Raleway"/>
                <a:cs typeface="Raleway"/>
                <a:sym typeface="Raleway"/>
              </a:rPr>
              <a:t>e7:e7</a:t>
            </a:r>
            <a:endParaRPr sz="1200"/>
          </a:p>
        </p:txBody>
      </p:sp>
      <p:cxnSp>
        <p:nvCxnSpPr>
          <p:cNvPr id="454" name="Google Shape;454;p14"/>
          <p:cNvCxnSpPr>
            <a:stCxn id="445" idx="3"/>
            <a:endCxn id="447" idx="1"/>
          </p:cNvCxnSpPr>
          <p:nvPr/>
        </p:nvCxnSpPr>
        <p:spPr>
          <a:xfrm>
            <a:off x="2825769" y="2441419"/>
            <a:ext cx="1410900" cy="0"/>
          </a:xfrm>
          <a:prstGeom prst="straightConnector1">
            <a:avLst/>
          </a:prstGeom>
          <a:noFill/>
          <a:ln w="9525" cap="flat" cmpd="sng">
            <a:solidFill>
              <a:schemeClr val="dk2"/>
            </a:solidFill>
            <a:prstDash val="solid"/>
            <a:round/>
            <a:headEnd type="none" w="med" len="med"/>
            <a:tailEnd type="none" w="med" len="med"/>
          </a:ln>
        </p:spPr>
      </p:cxnSp>
      <p:cxnSp>
        <p:nvCxnSpPr>
          <p:cNvPr id="455" name="Google Shape;455;p14"/>
          <p:cNvCxnSpPr>
            <a:stCxn id="447" idx="3"/>
            <a:endCxn id="448" idx="1"/>
          </p:cNvCxnSpPr>
          <p:nvPr/>
        </p:nvCxnSpPr>
        <p:spPr>
          <a:xfrm>
            <a:off x="4693569" y="2441419"/>
            <a:ext cx="1061400" cy="0"/>
          </a:xfrm>
          <a:prstGeom prst="straightConnector1">
            <a:avLst/>
          </a:prstGeom>
          <a:noFill/>
          <a:ln w="9525" cap="flat" cmpd="sng">
            <a:solidFill>
              <a:schemeClr val="dk2"/>
            </a:solidFill>
            <a:prstDash val="solid"/>
            <a:round/>
            <a:headEnd type="none" w="med" len="med"/>
            <a:tailEnd type="none" w="med" len="med"/>
          </a:ln>
        </p:spPr>
      </p:cxnSp>
      <p:sp>
        <p:nvSpPr>
          <p:cNvPr id="456" name="Google Shape;456;p14"/>
          <p:cNvSpPr txBox="1"/>
          <p:nvPr/>
        </p:nvSpPr>
        <p:spPr>
          <a:xfrm>
            <a:off x="2265194" y="2567350"/>
            <a:ext cx="670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000">
                <a:latin typeface="Raleway"/>
                <a:ea typeface="Raleway"/>
                <a:cs typeface="Raleway"/>
                <a:sym typeface="Raleway"/>
              </a:rPr>
              <a:t>router</a:t>
            </a:r>
            <a:endParaRPr sz="1000"/>
          </a:p>
        </p:txBody>
      </p:sp>
      <p:sp>
        <p:nvSpPr>
          <p:cNvPr id="457" name="Google Shape;457;p14"/>
          <p:cNvSpPr txBox="1"/>
          <p:nvPr/>
        </p:nvSpPr>
        <p:spPr>
          <a:xfrm>
            <a:off x="4126506" y="2567350"/>
            <a:ext cx="670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000">
                <a:latin typeface="Raleway"/>
                <a:ea typeface="Raleway"/>
                <a:cs typeface="Raleway"/>
                <a:sym typeface="Raleway"/>
              </a:rPr>
              <a:t>router</a:t>
            </a:r>
            <a:endParaRPr sz="1000"/>
          </a:p>
        </p:txBody>
      </p:sp>
      <p:sp>
        <p:nvSpPr>
          <p:cNvPr id="458" name="Google Shape;458;p14"/>
          <p:cNvSpPr/>
          <p:nvPr/>
        </p:nvSpPr>
        <p:spPr>
          <a:xfrm>
            <a:off x="973450" y="2240300"/>
            <a:ext cx="516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1825625" y="2240300"/>
            <a:ext cx="516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2853025" y="2234000"/>
            <a:ext cx="516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3705200" y="2221700"/>
            <a:ext cx="516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4705850" y="2240300"/>
            <a:ext cx="516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5311225" y="2221375"/>
            <a:ext cx="516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1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24</a:t>
            </a:fld>
            <a:endParaRPr/>
          </a:p>
        </p:txBody>
      </p:sp>
      <p:sp>
        <p:nvSpPr>
          <p:cNvPr id="469" name="Google Shape;469;p15"/>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3 - Network Layer</a:t>
            </a:r>
            <a:endParaRPr sz="4000">
              <a:solidFill>
                <a:srgbClr val="419DD3"/>
              </a:solidFill>
              <a:latin typeface="Raleway Medium"/>
              <a:ea typeface="Raleway Medium"/>
              <a:cs typeface="Raleway Medium"/>
              <a:sym typeface="Raleway Medium"/>
            </a:endParaRPr>
          </a:p>
        </p:txBody>
      </p:sp>
      <p:sp>
        <p:nvSpPr>
          <p:cNvPr id="470" name="Google Shape;470;p15"/>
          <p:cNvSpPr txBox="1"/>
          <p:nvPr/>
        </p:nvSpPr>
        <p:spPr>
          <a:xfrm>
            <a:off x="267000" y="1014925"/>
            <a:ext cx="6695400" cy="3387900"/>
          </a:xfrm>
          <a:prstGeom prst="rect">
            <a:avLst/>
          </a:prstGeom>
          <a:noFill/>
          <a:ln>
            <a:noFill/>
          </a:ln>
        </p:spPr>
        <p:txBody>
          <a:bodyPr spcFirstLastPara="1" wrap="square" lIns="91425" tIns="91425" rIns="91425" bIns="91425" anchor="t" anchorCtr="0">
            <a:normAutofit fontScale="92500" lnSpcReduction="10000"/>
          </a:bodyPr>
          <a:lstStyle/>
          <a:p>
            <a:pPr marL="457200" lvl="0" indent="-374650" algn="l" rtl="0">
              <a:spcBef>
                <a:spcPts val="0"/>
              </a:spcBef>
              <a:spcAft>
                <a:spcPts val="0"/>
              </a:spcAft>
              <a:buSzPts val="2300"/>
              <a:buFont typeface="Raleway"/>
              <a:buChar char="●"/>
            </a:pPr>
            <a:r>
              <a:rPr lang="tr-TR" sz="2300" b="1">
                <a:latin typeface="Raleway"/>
                <a:ea typeface="Raleway"/>
                <a:cs typeface="Raleway"/>
                <a:sym typeface="Raleway"/>
              </a:rPr>
              <a:t>Purpose: End-to-End</a:t>
            </a:r>
            <a:endParaRPr sz="2300" b="1">
              <a:latin typeface="Raleway"/>
              <a:ea typeface="Raleway"/>
              <a:cs typeface="Raleway"/>
              <a:sym typeface="Raleway"/>
            </a:endParaRPr>
          </a:p>
          <a:p>
            <a:pPr marL="809999" lvl="1" indent="-374650" algn="l" rtl="0">
              <a:spcBef>
                <a:spcPts val="1000"/>
              </a:spcBef>
              <a:spcAft>
                <a:spcPts val="0"/>
              </a:spcAft>
              <a:buSzPts val="2300"/>
              <a:buFont typeface="Raleway"/>
              <a:buChar char="○"/>
            </a:pPr>
            <a:r>
              <a:rPr lang="tr-TR" sz="2300">
                <a:latin typeface="Raleway"/>
                <a:ea typeface="Raleway"/>
                <a:cs typeface="Raleway"/>
                <a:sym typeface="Raleway"/>
              </a:rPr>
              <a:t>Addressing scheme: IP Address</a:t>
            </a:r>
            <a:endParaRPr sz="2300">
              <a:latin typeface="Raleway"/>
              <a:ea typeface="Raleway"/>
              <a:cs typeface="Raleway"/>
              <a:sym typeface="Raleway"/>
            </a:endParaRPr>
          </a:p>
          <a:p>
            <a:pPr marL="1304999" lvl="2" indent="-360920" algn="l" rtl="0">
              <a:spcBef>
                <a:spcPts val="1000"/>
              </a:spcBef>
              <a:spcAft>
                <a:spcPts val="0"/>
              </a:spcAft>
              <a:buSzPts val="2084"/>
              <a:buFont typeface="Raleway"/>
              <a:buChar char="■"/>
            </a:pPr>
            <a:r>
              <a:rPr lang="tr-TR" sz="2083">
                <a:latin typeface="Raleway"/>
                <a:ea typeface="Raleway"/>
                <a:cs typeface="Raleway"/>
                <a:sym typeface="Raleway"/>
              </a:rPr>
              <a:t>32-bits / 4 Octets each 0-255</a:t>
            </a:r>
            <a:endParaRPr sz="2083">
              <a:latin typeface="Raleway"/>
              <a:ea typeface="Raleway"/>
              <a:cs typeface="Raleway"/>
              <a:sym typeface="Raleway"/>
            </a:endParaRPr>
          </a:p>
          <a:p>
            <a:pPr marL="1304999" lvl="2" indent="-360920" algn="l" rtl="0">
              <a:spcBef>
                <a:spcPts val="1000"/>
              </a:spcBef>
              <a:spcAft>
                <a:spcPts val="0"/>
              </a:spcAft>
              <a:buSzPts val="2084"/>
              <a:buFont typeface="Raleway"/>
              <a:buChar char="■"/>
            </a:pPr>
            <a:r>
              <a:rPr lang="tr-TR" sz="2083">
                <a:latin typeface="Raleway"/>
                <a:ea typeface="Raleway"/>
                <a:cs typeface="Raleway"/>
                <a:sym typeface="Raleway"/>
              </a:rPr>
              <a:t>192.168.1.20</a:t>
            </a:r>
            <a:endParaRPr sz="2300">
              <a:latin typeface="Raleway"/>
              <a:ea typeface="Raleway"/>
              <a:cs typeface="Raleway"/>
              <a:sym typeface="Raleway"/>
            </a:endParaRPr>
          </a:p>
          <a:p>
            <a:pPr marL="1371600" lvl="0" indent="0" algn="l" rtl="0">
              <a:spcBef>
                <a:spcPts val="1000"/>
              </a:spcBef>
              <a:spcAft>
                <a:spcPts val="0"/>
              </a:spcAft>
              <a:buNone/>
            </a:pPr>
            <a:endParaRPr sz="2300">
              <a:latin typeface="Raleway"/>
              <a:ea typeface="Raleway"/>
              <a:cs typeface="Raleway"/>
              <a:sym typeface="Raleway"/>
            </a:endParaRPr>
          </a:p>
          <a:p>
            <a:pPr marL="457200" lvl="0" indent="-374650" algn="l" rtl="0">
              <a:spcBef>
                <a:spcPts val="1000"/>
              </a:spcBef>
              <a:spcAft>
                <a:spcPts val="0"/>
              </a:spcAft>
              <a:buSzPts val="2300"/>
              <a:buFont typeface="Raleway"/>
              <a:buChar char="●"/>
            </a:pPr>
            <a:r>
              <a:rPr lang="tr-TR" sz="2300" b="1">
                <a:latin typeface="Raleway"/>
                <a:ea typeface="Raleway"/>
                <a:cs typeface="Raleway"/>
                <a:sym typeface="Raleway"/>
              </a:rPr>
              <a:t>Technologies</a:t>
            </a:r>
            <a:endParaRPr sz="2300" b="1">
              <a:latin typeface="Raleway"/>
              <a:ea typeface="Raleway"/>
              <a:cs typeface="Raleway"/>
              <a:sym typeface="Raleway"/>
            </a:endParaRPr>
          </a:p>
          <a:p>
            <a:pPr marL="809999" lvl="1" indent="-374650" algn="l" rtl="0">
              <a:spcBef>
                <a:spcPts val="0"/>
              </a:spcBef>
              <a:spcAft>
                <a:spcPts val="0"/>
              </a:spcAft>
              <a:buSzPts val="2300"/>
              <a:buFont typeface="Raleway"/>
              <a:buChar char="○"/>
            </a:pPr>
            <a:r>
              <a:rPr lang="tr-TR" sz="2300">
                <a:latin typeface="Raleway"/>
                <a:ea typeface="Raleway"/>
                <a:cs typeface="Raleway"/>
                <a:sym typeface="Raleway"/>
              </a:rPr>
              <a:t>Routers, Hosts</a:t>
            </a:r>
            <a:endParaRPr sz="2300">
              <a:latin typeface="Raleway"/>
              <a:ea typeface="Raleway"/>
              <a:cs typeface="Raleway"/>
              <a:sym typeface="Raleway"/>
            </a:endParaRPr>
          </a:p>
          <a:p>
            <a:pPr marL="809999" lvl="1" indent="-374650" algn="l" rtl="0">
              <a:spcBef>
                <a:spcPts val="1000"/>
              </a:spcBef>
              <a:spcAft>
                <a:spcPts val="1000"/>
              </a:spcAft>
              <a:buSzPts val="2300"/>
              <a:buFont typeface="Raleway"/>
              <a:buChar char="○"/>
            </a:pPr>
            <a:r>
              <a:rPr lang="tr-TR" sz="2300">
                <a:latin typeface="Raleway"/>
                <a:ea typeface="Raleway"/>
                <a:cs typeface="Raleway"/>
                <a:sym typeface="Raleway"/>
              </a:rPr>
              <a:t>Anything with an IP</a:t>
            </a:r>
            <a:endParaRPr sz="2300">
              <a:latin typeface="Raleway"/>
              <a:ea typeface="Raleway"/>
              <a:cs typeface="Raleway"/>
              <a:sym typeface="Raleway"/>
            </a:endParaRPr>
          </a:p>
        </p:txBody>
      </p:sp>
      <p:sp>
        <p:nvSpPr>
          <p:cNvPr id="471" name="Google Shape;471;p15"/>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472" name="Google Shape;472;p15"/>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473" name="Google Shape;473;p15"/>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474" name="Google Shape;474;p15"/>
          <p:cNvSpPr/>
          <p:nvPr/>
        </p:nvSpPr>
        <p:spPr>
          <a:xfrm>
            <a:off x="7337525" y="224068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475" name="Google Shape;475;p15"/>
          <p:cNvSpPr/>
          <p:nvPr/>
        </p:nvSpPr>
        <p:spPr>
          <a:xfrm>
            <a:off x="7337525" y="261845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476" name="Google Shape;476;p15"/>
          <p:cNvSpPr/>
          <p:nvPr/>
        </p:nvSpPr>
        <p:spPr>
          <a:xfrm>
            <a:off x="7337525" y="2996229"/>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477" name="Google Shape;477;p15"/>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478" name="Google Shape;478;p15"/>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479" name="Google Shape;479;p15"/>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480" name="Google Shape;480;p15"/>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481" name="Google Shape;481;p15"/>
          <p:cNvSpPr/>
          <p:nvPr/>
        </p:nvSpPr>
        <p:spPr>
          <a:xfrm>
            <a:off x="7027178" y="224070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482" name="Google Shape;482;p15"/>
          <p:cNvSpPr/>
          <p:nvPr/>
        </p:nvSpPr>
        <p:spPr>
          <a:xfrm>
            <a:off x="7027178" y="261847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483" name="Google Shape;483;p15"/>
          <p:cNvSpPr/>
          <p:nvPr/>
        </p:nvSpPr>
        <p:spPr>
          <a:xfrm>
            <a:off x="7027178" y="29962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484" name="Google Shape;484;p15"/>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1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25</a:t>
            </a:fld>
            <a:endParaRPr/>
          </a:p>
        </p:txBody>
      </p:sp>
      <p:sp>
        <p:nvSpPr>
          <p:cNvPr id="490" name="Google Shape;490;p16"/>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3 - End-to-End</a:t>
            </a:r>
            <a:endParaRPr sz="4000">
              <a:solidFill>
                <a:srgbClr val="419DD3"/>
              </a:solidFill>
              <a:latin typeface="Raleway Medium"/>
              <a:ea typeface="Raleway Medium"/>
              <a:cs typeface="Raleway Medium"/>
              <a:sym typeface="Raleway Medium"/>
            </a:endParaRPr>
          </a:p>
        </p:txBody>
      </p:sp>
      <p:pic>
        <p:nvPicPr>
          <p:cNvPr id="491" name="Google Shape;491;p16"/>
          <p:cNvPicPr preferRelativeResize="0"/>
          <p:nvPr/>
        </p:nvPicPr>
        <p:blipFill>
          <a:blip r:embed="rId3">
            <a:alphaModFix/>
          </a:blip>
          <a:stretch>
            <a:fillRect/>
          </a:stretch>
        </p:blipFill>
        <p:spPr>
          <a:xfrm>
            <a:off x="290500" y="2031446"/>
            <a:ext cx="819950" cy="819950"/>
          </a:xfrm>
          <a:prstGeom prst="rect">
            <a:avLst/>
          </a:prstGeom>
          <a:noFill/>
          <a:ln>
            <a:noFill/>
          </a:ln>
        </p:spPr>
      </p:pic>
      <p:cxnSp>
        <p:nvCxnSpPr>
          <p:cNvPr id="492" name="Google Shape;492;p16"/>
          <p:cNvCxnSpPr>
            <a:stCxn id="491" idx="3"/>
            <a:endCxn id="493" idx="1"/>
          </p:cNvCxnSpPr>
          <p:nvPr/>
        </p:nvCxnSpPr>
        <p:spPr>
          <a:xfrm>
            <a:off x="1110450" y="2441421"/>
            <a:ext cx="1258500" cy="0"/>
          </a:xfrm>
          <a:prstGeom prst="straightConnector1">
            <a:avLst/>
          </a:prstGeom>
          <a:noFill/>
          <a:ln w="9525" cap="flat" cmpd="sng">
            <a:solidFill>
              <a:schemeClr val="dk2"/>
            </a:solidFill>
            <a:prstDash val="solid"/>
            <a:round/>
            <a:headEnd type="none" w="med" len="med"/>
            <a:tailEnd type="none" w="med" len="med"/>
          </a:ln>
        </p:spPr>
      </p:cxnSp>
      <p:sp>
        <p:nvSpPr>
          <p:cNvPr id="494" name="Google Shape;494;p16"/>
          <p:cNvSpPr txBox="1"/>
          <p:nvPr/>
        </p:nvSpPr>
        <p:spPr>
          <a:xfrm>
            <a:off x="926655" y="2179399"/>
            <a:ext cx="56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2"/>
                </a:solidFill>
                <a:latin typeface="Raleway"/>
                <a:ea typeface="Raleway"/>
                <a:cs typeface="Raleway"/>
                <a:sym typeface="Raleway"/>
              </a:rPr>
              <a:t>a1:a1</a:t>
            </a:r>
            <a:endParaRPr sz="1200">
              <a:solidFill>
                <a:schemeClr val="dk2"/>
              </a:solidFill>
            </a:endParaRPr>
          </a:p>
        </p:txBody>
      </p:sp>
      <p:pic>
        <p:nvPicPr>
          <p:cNvPr id="493" name="Google Shape;493;p16"/>
          <p:cNvPicPr preferRelativeResize="0"/>
          <p:nvPr/>
        </p:nvPicPr>
        <p:blipFill>
          <a:blip r:embed="rId4">
            <a:alphaModFix/>
          </a:blip>
          <a:stretch>
            <a:fillRect/>
          </a:stretch>
        </p:blipFill>
        <p:spPr>
          <a:xfrm>
            <a:off x="2368869" y="2212963"/>
            <a:ext cx="456900" cy="456914"/>
          </a:xfrm>
          <a:prstGeom prst="rect">
            <a:avLst/>
          </a:prstGeom>
          <a:noFill/>
          <a:ln>
            <a:noFill/>
          </a:ln>
        </p:spPr>
      </p:pic>
      <p:pic>
        <p:nvPicPr>
          <p:cNvPr id="495" name="Google Shape;495;p16"/>
          <p:cNvPicPr preferRelativeResize="0"/>
          <p:nvPr/>
        </p:nvPicPr>
        <p:blipFill>
          <a:blip r:embed="rId4">
            <a:alphaModFix/>
          </a:blip>
          <a:stretch>
            <a:fillRect/>
          </a:stretch>
        </p:blipFill>
        <p:spPr>
          <a:xfrm>
            <a:off x="4236669" y="2212963"/>
            <a:ext cx="456900" cy="456914"/>
          </a:xfrm>
          <a:prstGeom prst="rect">
            <a:avLst/>
          </a:prstGeom>
          <a:noFill/>
          <a:ln>
            <a:noFill/>
          </a:ln>
        </p:spPr>
      </p:pic>
      <p:pic>
        <p:nvPicPr>
          <p:cNvPr id="496" name="Google Shape;496;p16"/>
          <p:cNvPicPr preferRelativeResize="0"/>
          <p:nvPr/>
        </p:nvPicPr>
        <p:blipFill>
          <a:blip r:embed="rId3">
            <a:alphaModFix/>
          </a:blip>
          <a:stretch>
            <a:fillRect/>
          </a:stretch>
        </p:blipFill>
        <p:spPr>
          <a:xfrm>
            <a:off x="5755025" y="2031446"/>
            <a:ext cx="819950" cy="819950"/>
          </a:xfrm>
          <a:prstGeom prst="rect">
            <a:avLst/>
          </a:prstGeom>
          <a:noFill/>
          <a:ln>
            <a:noFill/>
          </a:ln>
        </p:spPr>
      </p:pic>
      <p:sp>
        <p:nvSpPr>
          <p:cNvPr id="497" name="Google Shape;497;p16"/>
          <p:cNvSpPr txBox="1"/>
          <p:nvPr/>
        </p:nvSpPr>
        <p:spPr>
          <a:xfrm>
            <a:off x="1806074" y="2179400"/>
            <a:ext cx="56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2"/>
                </a:solidFill>
                <a:latin typeface="Raleway"/>
                <a:ea typeface="Raleway"/>
                <a:cs typeface="Raleway"/>
                <a:sym typeface="Raleway"/>
              </a:rPr>
              <a:t>b2:b2</a:t>
            </a:r>
            <a:endParaRPr sz="1200">
              <a:solidFill>
                <a:schemeClr val="dk2"/>
              </a:solidFill>
            </a:endParaRPr>
          </a:p>
        </p:txBody>
      </p:sp>
      <p:sp>
        <p:nvSpPr>
          <p:cNvPr id="498" name="Google Shape;498;p16"/>
          <p:cNvSpPr txBox="1"/>
          <p:nvPr/>
        </p:nvSpPr>
        <p:spPr>
          <a:xfrm>
            <a:off x="2853028" y="2166318"/>
            <a:ext cx="562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2"/>
                </a:solidFill>
                <a:latin typeface="Raleway"/>
                <a:ea typeface="Raleway"/>
                <a:cs typeface="Raleway"/>
                <a:sym typeface="Raleway"/>
              </a:rPr>
              <a:t>b3:b3</a:t>
            </a:r>
            <a:endParaRPr sz="1200">
              <a:solidFill>
                <a:schemeClr val="dk2"/>
              </a:solidFill>
            </a:endParaRPr>
          </a:p>
        </p:txBody>
      </p:sp>
      <p:sp>
        <p:nvSpPr>
          <p:cNvPr id="499" name="Google Shape;499;p16"/>
          <p:cNvSpPr txBox="1"/>
          <p:nvPr/>
        </p:nvSpPr>
        <p:spPr>
          <a:xfrm>
            <a:off x="3599053" y="2160467"/>
            <a:ext cx="70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2"/>
                </a:solidFill>
                <a:latin typeface="Raleway"/>
                <a:ea typeface="Raleway"/>
                <a:cs typeface="Raleway"/>
                <a:sym typeface="Raleway"/>
              </a:rPr>
              <a:t>d5:d5</a:t>
            </a:r>
            <a:endParaRPr sz="1200">
              <a:solidFill>
                <a:schemeClr val="dk2"/>
              </a:solidFill>
            </a:endParaRPr>
          </a:p>
        </p:txBody>
      </p:sp>
      <p:sp>
        <p:nvSpPr>
          <p:cNvPr id="500" name="Google Shape;500;p16"/>
          <p:cNvSpPr txBox="1"/>
          <p:nvPr/>
        </p:nvSpPr>
        <p:spPr>
          <a:xfrm>
            <a:off x="4616639" y="2173097"/>
            <a:ext cx="670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2"/>
                </a:solidFill>
                <a:latin typeface="Raleway"/>
                <a:ea typeface="Raleway"/>
                <a:cs typeface="Raleway"/>
                <a:sym typeface="Raleway"/>
              </a:rPr>
              <a:t>d6:d6</a:t>
            </a:r>
            <a:endParaRPr sz="1200">
              <a:solidFill>
                <a:schemeClr val="dk2"/>
              </a:solidFill>
            </a:endParaRPr>
          </a:p>
        </p:txBody>
      </p:sp>
      <p:sp>
        <p:nvSpPr>
          <p:cNvPr id="501" name="Google Shape;501;p16"/>
          <p:cNvSpPr txBox="1"/>
          <p:nvPr/>
        </p:nvSpPr>
        <p:spPr>
          <a:xfrm>
            <a:off x="5234134" y="2160799"/>
            <a:ext cx="670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2"/>
                </a:solidFill>
                <a:latin typeface="Raleway"/>
                <a:ea typeface="Raleway"/>
                <a:cs typeface="Raleway"/>
                <a:sym typeface="Raleway"/>
              </a:rPr>
              <a:t>e7:e7</a:t>
            </a:r>
            <a:endParaRPr sz="1200">
              <a:solidFill>
                <a:schemeClr val="dk2"/>
              </a:solidFill>
            </a:endParaRPr>
          </a:p>
        </p:txBody>
      </p:sp>
      <p:cxnSp>
        <p:nvCxnSpPr>
          <p:cNvPr id="502" name="Google Shape;502;p16"/>
          <p:cNvCxnSpPr>
            <a:stCxn id="493" idx="3"/>
            <a:endCxn id="495" idx="1"/>
          </p:cNvCxnSpPr>
          <p:nvPr/>
        </p:nvCxnSpPr>
        <p:spPr>
          <a:xfrm>
            <a:off x="2825769" y="2441419"/>
            <a:ext cx="1410900" cy="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16"/>
          <p:cNvCxnSpPr>
            <a:stCxn id="495" idx="3"/>
            <a:endCxn id="496" idx="1"/>
          </p:cNvCxnSpPr>
          <p:nvPr/>
        </p:nvCxnSpPr>
        <p:spPr>
          <a:xfrm>
            <a:off x="4693569" y="2441419"/>
            <a:ext cx="1061400" cy="0"/>
          </a:xfrm>
          <a:prstGeom prst="straightConnector1">
            <a:avLst/>
          </a:prstGeom>
          <a:noFill/>
          <a:ln w="9525" cap="flat" cmpd="sng">
            <a:solidFill>
              <a:schemeClr val="dk2"/>
            </a:solidFill>
            <a:prstDash val="solid"/>
            <a:round/>
            <a:headEnd type="none" w="med" len="med"/>
            <a:tailEnd type="none" w="med" len="med"/>
          </a:ln>
        </p:spPr>
      </p:cxnSp>
      <p:sp>
        <p:nvSpPr>
          <p:cNvPr id="504" name="Google Shape;504;p16"/>
          <p:cNvSpPr txBox="1"/>
          <p:nvPr/>
        </p:nvSpPr>
        <p:spPr>
          <a:xfrm>
            <a:off x="2265194" y="2567350"/>
            <a:ext cx="670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000">
                <a:latin typeface="Raleway"/>
                <a:ea typeface="Raleway"/>
                <a:cs typeface="Raleway"/>
                <a:sym typeface="Raleway"/>
              </a:rPr>
              <a:t>router</a:t>
            </a:r>
            <a:endParaRPr sz="1000"/>
          </a:p>
        </p:txBody>
      </p:sp>
      <p:sp>
        <p:nvSpPr>
          <p:cNvPr id="505" name="Google Shape;505;p16"/>
          <p:cNvSpPr txBox="1"/>
          <p:nvPr/>
        </p:nvSpPr>
        <p:spPr>
          <a:xfrm>
            <a:off x="4126506" y="2567350"/>
            <a:ext cx="670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000">
                <a:latin typeface="Raleway"/>
                <a:ea typeface="Raleway"/>
                <a:cs typeface="Raleway"/>
                <a:sym typeface="Raleway"/>
              </a:rPr>
              <a:t>router</a:t>
            </a:r>
            <a:endParaRPr sz="1000"/>
          </a:p>
        </p:txBody>
      </p:sp>
      <p:sp>
        <p:nvSpPr>
          <p:cNvPr id="506" name="Google Shape;506;p16"/>
          <p:cNvSpPr txBox="1"/>
          <p:nvPr/>
        </p:nvSpPr>
        <p:spPr>
          <a:xfrm>
            <a:off x="258750" y="1862925"/>
            <a:ext cx="86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10.1.1.11</a:t>
            </a:r>
            <a:endParaRPr sz="1200">
              <a:solidFill>
                <a:schemeClr val="dk1"/>
              </a:solidFill>
            </a:endParaRPr>
          </a:p>
        </p:txBody>
      </p:sp>
      <p:sp>
        <p:nvSpPr>
          <p:cNvPr id="507" name="Google Shape;507;p16"/>
          <p:cNvSpPr txBox="1"/>
          <p:nvPr/>
        </p:nvSpPr>
        <p:spPr>
          <a:xfrm>
            <a:off x="5755025" y="1862925"/>
            <a:ext cx="86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10.3.3.33</a:t>
            </a:r>
            <a:endParaRPr sz="1200">
              <a:solidFill>
                <a:schemeClr val="dk1"/>
              </a:solidFill>
            </a:endParaRPr>
          </a:p>
        </p:txBody>
      </p:sp>
      <p:sp>
        <p:nvSpPr>
          <p:cNvPr id="508" name="Google Shape;508;p16"/>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509" name="Google Shape;509;p16"/>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510" name="Google Shape;510;p16"/>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511" name="Google Shape;511;p16"/>
          <p:cNvSpPr/>
          <p:nvPr/>
        </p:nvSpPr>
        <p:spPr>
          <a:xfrm>
            <a:off x="7337525" y="224068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512" name="Google Shape;512;p16"/>
          <p:cNvSpPr/>
          <p:nvPr/>
        </p:nvSpPr>
        <p:spPr>
          <a:xfrm>
            <a:off x="7337525" y="261845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513" name="Google Shape;513;p16"/>
          <p:cNvSpPr/>
          <p:nvPr/>
        </p:nvSpPr>
        <p:spPr>
          <a:xfrm>
            <a:off x="7337525" y="2996229"/>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514" name="Google Shape;514;p16"/>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515" name="Google Shape;515;p16"/>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516" name="Google Shape;516;p16"/>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517" name="Google Shape;517;p16"/>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518" name="Google Shape;518;p16"/>
          <p:cNvSpPr/>
          <p:nvPr/>
        </p:nvSpPr>
        <p:spPr>
          <a:xfrm>
            <a:off x="7027178" y="224070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519" name="Google Shape;519;p16"/>
          <p:cNvSpPr/>
          <p:nvPr/>
        </p:nvSpPr>
        <p:spPr>
          <a:xfrm>
            <a:off x="7027178" y="261847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520" name="Google Shape;520;p16"/>
          <p:cNvSpPr/>
          <p:nvPr/>
        </p:nvSpPr>
        <p:spPr>
          <a:xfrm>
            <a:off x="7027178" y="29962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521" name="Google Shape;521;p16"/>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sp>
        <p:nvSpPr>
          <p:cNvPr id="522" name="Google Shape;522;p16"/>
          <p:cNvSpPr/>
          <p:nvPr/>
        </p:nvSpPr>
        <p:spPr>
          <a:xfrm>
            <a:off x="298800" y="1923825"/>
            <a:ext cx="789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5795075" y="1923825"/>
            <a:ext cx="789000" cy="2475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26</a:t>
            </a:fld>
            <a:endParaRPr/>
          </a:p>
        </p:txBody>
      </p:sp>
      <p:sp>
        <p:nvSpPr>
          <p:cNvPr id="529" name="Google Shape;529;p17"/>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4 - Transport Layer</a:t>
            </a:r>
            <a:endParaRPr sz="4000">
              <a:solidFill>
                <a:srgbClr val="419DD3"/>
              </a:solidFill>
              <a:latin typeface="Raleway Medium"/>
              <a:ea typeface="Raleway Medium"/>
              <a:cs typeface="Raleway Medium"/>
              <a:sym typeface="Raleway Medium"/>
            </a:endParaRPr>
          </a:p>
        </p:txBody>
      </p:sp>
      <p:sp>
        <p:nvSpPr>
          <p:cNvPr id="530" name="Google Shape;530;p17"/>
          <p:cNvSpPr txBox="1"/>
          <p:nvPr/>
        </p:nvSpPr>
        <p:spPr>
          <a:xfrm>
            <a:off x="267000" y="1014925"/>
            <a:ext cx="6695400" cy="3387900"/>
          </a:xfrm>
          <a:prstGeom prst="rect">
            <a:avLst/>
          </a:prstGeom>
          <a:noFill/>
          <a:ln>
            <a:noFill/>
          </a:ln>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Raleway"/>
              <a:buChar char="●"/>
            </a:pPr>
            <a:r>
              <a:rPr lang="tr-TR" sz="2300" b="1" dirty="0" err="1">
                <a:latin typeface="Raleway"/>
                <a:ea typeface="Raleway"/>
                <a:cs typeface="Raleway"/>
                <a:sym typeface="Raleway"/>
              </a:rPr>
              <a:t>Purpose</a:t>
            </a:r>
            <a:r>
              <a:rPr lang="tr-TR" sz="2300" b="1" dirty="0">
                <a:latin typeface="Raleway"/>
                <a:ea typeface="Raleway"/>
                <a:cs typeface="Raleway"/>
                <a:sym typeface="Raleway"/>
              </a:rPr>
              <a:t>: Service-</a:t>
            </a:r>
            <a:r>
              <a:rPr lang="tr-TR" sz="2300" b="1" dirty="0" err="1">
                <a:latin typeface="Raleway"/>
                <a:ea typeface="Raleway"/>
                <a:cs typeface="Raleway"/>
                <a:sym typeface="Raleway"/>
              </a:rPr>
              <a:t>to</a:t>
            </a:r>
            <a:r>
              <a:rPr lang="tr-TR" sz="2300" b="1" dirty="0">
                <a:latin typeface="Raleway"/>
                <a:ea typeface="Raleway"/>
                <a:cs typeface="Raleway"/>
                <a:sym typeface="Raleway"/>
              </a:rPr>
              <a:t>-Service</a:t>
            </a:r>
            <a:endParaRPr sz="2300" b="1" dirty="0">
              <a:latin typeface="Raleway"/>
              <a:ea typeface="Raleway"/>
              <a:cs typeface="Raleway"/>
              <a:sym typeface="Raleway"/>
            </a:endParaRPr>
          </a:p>
          <a:p>
            <a:pPr marL="809999" lvl="1" indent="-374650" algn="l" rtl="0">
              <a:spcBef>
                <a:spcPts val="1000"/>
              </a:spcBef>
              <a:spcAft>
                <a:spcPts val="0"/>
              </a:spcAft>
              <a:buSzPts val="2300"/>
              <a:buFont typeface="Raleway"/>
              <a:buChar char="○"/>
            </a:pPr>
            <a:r>
              <a:rPr lang="tr-TR" sz="2300" dirty="0">
                <a:latin typeface="Raleway"/>
                <a:ea typeface="Raleway"/>
                <a:cs typeface="Raleway"/>
                <a:sym typeface="Raleway"/>
              </a:rPr>
              <a:t>Deliver </a:t>
            </a:r>
            <a:r>
              <a:rPr lang="tr-TR" sz="2300" dirty="0" err="1">
                <a:latin typeface="Raleway"/>
                <a:ea typeface="Raleway"/>
                <a:cs typeface="Raleway"/>
                <a:sym typeface="Raleway"/>
              </a:rPr>
              <a:t>to</a:t>
            </a:r>
            <a:r>
              <a:rPr lang="tr-TR" sz="2300" dirty="0">
                <a:latin typeface="Raleway"/>
                <a:ea typeface="Raleway"/>
                <a:cs typeface="Raleway"/>
                <a:sym typeface="Raleway"/>
              </a:rPr>
              <a:t> </a:t>
            </a:r>
            <a:r>
              <a:rPr lang="tr-TR" sz="2300" dirty="0" err="1">
                <a:latin typeface="Raleway"/>
                <a:ea typeface="Raleway"/>
                <a:cs typeface="Raleway"/>
                <a:sym typeface="Raleway"/>
              </a:rPr>
              <a:t>the</a:t>
            </a:r>
            <a:r>
              <a:rPr lang="tr-TR" sz="2300" dirty="0">
                <a:latin typeface="Raleway"/>
                <a:ea typeface="Raleway"/>
                <a:cs typeface="Raleway"/>
                <a:sym typeface="Raleway"/>
              </a:rPr>
              <a:t> </a:t>
            </a:r>
            <a:r>
              <a:rPr lang="tr-TR" sz="2300" dirty="0" err="1">
                <a:latin typeface="Raleway"/>
                <a:ea typeface="Raleway"/>
                <a:cs typeface="Raleway"/>
                <a:sym typeface="Raleway"/>
              </a:rPr>
              <a:t>right</a:t>
            </a:r>
            <a:r>
              <a:rPr lang="tr-TR" sz="2300" dirty="0">
                <a:latin typeface="Raleway"/>
                <a:ea typeface="Raleway"/>
                <a:cs typeface="Raleway"/>
                <a:sym typeface="Raleway"/>
              </a:rPr>
              <a:t> service (aka software)</a:t>
            </a:r>
            <a:endParaRPr sz="2300" dirty="0">
              <a:latin typeface="Raleway"/>
              <a:ea typeface="Raleway"/>
              <a:cs typeface="Raleway"/>
              <a:sym typeface="Raleway"/>
            </a:endParaRPr>
          </a:p>
          <a:p>
            <a:pPr marL="1828800" lvl="2" indent="-374650" algn="l" rtl="0">
              <a:spcBef>
                <a:spcPts val="1000"/>
              </a:spcBef>
              <a:spcAft>
                <a:spcPts val="0"/>
              </a:spcAft>
              <a:buSzPts val="2300"/>
              <a:buFont typeface="Raleway"/>
              <a:buChar char="■"/>
            </a:pPr>
            <a:r>
              <a:rPr lang="tr-TR" sz="2300" dirty="0" err="1">
                <a:latin typeface="Raleway"/>
                <a:ea typeface="Raleway"/>
                <a:cs typeface="Raleway"/>
                <a:sym typeface="Raleway"/>
              </a:rPr>
              <a:t>Distinguish</a:t>
            </a:r>
            <a:r>
              <a:rPr lang="tr-TR" sz="2300" dirty="0">
                <a:latin typeface="Raleway"/>
                <a:ea typeface="Raleway"/>
                <a:cs typeface="Raleway"/>
                <a:sym typeface="Raleway"/>
              </a:rPr>
              <a:t> data </a:t>
            </a:r>
            <a:r>
              <a:rPr lang="tr-TR" sz="2300" dirty="0" err="1">
                <a:latin typeface="Raleway"/>
                <a:ea typeface="Raleway"/>
                <a:cs typeface="Raleway"/>
                <a:sym typeface="Raleway"/>
              </a:rPr>
              <a:t>streams</a:t>
            </a:r>
            <a:endParaRPr sz="2300" dirty="0">
              <a:latin typeface="Raleway"/>
              <a:ea typeface="Raleway"/>
              <a:cs typeface="Raleway"/>
              <a:sym typeface="Raleway"/>
            </a:endParaRPr>
          </a:p>
          <a:p>
            <a:pPr marL="809999" lvl="1" indent="-374650" algn="l" rtl="0">
              <a:spcBef>
                <a:spcPts val="1000"/>
              </a:spcBef>
              <a:spcAft>
                <a:spcPts val="0"/>
              </a:spcAft>
              <a:buSzPts val="2300"/>
              <a:buFont typeface="Raleway"/>
              <a:buChar char="○"/>
            </a:pPr>
            <a:r>
              <a:rPr lang="tr-TR" sz="2300" dirty="0" err="1">
                <a:latin typeface="Raleway"/>
                <a:ea typeface="Raleway"/>
                <a:cs typeface="Raleway"/>
                <a:sym typeface="Raleway"/>
              </a:rPr>
              <a:t>Addressing</a:t>
            </a:r>
            <a:r>
              <a:rPr lang="tr-TR" sz="2300" dirty="0">
                <a:latin typeface="Raleway"/>
                <a:ea typeface="Raleway"/>
                <a:cs typeface="Raleway"/>
                <a:sym typeface="Raleway"/>
              </a:rPr>
              <a:t> </a:t>
            </a:r>
            <a:r>
              <a:rPr lang="tr-TR" sz="2300" dirty="0" err="1">
                <a:latin typeface="Raleway"/>
                <a:ea typeface="Raleway"/>
                <a:cs typeface="Raleway"/>
                <a:sym typeface="Raleway"/>
              </a:rPr>
              <a:t>scheme</a:t>
            </a:r>
            <a:r>
              <a:rPr lang="tr-TR" sz="2300" dirty="0">
                <a:latin typeface="Raleway"/>
                <a:ea typeface="Raleway"/>
                <a:cs typeface="Raleway"/>
                <a:sym typeface="Raleway"/>
              </a:rPr>
              <a:t>: Port / Protocol</a:t>
            </a:r>
            <a:endParaRPr sz="2300" dirty="0">
              <a:latin typeface="Raleway"/>
              <a:ea typeface="Raleway"/>
              <a:cs typeface="Raleway"/>
              <a:sym typeface="Raleway"/>
            </a:endParaRPr>
          </a:p>
          <a:p>
            <a:pPr marL="809999" lvl="1" indent="-374650" algn="l" rtl="0">
              <a:spcBef>
                <a:spcPts val="1000"/>
              </a:spcBef>
              <a:spcAft>
                <a:spcPts val="0"/>
              </a:spcAft>
              <a:buSzPts val="2300"/>
              <a:buFont typeface="Raleway"/>
              <a:buChar char="○"/>
            </a:pPr>
            <a:r>
              <a:rPr lang="tr-TR" sz="2300" dirty="0" err="1">
                <a:latin typeface="Raleway"/>
                <a:ea typeface="Raleway"/>
                <a:cs typeface="Raleway"/>
                <a:sym typeface="Raleway"/>
              </a:rPr>
              <a:t>Ports</a:t>
            </a:r>
            <a:r>
              <a:rPr lang="tr-TR" sz="2300" dirty="0">
                <a:latin typeface="Raleway"/>
                <a:ea typeface="Raleway"/>
                <a:cs typeface="Raleway"/>
                <a:sym typeface="Raleway"/>
              </a:rPr>
              <a:t> - 0 </a:t>
            </a:r>
            <a:r>
              <a:rPr lang="tr-TR" sz="2300" dirty="0" err="1">
                <a:latin typeface="Raleway"/>
                <a:ea typeface="Raleway"/>
                <a:cs typeface="Raleway"/>
                <a:sym typeface="Raleway"/>
              </a:rPr>
              <a:t>to</a:t>
            </a:r>
            <a:r>
              <a:rPr lang="tr-TR" sz="2300" dirty="0">
                <a:latin typeface="Raleway"/>
                <a:ea typeface="Raleway"/>
                <a:cs typeface="Raleway"/>
                <a:sym typeface="Raleway"/>
              </a:rPr>
              <a:t> 65535</a:t>
            </a:r>
            <a:endParaRPr sz="2300" dirty="0">
              <a:latin typeface="Raleway"/>
              <a:ea typeface="Raleway"/>
              <a:cs typeface="Raleway"/>
              <a:sym typeface="Raleway"/>
            </a:endParaRPr>
          </a:p>
          <a:p>
            <a:pPr marL="809999" lvl="1" indent="-374650" algn="l" rtl="0">
              <a:spcBef>
                <a:spcPts val="1000"/>
              </a:spcBef>
              <a:spcAft>
                <a:spcPts val="1000"/>
              </a:spcAft>
              <a:buSzPts val="2300"/>
              <a:buFont typeface="Raleway"/>
              <a:buChar char="○"/>
            </a:pPr>
            <a:r>
              <a:rPr lang="tr-TR" sz="2300" dirty="0" err="1">
                <a:latin typeface="Raleway"/>
                <a:ea typeface="Raleway"/>
                <a:cs typeface="Raleway"/>
                <a:sym typeface="Raleway"/>
              </a:rPr>
              <a:t>Protocols</a:t>
            </a:r>
            <a:r>
              <a:rPr lang="tr-TR" sz="2300" dirty="0">
                <a:latin typeface="Raleway"/>
                <a:ea typeface="Raleway"/>
                <a:cs typeface="Raleway"/>
                <a:sym typeface="Raleway"/>
              </a:rPr>
              <a:t> - TCP, UDP</a:t>
            </a:r>
            <a:endParaRPr sz="2300" dirty="0">
              <a:latin typeface="Raleway"/>
              <a:ea typeface="Raleway"/>
              <a:cs typeface="Raleway"/>
              <a:sym typeface="Raleway"/>
            </a:endParaRPr>
          </a:p>
        </p:txBody>
      </p:sp>
      <p:sp>
        <p:nvSpPr>
          <p:cNvPr id="531" name="Google Shape;531;p17"/>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532" name="Google Shape;532;p17"/>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533" name="Google Shape;533;p17"/>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534" name="Google Shape;534;p17"/>
          <p:cNvSpPr/>
          <p:nvPr/>
        </p:nvSpPr>
        <p:spPr>
          <a:xfrm>
            <a:off x="7337525" y="224068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535" name="Google Shape;535;p17"/>
          <p:cNvSpPr/>
          <p:nvPr/>
        </p:nvSpPr>
        <p:spPr>
          <a:xfrm>
            <a:off x="7337525" y="261845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536" name="Google Shape;536;p17"/>
          <p:cNvSpPr/>
          <p:nvPr/>
        </p:nvSpPr>
        <p:spPr>
          <a:xfrm>
            <a:off x="7337525" y="2996229"/>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537" name="Google Shape;537;p17"/>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538" name="Google Shape;538;p17"/>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539" name="Google Shape;539;p17"/>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540" name="Google Shape;540;p17"/>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541" name="Google Shape;541;p17"/>
          <p:cNvSpPr/>
          <p:nvPr/>
        </p:nvSpPr>
        <p:spPr>
          <a:xfrm>
            <a:off x="7027178" y="224070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542" name="Google Shape;542;p17"/>
          <p:cNvSpPr/>
          <p:nvPr/>
        </p:nvSpPr>
        <p:spPr>
          <a:xfrm>
            <a:off x="7027178" y="26184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543" name="Google Shape;543;p17"/>
          <p:cNvSpPr/>
          <p:nvPr/>
        </p:nvSpPr>
        <p:spPr>
          <a:xfrm>
            <a:off x="7027178" y="29962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544" name="Google Shape;544;p17"/>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1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27</a:t>
            </a:fld>
            <a:endParaRPr/>
          </a:p>
        </p:txBody>
      </p:sp>
      <p:sp>
        <p:nvSpPr>
          <p:cNvPr id="550" name="Google Shape;550;p18"/>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Layer 4 - Transport Layer</a:t>
            </a:r>
            <a:endParaRPr sz="4000">
              <a:solidFill>
                <a:srgbClr val="419DD3"/>
              </a:solidFill>
              <a:latin typeface="Raleway Medium"/>
              <a:ea typeface="Raleway Medium"/>
              <a:cs typeface="Raleway Medium"/>
              <a:sym typeface="Raleway Medium"/>
            </a:endParaRPr>
          </a:p>
        </p:txBody>
      </p:sp>
      <p:sp>
        <p:nvSpPr>
          <p:cNvPr id="551" name="Google Shape;551;p18"/>
          <p:cNvSpPr/>
          <p:nvPr/>
        </p:nvSpPr>
        <p:spPr>
          <a:xfrm>
            <a:off x="7337525" y="110737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552" name="Google Shape;552;p18"/>
          <p:cNvSpPr/>
          <p:nvPr/>
        </p:nvSpPr>
        <p:spPr>
          <a:xfrm>
            <a:off x="7337525" y="1485146"/>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553" name="Google Shape;553;p18"/>
          <p:cNvSpPr/>
          <p:nvPr/>
        </p:nvSpPr>
        <p:spPr>
          <a:xfrm>
            <a:off x="7337525" y="1862917"/>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554" name="Google Shape;554;p18"/>
          <p:cNvSpPr/>
          <p:nvPr/>
        </p:nvSpPr>
        <p:spPr>
          <a:xfrm>
            <a:off x="7337525" y="224068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555" name="Google Shape;555;p18"/>
          <p:cNvSpPr/>
          <p:nvPr/>
        </p:nvSpPr>
        <p:spPr>
          <a:xfrm>
            <a:off x="7337525" y="2618458"/>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556" name="Google Shape;556;p18"/>
          <p:cNvSpPr/>
          <p:nvPr/>
        </p:nvSpPr>
        <p:spPr>
          <a:xfrm>
            <a:off x="7337525" y="2996229"/>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557" name="Google Shape;557;p18"/>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558" name="Google Shape;558;p18"/>
          <p:cNvSpPr/>
          <p:nvPr/>
        </p:nvSpPr>
        <p:spPr>
          <a:xfrm>
            <a:off x="7027178" y="11073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559" name="Google Shape;559;p18"/>
          <p:cNvSpPr/>
          <p:nvPr/>
        </p:nvSpPr>
        <p:spPr>
          <a:xfrm>
            <a:off x="7027178" y="14851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560" name="Google Shape;560;p18"/>
          <p:cNvSpPr/>
          <p:nvPr/>
        </p:nvSpPr>
        <p:spPr>
          <a:xfrm>
            <a:off x="7027178" y="18629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561" name="Google Shape;561;p18"/>
          <p:cNvSpPr/>
          <p:nvPr/>
        </p:nvSpPr>
        <p:spPr>
          <a:xfrm>
            <a:off x="7027178" y="224070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562" name="Google Shape;562;p18"/>
          <p:cNvSpPr/>
          <p:nvPr/>
        </p:nvSpPr>
        <p:spPr>
          <a:xfrm>
            <a:off x="7027178" y="261847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563" name="Google Shape;563;p18"/>
          <p:cNvSpPr/>
          <p:nvPr/>
        </p:nvSpPr>
        <p:spPr>
          <a:xfrm>
            <a:off x="7027178" y="2996250"/>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564" name="Google Shape;564;p18"/>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pic>
        <p:nvPicPr>
          <p:cNvPr id="565" name="Google Shape;565;p18"/>
          <p:cNvPicPr preferRelativeResize="0"/>
          <p:nvPr/>
        </p:nvPicPr>
        <p:blipFill>
          <a:blip r:embed="rId3">
            <a:alphaModFix/>
          </a:blip>
          <a:stretch>
            <a:fillRect/>
          </a:stretch>
        </p:blipFill>
        <p:spPr>
          <a:xfrm>
            <a:off x="1811178" y="1862913"/>
            <a:ext cx="1199675" cy="1199675"/>
          </a:xfrm>
          <a:prstGeom prst="rect">
            <a:avLst/>
          </a:prstGeom>
          <a:noFill/>
          <a:ln>
            <a:noFill/>
          </a:ln>
        </p:spPr>
      </p:pic>
      <p:sp>
        <p:nvSpPr>
          <p:cNvPr id="566" name="Google Shape;566;p18"/>
          <p:cNvSpPr/>
          <p:nvPr/>
        </p:nvSpPr>
        <p:spPr>
          <a:xfrm>
            <a:off x="366050" y="2360325"/>
            <a:ext cx="176700" cy="164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542750" y="2360325"/>
            <a:ext cx="176700" cy="164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719450" y="2360325"/>
            <a:ext cx="176700" cy="164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896150" y="2360325"/>
            <a:ext cx="176700" cy="16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1072850" y="2360325"/>
            <a:ext cx="176700" cy="164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1249550" y="2360325"/>
            <a:ext cx="176700" cy="164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1426250" y="2360325"/>
            <a:ext cx="176700" cy="16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1602950" y="2360325"/>
            <a:ext cx="176700" cy="16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1779650" y="2360325"/>
            <a:ext cx="176700" cy="164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18"/>
          <p:cNvGrpSpPr/>
          <p:nvPr/>
        </p:nvGrpSpPr>
        <p:grpSpPr>
          <a:xfrm>
            <a:off x="3201723" y="1798143"/>
            <a:ext cx="698127" cy="500800"/>
            <a:chOff x="3201723" y="1798143"/>
            <a:chExt cx="698127" cy="500800"/>
          </a:xfrm>
        </p:grpSpPr>
        <p:sp>
          <p:nvSpPr>
            <p:cNvPr id="576" name="Google Shape;576;p18"/>
            <p:cNvSpPr/>
            <p:nvPr/>
          </p:nvSpPr>
          <p:spPr>
            <a:xfrm rot="-1797731">
              <a:off x="3230872" y="210169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rot="-1797731">
              <a:off x="3383899" y="201334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rot="-1797731">
              <a:off x="3541072" y="191964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rot="-1797731">
              <a:off x="3694099" y="183129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8"/>
          <p:cNvGrpSpPr/>
          <p:nvPr/>
        </p:nvGrpSpPr>
        <p:grpSpPr>
          <a:xfrm rot="3599956">
            <a:off x="3230973" y="2670247"/>
            <a:ext cx="698111" cy="500789"/>
            <a:chOff x="3201723" y="1798143"/>
            <a:chExt cx="698127" cy="500800"/>
          </a:xfrm>
        </p:grpSpPr>
        <p:sp>
          <p:nvSpPr>
            <p:cNvPr id="581" name="Google Shape;581;p18"/>
            <p:cNvSpPr/>
            <p:nvPr/>
          </p:nvSpPr>
          <p:spPr>
            <a:xfrm rot="-1797731">
              <a:off x="3230872" y="210169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rot="-1797731">
              <a:off x="3383899" y="201334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rot="-1797731">
              <a:off x="3541072" y="191964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rot="-1797731">
              <a:off x="3694099" y="183129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8"/>
          <p:cNvGrpSpPr/>
          <p:nvPr/>
        </p:nvGrpSpPr>
        <p:grpSpPr>
          <a:xfrm rot="1800044">
            <a:off x="3319324" y="2191982"/>
            <a:ext cx="698111" cy="500789"/>
            <a:chOff x="3201723" y="1798143"/>
            <a:chExt cx="698127" cy="500800"/>
          </a:xfrm>
        </p:grpSpPr>
        <p:sp>
          <p:nvSpPr>
            <p:cNvPr id="586" name="Google Shape;586;p18"/>
            <p:cNvSpPr/>
            <p:nvPr/>
          </p:nvSpPr>
          <p:spPr>
            <a:xfrm rot="-1797731">
              <a:off x="3230872" y="210169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rot="-1797731">
              <a:off x="3383899" y="201334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rot="-1797731">
              <a:off x="3541072" y="191964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rot="-1797731">
              <a:off x="3694099" y="183129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0" name="Google Shape;590;p18"/>
          <p:cNvPicPr preferRelativeResize="0"/>
          <p:nvPr/>
        </p:nvPicPr>
        <p:blipFill>
          <a:blip r:embed="rId4">
            <a:alphaModFix/>
          </a:blip>
          <a:stretch>
            <a:fillRect/>
          </a:stretch>
        </p:blipFill>
        <p:spPr>
          <a:xfrm>
            <a:off x="4170475" y="1532775"/>
            <a:ext cx="626400" cy="626400"/>
          </a:xfrm>
          <a:prstGeom prst="rect">
            <a:avLst/>
          </a:prstGeom>
          <a:noFill/>
          <a:ln>
            <a:noFill/>
          </a:ln>
        </p:spPr>
      </p:pic>
      <p:sp>
        <p:nvSpPr>
          <p:cNvPr id="591" name="Google Shape;591;p18"/>
          <p:cNvSpPr txBox="1"/>
          <p:nvPr/>
        </p:nvSpPr>
        <p:spPr>
          <a:xfrm>
            <a:off x="4878919" y="1661325"/>
            <a:ext cx="86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TCP / 80</a:t>
            </a:r>
            <a:endParaRPr sz="1200">
              <a:solidFill>
                <a:schemeClr val="dk1"/>
              </a:solidFill>
            </a:endParaRPr>
          </a:p>
        </p:txBody>
      </p:sp>
      <p:sp>
        <p:nvSpPr>
          <p:cNvPr id="592" name="Google Shape;592;p18"/>
          <p:cNvSpPr/>
          <p:nvPr/>
        </p:nvSpPr>
        <p:spPr>
          <a:xfrm>
            <a:off x="4857069" y="1715703"/>
            <a:ext cx="957300" cy="2628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3" name="Google Shape;593;p18"/>
          <p:cNvPicPr preferRelativeResize="0"/>
          <p:nvPr/>
        </p:nvPicPr>
        <p:blipFill>
          <a:blip r:embed="rId5">
            <a:alphaModFix/>
          </a:blip>
          <a:stretch>
            <a:fillRect/>
          </a:stretch>
        </p:blipFill>
        <p:spPr>
          <a:xfrm>
            <a:off x="4241376" y="2212363"/>
            <a:ext cx="500771" cy="500800"/>
          </a:xfrm>
          <a:prstGeom prst="rect">
            <a:avLst/>
          </a:prstGeom>
          <a:noFill/>
          <a:ln>
            <a:noFill/>
          </a:ln>
        </p:spPr>
      </p:pic>
      <p:sp>
        <p:nvSpPr>
          <p:cNvPr id="594" name="Google Shape;594;p18"/>
          <p:cNvSpPr txBox="1"/>
          <p:nvPr/>
        </p:nvSpPr>
        <p:spPr>
          <a:xfrm>
            <a:off x="4796875" y="2232675"/>
            <a:ext cx="1091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UDP / 3230</a:t>
            </a:r>
            <a:endParaRPr sz="1200">
              <a:solidFill>
                <a:schemeClr val="dk1"/>
              </a:solidFill>
            </a:endParaRPr>
          </a:p>
        </p:txBody>
      </p:sp>
      <p:pic>
        <p:nvPicPr>
          <p:cNvPr id="595" name="Google Shape;595;p18"/>
          <p:cNvPicPr preferRelativeResize="0"/>
          <p:nvPr/>
        </p:nvPicPr>
        <p:blipFill>
          <a:blip r:embed="rId6">
            <a:alphaModFix/>
          </a:blip>
          <a:stretch>
            <a:fillRect/>
          </a:stretch>
        </p:blipFill>
        <p:spPr>
          <a:xfrm>
            <a:off x="4149203" y="2766378"/>
            <a:ext cx="662300" cy="662300"/>
          </a:xfrm>
          <a:prstGeom prst="rect">
            <a:avLst/>
          </a:prstGeom>
          <a:noFill/>
          <a:ln>
            <a:noFill/>
          </a:ln>
        </p:spPr>
      </p:pic>
      <p:sp>
        <p:nvSpPr>
          <p:cNvPr id="596" name="Google Shape;596;p18"/>
          <p:cNvSpPr txBox="1"/>
          <p:nvPr/>
        </p:nvSpPr>
        <p:spPr>
          <a:xfrm>
            <a:off x="4742150" y="2912875"/>
            <a:ext cx="1091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TCP / 25</a:t>
            </a:r>
            <a:endParaRPr sz="1200">
              <a:solidFill>
                <a:schemeClr val="dk1"/>
              </a:solidFill>
            </a:endParaRPr>
          </a:p>
        </p:txBody>
      </p:sp>
      <p:sp>
        <p:nvSpPr>
          <p:cNvPr id="597" name="Google Shape;597;p18"/>
          <p:cNvSpPr/>
          <p:nvPr/>
        </p:nvSpPr>
        <p:spPr>
          <a:xfrm>
            <a:off x="4831051" y="2957202"/>
            <a:ext cx="957300" cy="2628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4836575" y="2291505"/>
            <a:ext cx="957300" cy="2628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28</a:t>
            </a:fld>
            <a:endParaRPr/>
          </a:p>
        </p:txBody>
      </p:sp>
      <p:sp>
        <p:nvSpPr>
          <p:cNvPr id="604" name="Google Shape;604;p19"/>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Contribution of Each Layer</a:t>
            </a:r>
            <a:endParaRPr sz="4000">
              <a:solidFill>
                <a:srgbClr val="419DD3"/>
              </a:solidFill>
              <a:latin typeface="Raleway Medium"/>
              <a:ea typeface="Raleway Medium"/>
              <a:cs typeface="Raleway Medium"/>
              <a:sym typeface="Raleway Medium"/>
            </a:endParaRPr>
          </a:p>
        </p:txBody>
      </p:sp>
      <p:sp>
        <p:nvSpPr>
          <p:cNvPr id="605" name="Google Shape;605;p19"/>
          <p:cNvSpPr/>
          <p:nvPr/>
        </p:nvSpPr>
        <p:spPr>
          <a:xfrm>
            <a:off x="7337525" y="1107375"/>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606" name="Google Shape;606;p19"/>
          <p:cNvSpPr/>
          <p:nvPr/>
        </p:nvSpPr>
        <p:spPr>
          <a:xfrm>
            <a:off x="7337525" y="1485146"/>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607" name="Google Shape;607;p19"/>
          <p:cNvSpPr/>
          <p:nvPr/>
        </p:nvSpPr>
        <p:spPr>
          <a:xfrm>
            <a:off x="7337525" y="1862917"/>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608" name="Google Shape;608;p19"/>
          <p:cNvSpPr/>
          <p:nvPr/>
        </p:nvSpPr>
        <p:spPr>
          <a:xfrm>
            <a:off x="7337525" y="224068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609" name="Google Shape;609;p19"/>
          <p:cNvSpPr/>
          <p:nvPr/>
        </p:nvSpPr>
        <p:spPr>
          <a:xfrm>
            <a:off x="7337525" y="2618458"/>
            <a:ext cx="12522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610" name="Google Shape;610;p19"/>
          <p:cNvSpPr/>
          <p:nvPr/>
        </p:nvSpPr>
        <p:spPr>
          <a:xfrm>
            <a:off x="7337525" y="2996229"/>
            <a:ext cx="12522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611" name="Google Shape;611;p19"/>
          <p:cNvSpPr/>
          <p:nvPr/>
        </p:nvSpPr>
        <p:spPr>
          <a:xfrm>
            <a:off x="7337525" y="3374025"/>
            <a:ext cx="12522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612" name="Google Shape;612;p19"/>
          <p:cNvSpPr/>
          <p:nvPr/>
        </p:nvSpPr>
        <p:spPr>
          <a:xfrm>
            <a:off x="7027178" y="110737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613" name="Google Shape;613;p19"/>
          <p:cNvSpPr/>
          <p:nvPr/>
        </p:nvSpPr>
        <p:spPr>
          <a:xfrm>
            <a:off x="7027178" y="1485150"/>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614" name="Google Shape;614;p19"/>
          <p:cNvSpPr/>
          <p:nvPr/>
        </p:nvSpPr>
        <p:spPr>
          <a:xfrm>
            <a:off x="7027178" y="186292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615" name="Google Shape;615;p19"/>
          <p:cNvSpPr/>
          <p:nvPr/>
        </p:nvSpPr>
        <p:spPr>
          <a:xfrm>
            <a:off x="7027178" y="224070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616" name="Google Shape;616;p19"/>
          <p:cNvSpPr/>
          <p:nvPr/>
        </p:nvSpPr>
        <p:spPr>
          <a:xfrm>
            <a:off x="7027178" y="2618475"/>
            <a:ext cx="2793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617" name="Google Shape;617;p19"/>
          <p:cNvSpPr/>
          <p:nvPr/>
        </p:nvSpPr>
        <p:spPr>
          <a:xfrm>
            <a:off x="7027178" y="2996250"/>
            <a:ext cx="2793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618" name="Google Shape;618;p19"/>
          <p:cNvSpPr/>
          <p:nvPr/>
        </p:nvSpPr>
        <p:spPr>
          <a:xfrm>
            <a:off x="7027178" y="3374025"/>
            <a:ext cx="279300" cy="3519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pic>
        <p:nvPicPr>
          <p:cNvPr id="619" name="Google Shape;619;p19"/>
          <p:cNvPicPr preferRelativeResize="0"/>
          <p:nvPr/>
        </p:nvPicPr>
        <p:blipFill>
          <a:blip r:embed="rId3">
            <a:alphaModFix/>
          </a:blip>
          <a:stretch>
            <a:fillRect/>
          </a:stretch>
        </p:blipFill>
        <p:spPr>
          <a:xfrm>
            <a:off x="1811178" y="1862913"/>
            <a:ext cx="1199675" cy="1199675"/>
          </a:xfrm>
          <a:prstGeom prst="rect">
            <a:avLst/>
          </a:prstGeom>
          <a:noFill/>
          <a:ln>
            <a:noFill/>
          </a:ln>
        </p:spPr>
      </p:pic>
      <p:sp>
        <p:nvSpPr>
          <p:cNvPr id="620" name="Google Shape;620;p19"/>
          <p:cNvSpPr/>
          <p:nvPr/>
        </p:nvSpPr>
        <p:spPr>
          <a:xfrm>
            <a:off x="366050" y="2360325"/>
            <a:ext cx="176700" cy="164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542750" y="2360325"/>
            <a:ext cx="176700" cy="164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719450" y="2360325"/>
            <a:ext cx="176700" cy="164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896150" y="2360325"/>
            <a:ext cx="176700" cy="16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1072850" y="2360325"/>
            <a:ext cx="176700" cy="1641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1249550" y="2360325"/>
            <a:ext cx="176700" cy="164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1426250" y="2360325"/>
            <a:ext cx="176700" cy="16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9"/>
          <p:cNvSpPr/>
          <p:nvPr/>
        </p:nvSpPr>
        <p:spPr>
          <a:xfrm>
            <a:off x="1602950" y="2360325"/>
            <a:ext cx="176700" cy="16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1779650" y="2360325"/>
            <a:ext cx="176700" cy="1641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19"/>
          <p:cNvGrpSpPr/>
          <p:nvPr/>
        </p:nvGrpSpPr>
        <p:grpSpPr>
          <a:xfrm>
            <a:off x="3201723" y="1798143"/>
            <a:ext cx="698127" cy="500800"/>
            <a:chOff x="3201723" y="1798143"/>
            <a:chExt cx="698127" cy="500800"/>
          </a:xfrm>
        </p:grpSpPr>
        <p:sp>
          <p:nvSpPr>
            <p:cNvPr id="630" name="Google Shape;630;p19"/>
            <p:cNvSpPr/>
            <p:nvPr/>
          </p:nvSpPr>
          <p:spPr>
            <a:xfrm rot="-1797731">
              <a:off x="3230872" y="210169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rot="-1797731">
              <a:off x="3383899" y="201334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rot="-1797731">
              <a:off x="3541072" y="191964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rot="-1797731">
              <a:off x="3694099" y="1831293"/>
              <a:ext cx="176602" cy="164099"/>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9"/>
          <p:cNvGrpSpPr/>
          <p:nvPr/>
        </p:nvGrpSpPr>
        <p:grpSpPr>
          <a:xfrm rot="3599956">
            <a:off x="3230973" y="2670247"/>
            <a:ext cx="698111" cy="500789"/>
            <a:chOff x="3201723" y="1798143"/>
            <a:chExt cx="698127" cy="500800"/>
          </a:xfrm>
        </p:grpSpPr>
        <p:sp>
          <p:nvSpPr>
            <p:cNvPr id="635" name="Google Shape;635;p19"/>
            <p:cNvSpPr/>
            <p:nvPr/>
          </p:nvSpPr>
          <p:spPr>
            <a:xfrm rot="-1797731">
              <a:off x="3230872" y="210169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rot="-1797731">
              <a:off x="3383899" y="201334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rot="-1797731">
              <a:off x="3541072" y="191964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rot="-1797731">
              <a:off x="3694099" y="1831293"/>
              <a:ext cx="176602" cy="16409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9"/>
          <p:cNvGrpSpPr/>
          <p:nvPr/>
        </p:nvGrpSpPr>
        <p:grpSpPr>
          <a:xfrm rot="1800044">
            <a:off x="3319324" y="2191982"/>
            <a:ext cx="698111" cy="500789"/>
            <a:chOff x="3201723" y="1798143"/>
            <a:chExt cx="698127" cy="500800"/>
          </a:xfrm>
        </p:grpSpPr>
        <p:sp>
          <p:nvSpPr>
            <p:cNvPr id="640" name="Google Shape;640;p19"/>
            <p:cNvSpPr/>
            <p:nvPr/>
          </p:nvSpPr>
          <p:spPr>
            <a:xfrm rot="-1797731">
              <a:off x="3230872" y="210169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rot="-1797731">
              <a:off x="3383899" y="201334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9"/>
            <p:cNvSpPr/>
            <p:nvPr/>
          </p:nvSpPr>
          <p:spPr>
            <a:xfrm rot="-1797731">
              <a:off x="3541072" y="191964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9"/>
            <p:cNvSpPr/>
            <p:nvPr/>
          </p:nvSpPr>
          <p:spPr>
            <a:xfrm rot="-1797731">
              <a:off x="3694099" y="1831293"/>
              <a:ext cx="176602" cy="164099"/>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4" name="Google Shape;644;p19"/>
          <p:cNvPicPr preferRelativeResize="0"/>
          <p:nvPr/>
        </p:nvPicPr>
        <p:blipFill>
          <a:blip r:embed="rId4">
            <a:alphaModFix/>
          </a:blip>
          <a:stretch>
            <a:fillRect/>
          </a:stretch>
        </p:blipFill>
        <p:spPr>
          <a:xfrm>
            <a:off x="4170475" y="1532775"/>
            <a:ext cx="626400" cy="626400"/>
          </a:xfrm>
          <a:prstGeom prst="rect">
            <a:avLst/>
          </a:prstGeom>
          <a:noFill/>
          <a:ln>
            <a:noFill/>
          </a:ln>
        </p:spPr>
      </p:pic>
      <p:sp>
        <p:nvSpPr>
          <p:cNvPr id="645" name="Google Shape;645;p19"/>
          <p:cNvSpPr txBox="1"/>
          <p:nvPr/>
        </p:nvSpPr>
        <p:spPr>
          <a:xfrm>
            <a:off x="4878919" y="1661325"/>
            <a:ext cx="869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TCP / 80</a:t>
            </a:r>
            <a:endParaRPr sz="1200">
              <a:solidFill>
                <a:schemeClr val="dk1"/>
              </a:solidFill>
            </a:endParaRPr>
          </a:p>
        </p:txBody>
      </p:sp>
      <p:pic>
        <p:nvPicPr>
          <p:cNvPr id="646" name="Google Shape;646;p19"/>
          <p:cNvPicPr preferRelativeResize="0"/>
          <p:nvPr/>
        </p:nvPicPr>
        <p:blipFill>
          <a:blip r:embed="rId5">
            <a:alphaModFix/>
          </a:blip>
          <a:stretch>
            <a:fillRect/>
          </a:stretch>
        </p:blipFill>
        <p:spPr>
          <a:xfrm>
            <a:off x="4241376" y="2212363"/>
            <a:ext cx="500771" cy="500800"/>
          </a:xfrm>
          <a:prstGeom prst="rect">
            <a:avLst/>
          </a:prstGeom>
          <a:noFill/>
          <a:ln>
            <a:noFill/>
          </a:ln>
        </p:spPr>
      </p:pic>
      <p:sp>
        <p:nvSpPr>
          <p:cNvPr id="647" name="Google Shape;647;p19"/>
          <p:cNvSpPr txBox="1"/>
          <p:nvPr/>
        </p:nvSpPr>
        <p:spPr>
          <a:xfrm>
            <a:off x="4796875" y="2232675"/>
            <a:ext cx="1091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UDP / 3230</a:t>
            </a:r>
            <a:endParaRPr sz="1200">
              <a:solidFill>
                <a:schemeClr val="dk1"/>
              </a:solidFill>
            </a:endParaRPr>
          </a:p>
        </p:txBody>
      </p:sp>
      <p:pic>
        <p:nvPicPr>
          <p:cNvPr id="648" name="Google Shape;648;p19"/>
          <p:cNvPicPr preferRelativeResize="0"/>
          <p:nvPr/>
        </p:nvPicPr>
        <p:blipFill>
          <a:blip r:embed="rId6">
            <a:alphaModFix/>
          </a:blip>
          <a:stretch>
            <a:fillRect/>
          </a:stretch>
        </p:blipFill>
        <p:spPr>
          <a:xfrm>
            <a:off x="4149203" y="2766378"/>
            <a:ext cx="662300" cy="662300"/>
          </a:xfrm>
          <a:prstGeom prst="rect">
            <a:avLst/>
          </a:prstGeom>
          <a:noFill/>
          <a:ln>
            <a:noFill/>
          </a:ln>
        </p:spPr>
      </p:pic>
      <p:sp>
        <p:nvSpPr>
          <p:cNvPr id="649" name="Google Shape;649;p19"/>
          <p:cNvSpPr txBox="1"/>
          <p:nvPr/>
        </p:nvSpPr>
        <p:spPr>
          <a:xfrm>
            <a:off x="4742150" y="2912875"/>
            <a:ext cx="1091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tr-TR" sz="1200">
                <a:solidFill>
                  <a:schemeClr val="dk1"/>
                </a:solidFill>
                <a:latin typeface="Raleway"/>
                <a:ea typeface="Raleway"/>
                <a:cs typeface="Raleway"/>
                <a:sym typeface="Raleway"/>
              </a:rPr>
              <a:t>TCP / 25</a:t>
            </a:r>
            <a:endParaRPr sz="1200">
              <a:solidFill>
                <a:schemeClr val="dk1"/>
              </a:solidFill>
            </a:endParaRPr>
          </a:p>
        </p:txBody>
      </p:sp>
      <p:sp>
        <p:nvSpPr>
          <p:cNvPr id="650" name="Google Shape;650;p19"/>
          <p:cNvSpPr/>
          <p:nvPr/>
        </p:nvSpPr>
        <p:spPr>
          <a:xfrm>
            <a:off x="1905925" y="4055100"/>
            <a:ext cx="1495800" cy="7068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Data</a:t>
            </a:r>
            <a:endParaRPr sz="1000"/>
          </a:p>
        </p:txBody>
      </p:sp>
      <p:sp>
        <p:nvSpPr>
          <p:cNvPr id="651" name="Google Shape;651;p19"/>
          <p:cNvSpPr/>
          <p:nvPr/>
        </p:nvSpPr>
        <p:spPr>
          <a:xfrm>
            <a:off x="1905925" y="3774000"/>
            <a:ext cx="1495800" cy="281100"/>
          </a:xfrm>
          <a:prstGeom prst="rect">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TCP 1020 → 80</a:t>
            </a:r>
            <a:endParaRPr sz="1000"/>
          </a:p>
        </p:txBody>
      </p:sp>
      <p:sp>
        <p:nvSpPr>
          <p:cNvPr id="652" name="Google Shape;652;p19"/>
          <p:cNvSpPr/>
          <p:nvPr/>
        </p:nvSpPr>
        <p:spPr>
          <a:xfrm>
            <a:off x="1905925" y="3492900"/>
            <a:ext cx="1495800" cy="281100"/>
          </a:xfrm>
          <a:prstGeom prst="rect">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10.1.1.11 → 10.3.3.33</a:t>
            </a:r>
            <a:endParaRPr sz="1000"/>
          </a:p>
        </p:txBody>
      </p:sp>
      <p:sp>
        <p:nvSpPr>
          <p:cNvPr id="653" name="Google Shape;653;p19"/>
          <p:cNvSpPr/>
          <p:nvPr/>
        </p:nvSpPr>
        <p:spPr>
          <a:xfrm>
            <a:off x="1905925" y="3211800"/>
            <a:ext cx="1495800" cy="281100"/>
          </a:xfrm>
          <a:prstGeom prst="rect">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a1:a1 → d5:d5</a:t>
            </a:r>
            <a:endParaRPr sz="1000"/>
          </a:p>
        </p:txBody>
      </p:sp>
      <p:sp>
        <p:nvSpPr>
          <p:cNvPr id="654" name="Google Shape;654;p19"/>
          <p:cNvSpPr txBox="1"/>
          <p:nvPr/>
        </p:nvSpPr>
        <p:spPr>
          <a:xfrm>
            <a:off x="1313625" y="4239150"/>
            <a:ext cx="567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1000"/>
              <a:t>L5,6,7</a:t>
            </a:r>
            <a:endParaRPr/>
          </a:p>
        </p:txBody>
      </p:sp>
      <p:sp>
        <p:nvSpPr>
          <p:cNvPr id="655" name="Google Shape;655;p19"/>
          <p:cNvSpPr txBox="1"/>
          <p:nvPr/>
        </p:nvSpPr>
        <p:spPr>
          <a:xfrm>
            <a:off x="1338925" y="3745200"/>
            <a:ext cx="567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1000"/>
              <a:t>L4</a:t>
            </a:r>
            <a:endParaRPr/>
          </a:p>
        </p:txBody>
      </p:sp>
      <p:sp>
        <p:nvSpPr>
          <p:cNvPr id="656" name="Google Shape;656;p19"/>
          <p:cNvSpPr txBox="1"/>
          <p:nvPr/>
        </p:nvSpPr>
        <p:spPr>
          <a:xfrm>
            <a:off x="1338925" y="3464100"/>
            <a:ext cx="567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1000"/>
              <a:t>L3</a:t>
            </a:r>
            <a:endParaRPr/>
          </a:p>
        </p:txBody>
      </p:sp>
      <p:sp>
        <p:nvSpPr>
          <p:cNvPr id="657" name="Google Shape;657;p19"/>
          <p:cNvSpPr txBox="1"/>
          <p:nvPr/>
        </p:nvSpPr>
        <p:spPr>
          <a:xfrm>
            <a:off x="1338925" y="3183000"/>
            <a:ext cx="567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1000"/>
              <a:t>L2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2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29</a:t>
            </a:fld>
            <a:endParaRPr/>
          </a:p>
        </p:txBody>
      </p:sp>
      <p:sp>
        <p:nvSpPr>
          <p:cNvPr id="663" name="Google Shape;663;p20"/>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Encapsulation</a:t>
            </a:r>
            <a:endParaRPr sz="4000">
              <a:solidFill>
                <a:srgbClr val="419DD3"/>
              </a:solidFill>
              <a:latin typeface="Raleway Medium"/>
              <a:ea typeface="Raleway Medium"/>
              <a:cs typeface="Raleway Medium"/>
              <a:sym typeface="Raleway Medium"/>
            </a:endParaRPr>
          </a:p>
        </p:txBody>
      </p:sp>
      <p:sp>
        <p:nvSpPr>
          <p:cNvPr id="664" name="Google Shape;664;p20"/>
          <p:cNvSpPr/>
          <p:nvPr/>
        </p:nvSpPr>
        <p:spPr>
          <a:xfrm>
            <a:off x="1127475" y="1359825"/>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665" name="Google Shape;665;p20"/>
          <p:cNvSpPr/>
          <p:nvPr/>
        </p:nvSpPr>
        <p:spPr>
          <a:xfrm>
            <a:off x="1127475" y="1737596"/>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666" name="Google Shape;666;p20"/>
          <p:cNvSpPr/>
          <p:nvPr/>
        </p:nvSpPr>
        <p:spPr>
          <a:xfrm>
            <a:off x="1127475" y="2115367"/>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667" name="Google Shape;667;p20"/>
          <p:cNvSpPr/>
          <p:nvPr/>
        </p:nvSpPr>
        <p:spPr>
          <a:xfrm>
            <a:off x="1127475" y="249313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668" name="Google Shape;668;p20"/>
          <p:cNvSpPr/>
          <p:nvPr/>
        </p:nvSpPr>
        <p:spPr>
          <a:xfrm>
            <a:off x="1127475" y="2870908"/>
            <a:ext cx="12522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669" name="Google Shape;669;p20"/>
          <p:cNvSpPr/>
          <p:nvPr/>
        </p:nvSpPr>
        <p:spPr>
          <a:xfrm>
            <a:off x="1127475" y="3248679"/>
            <a:ext cx="12522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670" name="Google Shape;670;p20"/>
          <p:cNvSpPr/>
          <p:nvPr/>
        </p:nvSpPr>
        <p:spPr>
          <a:xfrm>
            <a:off x="1127475" y="3626475"/>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671" name="Google Shape;671;p20"/>
          <p:cNvSpPr/>
          <p:nvPr/>
        </p:nvSpPr>
        <p:spPr>
          <a:xfrm>
            <a:off x="817128" y="135982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672" name="Google Shape;672;p20"/>
          <p:cNvSpPr/>
          <p:nvPr/>
        </p:nvSpPr>
        <p:spPr>
          <a:xfrm>
            <a:off x="817128" y="1737600"/>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673" name="Google Shape;673;p20"/>
          <p:cNvSpPr/>
          <p:nvPr/>
        </p:nvSpPr>
        <p:spPr>
          <a:xfrm>
            <a:off x="817128" y="211537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674" name="Google Shape;674;p20"/>
          <p:cNvSpPr/>
          <p:nvPr/>
        </p:nvSpPr>
        <p:spPr>
          <a:xfrm>
            <a:off x="817128" y="249315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675" name="Google Shape;675;p20"/>
          <p:cNvSpPr/>
          <p:nvPr/>
        </p:nvSpPr>
        <p:spPr>
          <a:xfrm>
            <a:off x="817128" y="2870925"/>
            <a:ext cx="2793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676" name="Google Shape;676;p20"/>
          <p:cNvSpPr/>
          <p:nvPr/>
        </p:nvSpPr>
        <p:spPr>
          <a:xfrm>
            <a:off x="817128" y="3248700"/>
            <a:ext cx="2793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677" name="Google Shape;677;p20"/>
          <p:cNvSpPr/>
          <p:nvPr/>
        </p:nvSpPr>
        <p:spPr>
          <a:xfrm>
            <a:off x="817128" y="362647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sp>
        <p:nvSpPr>
          <p:cNvPr id="678" name="Google Shape;678;p20"/>
          <p:cNvSpPr/>
          <p:nvPr/>
        </p:nvSpPr>
        <p:spPr>
          <a:xfrm>
            <a:off x="2663275" y="1784250"/>
            <a:ext cx="896100" cy="258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Data</a:t>
            </a:r>
            <a:endParaRPr sz="1200"/>
          </a:p>
        </p:txBody>
      </p:sp>
      <p:sp>
        <p:nvSpPr>
          <p:cNvPr id="679" name="Google Shape;679;p20"/>
          <p:cNvSpPr/>
          <p:nvPr/>
        </p:nvSpPr>
        <p:spPr>
          <a:xfrm>
            <a:off x="2467625" y="1359825"/>
            <a:ext cx="138900" cy="1107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344875" y="2539800"/>
            <a:ext cx="896100" cy="2586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Data</a:t>
            </a:r>
            <a:endParaRPr sz="1200"/>
          </a:p>
        </p:txBody>
      </p:sp>
      <p:sp>
        <p:nvSpPr>
          <p:cNvPr id="681" name="Google Shape;681;p20"/>
          <p:cNvSpPr/>
          <p:nvPr/>
        </p:nvSpPr>
        <p:spPr>
          <a:xfrm>
            <a:off x="2663275" y="2539800"/>
            <a:ext cx="681600" cy="258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TCP</a:t>
            </a:r>
            <a:endParaRPr sz="1000"/>
          </a:p>
        </p:txBody>
      </p:sp>
      <p:sp>
        <p:nvSpPr>
          <p:cNvPr id="682" name="Google Shape;682;p20"/>
          <p:cNvSpPr/>
          <p:nvPr/>
        </p:nvSpPr>
        <p:spPr>
          <a:xfrm>
            <a:off x="4026475" y="2917550"/>
            <a:ext cx="896100" cy="258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Data</a:t>
            </a:r>
            <a:endParaRPr sz="1200"/>
          </a:p>
        </p:txBody>
      </p:sp>
      <p:sp>
        <p:nvSpPr>
          <p:cNvPr id="683" name="Google Shape;683;p20"/>
          <p:cNvSpPr/>
          <p:nvPr/>
        </p:nvSpPr>
        <p:spPr>
          <a:xfrm>
            <a:off x="3344875" y="2917550"/>
            <a:ext cx="681600" cy="258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TCP</a:t>
            </a:r>
            <a:endParaRPr sz="1000"/>
          </a:p>
        </p:txBody>
      </p:sp>
      <p:sp>
        <p:nvSpPr>
          <p:cNvPr id="684" name="Google Shape;684;p20"/>
          <p:cNvSpPr/>
          <p:nvPr/>
        </p:nvSpPr>
        <p:spPr>
          <a:xfrm>
            <a:off x="2663275" y="2917550"/>
            <a:ext cx="681600" cy="258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IP</a:t>
            </a:r>
            <a:endParaRPr sz="1000"/>
          </a:p>
        </p:txBody>
      </p:sp>
      <p:sp>
        <p:nvSpPr>
          <p:cNvPr id="685" name="Google Shape;685;p20"/>
          <p:cNvSpPr/>
          <p:nvPr/>
        </p:nvSpPr>
        <p:spPr>
          <a:xfrm>
            <a:off x="4708075" y="3295300"/>
            <a:ext cx="896100" cy="258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Data</a:t>
            </a:r>
            <a:endParaRPr sz="1200"/>
          </a:p>
        </p:txBody>
      </p:sp>
      <p:sp>
        <p:nvSpPr>
          <p:cNvPr id="686" name="Google Shape;686;p20"/>
          <p:cNvSpPr/>
          <p:nvPr/>
        </p:nvSpPr>
        <p:spPr>
          <a:xfrm>
            <a:off x="4026475" y="3295300"/>
            <a:ext cx="681600" cy="258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TCP</a:t>
            </a:r>
            <a:endParaRPr sz="1000"/>
          </a:p>
        </p:txBody>
      </p:sp>
      <p:sp>
        <p:nvSpPr>
          <p:cNvPr id="687" name="Google Shape;687;p20"/>
          <p:cNvSpPr/>
          <p:nvPr/>
        </p:nvSpPr>
        <p:spPr>
          <a:xfrm>
            <a:off x="3344875" y="3295300"/>
            <a:ext cx="681600" cy="258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IP</a:t>
            </a:r>
            <a:endParaRPr sz="1000"/>
          </a:p>
        </p:txBody>
      </p:sp>
      <p:sp>
        <p:nvSpPr>
          <p:cNvPr id="688" name="Google Shape;688;p20"/>
          <p:cNvSpPr/>
          <p:nvPr/>
        </p:nvSpPr>
        <p:spPr>
          <a:xfrm>
            <a:off x="2663275" y="3295300"/>
            <a:ext cx="681600" cy="258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MAC</a:t>
            </a:r>
            <a:endParaRPr sz="1000"/>
          </a:p>
        </p:txBody>
      </p:sp>
      <p:sp>
        <p:nvSpPr>
          <p:cNvPr id="689" name="Google Shape;689;p20"/>
          <p:cNvSpPr txBox="1"/>
          <p:nvPr/>
        </p:nvSpPr>
        <p:spPr>
          <a:xfrm>
            <a:off x="2663268" y="3617775"/>
            <a:ext cx="3294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r>
              <a:rPr lang="tr-TR" sz="1200"/>
              <a:t>10111011011101110110111011101101110111</a:t>
            </a:r>
            <a:endParaRPr sz="1200"/>
          </a:p>
        </p:txBody>
      </p:sp>
      <p:sp>
        <p:nvSpPr>
          <p:cNvPr id="690" name="Google Shape;690;p20"/>
          <p:cNvSpPr/>
          <p:nvPr/>
        </p:nvSpPr>
        <p:spPr>
          <a:xfrm>
            <a:off x="6753775" y="2539800"/>
            <a:ext cx="896100" cy="2586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Segment</a:t>
            </a:r>
            <a:endParaRPr sz="1200"/>
          </a:p>
        </p:txBody>
      </p:sp>
      <p:sp>
        <p:nvSpPr>
          <p:cNvPr id="691" name="Google Shape;691;p20"/>
          <p:cNvSpPr/>
          <p:nvPr/>
        </p:nvSpPr>
        <p:spPr>
          <a:xfrm>
            <a:off x="6753775" y="2917550"/>
            <a:ext cx="896100" cy="2586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Packet</a:t>
            </a:r>
            <a:endParaRPr sz="1200"/>
          </a:p>
        </p:txBody>
      </p:sp>
      <p:sp>
        <p:nvSpPr>
          <p:cNvPr id="692" name="Google Shape;692;p20"/>
          <p:cNvSpPr/>
          <p:nvPr/>
        </p:nvSpPr>
        <p:spPr>
          <a:xfrm>
            <a:off x="6753775" y="3295300"/>
            <a:ext cx="896100" cy="2586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Frame</a:t>
            </a:r>
            <a:endParaRPr sz="1200"/>
          </a:p>
        </p:txBody>
      </p:sp>
      <p:sp>
        <p:nvSpPr>
          <p:cNvPr id="693" name="Google Shape;693;p20"/>
          <p:cNvSpPr/>
          <p:nvPr/>
        </p:nvSpPr>
        <p:spPr>
          <a:xfrm>
            <a:off x="6753775" y="3673125"/>
            <a:ext cx="896100" cy="2586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Bits</a:t>
            </a:r>
            <a:endParaRPr sz="1200"/>
          </a:p>
        </p:txBody>
      </p:sp>
      <p:cxnSp>
        <p:nvCxnSpPr>
          <p:cNvPr id="694" name="Google Shape;694;p20"/>
          <p:cNvCxnSpPr>
            <a:stCxn id="690" idx="1"/>
            <a:endCxn id="680" idx="3"/>
          </p:cNvCxnSpPr>
          <p:nvPr/>
        </p:nvCxnSpPr>
        <p:spPr>
          <a:xfrm rot="10800000">
            <a:off x="4240975" y="2669100"/>
            <a:ext cx="2512800" cy="0"/>
          </a:xfrm>
          <a:prstGeom prst="straightConnector1">
            <a:avLst/>
          </a:prstGeom>
          <a:noFill/>
          <a:ln w="9525" cap="flat" cmpd="sng">
            <a:solidFill>
              <a:schemeClr val="dk2"/>
            </a:solidFill>
            <a:prstDash val="solid"/>
            <a:round/>
            <a:headEnd type="none" w="med" len="med"/>
            <a:tailEnd type="triangle" w="med" len="med"/>
          </a:ln>
        </p:spPr>
      </p:cxnSp>
      <p:cxnSp>
        <p:nvCxnSpPr>
          <p:cNvPr id="695" name="Google Shape;695;p20"/>
          <p:cNvCxnSpPr>
            <a:stCxn id="691" idx="1"/>
            <a:endCxn id="682" idx="3"/>
          </p:cNvCxnSpPr>
          <p:nvPr/>
        </p:nvCxnSpPr>
        <p:spPr>
          <a:xfrm rot="10800000">
            <a:off x="4922575" y="3046850"/>
            <a:ext cx="1831200" cy="0"/>
          </a:xfrm>
          <a:prstGeom prst="straightConnector1">
            <a:avLst/>
          </a:prstGeom>
          <a:noFill/>
          <a:ln w="9525" cap="flat" cmpd="sng">
            <a:solidFill>
              <a:schemeClr val="dk2"/>
            </a:solidFill>
            <a:prstDash val="solid"/>
            <a:round/>
            <a:headEnd type="none" w="med" len="med"/>
            <a:tailEnd type="triangle" w="med" len="med"/>
          </a:ln>
        </p:spPr>
      </p:cxnSp>
      <p:cxnSp>
        <p:nvCxnSpPr>
          <p:cNvPr id="696" name="Google Shape;696;p20"/>
          <p:cNvCxnSpPr>
            <a:stCxn id="692" idx="1"/>
            <a:endCxn id="685" idx="3"/>
          </p:cNvCxnSpPr>
          <p:nvPr/>
        </p:nvCxnSpPr>
        <p:spPr>
          <a:xfrm rot="10800000">
            <a:off x="5604175" y="3424600"/>
            <a:ext cx="1149600" cy="0"/>
          </a:xfrm>
          <a:prstGeom prst="straightConnector1">
            <a:avLst/>
          </a:prstGeom>
          <a:noFill/>
          <a:ln w="9525" cap="flat" cmpd="sng">
            <a:solidFill>
              <a:schemeClr val="dk2"/>
            </a:solidFill>
            <a:prstDash val="solid"/>
            <a:round/>
            <a:headEnd type="none" w="med" len="med"/>
            <a:tailEnd type="triangle" w="med" len="med"/>
          </a:ln>
        </p:spPr>
      </p:cxnSp>
      <p:cxnSp>
        <p:nvCxnSpPr>
          <p:cNvPr id="697" name="Google Shape;697;p20"/>
          <p:cNvCxnSpPr>
            <a:stCxn id="693" idx="1"/>
            <a:endCxn id="689" idx="3"/>
          </p:cNvCxnSpPr>
          <p:nvPr/>
        </p:nvCxnSpPr>
        <p:spPr>
          <a:xfrm rot="10800000">
            <a:off x="5957575" y="3802425"/>
            <a:ext cx="796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OSI Reference Model?</a:t>
            </a:r>
            <a:endParaRPr sz="3600">
              <a:solidFill>
                <a:srgbClr val="741B47"/>
              </a:solidFill>
              <a:latin typeface="Raleway Medium"/>
              <a:ea typeface="Raleway Medium"/>
              <a:cs typeface="Raleway Medium"/>
              <a:sym typeface="Raleway Medium"/>
            </a:endParaRPr>
          </a:p>
        </p:txBody>
      </p:sp>
      <p:sp>
        <p:nvSpPr>
          <p:cNvPr id="339" name="Google Shape;339;p10"/>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1</a:t>
            </a:r>
            <a:endParaRPr sz="3600" b="0" i="0" u="none" strike="noStrike" cap="none">
              <a:solidFill>
                <a:schemeClr val="lt1"/>
              </a:solidFill>
              <a:latin typeface="Raleway Medium"/>
              <a:ea typeface="Raleway Medium"/>
              <a:cs typeface="Raleway Medium"/>
              <a:sym typeface="Raleway Medium"/>
            </a:endParaRPr>
          </a:p>
        </p:txBody>
      </p:sp>
      <p:sp>
        <p:nvSpPr>
          <p:cNvPr id="340" name="Google Shape;340;p10"/>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30</a:t>
            </a:fld>
            <a:endParaRPr/>
          </a:p>
        </p:txBody>
      </p:sp>
      <p:sp>
        <p:nvSpPr>
          <p:cNvPr id="703" name="Google Shape;703;p21"/>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Summary</a:t>
            </a:r>
            <a:endParaRPr sz="4000">
              <a:solidFill>
                <a:srgbClr val="419DD3"/>
              </a:solidFill>
              <a:latin typeface="Raleway Medium"/>
              <a:ea typeface="Raleway Medium"/>
              <a:cs typeface="Raleway Medium"/>
              <a:sym typeface="Raleway Medium"/>
            </a:endParaRPr>
          </a:p>
        </p:txBody>
      </p:sp>
      <p:sp>
        <p:nvSpPr>
          <p:cNvPr id="704" name="Google Shape;704;p21"/>
          <p:cNvSpPr/>
          <p:nvPr/>
        </p:nvSpPr>
        <p:spPr>
          <a:xfrm>
            <a:off x="1127475" y="1359825"/>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Application</a:t>
            </a:r>
            <a:endParaRPr/>
          </a:p>
        </p:txBody>
      </p:sp>
      <p:sp>
        <p:nvSpPr>
          <p:cNvPr id="705" name="Google Shape;705;p21"/>
          <p:cNvSpPr/>
          <p:nvPr/>
        </p:nvSpPr>
        <p:spPr>
          <a:xfrm>
            <a:off x="1127475" y="1737596"/>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Presentation</a:t>
            </a:r>
            <a:endParaRPr/>
          </a:p>
        </p:txBody>
      </p:sp>
      <p:sp>
        <p:nvSpPr>
          <p:cNvPr id="706" name="Google Shape;706;p21"/>
          <p:cNvSpPr/>
          <p:nvPr/>
        </p:nvSpPr>
        <p:spPr>
          <a:xfrm>
            <a:off x="1127475" y="2115367"/>
            <a:ext cx="12522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Session</a:t>
            </a:r>
            <a:endParaRPr/>
          </a:p>
        </p:txBody>
      </p:sp>
      <p:sp>
        <p:nvSpPr>
          <p:cNvPr id="707" name="Google Shape;707;p21"/>
          <p:cNvSpPr/>
          <p:nvPr/>
        </p:nvSpPr>
        <p:spPr>
          <a:xfrm>
            <a:off x="1127475" y="2493138"/>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Transport</a:t>
            </a:r>
            <a:endParaRPr/>
          </a:p>
        </p:txBody>
      </p:sp>
      <p:sp>
        <p:nvSpPr>
          <p:cNvPr id="708" name="Google Shape;708;p21"/>
          <p:cNvSpPr/>
          <p:nvPr/>
        </p:nvSpPr>
        <p:spPr>
          <a:xfrm>
            <a:off x="1127475" y="2870908"/>
            <a:ext cx="12522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Network</a:t>
            </a:r>
            <a:endParaRPr/>
          </a:p>
        </p:txBody>
      </p:sp>
      <p:sp>
        <p:nvSpPr>
          <p:cNvPr id="709" name="Google Shape;709;p21"/>
          <p:cNvSpPr/>
          <p:nvPr/>
        </p:nvSpPr>
        <p:spPr>
          <a:xfrm>
            <a:off x="1127475" y="3248679"/>
            <a:ext cx="12522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Data Link</a:t>
            </a:r>
            <a:endParaRPr/>
          </a:p>
        </p:txBody>
      </p:sp>
      <p:sp>
        <p:nvSpPr>
          <p:cNvPr id="710" name="Google Shape;710;p21"/>
          <p:cNvSpPr/>
          <p:nvPr/>
        </p:nvSpPr>
        <p:spPr>
          <a:xfrm>
            <a:off x="1127475" y="3626475"/>
            <a:ext cx="12522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Physical</a:t>
            </a:r>
            <a:endParaRPr/>
          </a:p>
        </p:txBody>
      </p:sp>
      <p:sp>
        <p:nvSpPr>
          <p:cNvPr id="711" name="Google Shape;711;p21"/>
          <p:cNvSpPr/>
          <p:nvPr/>
        </p:nvSpPr>
        <p:spPr>
          <a:xfrm>
            <a:off x="817128" y="135982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7</a:t>
            </a:r>
            <a:endParaRPr/>
          </a:p>
        </p:txBody>
      </p:sp>
      <p:sp>
        <p:nvSpPr>
          <p:cNvPr id="712" name="Google Shape;712;p21"/>
          <p:cNvSpPr/>
          <p:nvPr/>
        </p:nvSpPr>
        <p:spPr>
          <a:xfrm>
            <a:off x="817128" y="1737600"/>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6</a:t>
            </a:r>
            <a:endParaRPr/>
          </a:p>
        </p:txBody>
      </p:sp>
      <p:sp>
        <p:nvSpPr>
          <p:cNvPr id="713" name="Google Shape;713;p21"/>
          <p:cNvSpPr/>
          <p:nvPr/>
        </p:nvSpPr>
        <p:spPr>
          <a:xfrm>
            <a:off x="817128" y="2115375"/>
            <a:ext cx="279300" cy="351900"/>
          </a:xfrm>
          <a:prstGeom prst="roundRect">
            <a:avLst>
              <a:gd name="adj" fmla="val 16667"/>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5</a:t>
            </a:r>
            <a:endParaRPr/>
          </a:p>
        </p:txBody>
      </p:sp>
      <p:sp>
        <p:nvSpPr>
          <p:cNvPr id="714" name="Google Shape;714;p21"/>
          <p:cNvSpPr/>
          <p:nvPr/>
        </p:nvSpPr>
        <p:spPr>
          <a:xfrm>
            <a:off x="817128" y="2493150"/>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4</a:t>
            </a:r>
            <a:endParaRPr/>
          </a:p>
        </p:txBody>
      </p:sp>
      <p:sp>
        <p:nvSpPr>
          <p:cNvPr id="715" name="Google Shape;715;p21"/>
          <p:cNvSpPr/>
          <p:nvPr/>
        </p:nvSpPr>
        <p:spPr>
          <a:xfrm>
            <a:off x="817128" y="2870925"/>
            <a:ext cx="2793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3</a:t>
            </a:r>
            <a:endParaRPr/>
          </a:p>
        </p:txBody>
      </p:sp>
      <p:sp>
        <p:nvSpPr>
          <p:cNvPr id="716" name="Google Shape;716;p21"/>
          <p:cNvSpPr/>
          <p:nvPr/>
        </p:nvSpPr>
        <p:spPr>
          <a:xfrm>
            <a:off x="817128" y="3248700"/>
            <a:ext cx="279300" cy="351900"/>
          </a:xfrm>
          <a:prstGeom prst="roundRect">
            <a:avLst>
              <a:gd name="adj" fmla="val 16667"/>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2</a:t>
            </a:r>
            <a:endParaRPr/>
          </a:p>
        </p:txBody>
      </p:sp>
      <p:sp>
        <p:nvSpPr>
          <p:cNvPr id="717" name="Google Shape;717;p21"/>
          <p:cNvSpPr/>
          <p:nvPr/>
        </p:nvSpPr>
        <p:spPr>
          <a:xfrm>
            <a:off x="817128" y="3626475"/>
            <a:ext cx="279300" cy="351900"/>
          </a:xfrm>
          <a:prstGeom prst="roundRect">
            <a:avLst>
              <a:gd name="adj" fmla="val 16667"/>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a:t>1</a:t>
            </a:r>
            <a:endParaRPr/>
          </a:p>
        </p:txBody>
      </p:sp>
      <p:sp>
        <p:nvSpPr>
          <p:cNvPr id="718" name="Google Shape;718;p21"/>
          <p:cNvSpPr/>
          <p:nvPr/>
        </p:nvSpPr>
        <p:spPr>
          <a:xfrm>
            <a:off x="2663275" y="1784250"/>
            <a:ext cx="896100" cy="258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200"/>
              <a:t>Data</a:t>
            </a:r>
            <a:endParaRPr sz="1200"/>
          </a:p>
        </p:txBody>
      </p:sp>
      <p:sp>
        <p:nvSpPr>
          <p:cNvPr id="719" name="Google Shape;719;p21"/>
          <p:cNvSpPr/>
          <p:nvPr/>
        </p:nvSpPr>
        <p:spPr>
          <a:xfrm>
            <a:off x="2467625" y="1359825"/>
            <a:ext cx="138900" cy="1107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2606525" y="249313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Service-to-Service</a:t>
            </a:r>
            <a:endParaRPr sz="1000"/>
          </a:p>
        </p:txBody>
      </p:sp>
      <p:sp>
        <p:nvSpPr>
          <p:cNvPr id="721" name="Google Shape;721;p21"/>
          <p:cNvSpPr/>
          <p:nvPr/>
        </p:nvSpPr>
        <p:spPr>
          <a:xfrm>
            <a:off x="3858725" y="249313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Port/Protocol</a:t>
            </a:r>
            <a:endParaRPr sz="1000"/>
          </a:p>
        </p:txBody>
      </p:sp>
      <p:sp>
        <p:nvSpPr>
          <p:cNvPr id="722" name="Google Shape;722;p21"/>
          <p:cNvSpPr/>
          <p:nvPr/>
        </p:nvSpPr>
        <p:spPr>
          <a:xfrm>
            <a:off x="5110925" y="249313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a:t>
            </a:r>
            <a:endParaRPr sz="1000"/>
          </a:p>
        </p:txBody>
      </p:sp>
      <p:sp>
        <p:nvSpPr>
          <p:cNvPr id="723" name="Google Shape;723;p21"/>
          <p:cNvSpPr/>
          <p:nvPr/>
        </p:nvSpPr>
        <p:spPr>
          <a:xfrm>
            <a:off x="2606525" y="287088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End-to-End</a:t>
            </a:r>
            <a:endParaRPr sz="1000"/>
          </a:p>
        </p:txBody>
      </p:sp>
      <p:sp>
        <p:nvSpPr>
          <p:cNvPr id="724" name="Google Shape;724;p21"/>
          <p:cNvSpPr/>
          <p:nvPr/>
        </p:nvSpPr>
        <p:spPr>
          <a:xfrm>
            <a:off x="3858725" y="287088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IP Address</a:t>
            </a:r>
            <a:endParaRPr sz="1000"/>
          </a:p>
        </p:txBody>
      </p:sp>
      <p:sp>
        <p:nvSpPr>
          <p:cNvPr id="725" name="Google Shape;725;p21"/>
          <p:cNvSpPr/>
          <p:nvPr/>
        </p:nvSpPr>
        <p:spPr>
          <a:xfrm>
            <a:off x="5110925" y="287088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Routers, Hosts</a:t>
            </a:r>
            <a:endParaRPr sz="1000"/>
          </a:p>
        </p:txBody>
      </p:sp>
      <p:sp>
        <p:nvSpPr>
          <p:cNvPr id="726" name="Google Shape;726;p21"/>
          <p:cNvSpPr/>
          <p:nvPr/>
        </p:nvSpPr>
        <p:spPr>
          <a:xfrm>
            <a:off x="2606525" y="324863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Hop-to-Hop</a:t>
            </a:r>
            <a:endParaRPr sz="1000"/>
          </a:p>
        </p:txBody>
      </p:sp>
      <p:sp>
        <p:nvSpPr>
          <p:cNvPr id="727" name="Google Shape;727;p21"/>
          <p:cNvSpPr/>
          <p:nvPr/>
        </p:nvSpPr>
        <p:spPr>
          <a:xfrm>
            <a:off x="3858725" y="324863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MAC Address</a:t>
            </a:r>
            <a:endParaRPr sz="1000"/>
          </a:p>
        </p:txBody>
      </p:sp>
      <p:sp>
        <p:nvSpPr>
          <p:cNvPr id="728" name="Google Shape;728;p21"/>
          <p:cNvSpPr/>
          <p:nvPr/>
        </p:nvSpPr>
        <p:spPr>
          <a:xfrm>
            <a:off x="5110925" y="324863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NIC, Switch</a:t>
            </a:r>
            <a:endParaRPr sz="1000"/>
          </a:p>
        </p:txBody>
      </p:sp>
      <p:sp>
        <p:nvSpPr>
          <p:cNvPr id="729" name="Google Shape;729;p21"/>
          <p:cNvSpPr/>
          <p:nvPr/>
        </p:nvSpPr>
        <p:spPr>
          <a:xfrm>
            <a:off x="2606525" y="362638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Bits</a:t>
            </a:r>
            <a:endParaRPr sz="1000"/>
          </a:p>
        </p:txBody>
      </p:sp>
      <p:sp>
        <p:nvSpPr>
          <p:cNvPr id="730" name="Google Shape;730;p21"/>
          <p:cNvSpPr/>
          <p:nvPr/>
        </p:nvSpPr>
        <p:spPr>
          <a:xfrm>
            <a:off x="3858725" y="362638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731" name="Google Shape;731;p21"/>
          <p:cNvSpPr/>
          <p:nvPr/>
        </p:nvSpPr>
        <p:spPr>
          <a:xfrm>
            <a:off x="5110925" y="3626388"/>
            <a:ext cx="1252200" cy="351900"/>
          </a:xfrm>
          <a:prstGeom prst="rect">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a:t>Cable, Connector</a:t>
            </a:r>
            <a:endParaRPr sz="1000"/>
          </a:p>
        </p:txBody>
      </p:sp>
      <p:sp>
        <p:nvSpPr>
          <p:cNvPr id="732" name="Google Shape;732;p21"/>
          <p:cNvSpPr/>
          <p:nvPr/>
        </p:nvSpPr>
        <p:spPr>
          <a:xfrm>
            <a:off x="2606525" y="2227455"/>
            <a:ext cx="12522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b="1"/>
              <a:t>Function</a:t>
            </a:r>
            <a:endParaRPr sz="1000" b="1"/>
          </a:p>
        </p:txBody>
      </p:sp>
      <p:sp>
        <p:nvSpPr>
          <p:cNvPr id="733" name="Google Shape;733;p21"/>
          <p:cNvSpPr/>
          <p:nvPr/>
        </p:nvSpPr>
        <p:spPr>
          <a:xfrm>
            <a:off x="3858725" y="2227455"/>
            <a:ext cx="12522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000" b="1"/>
              <a:t>Addressing</a:t>
            </a:r>
            <a:endParaRPr sz="1000" b="1"/>
          </a:p>
        </p:txBody>
      </p:sp>
      <p:sp>
        <p:nvSpPr>
          <p:cNvPr id="734" name="Google Shape;734;p21"/>
          <p:cNvSpPr/>
          <p:nvPr/>
        </p:nvSpPr>
        <p:spPr>
          <a:xfrm>
            <a:off x="5110925" y="2227455"/>
            <a:ext cx="12522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900" b="1"/>
              <a:t>Devices (example)</a:t>
            </a:r>
            <a:endParaRPr sz="9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5"/>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31</a:t>
            </a:fld>
            <a:endParaRPr/>
          </a:p>
        </p:txBody>
      </p:sp>
      <p:grpSp>
        <p:nvGrpSpPr>
          <p:cNvPr id="462" name="Google Shape;462;p25"/>
          <p:cNvGrpSpPr/>
          <p:nvPr/>
        </p:nvGrpSpPr>
        <p:grpSpPr>
          <a:xfrm>
            <a:off x="5410301" y="719490"/>
            <a:ext cx="3356124" cy="3829046"/>
            <a:chOff x="2602525" y="317054"/>
            <a:chExt cx="4174283" cy="4762495"/>
          </a:xfrm>
        </p:grpSpPr>
        <p:sp>
          <p:nvSpPr>
            <p:cNvPr id="463" name="Google Shape;463;p25"/>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4" name="Google Shape;464;p25"/>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5" name="Google Shape;465;p25"/>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25"/>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25"/>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25"/>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25"/>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25"/>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25"/>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25"/>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25"/>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25"/>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5" name="Google Shape;475;p25"/>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6" name="Google Shape;476;p25"/>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7" name="Google Shape;477;p25"/>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8" name="Google Shape;478;p25"/>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25"/>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25"/>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25"/>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2" name="Google Shape;482;p25"/>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3" name="Google Shape;483;p25"/>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25"/>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25"/>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6" name="Google Shape;486;p25"/>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7" name="Google Shape;487;p25"/>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8" name="Google Shape;488;p25"/>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9" name="Google Shape;489;p25"/>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p25"/>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1" name="Google Shape;491;p25"/>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2" name="Google Shape;492;p25"/>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3" name="Google Shape;493;p25"/>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4" name="Google Shape;494;p25"/>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25"/>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25"/>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7" name="Google Shape;497;p25"/>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25"/>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9" name="Google Shape;499;p25"/>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0" name="Google Shape;500;p25"/>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25"/>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6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25"/>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25"/>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25"/>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5" name="Google Shape;505;p25"/>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6" name="Google Shape;506;p25"/>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7" name="Google Shape;507;p25"/>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6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25"/>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9" name="Google Shape;509;p25"/>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0" name="Google Shape;510;p25"/>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25"/>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 name="Google Shape;512;p25"/>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25"/>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25"/>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5" name="Google Shape;515;p25"/>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6" name="Google Shape;516;p25"/>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p25"/>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8" name="Google Shape;518;p25"/>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9" name="Google Shape;519;p25"/>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20" name="Google Shape;520;p25"/>
            <p:cNvGrpSpPr/>
            <p:nvPr/>
          </p:nvGrpSpPr>
          <p:grpSpPr>
            <a:xfrm>
              <a:off x="2941619" y="3895613"/>
              <a:ext cx="483621" cy="510995"/>
              <a:chOff x="4345944" y="4626313"/>
              <a:chExt cx="483621" cy="510995"/>
            </a:xfrm>
          </p:grpSpPr>
          <p:grpSp>
            <p:nvGrpSpPr>
              <p:cNvPr id="521" name="Google Shape;521;p25"/>
              <p:cNvGrpSpPr/>
              <p:nvPr/>
            </p:nvGrpSpPr>
            <p:grpSpPr>
              <a:xfrm>
                <a:off x="4345944" y="4852987"/>
                <a:ext cx="474200" cy="284321"/>
                <a:chOff x="4345944" y="4852987"/>
                <a:chExt cx="474200" cy="284321"/>
              </a:xfrm>
            </p:grpSpPr>
            <p:sp>
              <p:nvSpPr>
                <p:cNvPr id="522" name="Google Shape;522;p25"/>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25"/>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4" name="Google Shape;524;p25"/>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25" name="Google Shape;525;p25"/>
                <p:cNvGrpSpPr/>
                <p:nvPr/>
              </p:nvGrpSpPr>
              <p:grpSpPr>
                <a:xfrm>
                  <a:off x="4457040" y="4985575"/>
                  <a:ext cx="133724" cy="77247"/>
                  <a:chOff x="4457040" y="4985575"/>
                  <a:chExt cx="133724" cy="77247"/>
                </a:xfrm>
              </p:grpSpPr>
              <p:sp>
                <p:nvSpPr>
                  <p:cNvPr id="526" name="Google Shape;526;p25"/>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7" name="Google Shape;527;p25"/>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28" name="Google Shape;528;p25"/>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9" name="Google Shape;529;p25"/>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25"/>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25"/>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25"/>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3" name="Google Shape;533;p25"/>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4" name="Google Shape;534;p25"/>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5" name="Google Shape;535;p25"/>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6" name="Google Shape;536;p25"/>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7" name="Google Shape;537;p25"/>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8" name="Google Shape;538;p25"/>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9" name="Google Shape;539;p25"/>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0" name="Google Shape;540;p25"/>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1" name="Google Shape;541;p25"/>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2" name="Google Shape;542;p25"/>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3" name="Google Shape;543;p25"/>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4" name="Google Shape;544;p25"/>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5" name="Google Shape;545;p25"/>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6" name="Google Shape;546;p25"/>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7" name="Google Shape;547;p25"/>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8" name="Google Shape;548;p25"/>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9" name="Google Shape;549;p25"/>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0" name="Google Shape;550;p25"/>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1" name="Google Shape;551;p25"/>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2" name="Google Shape;552;p25"/>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3" name="Google Shape;553;p25"/>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4" name="Google Shape;554;p25"/>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5" name="Google Shape;555;p25"/>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6" name="Google Shape;556;p25"/>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25"/>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8" name="Google Shape;558;p25"/>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9" name="Google Shape;559;p25"/>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0" name="Google Shape;560;p25"/>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25"/>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2" name="Google Shape;562;p25"/>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3" name="Google Shape;563;p25"/>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4" name="Google Shape;564;p25"/>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5" name="Google Shape;565;p25"/>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6" name="Google Shape;566;p25"/>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7" name="Google Shape;567;p25"/>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25"/>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25"/>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25"/>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25"/>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25"/>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3" name="Google Shape;573;p25"/>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4" name="Google Shape;574;p25"/>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5" name="Google Shape;575;p25"/>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6" name="Google Shape;576;p25"/>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7" name="Google Shape;577;p25"/>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8" name="Google Shape;578;p25"/>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9" name="Google Shape;579;p25"/>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0" name="Google Shape;580;p25"/>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25"/>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25"/>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25"/>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25"/>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25"/>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6" name="Google Shape;586;p25"/>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7" name="Google Shape;587;p25"/>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8" name="Google Shape;588;p25"/>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9" name="Google Shape;589;p25"/>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0" name="Google Shape;590;p25"/>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1" name="Google Shape;591;p25"/>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92" name="Google Shape;592;p25"/>
              <p:cNvGrpSpPr/>
              <p:nvPr/>
            </p:nvGrpSpPr>
            <p:grpSpPr>
              <a:xfrm>
                <a:off x="4543079" y="4626313"/>
                <a:ext cx="286486" cy="386884"/>
                <a:chOff x="4543079" y="4626313"/>
                <a:chExt cx="286486" cy="386884"/>
              </a:xfrm>
            </p:grpSpPr>
            <p:grpSp>
              <p:nvGrpSpPr>
                <p:cNvPr id="593" name="Google Shape;593;p25"/>
                <p:cNvGrpSpPr/>
                <p:nvPr/>
              </p:nvGrpSpPr>
              <p:grpSpPr>
                <a:xfrm>
                  <a:off x="4543079" y="4626313"/>
                  <a:ext cx="286486" cy="386884"/>
                  <a:chOff x="4543079" y="4626313"/>
                  <a:chExt cx="286486" cy="386884"/>
                </a:xfrm>
              </p:grpSpPr>
              <p:sp>
                <p:nvSpPr>
                  <p:cNvPr id="594" name="Google Shape;594;p25"/>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5" name="Google Shape;595;p25"/>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6" name="Google Shape;596;p25"/>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7" name="Google Shape;597;p25"/>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8" name="Google Shape;598;p25"/>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99" name="Google Shape;599;p25"/>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0" name="Google Shape;600;p25"/>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1" name="Google Shape;601;p25"/>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602" name="Google Shape;602;p25"/>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3" name="Google Shape;603;p25"/>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4" name="Google Shape;604;p25"/>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5" name="Google Shape;605;p25"/>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6" name="Google Shape;606;p25"/>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7" name="Google Shape;607;p25"/>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08" name="Google Shape;608;p25"/>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sp>
        <p:nvSpPr>
          <p:cNvPr id="609" name="Google Shape;609;p25"/>
          <p:cNvSpPr txBox="1">
            <a:spLocks noGrp="1"/>
          </p:cNvSpPr>
          <p:nvPr>
            <p:ph type="subTitle" idx="4294967295"/>
          </p:nvPr>
        </p:nvSpPr>
        <p:spPr>
          <a:xfrm>
            <a:off x="685800" y="2021059"/>
            <a:ext cx="4343700" cy="192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600"/>
              </a:spcBef>
              <a:spcAft>
                <a:spcPts val="0"/>
              </a:spcAft>
              <a:buClr>
                <a:schemeClr val="accent1"/>
              </a:buClr>
              <a:buSzPts val="1800"/>
              <a:buFont typeface="Barlow Light"/>
              <a:buNone/>
            </a:pPr>
            <a:r>
              <a:rPr lang="tr-TR" sz="3600" b="1" i="0" u="none" strike="noStrike" cap="none">
                <a:solidFill>
                  <a:srgbClr val="000000"/>
                </a:solidFill>
                <a:latin typeface="Barlow"/>
                <a:ea typeface="Barlow"/>
                <a:cs typeface="Barlow"/>
                <a:sym typeface="Barlow"/>
              </a:rPr>
              <a:t>Any questions?</a:t>
            </a:r>
            <a:endParaRPr sz="3600" b="1" i="0" u="none" strike="noStrike" cap="none">
              <a:solidFill>
                <a:srgbClr val="000000"/>
              </a:solidFill>
              <a:latin typeface="Barlow"/>
              <a:ea typeface="Barlow"/>
              <a:cs typeface="Barlow"/>
              <a:sym typeface="Barlow"/>
            </a:endParaRPr>
          </a:p>
          <a:p>
            <a:pPr marL="0" marR="0" lvl="0" indent="0" algn="l" rtl="0">
              <a:lnSpc>
                <a:spcPct val="110000"/>
              </a:lnSpc>
              <a:spcBef>
                <a:spcPts val="600"/>
              </a:spcBef>
              <a:spcAft>
                <a:spcPts val="0"/>
              </a:spcAft>
              <a:buClr>
                <a:schemeClr val="dk1"/>
              </a:buClr>
              <a:buSzPts val="1100"/>
              <a:buFont typeface="Arial"/>
              <a:buNone/>
            </a:pPr>
            <a:r>
              <a:rPr lang="tr-TR" sz="2000" b="0" i="0" u="none" strike="noStrike" cap="none">
                <a:solidFill>
                  <a:schemeClr val="dk1"/>
                </a:solidFill>
                <a:latin typeface="Barlow Light"/>
                <a:ea typeface="Barlow Light"/>
                <a:cs typeface="Barlow Light"/>
                <a:sym typeface="Barlow Light"/>
              </a:rPr>
              <a:t>You can find me at: </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600"/>
              </a:spcBef>
              <a:spcAft>
                <a:spcPts val="0"/>
              </a:spcAft>
              <a:buClr>
                <a:srgbClr val="741B47"/>
              </a:buClr>
              <a:buSzPts val="1800"/>
              <a:buFont typeface="Barlow Light"/>
              <a:buChar char="▸"/>
            </a:pPr>
            <a:r>
              <a:rPr lang="tr-TR" sz="2000" b="0" i="0" u="none" strike="noStrike" cap="none">
                <a:solidFill>
                  <a:schemeClr val="dk1"/>
                </a:solidFill>
                <a:latin typeface="Barlow Light"/>
                <a:ea typeface="Barlow Light"/>
                <a:cs typeface="Barlow Light"/>
                <a:sym typeface="Barlow Light"/>
              </a:rPr>
              <a:t>@</a:t>
            </a:r>
            <a:r>
              <a:rPr lang="tr-TR"/>
              <a:t>David - Instructor</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0"/>
              </a:spcBef>
              <a:spcAft>
                <a:spcPts val="0"/>
              </a:spcAft>
              <a:buClr>
                <a:srgbClr val="741B47"/>
              </a:buClr>
              <a:buSzPts val="1800"/>
              <a:buFont typeface="Barlow Light"/>
              <a:buChar char="▸"/>
            </a:pPr>
            <a:r>
              <a:rPr lang="tr-TR"/>
              <a:t>david</a:t>
            </a:r>
            <a:r>
              <a:rPr lang="tr-TR" sz="2000" b="0" i="0" u="none" strike="noStrike" cap="none">
                <a:solidFill>
                  <a:schemeClr val="dk1"/>
                </a:solidFill>
                <a:latin typeface="Barlow Light"/>
                <a:ea typeface="Barlow Light"/>
                <a:cs typeface="Barlow Light"/>
                <a:sym typeface="Barlow Light"/>
              </a:rPr>
              <a:t>@clarusway.com</a:t>
            </a:r>
            <a:endParaRPr sz="2000" b="0" i="0" u="none" strike="noStrike" cap="none">
              <a:solidFill>
                <a:schemeClr val="dk1"/>
              </a:solidFill>
              <a:latin typeface="Barlow Light"/>
              <a:ea typeface="Barlow Light"/>
              <a:cs typeface="Barlow Light"/>
              <a:sym typeface="Barlow Light"/>
            </a:endParaRPr>
          </a:p>
        </p:txBody>
      </p:sp>
      <p:pic>
        <p:nvPicPr>
          <p:cNvPr id="610" name="Google Shape;610;p25"/>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extLst>
      <p:ext uri="{BB962C8B-B14F-4D97-AF65-F5344CB8AC3E}">
        <p14:creationId xmlns:p14="http://schemas.microsoft.com/office/powerpoint/2010/main" val="219822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a:t>
            </a:fld>
            <a:endParaRPr/>
          </a:p>
        </p:txBody>
      </p:sp>
      <p:sp>
        <p:nvSpPr>
          <p:cNvPr id="346" name="Google Shape;346;p11"/>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OSI Reference Model?</a:t>
            </a:r>
            <a:endParaRPr sz="4000">
              <a:solidFill>
                <a:srgbClr val="419DD3"/>
              </a:solidFill>
              <a:latin typeface="Raleway Medium"/>
              <a:ea typeface="Raleway Medium"/>
              <a:cs typeface="Raleway Medium"/>
              <a:sym typeface="Raleway Medium"/>
            </a:endParaRPr>
          </a:p>
        </p:txBody>
      </p:sp>
      <p:sp>
        <p:nvSpPr>
          <p:cNvPr id="347" name="Google Shape;347;p11"/>
          <p:cNvSpPr txBox="1"/>
          <p:nvPr/>
        </p:nvSpPr>
        <p:spPr>
          <a:xfrm>
            <a:off x="267000" y="1687600"/>
            <a:ext cx="8610000" cy="1938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b="1" dirty="0">
                <a:latin typeface="Raleway"/>
                <a:ea typeface="Raleway"/>
                <a:cs typeface="Raleway"/>
                <a:sym typeface="Raleway"/>
              </a:rPr>
              <a:t>OSI</a:t>
            </a:r>
            <a:r>
              <a:rPr lang="tr-TR" sz="2400" dirty="0">
                <a:latin typeface="Raleway"/>
                <a:ea typeface="Raleway"/>
                <a:cs typeface="Raleway"/>
                <a:sym typeface="Raleway"/>
              </a:rPr>
              <a:t> </a:t>
            </a:r>
            <a:r>
              <a:rPr lang="tr-TR" sz="2400" dirty="0" err="1">
                <a:latin typeface="Raleway"/>
                <a:ea typeface="Raleway"/>
                <a:cs typeface="Raleway"/>
                <a:sym typeface="Raleway"/>
              </a:rPr>
              <a:t>provides</a:t>
            </a:r>
            <a:r>
              <a:rPr lang="tr-TR" sz="2400" dirty="0">
                <a:latin typeface="Raleway"/>
                <a:ea typeface="Raleway"/>
                <a:cs typeface="Raleway"/>
                <a:sym typeface="Raleway"/>
              </a:rPr>
              <a:t> a </a:t>
            </a:r>
            <a:r>
              <a:rPr lang="tr-TR" sz="2400" dirty="0" err="1">
                <a:latin typeface="Raleway"/>
                <a:ea typeface="Raleway"/>
                <a:cs typeface="Raleway"/>
                <a:sym typeface="Raleway"/>
              </a:rPr>
              <a:t>standard</a:t>
            </a:r>
            <a:r>
              <a:rPr lang="tr-TR" sz="2400" dirty="0">
                <a:latin typeface="Raleway"/>
                <a:ea typeface="Raleway"/>
                <a:cs typeface="Raleway"/>
                <a:sym typeface="Raleway"/>
              </a:rPr>
              <a:t> </a:t>
            </a:r>
            <a:r>
              <a:rPr lang="tr-TR" sz="2400" dirty="0" err="1">
                <a:latin typeface="Raleway"/>
                <a:ea typeface="Raleway"/>
                <a:cs typeface="Raleway"/>
                <a:sym typeface="Raleway"/>
              </a:rPr>
              <a:t>for</a:t>
            </a:r>
            <a:r>
              <a:rPr lang="tr-TR" sz="2400" dirty="0">
                <a:latin typeface="Raleway"/>
                <a:ea typeface="Raleway"/>
                <a:cs typeface="Raleway"/>
                <a:sym typeface="Raleway"/>
              </a:rPr>
              <a:t> </a:t>
            </a:r>
            <a:r>
              <a:rPr lang="tr-TR" sz="2400" dirty="0" err="1">
                <a:latin typeface="Raleway"/>
                <a:ea typeface="Raleway"/>
                <a:cs typeface="Raleway"/>
                <a:sym typeface="Raleway"/>
              </a:rPr>
              <a:t>different</a:t>
            </a:r>
            <a:r>
              <a:rPr lang="tr-TR" sz="2400" dirty="0">
                <a:latin typeface="Raleway"/>
                <a:ea typeface="Raleway"/>
                <a:cs typeface="Raleway"/>
                <a:sym typeface="Raleway"/>
              </a:rPr>
              <a:t> </a:t>
            </a:r>
            <a:r>
              <a:rPr lang="tr-TR" sz="2400" dirty="0" err="1">
                <a:latin typeface="Raleway"/>
                <a:ea typeface="Raleway"/>
                <a:cs typeface="Raleway"/>
                <a:sym typeface="Raleway"/>
              </a:rPr>
              <a:t>computer</a:t>
            </a:r>
            <a:r>
              <a:rPr lang="tr-TR" sz="2400" dirty="0">
                <a:latin typeface="Raleway"/>
                <a:ea typeface="Raleway"/>
                <a:cs typeface="Raleway"/>
                <a:sym typeface="Raleway"/>
              </a:rPr>
              <a:t> </a:t>
            </a:r>
            <a:r>
              <a:rPr lang="tr-TR" sz="2400" dirty="0" err="1">
                <a:latin typeface="Raleway"/>
                <a:ea typeface="Raleway"/>
                <a:cs typeface="Raleway"/>
                <a:sym typeface="Raleway"/>
              </a:rPr>
              <a:t>systems</a:t>
            </a:r>
            <a:r>
              <a:rPr lang="tr-TR" sz="2400" dirty="0">
                <a:latin typeface="Raleway"/>
                <a:ea typeface="Raleway"/>
                <a:cs typeface="Raleway"/>
                <a:sym typeface="Raleway"/>
              </a:rPr>
              <a:t> </a:t>
            </a:r>
            <a:r>
              <a:rPr lang="tr-TR" sz="2400" dirty="0" err="1">
                <a:latin typeface="Raleway"/>
                <a:ea typeface="Raleway"/>
                <a:cs typeface="Raleway"/>
                <a:sym typeface="Raleway"/>
              </a:rPr>
              <a:t>to</a:t>
            </a:r>
            <a:r>
              <a:rPr lang="tr-TR" sz="2400" dirty="0">
                <a:latin typeface="Raleway"/>
                <a:ea typeface="Raleway"/>
                <a:cs typeface="Raleway"/>
                <a:sym typeface="Raleway"/>
              </a:rPr>
              <a:t> be </a:t>
            </a:r>
            <a:r>
              <a:rPr lang="tr-TR" sz="2400" dirty="0" err="1">
                <a:latin typeface="Raleway"/>
                <a:ea typeface="Raleway"/>
                <a:cs typeface="Raleway"/>
                <a:sym typeface="Raleway"/>
              </a:rPr>
              <a:t>able</a:t>
            </a:r>
            <a:r>
              <a:rPr lang="tr-TR" sz="2400" dirty="0">
                <a:latin typeface="Raleway"/>
                <a:ea typeface="Raleway"/>
                <a:cs typeface="Raleway"/>
                <a:sym typeface="Raleway"/>
              </a:rPr>
              <a:t> </a:t>
            </a:r>
            <a:r>
              <a:rPr lang="tr-TR" sz="2400" dirty="0" err="1">
                <a:latin typeface="Raleway"/>
                <a:ea typeface="Raleway"/>
                <a:cs typeface="Raleway"/>
                <a:sym typeface="Raleway"/>
              </a:rPr>
              <a:t>to</a:t>
            </a:r>
            <a:r>
              <a:rPr lang="tr-TR" sz="2400" dirty="0">
                <a:latin typeface="Raleway"/>
                <a:ea typeface="Raleway"/>
                <a:cs typeface="Raleway"/>
                <a:sym typeface="Raleway"/>
              </a:rPr>
              <a:t> </a:t>
            </a:r>
            <a:r>
              <a:rPr lang="tr-TR" sz="2400" dirty="0" err="1">
                <a:latin typeface="Raleway"/>
                <a:ea typeface="Raleway"/>
                <a:cs typeface="Raleway"/>
                <a:sym typeface="Raleway"/>
              </a:rPr>
              <a:t>communicate</a:t>
            </a:r>
            <a:r>
              <a:rPr lang="tr-TR" sz="2400" dirty="0">
                <a:latin typeface="Raleway"/>
                <a:ea typeface="Raleway"/>
                <a:cs typeface="Raleway"/>
                <a:sym typeface="Raleway"/>
              </a:rPr>
              <a:t> </a:t>
            </a:r>
            <a:r>
              <a:rPr lang="tr-TR" sz="2400" dirty="0" err="1">
                <a:latin typeface="Raleway"/>
                <a:ea typeface="Raleway"/>
                <a:cs typeface="Raleway"/>
                <a:sym typeface="Raleway"/>
              </a:rPr>
              <a:t>with</a:t>
            </a:r>
            <a:r>
              <a:rPr lang="tr-TR" sz="2400" dirty="0">
                <a:latin typeface="Raleway"/>
                <a:ea typeface="Raleway"/>
                <a:cs typeface="Raleway"/>
                <a:sym typeface="Raleway"/>
              </a:rPr>
              <a:t> </a:t>
            </a:r>
            <a:r>
              <a:rPr lang="tr-TR" sz="2400" dirty="0" err="1">
                <a:latin typeface="Raleway"/>
                <a:ea typeface="Raleway"/>
                <a:cs typeface="Raleway"/>
                <a:sym typeface="Raleway"/>
              </a:rPr>
              <a:t>each</a:t>
            </a:r>
            <a:r>
              <a:rPr lang="tr-TR" sz="2400" dirty="0">
                <a:latin typeface="Raleway"/>
                <a:ea typeface="Raleway"/>
                <a:cs typeface="Raleway"/>
                <a:sym typeface="Raleway"/>
              </a:rPr>
              <a:t> </a:t>
            </a:r>
            <a:r>
              <a:rPr lang="tr-TR" sz="2400" dirty="0" err="1">
                <a:latin typeface="Raleway"/>
                <a:ea typeface="Raleway"/>
                <a:cs typeface="Raleway"/>
                <a:sym typeface="Raleway"/>
              </a:rPr>
              <a:t>other</a:t>
            </a:r>
            <a:endParaRPr sz="2400" dirty="0">
              <a:latin typeface="Raleway"/>
              <a:ea typeface="Raleway"/>
              <a:cs typeface="Raleway"/>
              <a:sym typeface="Raleway"/>
            </a:endParaRPr>
          </a:p>
          <a:p>
            <a:pPr marL="0" lvl="0" indent="457200" algn="l" rtl="0">
              <a:spcBef>
                <a:spcPts val="0"/>
              </a:spcBef>
              <a:spcAft>
                <a:spcPts val="0"/>
              </a:spcAft>
              <a:buNone/>
            </a:pPr>
            <a:endParaRPr sz="2400" dirty="0">
              <a:latin typeface="Raleway"/>
              <a:ea typeface="Raleway"/>
              <a:cs typeface="Raleway"/>
              <a:sym typeface="Raleway"/>
            </a:endParaRPr>
          </a:p>
          <a:p>
            <a:pPr marL="0" lvl="0" indent="457200" algn="l" rtl="0">
              <a:spcBef>
                <a:spcPts val="0"/>
              </a:spcBef>
              <a:spcAft>
                <a:spcPts val="0"/>
              </a:spcAft>
              <a:buNone/>
            </a:pPr>
            <a:r>
              <a:rPr lang="tr-TR" sz="2400" dirty="0" err="1">
                <a:latin typeface="Raleway"/>
                <a:ea typeface="Raleway"/>
                <a:cs typeface="Raleway"/>
                <a:sym typeface="Raleway"/>
              </a:rPr>
              <a:t>Developed</a:t>
            </a:r>
            <a:r>
              <a:rPr lang="tr-TR" sz="2400" dirty="0">
                <a:latin typeface="Raleway"/>
                <a:ea typeface="Raleway"/>
                <a:cs typeface="Raleway"/>
                <a:sym typeface="Raleway"/>
              </a:rPr>
              <a:t> </a:t>
            </a:r>
            <a:r>
              <a:rPr lang="tr-TR" sz="2400" dirty="0" err="1">
                <a:latin typeface="Raleway"/>
                <a:ea typeface="Raleway"/>
                <a:cs typeface="Raleway"/>
                <a:sym typeface="Raleway"/>
              </a:rPr>
              <a:t>by</a:t>
            </a:r>
            <a:r>
              <a:rPr lang="tr-TR" sz="2400" dirty="0">
                <a:latin typeface="Raleway"/>
                <a:ea typeface="Raleway"/>
                <a:cs typeface="Raleway"/>
                <a:sym typeface="Raleway"/>
              </a:rPr>
              <a:t> ISO in 1984</a:t>
            </a:r>
            <a:endParaRPr sz="2400" dirty="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5</a:t>
            </a:fld>
            <a:endParaRPr/>
          </a:p>
        </p:txBody>
      </p:sp>
      <p:sp>
        <p:nvSpPr>
          <p:cNvPr id="353" name="Google Shape;353;p12"/>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OSI Reference Model?</a:t>
            </a:r>
            <a:endParaRPr sz="4000">
              <a:solidFill>
                <a:srgbClr val="419DD3"/>
              </a:solidFill>
              <a:latin typeface="Raleway Medium"/>
              <a:ea typeface="Raleway Medium"/>
              <a:cs typeface="Raleway Medium"/>
              <a:sym typeface="Raleway Medium"/>
            </a:endParaRPr>
          </a:p>
        </p:txBody>
      </p:sp>
      <p:pic>
        <p:nvPicPr>
          <p:cNvPr id="354" name="Google Shape;354;p12" descr="What is a DDoS Attack?"/>
          <p:cNvPicPr preferRelativeResize="0"/>
          <p:nvPr/>
        </p:nvPicPr>
        <p:blipFill rotWithShape="1">
          <a:blip r:embed="rId3">
            <a:alphaModFix/>
          </a:blip>
          <a:srcRect l="11785" t="4820" r="58181" b="4394"/>
          <a:stretch/>
        </p:blipFill>
        <p:spPr>
          <a:xfrm>
            <a:off x="1284274" y="761025"/>
            <a:ext cx="2280300" cy="4344326"/>
          </a:xfrm>
          <a:prstGeom prst="rect">
            <a:avLst/>
          </a:prstGeom>
          <a:noFill/>
          <a:ln>
            <a:noFill/>
          </a:ln>
        </p:spPr>
      </p:pic>
      <p:sp>
        <p:nvSpPr>
          <p:cNvPr id="355" name="Google Shape;355;p12"/>
          <p:cNvSpPr txBox="1"/>
          <p:nvPr/>
        </p:nvSpPr>
        <p:spPr>
          <a:xfrm>
            <a:off x="3564575" y="830456"/>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a:latin typeface="Raleway"/>
                <a:ea typeface="Raleway"/>
                <a:cs typeface="Raleway"/>
                <a:sym typeface="Raleway"/>
              </a:rPr>
              <a:t>- Human-</a:t>
            </a:r>
            <a:r>
              <a:rPr lang="tr-TR" dirty="0" err="1">
                <a:latin typeface="Raleway"/>
                <a:ea typeface="Raleway"/>
                <a:cs typeface="Raleway"/>
                <a:sym typeface="Raleway"/>
              </a:rPr>
              <a:t>computer</a:t>
            </a:r>
            <a:r>
              <a:rPr lang="tr-TR" dirty="0">
                <a:latin typeface="Raleway"/>
                <a:ea typeface="Raleway"/>
                <a:cs typeface="Raleway"/>
                <a:sym typeface="Raleway"/>
              </a:rPr>
              <a:t> </a:t>
            </a:r>
            <a:r>
              <a:rPr lang="tr-TR" dirty="0" err="1">
                <a:latin typeface="Raleway"/>
                <a:ea typeface="Raleway"/>
                <a:cs typeface="Raleway"/>
                <a:sym typeface="Raleway"/>
              </a:rPr>
              <a:t>interaction</a:t>
            </a:r>
            <a:r>
              <a:rPr lang="tr-TR" dirty="0">
                <a:latin typeface="Raleway"/>
                <a:ea typeface="Raleway"/>
                <a:cs typeface="Raleway"/>
                <a:sym typeface="Raleway"/>
              </a:rPr>
              <a:t> </a:t>
            </a:r>
            <a:r>
              <a:rPr lang="tr-TR" dirty="0" err="1">
                <a:latin typeface="Raleway"/>
                <a:ea typeface="Raleway"/>
                <a:cs typeface="Raleway"/>
                <a:sym typeface="Raleway"/>
              </a:rPr>
              <a:t>layer</a:t>
            </a:r>
            <a:r>
              <a:rPr lang="tr-TR" dirty="0">
                <a:latin typeface="Raleway"/>
                <a:ea typeface="Raleway"/>
                <a:cs typeface="Raleway"/>
                <a:sym typeface="Raleway"/>
              </a:rPr>
              <a:t>, </a:t>
            </a:r>
            <a:r>
              <a:rPr lang="tr-TR" dirty="0" err="1">
                <a:latin typeface="Raleway"/>
                <a:ea typeface="Raleway"/>
                <a:cs typeface="Raleway"/>
                <a:sym typeface="Raleway"/>
              </a:rPr>
              <a:t>where</a:t>
            </a:r>
            <a:r>
              <a:rPr lang="tr-TR" dirty="0">
                <a:latin typeface="Raleway"/>
                <a:ea typeface="Raleway"/>
                <a:cs typeface="Raleway"/>
                <a:sym typeface="Raleway"/>
              </a:rPr>
              <a:t> </a:t>
            </a:r>
            <a:r>
              <a:rPr lang="tr-TR" dirty="0" err="1">
                <a:latin typeface="Raleway"/>
                <a:ea typeface="Raleway"/>
                <a:cs typeface="Raleway"/>
                <a:sym typeface="Raleway"/>
              </a:rPr>
              <a:t>applications</a:t>
            </a:r>
            <a:r>
              <a:rPr lang="tr-TR" dirty="0">
                <a:latin typeface="Raleway"/>
                <a:ea typeface="Raleway"/>
                <a:cs typeface="Raleway"/>
                <a:sym typeface="Raleway"/>
              </a:rPr>
              <a:t> can </a:t>
            </a:r>
            <a:r>
              <a:rPr lang="tr-TR" dirty="0" err="1">
                <a:latin typeface="Raleway"/>
                <a:ea typeface="Raleway"/>
                <a:cs typeface="Raleway"/>
                <a:sym typeface="Raleway"/>
              </a:rPr>
              <a:t>access</a:t>
            </a:r>
            <a:r>
              <a:rPr lang="tr-TR" dirty="0">
                <a:latin typeface="Raleway"/>
                <a:ea typeface="Raleway"/>
                <a:cs typeface="Raleway"/>
                <a:sym typeface="Raleway"/>
              </a:rPr>
              <a:t> </a:t>
            </a:r>
            <a:r>
              <a:rPr lang="tr-TR" dirty="0" err="1">
                <a:latin typeface="Raleway"/>
                <a:ea typeface="Raleway"/>
                <a:cs typeface="Raleway"/>
                <a:sym typeface="Raleway"/>
              </a:rPr>
              <a:t>the</a:t>
            </a:r>
            <a:r>
              <a:rPr lang="tr-TR" dirty="0">
                <a:latin typeface="Raleway"/>
                <a:ea typeface="Raleway"/>
                <a:cs typeface="Raleway"/>
                <a:sym typeface="Raleway"/>
              </a:rPr>
              <a:t> network </a:t>
            </a:r>
            <a:r>
              <a:rPr lang="tr-TR" dirty="0" err="1">
                <a:latin typeface="Raleway"/>
                <a:ea typeface="Raleway"/>
                <a:cs typeface="Raleway"/>
                <a:sym typeface="Raleway"/>
              </a:rPr>
              <a:t>services</a:t>
            </a:r>
            <a:endParaRPr sz="2400" dirty="0">
              <a:latin typeface="Raleway"/>
              <a:ea typeface="Raleway"/>
              <a:cs typeface="Raleway"/>
              <a:sym typeface="Raleway"/>
            </a:endParaRPr>
          </a:p>
        </p:txBody>
      </p:sp>
      <p:sp>
        <p:nvSpPr>
          <p:cNvPr id="356" name="Google Shape;356;p12"/>
          <p:cNvSpPr/>
          <p:nvPr/>
        </p:nvSpPr>
        <p:spPr>
          <a:xfrm>
            <a:off x="964825" y="1004125"/>
            <a:ext cx="456900" cy="1597500"/>
          </a:xfrm>
          <a:prstGeom prst="leftBrace">
            <a:avLst>
              <a:gd name="adj1" fmla="val 50000"/>
              <a:gd name="adj2" fmla="val 50000"/>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2"/>
          <p:cNvSpPr/>
          <p:nvPr/>
        </p:nvSpPr>
        <p:spPr>
          <a:xfrm>
            <a:off x="964825" y="2738800"/>
            <a:ext cx="456900" cy="2249100"/>
          </a:xfrm>
          <a:prstGeom prst="leftBrace">
            <a:avLst>
              <a:gd name="adj1" fmla="val 50000"/>
              <a:gd name="adj2" fmla="val 50000"/>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2"/>
          <p:cNvSpPr txBox="1"/>
          <p:nvPr/>
        </p:nvSpPr>
        <p:spPr>
          <a:xfrm rot="-5400000">
            <a:off x="-780425" y="1466350"/>
            <a:ext cx="23766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sz="2400" b="1">
                <a:solidFill>
                  <a:srgbClr val="0000FF"/>
                </a:solidFill>
                <a:latin typeface="Raleway"/>
                <a:ea typeface="Raleway"/>
                <a:cs typeface="Raleway"/>
                <a:sym typeface="Raleway"/>
              </a:rPr>
              <a:t>Upper Layers</a:t>
            </a:r>
            <a:endParaRPr sz="2400" b="1">
              <a:solidFill>
                <a:srgbClr val="0000FF"/>
              </a:solidFill>
              <a:latin typeface="Raleway"/>
              <a:ea typeface="Raleway"/>
              <a:cs typeface="Raleway"/>
              <a:sym typeface="Raleway"/>
            </a:endParaRPr>
          </a:p>
          <a:p>
            <a:pPr marL="0" lvl="0" indent="0" algn="ctr" rtl="0">
              <a:spcBef>
                <a:spcPts val="0"/>
              </a:spcBef>
              <a:spcAft>
                <a:spcPts val="0"/>
              </a:spcAft>
              <a:buNone/>
            </a:pPr>
            <a:r>
              <a:rPr lang="tr-TR" sz="2400" b="1">
                <a:solidFill>
                  <a:srgbClr val="0000FF"/>
                </a:solidFill>
                <a:latin typeface="Raleway"/>
                <a:ea typeface="Raleway"/>
                <a:cs typeface="Raleway"/>
                <a:sym typeface="Raleway"/>
              </a:rPr>
              <a:t>(OS)</a:t>
            </a:r>
            <a:endParaRPr sz="2400" b="1">
              <a:solidFill>
                <a:srgbClr val="0000FF"/>
              </a:solidFill>
              <a:latin typeface="Raleway"/>
              <a:ea typeface="Raleway"/>
              <a:cs typeface="Raleway"/>
              <a:sym typeface="Raleway"/>
            </a:endParaRPr>
          </a:p>
          <a:p>
            <a:pPr marL="0" lvl="0" indent="0" algn="ctr" rtl="0">
              <a:spcBef>
                <a:spcPts val="0"/>
              </a:spcBef>
              <a:spcAft>
                <a:spcPts val="0"/>
              </a:spcAft>
              <a:buNone/>
            </a:pPr>
            <a:endParaRPr b="1">
              <a:solidFill>
                <a:srgbClr val="0000FF"/>
              </a:solidFill>
              <a:latin typeface="Raleway"/>
              <a:ea typeface="Raleway"/>
              <a:cs typeface="Raleway"/>
              <a:sym typeface="Raleway"/>
            </a:endParaRPr>
          </a:p>
        </p:txBody>
      </p:sp>
      <p:sp>
        <p:nvSpPr>
          <p:cNvPr id="359" name="Google Shape;359;p12"/>
          <p:cNvSpPr txBox="1"/>
          <p:nvPr/>
        </p:nvSpPr>
        <p:spPr>
          <a:xfrm rot="-5400000">
            <a:off x="-578375" y="3451350"/>
            <a:ext cx="2158500" cy="9144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sz="2400" b="1">
                <a:solidFill>
                  <a:srgbClr val="FF0000"/>
                </a:solidFill>
                <a:latin typeface="Raleway"/>
                <a:ea typeface="Raleway"/>
                <a:cs typeface="Raleway"/>
                <a:sym typeface="Raleway"/>
              </a:rPr>
              <a:t>Lower Layers</a:t>
            </a:r>
            <a:endParaRPr sz="2400" b="1">
              <a:solidFill>
                <a:srgbClr val="FF0000"/>
              </a:solidFill>
              <a:latin typeface="Raleway"/>
              <a:ea typeface="Raleway"/>
              <a:cs typeface="Raleway"/>
              <a:sym typeface="Raleway"/>
            </a:endParaRPr>
          </a:p>
          <a:p>
            <a:pPr marL="0" lvl="0" indent="0" algn="ctr" rtl="0">
              <a:spcBef>
                <a:spcPts val="0"/>
              </a:spcBef>
              <a:spcAft>
                <a:spcPts val="0"/>
              </a:spcAft>
              <a:buNone/>
            </a:pPr>
            <a:r>
              <a:rPr lang="tr-TR" sz="2400" b="1">
                <a:solidFill>
                  <a:srgbClr val="FF0000"/>
                </a:solidFill>
                <a:latin typeface="Raleway"/>
                <a:ea typeface="Raleway"/>
                <a:cs typeface="Raleway"/>
                <a:sym typeface="Raleway"/>
              </a:rPr>
              <a:t>(Network)</a:t>
            </a:r>
            <a:endParaRPr sz="2400" b="1">
              <a:solidFill>
                <a:srgbClr val="FF0000"/>
              </a:solidFill>
              <a:latin typeface="Raleway"/>
              <a:ea typeface="Raleway"/>
              <a:cs typeface="Raleway"/>
              <a:sym typeface="Raleway"/>
            </a:endParaRPr>
          </a:p>
          <a:p>
            <a:pPr marL="0" lvl="0" indent="0" algn="ctr" rtl="0">
              <a:spcBef>
                <a:spcPts val="0"/>
              </a:spcBef>
              <a:spcAft>
                <a:spcPts val="0"/>
              </a:spcAft>
              <a:buNone/>
            </a:pPr>
            <a:endParaRPr b="1">
              <a:solidFill>
                <a:srgbClr val="FF0000"/>
              </a:solidFill>
              <a:latin typeface="Raleway"/>
              <a:ea typeface="Raleway"/>
              <a:cs typeface="Raleway"/>
              <a:sym typeface="Raleway"/>
            </a:endParaRPr>
          </a:p>
        </p:txBody>
      </p:sp>
      <p:sp>
        <p:nvSpPr>
          <p:cNvPr id="360" name="Google Shape;360;p12"/>
          <p:cNvSpPr txBox="1"/>
          <p:nvPr/>
        </p:nvSpPr>
        <p:spPr>
          <a:xfrm>
            <a:off x="3564575" y="4452213"/>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aleway"/>
                <a:ea typeface="Raleway"/>
                <a:cs typeface="Raleway"/>
                <a:sym typeface="Raleway"/>
              </a:rPr>
              <a:t>- Transmits raw bit stream over the physical medium</a:t>
            </a:r>
            <a:endParaRPr lang="en-US" sz="2400" dirty="0">
              <a:latin typeface="Raleway"/>
              <a:ea typeface="Raleway"/>
              <a:cs typeface="Raleway"/>
              <a:sym typeface="Raleway"/>
            </a:endParaRPr>
          </a:p>
        </p:txBody>
      </p:sp>
      <p:sp>
        <p:nvSpPr>
          <p:cNvPr id="361" name="Google Shape;361;p12"/>
          <p:cNvSpPr txBox="1"/>
          <p:nvPr/>
        </p:nvSpPr>
        <p:spPr>
          <a:xfrm>
            <a:off x="3564575" y="3299113"/>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a:latin typeface="Raleway"/>
                <a:ea typeface="Raleway"/>
                <a:cs typeface="Raleway"/>
                <a:sym typeface="Raleway"/>
              </a:rPr>
              <a:t>- </a:t>
            </a:r>
            <a:r>
              <a:rPr lang="tr-TR" dirty="0" err="1">
                <a:latin typeface="Raleway"/>
                <a:ea typeface="Raleway"/>
                <a:cs typeface="Raleway"/>
                <a:sym typeface="Raleway"/>
              </a:rPr>
              <a:t>Decides</a:t>
            </a:r>
            <a:r>
              <a:rPr lang="tr-TR" dirty="0">
                <a:latin typeface="Raleway"/>
                <a:ea typeface="Raleway"/>
                <a:cs typeface="Raleway"/>
                <a:sym typeface="Raleway"/>
              </a:rPr>
              <a:t> </a:t>
            </a:r>
            <a:r>
              <a:rPr lang="tr-TR" dirty="0" err="1">
                <a:latin typeface="Raleway"/>
                <a:ea typeface="Raleway"/>
                <a:cs typeface="Raleway"/>
                <a:sym typeface="Raleway"/>
              </a:rPr>
              <a:t>which</a:t>
            </a:r>
            <a:r>
              <a:rPr lang="tr-TR" dirty="0">
                <a:latin typeface="Raleway"/>
                <a:ea typeface="Raleway"/>
                <a:cs typeface="Raleway"/>
                <a:sym typeface="Raleway"/>
              </a:rPr>
              <a:t> </a:t>
            </a:r>
            <a:r>
              <a:rPr lang="tr-TR" dirty="0" err="1">
                <a:latin typeface="Raleway"/>
                <a:ea typeface="Raleway"/>
                <a:cs typeface="Raleway"/>
                <a:sym typeface="Raleway"/>
              </a:rPr>
              <a:t>physical</a:t>
            </a:r>
            <a:r>
              <a:rPr lang="tr-TR" dirty="0">
                <a:latin typeface="Raleway"/>
                <a:ea typeface="Raleway"/>
                <a:cs typeface="Raleway"/>
                <a:sym typeface="Raleway"/>
              </a:rPr>
              <a:t> </a:t>
            </a:r>
            <a:r>
              <a:rPr lang="tr-TR" dirty="0" err="1">
                <a:latin typeface="Raleway"/>
                <a:ea typeface="Raleway"/>
                <a:cs typeface="Raleway"/>
                <a:sym typeface="Raleway"/>
              </a:rPr>
              <a:t>path</a:t>
            </a:r>
            <a:r>
              <a:rPr lang="tr-TR" dirty="0">
                <a:latin typeface="Raleway"/>
                <a:ea typeface="Raleway"/>
                <a:cs typeface="Raleway"/>
                <a:sym typeface="Raleway"/>
              </a:rPr>
              <a:t> </a:t>
            </a:r>
            <a:r>
              <a:rPr lang="tr-TR" dirty="0" err="1">
                <a:latin typeface="Raleway"/>
                <a:ea typeface="Raleway"/>
                <a:cs typeface="Raleway"/>
                <a:sym typeface="Raleway"/>
              </a:rPr>
              <a:t>the</a:t>
            </a:r>
            <a:r>
              <a:rPr lang="tr-TR" dirty="0">
                <a:latin typeface="Raleway"/>
                <a:ea typeface="Raleway"/>
                <a:cs typeface="Raleway"/>
                <a:sym typeface="Raleway"/>
              </a:rPr>
              <a:t> data </a:t>
            </a:r>
            <a:r>
              <a:rPr lang="tr-TR" dirty="0" err="1">
                <a:latin typeface="Raleway"/>
                <a:ea typeface="Raleway"/>
                <a:cs typeface="Raleway"/>
                <a:sym typeface="Raleway"/>
              </a:rPr>
              <a:t>will</a:t>
            </a:r>
            <a:r>
              <a:rPr lang="tr-TR" dirty="0">
                <a:latin typeface="Raleway"/>
                <a:ea typeface="Raleway"/>
                <a:cs typeface="Raleway"/>
                <a:sym typeface="Raleway"/>
              </a:rPr>
              <a:t> </a:t>
            </a:r>
            <a:r>
              <a:rPr lang="tr-TR" dirty="0" err="1">
                <a:latin typeface="Raleway"/>
                <a:ea typeface="Raleway"/>
                <a:cs typeface="Raleway"/>
                <a:sym typeface="Raleway"/>
              </a:rPr>
              <a:t>take</a:t>
            </a:r>
            <a:endParaRPr sz="2400" dirty="0">
              <a:latin typeface="Raleway"/>
              <a:ea typeface="Raleway"/>
              <a:cs typeface="Raleway"/>
              <a:sym typeface="Raleway"/>
            </a:endParaRPr>
          </a:p>
        </p:txBody>
      </p:sp>
      <p:sp>
        <p:nvSpPr>
          <p:cNvPr id="362" name="Google Shape;362;p12"/>
          <p:cNvSpPr txBox="1"/>
          <p:nvPr/>
        </p:nvSpPr>
        <p:spPr>
          <a:xfrm>
            <a:off x="3564575" y="2601548"/>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a:latin typeface="Raleway"/>
                <a:ea typeface="Raleway"/>
                <a:cs typeface="Raleway"/>
                <a:sym typeface="Raleway"/>
              </a:rPr>
              <a:t>- </a:t>
            </a:r>
            <a:r>
              <a:rPr lang="tr-TR" dirty="0" err="1">
                <a:latin typeface="Raleway"/>
                <a:ea typeface="Raleway"/>
                <a:cs typeface="Raleway"/>
                <a:sym typeface="Raleway"/>
              </a:rPr>
              <a:t>Transmits</a:t>
            </a:r>
            <a:r>
              <a:rPr lang="tr-TR" dirty="0">
                <a:latin typeface="Raleway"/>
                <a:ea typeface="Raleway"/>
                <a:cs typeface="Raleway"/>
                <a:sym typeface="Raleway"/>
              </a:rPr>
              <a:t> data </a:t>
            </a:r>
            <a:r>
              <a:rPr lang="tr-TR" dirty="0" err="1">
                <a:latin typeface="Raleway"/>
                <a:ea typeface="Raleway"/>
                <a:cs typeface="Raleway"/>
                <a:sym typeface="Raleway"/>
              </a:rPr>
              <a:t>using</a:t>
            </a:r>
            <a:r>
              <a:rPr lang="tr-TR" dirty="0">
                <a:latin typeface="Raleway"/>
                <a:ea typeface="Raleway"/>
                <a:cs typeface="Raleway"/>
                <a:sym typeface="Raleway"/>
              </a:rPr>
              <a:t> </a:t>
            </a:r>
            <a:r>
              <a:rPr lang="tr-TR" dirty="0" err="1">
                <a:latin typeface="Raleway"/>
                <a:ea typeface="Raleway"/>
                <a:cs typeface="Raleway"/>
                <a:sym typeface="Raleway"/>
              </a:rPr>
              <a:t>transmission</a:t>
            </a:r>
            <a:r>
              <a:rPr lang="tr-TR" dirty="0">
                <a:latin typeface="Raleway"/>
                <a:ea typeface="Raleway"/>
                <a:cs typeface="Raleway"/>
                <a:sym typeface="Raleway"/>
              </a:rPr>
              <a:t> </a:t>
            </a:r>
            <a:r>
              <a:rPr lang="tr-TR" dirty="0" err="1">
                <a:latin typeface="Raleway"/>
                <a:ea typeface="Raleway"/>
                <a:cs typeface="Raleway"/>
                <a:sym typeface="Raleway"/>
              </a:rPr>
              <a:t>protocols</a:t>
            </a:r>
            <a:r>
              <a:rPr lang="tr-TR" dirty="0">
                <a:latin typeface="Raleway"/>
                <a:ea typeface="Raleway"/>
                <a:cs typeface="Raleway"/>
                <a:sym typeface="Raleway"/>
              </a:rPr>
              <a:t> </a:t>
            </a:r>
            <a:r>
              <a:rPr lang="tr-TR" dirty="0" err="1">
                <a:latin typeface="Raleway"/>
                <a:ea typeface="Raleway"/>
                <a:cs typeface="Raleway"/>
                <a:sym typeface="Raleway"/>
              </a:rPr>
              <a:t>including</a:t>
            </a:r>
            <a:r>
              <a:rPr lang="tr-TR" dirty="0">
                <a:latin typeface="Raleway"/>
                <a:ea typeface="Raleway"/>
                <a:cs typeface="Raleway"/>
                <a:sym typeface="Raleway"/>
              </a:rPr>
              <a:t> TCP </a:t>
            </a:r>
            <a:r>
              <a:rPr lang="tr-TR" dirty="0" err="1">
                <a:latin typeface="Raleway"/>
                <a:ea typeface="Raleway"/>
                <a:cs typeface="Raleway"/>
                <a:sym typeface="Raleway"/>
              </a:rPr>
              <a:t>and</a:t>
            </a:r>
            <a:r>
              <a:rPr lang="tr-TR" dirty="0">
                <a:latin typeface="Raleway"/>
                <a:ea typeface="Raleway"/>
                <a:cs typeface="Raleway"/>
                <a:sym typeface="Raleway"/>
              </a:rPr>
              <a:t> UDP</a:t>
            </a:r>
            <a:endParaRPr dirty="0">
              <a:latin typeface="Raleway"/>
              <a:ea typeface="Raleway"/>
              <a:cs typeface="Raleway"/>
              <a:sym typeface="Raleway"/>
            </a:endParaRPr>
          </a:p>
        </p:txBody>
      </p:sp>
      <p:sp>
        <p:nvSpPr>
          <p:cNvPr id="363" name="Google Shape;363;p12"/>
          <p:cNvSpPr txBox="1"/>
          <p:nvPr/>
        </p:nvSpPr>
        <p:spPr>
          <a:xfrm>
            <a:off x="3564575" y="2011563"/>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a:latin typeface="Raleway"/>
                <a:ea typeface="Raleway"/>
                <a:cs typeface="Raleway"/>
                <a:sym typeface="Raleway"/>
              </a:rPr>
              <a:t>- </a:t>
            </a:r>
            <a:r>
              <a:rPr lang="tr-TR" dirty="0" err="1">
                <a:latin typeface="Raleway"/>
                <a:ea typeface="Raleway"/>
                <a:cs typeface="Raleway"/>
                <a:sym typeface="Raleway"/>
              </a:rPr>
              <a:t>Maintains</a:t>
            </a:r>
            <a:r>
              <a:rPr lang="tr-TR" dirty="0">
                <a:latin typeface="Raleway"/>
                <a:ea typeface="Raleway"/>
                <a:cs typeface="Raleway"/>
                <a:sym typeface="Raleway"/>
              </a:rPr>
              <a:t> </a:t>
            </a:r>
            <a:r>
              <a:rPr lang="tr-TR" dirty="0" err="1">
                <a:latin typeface="Raleway"/>
                <a:ea typeface="Raleway"/>
                <a:cs typeface="Raleway"/>
                <a:sym typeface="Raleway"/>
              </a:rPr>
              <a:t>connections</a:t>
            </a:r>
            <a:r>
              <a:rPr lang="tr-TR" dirty="0">
                <a:latin typeface="Raleway"/>
                <a:ea typeface="Raleway"/>
                <a:cs typeface="Raleway"/>
                <a:sym typeface="Raleway"/>
              </a:rPr>
              <a:t> </a:t>
            </a:r>
            <a:r>
              <a:rPr lang="tr-TR" dirty="0" err="1">
                <a:latin typeface="Raleway"/>
                <a:ea typeface="Raleway"/>
                <a:cs typeface="Raleway"/>
                <a:sym typeface="Raleway"/>
              </a:rPr>
              <a:t>and</a:t>
            </a:r>
            <a:r>
              <a:rPr lang="tr-TR" dirty="0">
                <a:latin typeface="Raleway"/>
                <a:ea typeface="Raleway"/>
                <a:cs typeface="Raleway"/>
                <a:sym typeface="Raleway"/>
              </a:rPr>
              <a:t> is </a:t>
            </a:r>
            <a:r>
              <a:rPr lang="tr-TR" dirty="0" err="1">
                <a:latin typeface="Raleway"/>
                <a:ea typeface="Raleway"/>
                <a:cs typeface="Raleway"/>
                <a:sym typeface="Raleway"/>
              </a:rPr>
              <a:t>responsible</a:t>
            </a:r>
            <a:r>
              <a:rPr lang="tr-TR" dirty="0">
                <a:latin typeface="Raleway"/>
                <a:ea typeface="Raleway"/>
                <a:cs typeface="Raleway"/>
                <a:sym typeface="Raleway"/>
              </a:rPr>
              <a:t> </a:t>
            </a:r>
            <a:r>
              <a:rPr lang="tr-TR" dirty="0" err="1">
                <a:latin typeface="Raleway"/>
                <a:ea typeface="Raleway"/>
                <a:cs typeface="Raleway"/>
                <a:sym typeface="Raleway"/>
              </a:rPr>
              <a:t>for</a:t>
            </a:r>
            <a:r>
              <a:rPr lang="tr-TR" dirty="0">
                <a:latin typeface="Raleway"/>
                <a:ea typeface="Raleway"/>
                <a:cs typeface="Raleway"/>
                <a:sym typeface="Raleway"/>
              </a:rPr>
              <a:t> </a:t>
            </a:r>
            <a:r>
              <a:rPr lang="tr-TR" dirty="0" err="1">
                <a:latin typeface="Raleway"/>
                <a:ea typeface="Raleway"/>
                <a:cs typeface="Raleway"/>
                <a:sym typeface="Raleway"/>
              </a:rPr>
              <a:t>controlling</a:t>
            </a:r>
            <a:r>
              <a:rPr lang="tr-TR" dirty="0">
                <a:latin typeface="Raleway"/>
                <a:ea typeface="Raleway"/>
                <a:cs typeface="Raleway"/>
                <a:sym typeface="Raleway"/>
              </a:rPr>
              <a:t> </a:t>
            </a:r>
            <a:r>
              <a:rPr lang="tr-TR" dirty="0" err="1">
                <a:latin typeface="Raleway"/>
                <a:ea typeface="Raleway"/>
                <a:cs typeface="Raleway"/>
                <a:sym typeface="Raleway"/>
              </a:rPr>
              <a:t>ports</a:t>
            </a:r>
            <a:r>
              <a:rPr lang="tr-TR" dirty="0">
                <a:latin typeface="Raleway"/>
                <a:ea typeface="Raleway"/>
                <a:cs typeface="Raleway"/>
                <a:sym typeface="Raleway"/>
              </a:rPr>
              <a:t> </a:t>
            </a:r>
            <a:r>
              <a:rPr lang="tr-TR" dirty="0" err="1">
                <a:latin typeface="Raleway"/>
                <a:ea typeface="Raleway"/>
                <a:cs typeface="Raleway"/>
                <a:sym typeface="Raleway"/>
              </a:rPr>
              <a:t>and</a:t>
            </a:r>
            <a:r>
              <a:rPr lang="tr-TR" dirty="0">
                <a:latin typeface="Raleway"/>
                <a:ea typeface="Raleway"/>
                <a:cs typeface="Raleway"/>
                <a:sym typeface="Raleway"/>
              </a:rPr>
              <a:t> </a:t>
            </a:r>
            <a:r>
              <a:rPr lang="tr-TR" dirty="0" err="1">
                <a:latin typeface="Raleway"/>
                <a:ea typeface="Raleway"/>
                <a:cs typeface="Raleway"/>
                <a:sym typeface="Raleway"/>
              </a:rPr>
              <a:t>sessions</a:t>
            </a:r>
            <a:endParaRPr sz="2400" dirty="0">
              <a:latin typeface="Raleway"/>
              <a:ea typeface="Raleway"/>
              <a:cs typeface="Raleway"/>
              <a:sym typeface="Raleway"/>
            </a:endParaRPr>
          </a:p>
        </p:txBody>
      </p:sp>
      <p:sp>
        <p:nvSpPr>
          <p:cNvPr id="364" name="Google Shape;364;p12"/>
          <p:cNvSpPr txBox="1"/>
          <p:nvPr/>
        </p:nvSpPr>
        <p:spPr>
          <a:xfrm>
            <a:off x="3564575" y="1434638"/>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a:latin typeface="Raleway"/>
                <a:ea typeface="Raleway"/>
                <a:cs typeface="Raleway"/>
                <a:sym typeface="Raleway"/>
              </a:rPr>
              <a:t>- </a:t>
            </a:r>
            <a:r>
              <a:rPr lang="tr-TR" dirty="0" err="1">
                <a:latin typeface="Raleway"/>
                <a:ea typeface="Raleway"/>
                <a:cs typeface="Raleway"/>
                <a:sym typeface="Raleway"/>
              </a:rPr>
              <a:t>Ensures</a:t>
            </a:r>
            <a:r>
              <a:rPr lang="tr-TR" dirty="0">
                <a:latin typeface="Raleway"/>
                <a:ea typeface="Raleway"/>
                <a:cs typeface="Raleway"/>
                <a:sym typeface="Raleway"/>
              </a:rPr>
              <a:t> </a:t>
            </a:r>
            <a:r>
              <a:rPr lang="tr-TR" dirty="0" err="1">
                <a:latin typeface="Raleway"/>
                <a:ea typeface="Raleway"/>
                <a:cs typeface="Raleway"/>
                <a:sym typeface="Raleway"/>
              </a:rPr>
              <a:t>that</a:t>
            </a:r>
            <a:r>
              <a:rPr lang="tr-TR" dirty="0">
                <a:latin typeface="Raleway"/>
                <a:ea typeface="Raleway"/>
                <a:cs typeface="Raleway"/>
                <a:sym typeface="Raleway"/>
              </a:rPr>
              <a:t> data is in a </a:t>
            </a:r>
            <a:r>
              <a:rPr lang="tr-TR" dirty="0" err="1">
                <a:latin typeface="Raleway"/>
                <a:ea typeface="Raleway"/>
                <a:cs typeface="Raleway"/>
                <a:sym typeface="Raleway"/>
              </a:rPr>
              <a:t>usable</a:t>
            </a:r>
            <a:r>
              <a:rPr lang="tr-TR" dirty="0">
                <a:latin typeface="Raleway"/>
                <a:ea typeface="Raleway"/>
                <a:cs typeface="Raleway"/>
                <a:sym typeface="Raleway"/>
              </a:rPr>
              <a:t> format </a:t>
            </a:r>
            <a:r>
              <a:rPr lang="tr-TR" dirty="0" err="1">
                <a:latin typeface="Raleway"/>
                <a:ea typeface="Raleway"/>
                <a:cs typeface="Raleway"/>
                <a:sym typeface="Raleway"/>
              </a:rPr>
              <a:t>and</a:t>
            </a:r>
            <a:r>
              <a:rPr lang="tr-TR" dirty="0">
                <a:latin typeface="Raleway"/>
                <a:ea typeface="Raleway"/>
                <a:cs typeface="Raleway"/>
                <a:sym typeface="Raleway"/>
              </a:rPr>
              <a:t> is </a:t>
            </a:r>
            <a:r>
              <a:rPr lang="tr-TR" dirty="0" err="1">
                <a:latin typeface="Raleway"/>
                <a:ea typeface="Raleway"/>
                <a:cs typeface="Raleway"/>
                <a:sym typeface="Raleway"/>
              </a:rPr>
              <a:t>where</a:t>
            </a:r>
            <a:r>
              <a:rPr lang="tr-TR" dirty="0">
                <a:latin typeface="Raleway"/>
                <a:ea typeface="Raleway"/>
                <a:cs typeface="Raleway"/>
                <a:sym typeface="Raleway"/>
              </a:rPr>
              <a:t> data </a:t>
            </a:r>
            <a:r>
              <a:rPr lang="tr-TR" dirty="0" err="1">
                <a:latin typeface="Raleway"/>
                <a:ea typeface="Raleway"/>
                <a:cs typeface="Raleway"/>
                <a:sym typeface="Raleway"/>
              </a:rPr>
              <a:t>encryption</a:t>
            </a:r>
            <a:r>
              <a:rPr lang="tr-TR" dirty="0">
                <a:latin typeface="Raleway"/>
                <a:ea typeface="Raleway"/>
                <a:cs typeface="Raleway"/>
                <a:sym typeface="Raleway"/>
              </a:rPr>
              <a:t> </a:t>
            </a:r>
            <a:r>
              <a:rPr lang="tr-TR" dirty="0" err="1">
                <a:latin typeface="Raleway"/>
                <a:ea typeface="Raleway"/>
                <a:cs typeface="Raleway"/>
                <a:sym typeface="Raleway"/>
              </a:rPr>
              <a:t>occurs</a:t>
            </a:r>
            <a:endParaRPr sz="2400" dirty="0">
              <a:latin typeface="Raleway"/>
              <a:ea typeface="Raleway"/>
              <a:cs typeface="Raleway"/>
              <a:sym typeface="Raleway"/>
            </a:endParaRPr>
          </a:p>
        </p:txBody>
      </p:sp>
      <p:sp>
        <p:nvSpPr>
          <p:cNvPr id="365" name="Google Shape;365;p12"/>
          <p:cNvSpPr txBox="1"/>
          <p:nvPr/>
        </p:nvSpPr>
        <p:spPr>
          <a:xfrm>
            <a:off x="3564575" y="3895838"/>
            <a:ext cx="54159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a:latin typeface="Raleway"/>
                <a:ea typeface="Raleway"/>
                <a:cs typeface="Raleway"/>
                <a:sym typeface="Raleway"/>
              </a:rPr>
              <a:t>- </a:t>
            </a:r>
            <a:r>
              <a:rPr lang="tr-TR" dirty="0" err="1">
                <a:latin typeface="Raleway"/>
                <a:ea typeface="Raleway"/>
                <a:cs typeface="Raleway"/>
                <a:sym typeface="Raleway"/>
              </a:rPr>
              <a:t>Defines</a:t>
            </a:r>
            <a:r>
              <a:rPr lang="tr-TR" dirty="0">
                <a:latin typeface="Raleway"/>
                <a:ea typeface="Raleway"/>
                <a:cs typeface="Raleway"/>
                <a:sym typeface="Raleway"/>
              </a:rPr>
              <a:t> </a:t>
            </a:r>
            <a:r>
              <a:rPr lang="tr-TR" dirty="0" err="1">
                <a:latin typeface="Raleway"/>
                <a:ea typeface="Raleway"/>
                <a:cs typeface="Raleway"/>
                <a:sym typeface="Raleway"/>
              </a:rPr>
              <a:t>the</a:t>
            </a:r>
            <a:r>
              <a:rPr lang="tr-TR" dirty="0">
                <a:latin typeface="Raleway"/>
                <a:ea typeface="Raleway"/>
                <a:cs typeface="Raleway"/>
                <a:sym typeface="Raleway"/>
              </a:rPr>
              <a:t> format of </a:t>
            </a:r>
            <a:r>
              <a:rPr lang="tr-TR" dirty="0" err="1">
                <a:latin typeface="Raleway"/>
                <a:ea typeface="Raleway"/>
                <a:cs typeface="Raleway"/>
                <a:sym typeface="Raleway"/>
              </a:rPr>
              <a:t>the</a:t>
            </a:r>
            <a:r>
              <a:rPr lang="tr-TR" dirty="0">
                <a:latin typeface="Raleway"/>
                <a:ea typeface="Raleway"/>
                <a:cs typeface="Raleway"/>
                <a:sym typeface="Raleway"/>
              </a:rPr>
              <a:t> data on </a:t>
            </a:r>
            <a:r>
              <a:rPr lang="tr-TR" dirty="0" err="1">
                <a:latin typeface="Raleway"/>
                <a:ea typeface="Raleway"/>
                <a:cs typeface="Raleway"/>
                <a:sym typeface="Raleway"/>
              </a:rPr>
              <a:t>the</a:t>
            </a:r>
            <a:r>
              <a:rPr lang="tr-TR" dirty="0">
                <a:latin typeface="Raleway"/>
                <a:ea typeface="Raleway"/>
                <a:cs typeface="Raleway"/>
                <a:sym typeface="Raleway"/>
              </a:rPr>
              <a:t> network</a:t>
            </a:r>
            <a:endParaRPr sz="2400" dirty="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3"/>
          <p:cNvSpPr txBox="1">
            <a:spLocks noGrp="1"/>
          </p:cNvSpPr>
          <p:nvPr>
            <p:ph type="ctrTitle"/>
          </p:nvPr>
        </p:nvSpPr>
        <p:spPr>
          <a:xfrm>
            <a:off x="1018750" y="21875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Layers of the OSI Model</a:t>
            </a:r>
            <a:endParaRPr>
              <a:solidFill>
                <a:srgbClr val="409CD1"/>
              </a:solidFill>
            </a:endParaRPr>
          </a:p>
        </p:txBody>
      </p:sp>
      <p:sp>
        <p:nvSpPr>
          <p:cNvPr id="371" name="Google Shape;371;p1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
        <p:nvSpPr>
          <p:cNvPr id="372" name="Google Shape;372;p13"/>
          <p:cNvSpPr txBox="1">
            <a:spLocks noGrp="1"/>
          </p:cNvSpPr>
          <p:nvPr>
            <p:ph type="subTitle" idx="1"/>
          </p:nvPr>
        </p:nvSpPr>
        <p:spPr>
          <a:xfrm>
            <a:off x="1085850" y="26931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tr-TR" sz="1800"/>
              <a:t>Physical Layer					</a:t>
            </a:r>
            <a:endParaRPr sz="1800"/>
          </a:p>
          <a:p>
            <a:pPr marL="0" lvl="0" indent="0" algn="l" rtl="0">
              <a:lnSpc>
                <a:spcPct val="110000"/>
              </a:lnSpc>
              <a:spcBef>
                <a:spcPts val="0"/>
              </a:spcBef>
              <a:spcAft>
                <a:spcPts val="0"/>
              </a:spcAft>
              <a:buNone/>
            </a:pPr>
            <a:r>
              <a:rPr lang="tr-TR" sz="1800"/>
              <a:t>Data Link Layer	</a:t>
            </a:r>
            <a:endParaRPr sz="1800"/>
          </a:p>
          <a:p>
            <a:pPr marL="0" lvl="0" indent="0" algn="l" rtl="0">
              <a:lnSpc>
                <a:spcPct val="110000"/>
              </a:lnSpc>
              <a:spcBef>
                <a:spcPts val="0"/>
              </a:spcBef>
              <a:spcAft>
                <a:spcPts val="0"/>
              </a:spcAft>
              <a:buNone/>
            </a:pPr>
            <a:r>
              <a:rPr lang="tr-TR" sz="1800"/>
              <a:t>Network Layer	</a:t>
            </a:r>
            <a:endParaRPr sz="1800"/>
          </a:p>
          <a:p>
            <a:pPr marL="0" lvl="0" indent="0" algn="l" rtl="0">
              <a:lnSpc>
                <a:spcPct val="110000"/>
              </a:lnSpc>
              <a:spcBef>
                <a:spcPts val="0"/>
              </a:spcBef>
              <a:spcAft>
                <a:spcPts val="0"/>
              </a:spcAft>
              <a:buNone/>
            </a:pPr>
            <a:r>
              <a:rPr lang="tr-TR" sz="1800"/>
              <a:t>Transport Layer	</a:t>
            </a:r>
            <a:endParaRPr sz="1800"/>
          </a:p>
          <a:p>
            <a:pPr marL="0" lvl="0" indent="0" algn="l" rtl="0">
              <a:lnSpc>
                <a:spcPct val="110000"/>
              </a:lnSpc>
              <a:spcBef>
                <a:spcPts val="0"/>
              </a:spcBef>
              <a:spcAft>
                <a:spcPts val="0"/>
              </a:spcAft>
              <a:buNone/>
            </a:pPr>
            <a:r>
              <a:rPr lang="tr-TR" sz="1800"/>
              <a:t>Session Layer</a:t>
            </a:r>
            <a:endParaRPr sz="1800"/>
          </a:p>
          <a:p>
            <a:pPr marL="0" lvl="0" indent="0" algn="l" rtl="0">
              <a:lnSpc>
                <a:spcPct val="110000"/>
              </a:lnSpc>
              <a:spcBef>
                <a:spcPts val="0"/>
              </a:spcBef>
              <a:spcAft>
                <a:spcPts val="0"/>
              </a:spcAft>
              <a:buNone/>
            </a:pPr>
            <a:r>
              <a:rPr lang="tr-TR" sz="1800"/>
              <a:t>Presentation Layer </a:t>
            </a:r>
            <a:endParaRPr sz="1800"/>
          </a:p>
          <a:p>
            <a:pPr marL="0" lvl="0" indent="0" algn="l" rtl="0">
              <a:lnSpc>
                <a:spcPct val="110000"/>
              </a:lnSpc>
              <a:spcBef>
                <a:spcPts val="0"/>
              </a:spcBef>
              <a:spcAft>
                <a:spcPts val="0"/>
              </a:spcAft>
              <a:buNone/>
            </a:pPr>
            <a:r>
              <a:rPr lang="tr-TR" sz="1800"/>
              <a:t>Application Layer </a:t>
            </a: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SzPts val="1800"/>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7</a:t>
            </a:fld>
            <a:endParaRPr/>
          </a:p>
        </p:txBody>
      </p:sp>
      <p:sp>
        <p:nvSpPr>
          <p:cNvPr id="378" name="Google Shape;378;p14"/>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Application Layer (Layer 7)</a:t>
            </a:r>
            <a:endParaRPr sz="4800" b="0" i="0" u="none" strike="noStrike" cap="none">
              <a:solidFill>
                <a:srgbClr val="419ED3"/>
              </a:solidFill>
              <a:latin typeface="Raleway SemiBold"/>
              <a:ea typeface="Raleway SemiBold"/>
              <a:cs typeface="Raleway SemiBold"/>
              <a:sym typeface="Raleway SemiBold"/>
            </a:endParaRPr>
          </a:p>
        </p:txBody>
      </p:sp>
      <p:sp>
        <p:nvSpPr>
          <p:cNvPr id="379" name="Google Shape;379;p14"/>
          <p:cNvSpPr txBox="1"/>
          <p:nvPr/>
        </p:nvSpPr>
        <p:spPr>
          <a:xfrm>
            <a:off x="300575" y="790975"/>
            <a:ext cx="8699700" cy="19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Directly</a:t>
            </a:r>
            <a:r>
              <a:rPr lang="tr-TR" sz="2400" dirty="0">
                <a:latin typeface="Raleway"/>
                <a:ea typeface="Raleway"/>
                <a:cs typeface="Raleway"/>
                <a:sym typeface="Raleway"/>
              </a:rPr>
              <a:t> </a:t>
            </a:r>
            <a:r>
              <a:rPr lang="tr-TR" sz="2400" dirty="0" err="1">
                <a:latin typeface="Raleway"/>
                <a:ea typeface="Raleway"/>
                <a:cs typeface="Raleway"/>
                <a:sym typeface="Raleway"/>
              </a:rPr>
              <a:t>interacts</a:t>
            </a:r>
            <a:r>
              <a:rPr lang="tr-TR" sz="2400" dirty="0">
                <a:latin typeface="Raleway"/>
                <a:ea typeface="Raleway"/>
                <a:cs typeface="Raleway"/>
                <a:sym typeface="Raleway"/>
              </a:rPr>
              <a:t> </a:t>
            </a:r>
            <a:r>
              <a:rPr lang="tr-TR" sz="2400" dirty="0" err="1">
                <a:latin typeface="Raleway"/>
                <a:ea typeface="Raleway"/>
                <a:cs typeface="Raleway"/>
                <a:sym typeface="Raleway"/>
              </a:rPr>
              <a:t>with</a:t>
            </a:r>
            <a:r>
              <a:rPr lang="tr-TR" sz="2400" dirty="0">
                <a:latin typeface="Raleway"/>
                <a:ea typeface="Raleway"/>
                <a:cs typeface="Raleway"/>
                <a:sym typeface="Raleway"/>
              </a:rPr>
              <a:t> data </a:t>
            </a:r>
            <a:r>
              <a:rPr lang="tr-TR" sz="2400" dirty="0" err="1">
                <a:latin typeface="Raleway"/>
                <a:ea typeface="Raleway"/>
                <a:cs typeface="Raleway"/>
                <a:sym typeface="Raleway"/>
              </a:rPr>
              <a:t>from</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user</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a:latin typeface="Raleway"/>
                <a:ea typeface="Raleway"/>
                <a:cs typeface="Raleway"/>
                <a:sym typeface="Raleway"/>
              </a:rPr>
              <a:t>Software </a:t>
            </a:r>
            <a:r>
              <a:rPr lang="tr-TR" sz="2400" dirty="0" err="1">
                <a:latin typeface="Raleway"/>
                <a:ea typeface="Raleway"/>
                <a:cs typeface="Raleway"/>
                <a:sym typeface="Raleway"/>
              </a:rPr>
              <a:t>applications</a:t>
            </a:r>
            <a:r>
              <a:rPr lang="tr-TR" sz="2400" dirty="0">
                <a:latin typeface="Raleway"/>
                <a:ea typeface="Raleway"/>
                <a:cs typeface="Raleway"/>
                <a:sym typeface="Raleway"/>
              </a:rPr>
              <a:t> (web </a:t>
            </a:r>
            <a:r>
              <a:rPr lang="tr-TR" sz="2400" dirty="0" err="1">
                <a:latin typeface="Raleway"/>
                <a:ea typeface="Raleway"/>
                <a:cs typeface="Raleway"/>
                <a:sym typeface="Raleway"/>
              </a:rPr>
              <a:t>browsers</a:t>
            </a:r>
            <a:r>
              <a:rPr lang="tr-TR" sz="2400" dirty="0">
                <a:latin typeface="Raleway"/>
                <a:ea typeface="Raleway"/>
                <a:cs typeface="Raleway"/>
                <a:sym typeface="Raleway"/>
              </a:rPr>
              <a:t>, </a:t>
            </a:r>
            <a:r>
              <a:rPr lang="tr-TR" sz="2400" dirty="0" err="1">
                <a:latin typeface="Raleway"/>
                <a:ea typeface="Raleway"/>
                <a:cs typeface="Raleway"/>
                <a:sym typeface="Raleway"/>
              </a:rPr>
              <a:t>email</a:t>
            </a:r>
            <a:r>
              <a:rPr lang="tr-TR" sz="2400" dirty="0">
                <a:latin typeface="Raleway"/>
                <a:ea typeface="Raleway"/>
                <a:cs typeface="Raleway"/>
                <a:sym typeface="Raleway"/>
              </a:rPr>
              <a:t> </a:t>
            </a:r>
            <a:r>
              <a:rPr lang="tr-TR" sz="2400" dirty="0" err="1">
                <a:latin typeface="Raleway"/>
                <a:ea typeface="Raleway"/>
                <a:cs typeface="Raleway"/>
                <a:sym typeface="Raleway"/>
              </a:rPr>
              <a:t>clients</a:t>
            </a:r>
            <a:r>
              <a:rPr lang="tr-TR" sz="2400" dirty="0">
                <a:latin typeface="Raleway"/>
                <a:ea typeface="Raleway"/>
                <a:cs typeface="Raleway"/>
                <a:sym typeface="Raleway"/>
              </a:rPr>
              <a:t>, </a:t>
            </a:r>
            <a:r>
              <a:rPr lang="tr-TR" sz="2400" dirty="0" err="1">
                <a:latin typeface="Raleway"/>
                <a:ea typeface="Raleway"/>
                <a:cs typeface="Raleway"/>
                <a:sym typeface="Raleway"/>
              </a:rPr>
              <a:t>etc</a:t>
            </a:r>
            <a:r>
              <a:rPr lang="tr-TR" sz="2400" dirty="0">
                <a:latin typeface="Raleway"/>
                <a:ea typeface="Raleway"/>
                <a:cs typeface="Raleway"/>
                <a:sym typeface="Raleway"/>
              </a:rPr>
              <a:t>.) </a:t>
            </a:r>
            <a:r>
              <a:rPr lang="tr-TR" sz="2400" dirty="0" err="1">
                <a:latin typeface="Raleway"/>
                <a:ea typeface="Raleway"/>
                <a:cs typeface="Raleway"/>
                <a:sym typeface="Raleway"/>
              </a:rPr>
              <a:t>rely</a:t>
            </a:r>
            <a:r>
              <a:rPr lang="tr-TR" sz="2400" dirty="0">
                <a:latin typeface="Raleway"/>
                <a:ea typeface="Raleway"/>
                <a:cs typeface="Raleway"/>
                <a:sym typeface="Raleway"/>
              </a:rPr>
              <a:t> on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application</a:t>
            </a:r>
            <a:r>
              <a:rPr lang="tr-TR" sz="2400" dirty="0">
                <a:latin typeface="Raleway"/>
                <a:ea typeface="Raleway"/>
                <a:cs typeface="Raleway"/>
                <a:sym typeface="Raleway"/>
              </a:rPr>
              <a:t>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to</a:t>
            </a:r>
            <a:r>
              <a:rPr lang="tr-TR" sz="2400" dirty="0">
                <a:latin typeface="Raleway"/>
                <a:ea typeface="Raleway"/>
                <a:cs typeface="Raleway"/>
                <a:sym typeface="Raleway"/>
              </a:rPr>
              <a:t> </a:t>
            </a:r>
            <a:r>
              <a:rPr lang="tr-TR" sz="2400" dirty="0" err="1">
                <a:latin typeface="Raleway"/>
                <a:ea typeface="Raleway"/>
                <a:cs typeface="Raleway"/>
                <a:sym typeface="Raleway"/>
              </a:rPr>
              <a:t>initiate</a:t>
            </a:r>
            <a:r>
              <a:rPr lang="tr-TR" sz="2400" dirty="0">
                <a:latin typeface="Raleway"/>
                <a:ea typeface="Raleway"/>
                <a:cs typeface="Raleway"/>
                <a:sym typeface="Raleway"/>
              </a:rPr>
              <a:t> </a:t>
            </a:r>
            <a:r>
              <a:rPr lang="tr-TR" sz="2400" dirty="0" err="1">
                <a:latin typeface="Raleway"/>
                <a:ea typeface="Raleway"/>
                <a:cs typeface="Raleway"/>
                <a:sym typeface="Raleway"/>
              </a:rPr>
              <a:t>communications</a:t>
            </a:r>
            <a:endParaRPr sz="2400" dirty="0">
              <a:latin typeface="Raleway"/>
              <a:ea typeface="Raleway"/>
              <a:cs typeface="Raleway"/>
              <a:sym typeface="Raleway"/>
            </a:endParaRPr>
          </a:p>
        </p:txBody>
      </p:sp>
      <p:pic>
        <p:nvPicPr>
          <p:cNvPr id="380" name="Google Shape;380;p14"/>
          <p:cNvPicPr preferRelativeResize="0"/>
          <p:nvPr/>
        </p:nvPicPr>
        <p:blipFill>
          <a:blip r:embed="rId3">
            <a:alphaModFix/>
          </a:blip>
          <a:stretch>
            <a:fillRect/>
          </a:stretch>
        </p:blipFill>
        <p:spPr>
          <a:xfrm>
            <a:off x="704100" y="3182875"/>
            <a:ext cx="7792524" cy="125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8</a:t>
            </a:fld>
            <a:endParaRPr/>
          </a:p>
        </p:txBody>
      </p:sp>
      <p:sp>
        <p:nvSpPr>
          <p:cNvPr id="386" name="Google Shape;386;p15"/>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Presentation Layer (Layer 6)</a:t>
            </a:r>
            <a:endParaRPr sz="4800" b="0" i="0" u="none" strike="noStrike" cap="none">
              <a:solidFill>
                <a:srgbClr val="419ED3"/>
              </a:solidFill>
              <a:latin typeface="Raleway SemiBold"/>
              <a:ea typeface="Raleway SemiBold"/>
              <a:cs typeface="Raleway SemiBold"/>
              <a:sym typeface="Raleway SemiBold"/>
            </a:endParaRPr>
          </a:p>
        </p:txBody>
      </p:sp>
      <p:sp>
        <p:nvSpPr>
          <p:cNvPr id="387" name="Google Shape;387;p15"/>
          <p:cNvSpPr txBox="1"/>
          <p:nvPr/>
        </p:nvSpPr>
        <p:spPr>
          <a:xfrm>
            <a:off x="300575" y="1095775"/>
            <a:ext cx="8699700" cy="19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Primarily</a:t>
            </a:r>
            <a:r>
              <a:rPr lang="tr-TR" sz="2400" dirty="0">
                <a:latin typeface="Raleway"/>
                <a:ea typeface="Raleway"/>
                <a:cs typeface="Raleway"/>
                <a:sym typeface="Raleway"/>
              </a:rPr>
              <a:t> </a:t>
            </a:r>
            <a:r>
              <a:rPr lang="tr-TR" sz="2400" dirty="0" err="1">
                <a:latin typeface="Raleway"/>
                <a:ea typeface="Raleway"/>
                <a:cs typeface="Raleway"/>
                <a:sym typeface="Raleway"/>
              </a:rPr>
              <a:t>responsible</a:t>
            </a:r>
            <a:r>
              <a:rPr lang="tr-TR" sz="2400" dirty="0">
                <a:latin typeface="Raleway"/>
                <a:ea typeface="Raleway"/>
                <a:cs typeface="Raleway"/>
                <a:sym typeface="Raleway"/>
              </a:rPr>
              <a:t> </a:t>
            </a:r>
            <a:r>
              <a:rPr lang="tr-TR" sz="2400" dirty="0" err="1">
                <a:latin typeface="Raleway"/>
                <a:ea typeface="Raleway"/>
                <a:cs typeface="Raleway"/>
                <a:sym typeface="Raleway"/>
              </a:rPr>
              <a:t>for</a:t>
            </a:r>
            <a:r>
              <a:rPr lang="tr-TR" sz="2400" dirty="0">
                <a:latin typeface="Raleway"/>
                <a:ea typeface="Raleway"/>
                <a:cs typeface="Raleway"/>
                <a:sym typeface="Raleway"/>
              </a:rPr>
              <a:t> </a:t>
            </a:r>
            <a:r>
              <a:rPr lang="tr-TR" sz="2400" dirty="0" err="1">
                <a:latin typeface="Raleway"/>
                <a:ea typeface="Raleway"/>
                <a:cs typeface="Raleway"/>
                <a:sym typeface="Raleway"/>
              </a:rPr>
              <a:t>preparing</a:t>
            </a:r>
            <a:r>
              <a:rPr lang="tr-TR" sz="2400" dirty="0">
                <a:latin typeface="Raleway"/>
                <a:ea typeface="Raleway"/>
                <a:cs typeface="Raleway"/>
                <a:sym typeface="Raleway"/>
              </a:rPr>
              <a:t> data </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Translates</a:t>
            </a:r>
            <a:r>
              <a:rPr lang="tr-TR" sz="2400" dirty="0">
                <a:latin typeface="Raleway"/>
                <a:ea typeface="Raleway"/>
                <a:cs typeface="Raleway"/>
                <a:sym typeface="Raleway"/>
              </a:rPr>
              <a:t>, </a:t>
            </a:r>
            <a:r>
              <a:rPr lang="tr-TR" sz="2400" dirty="0" err="1">
                <a:latin typeface="Raleway"/>
                <a:ea typeface="Raleway"/>
                <a:cs typeface="Raleway"/>
                <a:sym typeface="Raleway"/>
              </a:rPr>
              <a:t>encrypts</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compresses</a:t>
            </a:r>
            <a:r>
              <a:rPr lang="tr-TR" sz="2400" dirty="0">
                <a:latin typeface="Raleway"/>
                <a:ea typeface="Raleway"/>
                <a:cs typeface="Raleway"/>
                <a:sym typeface="Raleway"/>
              </a:rPr>
              <a:t> data</a:t>
            </a:r>
            <a:endParaRPr sz="2400" dirty="0">
              <a:latin typeface="Raleway"/>
              <a:ea typeface="Raleway"/>
              <a:cs typeface="Raleway"/>
              <a:sym typeface="Raleway"/>
            </a:endParaRPr>
          </a:p>
        </p:txBody>
      </p:sp>
      <p:pic>
        <p:nvPicPr>
          <p:cNvPr id="388" name="Google Shape;388;p15"/>
          <p:cNvPicPr preferRelativeResize="0"/>
          <p:nvPr/>
        </p:nvPicPr>
        <p:blipFill>
          <a:blip r:embed="rId3">
            <a:alphaModFix/>
          </a:blip>
          <a:stretch>
            <a:fillRect/>
          </a:stretch>
        </p:blipFill>
        <p:spPr>
          <a:xfrm>
            <a:off x="1669225" y="3378875"/>
            <a:ext cx="5911900" cy="134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9</a:t>
            </a:fld>
            <a:endParaRPr/>
          </a:p>
        </p:txBody>
      </p:sp>
      <p:sp>
        <p:nvSpPr>
          <p:cNvPr id="394" name="Google Shape;394;p16"/>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Session Layer (Layer 5)</a:t>
            </a:r>
            <a:endParaRPr sz="4800" b="0" i="0" u="none" strike="noStrike" cap="none">
              <a:solidFill>
                <a:srgbClr val="419ED3"/>
              </a:solidFill>
              <a:latin typeface="Raleway SemiBold"/>
              <a:ea typeface="Raleway SemiBold"/>
              <a:cs typeface="Raleway SemiBold"/>
              <a:sym typeface="Raleway SemiBold"/>
            </a:endParaRPr>
          </a:p>
        </p:txBody>
      </p:sp>
      <p:sp>
        <p:nvSpPr>
          <p:cNvPr id="395" name="Google Shape;395;p16"/>
          <p:cNvSpPr txBox="1"/>
          <p:nvPr/>
        </p:nvSpPr>
        <p:spPr>
          <a:xfrm>
            <a:off x="300575" y="790975"/>
            <a:ext cx="8613300" cy="19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Responsible</a:t>
            </a:r>
            <a:r>
              <a:rPr lang="tr-TR" sz="2400" dirty="0">
                <a:latin typeface="Raleway"/>
                <a:ea typeface="Raleway"/>
                <a:cs typeface="Raleway"/>
                <a:sym typeface="Raleway"/>
              </a:rPr>
              <a:t> </a:t>
            </a:r>
            <a:r>
              <a:rPr lang="tr-TR" sz="2400" dirty="0" err="1">
                <a:latin typeface="Raleway"/>
                <a:ea typeface="Raleway"/>
                <a:cs typeface="Raleway"/>
                <a:sym typeface="Raleway"/>
              </a:rPr>
              <a:t>for</a:t>
            </a:r>
            <a:r>
              <a:rPr lang="tr-TR" sz="2400" dirty="0">
                <a:latin typeface="Raleway"/>
                <a:ea typeface="Raleway"/>
                <a:cs typeface="Raleway"/>
                <a:sym typeface="Raleway"/>
              </a:rPr>
              <a:t> </a:t>
            </a:r>
            <a:r>
              <a:rPr lang="tr-TR" sz="2400" dirty="0" err="1">
                <a:latin typeface="Raleway"/>
                <a:ea typeface="Raleway"/>
                <a:cs typeface="Raleway"/>
                <a:sym typeface="Raleway"/>
              </a:rPr>
              <a:t>opening</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closing</a:t>
            </a:r>
            <a:r>
              <a:rPr lang="tr-TR" sz="2400" dirty="0">
                <a:latin typeface="Raleway"/>
                <a:ea typeface="Raleway"/>
                <a:cs typeface="Raleway"/>
                <a:sym typeface="Raleway"/>
              </a:rPr>
              <a:t> </a:t>
            </a:r>
            <a:r>
              <a:rPr lang="tr-TR" sz="2400" dirty="0" err="1">
                <a:latin typeface="Raleway"/>
                <a:ea typeface="Raleway"/>
                <a:cs typeface="Raleway"/>
                <a:sym typeface="Raleway"/>
              </a:rPr>
              <a:t>communication</a:t>
            </a:r>
            <a:r>
              <a:rPr lang="tr-TR" sz="2400" dirty="0">
                <a:latin typeface="Raleway"/>
                <a:ea typeface="Raleway"/>
                <a:cs typeface="Raleway"/>
                <a:sym typeface="Raleway"/>
              </a:rPr>
              <a:t> </a:t>
            </a:r>
            <a:r>
              <a:rPr lang="tr-TR" sz="2400" dirty="0" err="1">
                <a:latin typeface="Raleway"/>
                <a:ea typeface="Raleway"/>
                <a:cs typeface="Raleway"/>
                <a:sym typeface="Raleway"/>
              </a:rPr>
              <a:t>between</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two </a:t>
            </a:r>
            <a:r>
              <a:rPr lang="tr-TR" sz="2400" dirty="0" err="1">
                <a:latin typeface="Raleway"/>
                <a:ea typeface="Raleway"/>
                <a:cs typeface="Raleway"/>
                <a:sym typeface="Raleway"/>
              </a:rPr>
              <a:t>devices</a:t>
            </a:r>
            <a:endParaRPr sz="1800" dirty="0">
              <a:latin typeface="Raleway"/>
              <a:ea typeface="Raleway"/>
              <a:cs typeface="Raleway"/>
              <a:sym typeface="Raleway"/>
            </a:endParaRPr>
          </a:p>
          <a:p>
            <a:pPr marL="0" lvl="0" indent="0" algn="l" rtl="0">
              <a:spcBef>
                <a:spcPts val="0"/>
              </a:spcBef>
              <a:spcAft>
                <a:spcPts val="0"/>
              </a:spcAft>
              <a:buNone/>
            </a:pPr>
            <a:endParaRPr sz="2400"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The</a:t>
            </a:r>
            <a:r>
              <a:rPr lang="tr-TR" sz="2400" dirty="0">
                <a:latin typeface="Raleway"/>
                <a:ea typeface="Raleway"/>
                <a:cs typeface="Raleway"/>
                <a:sym typeface="Raleway"/>
              </a:rPr>
              <a:t> time </a:t>
            </a:r>
            <a:r>
              <a:rPr lang="tr-TR" sz="2400" dirty="0" err="1">
                <a:latin typeface="Raleway"/>
                <a:ea typeface="Raleway"/>
                <a:cs typeface="Raleway"/>
                <a:sym typeface="Raleway"/>
              </a:rPr>
              <a:t>between</a:t>
            </a:r>
            <a:r>
              <a:rPr lang="tr-TR" sz="2400" dirty="0">
                <a:latin typeface="Raleway"/>
                <a:ea typeface="Raleway"/>
                <a:cs typeface="Raleway"/>
                <a:sym typeface="Raleway"/>
              </a:rPr>
              <a:t> </a:t>
            </a:r>
            <a:r>
              <a:rPr lang="tr-TR" sz="2400" dirty="0" err="1">
                <a:latin typeface="Raleway"/>
                <a:ea typeface="Raleway"/>
                <a:cs typeface="Raleway"/>
                <a:sym typeface="Raleway"/>
              </a:rPr>
              <a:t>when</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communication</a:t>
            </a:r>
            <a:r>
              <a:rPr lang="tr-TR" sz="2400" dirty="0">
                <a:latin typeface="Raleway"/>
                <a:ea typeface="Raleway"/>
                <a:cs typeface="Raleway"/>
                <a:sym typeface="Raleway"/>
              </a:rPr>
              <a:t> is </a:t>
            </a:r>
            <a:r>
              <a:rPr lang="tr-TR" sz="2400" dirty="0" err="1">
                <a:latin typeface="Raleway"/>
                <a:ea typeface="Raleway"/>
                <a:cs typeface="Raleway"/>
                <a:sym typeface="Raleway"/>
              </a:rPr>
              <a:t>opened</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closed</a:t>
            </a:r>
            <a:r>
              <a:rPr lang="tr-TR" sz="2400" dirty="0">
                <a:latin typeface="Raleway"/>
                <a:ea typeface="Raleway"/>
                <a:cs typeface="Raleway"/>
                <a:sym typeface="Raleway"/>
              </a:rPr>
              <a:t> is </a:t>
            </a:r>
            <a:r>
              <a:rPr lang="tr-TR" sz="2400" dirty="0" err="1">
                <a:latin typeface="Raleway"/>
                <a:ea typeface="Raleway"/>
                <a:cs typeface="Raleway"/>
                <a:sym typeface="Raleway"/>
              </a:rPr>
              <a:t>known</a:t>
            </a:r>
            <a:r>
              <a:rPr lang="tr-TR" sz="2400" dirty="0">
                <a:latin typeface="Raleway"/>
                <a:ea typeface="Raleway"/>
                <a:cs typeface="Raleway"/>
                <a:sym typeface="Raleway"/>
              </a:rPr>
              <a:t> as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u="sng" dirty="0" err="1">
                <a:latin typeface="Raleway"/>
                <a:ea typeface="Raleway"/>
                <a:cs typeface="Raleway"/>
                <a:sym typeface="Raleway"/>
              </a:rPr>
              <a:t>session</a:t>
            </a:r>
            <a:endParaRPr sz="2400" u="sng" dirty="0">
              <a:latin typeface="Raleway"/>
              <a:ea typeface="Raleway"/>
              <a:cs typeface="Raleway"/>
              <a:sym typeface="Raleway"/>
            </a:endParaRPr>
          </a:p>
          <a:p>
            <a:pPr marL="0" lvl="0" indent="0" algn="l" rtl="0">
              <a:spcBef>
                <a:spcPts val="0"/>
              </a:spcBef>
              <a:spcAft>
                <a:spcPts val="0"/>
              </a:spcAft>
              <a:buNone/>
            </a:pPr>
            <a:endParaRPr sz="2400" u="sng" dirty="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latin typeface="Raleway"/>
                <a:ea typeface="Raleway"/>
                <a:cs typeface="Raleway"/>
                <a:sym typeface="Raleway"/>
              </a:rPr>
              <a:t>Synchronizes</a:t>
            </a:r>
            <a:r>
              <a:rPr lang="tr-TR" sz="2400" dirty="0">
                <a:latin typeface="Raleway"/>
                <a:ea typeface="Raleway"/>
                <a:cs typeface="Raleway"/>
                <a:sym typeface="Raleway"/>
              </a:rPr>
              <a:t> data transfer</a:t>
            </a:r>
            <a:endParaRPr sz="2400" dirty="0">
              <a:latin typeface="Raleway"/>
              <a:ea typeface="Raleway"/>
              <a:cs typeface="Raleway"/>
              <a:sym typeface="Raleway"/>
            </a:endParaRPr>
          </a:p>
        </p:txBody>
      </p:sp>
      <p:pic>
        <p:nvPicPr>
          <p:cNvPr id="396" name="Google Shape;396;p16"/>
          <p:cNvPicPr preferRelativeResize="0"/>
          <p:nvPr/>
        </p:nvPicPr>
        <p:blipFill>
          <a:blip r:embed="rId3">
            <a:alphaModFix/>
          </a:blip>
          <a:stretch>
            <a:fillRect/>
          </a:stretch>
        </p:blipFill>
        <p:spPr>
          <a:xfrm>
            <a:off x="2456800" y="3387950"/>
            <a:ext cx="4171950" cy="1581150"/>
          </a:xfrm>
          <a:prstGeom prst="rect">
            <a:avLst/>
          </a:prstGeom>
          <a:noFill/>
          <a:ln>
            <a:noFill/>
          </a:ln>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4833</Words>
  <Application>Microsoft Office PowerPoint</Application>
  <PresentationFormat>Ekran Gösterisi (16:9)</PresentationFormat>
  <Paragraphs>620</Paragraphs>
  <Slides>31</Slides>
  <Notes>31</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31</vt:i4>
      </vt:variant>
    </vt:vector>
  </HeadingPairs>
  <TitlesOfParts>
    <vt:vector size="42" baseType="lpstr">
      <vt:lpstr>Arial</vt:lpstr>
      <vt:lpstr>Barlow Light</vt:lpstr>
      <vt:lpstr>Raleway SemiBold</vt:lpstr>
      <vt:lpstr>Raleway</vt:lpstr>
      <vt:lpstr>roboto</vt:lpstr>
      <vt:lpstr>Raleway Medium</vt:lpstr>
      <vt:lpstr>Barlow</vt:lpstr>
      <vt:lpstr>Arial</vt:lpstr>
      <vt:lpstr>Times New Roman</vt:lpstr>
      <vt:lpstr>Calibri</vt:lpstr>
      <vt:lpstr>Gaoler template</vt:lpstr>
      <vt:lpstr>Open System Interconnection (OSI) Specifications</vt:lpstr>
      <vt:lpstr>Table of Contents</vt:lpstr>
      <vt:lpstr>What is OSI Reference Model?</vt:lpstr>
      <vt:lpstr>What is OSI Reference Model?</vt:lpstr>
      <vt:lpstr>What is OSI Reference Model?</vt:lpstr>
      <vt:lpstr>Layers of the OSI Model</vt:lpstr>
      <vt:lpstr>PowerPoint Sunusu</vt:lpstr>
      <vt:lpstr>PowerPoint Sunusu</vt:lpstr>
      <vt:lpstr>PowerPoint Sunusu</vt:lpstr>
      <vt:lpstr>PowerPoint Sunusu</vt:lpstr>
      <vt:lpstr>PowerPoint Sunusu</vt:lpstr>
      <vt:lpstr>PowerPoint Sunusu</vt:lpstr>
      <vt:lpstr>PowerPoint Sunusu</vt:lpstr>
      <vt:lpstr>Data Encapsulation</vt:lpstr>
      <vt:lpstr>Data Encapsulation    </vt:lpstr>
      <vt:lpstr>Data Encapsulation    </vt:lpstr>
      <vt:lpstr>Data Encapsulation    </vt:lpstr>
      <vt:lpstr>OSI Reference Model Recap</vt:lpstr>
      <vt:lpstr>OSI Model</vt:lpstr>
      <vt:lpstr>Layer 1 - Physical</vt:lpstr>
      <vt:lpstr>Layer 1 - Transporting Bits</vt:lpstr>
      <vt:lpstr>Layer 2 - Data Link</vt:lpstr>
      <vt:lpstr>Layer 2 - Hop to Hop</vt:lpstr>
      <vt:lpstr>Layer 3 - Network Layer</vt:lpstr>
      <vt:lpstr>Layer 3 - End-to-End</vt:lpstr>
      <vt:lpstr>Layer 4 - Transport Layer</vt:lpstr>
      <vt:lpstr>Layer 4 - Transport Layer</vt:lpstr>
      <vt:lpstr>Contribution of Each Layer</vt:lpstr>
      <vt:lpstr>Encapsulation</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System Interconnection (OSI) Specifications</dc:title>
  <dc:creator>sinan</dc:creator>
  <cp:lastModifiedBy>sinan</cp:lastModifiedBy>
  <cp:revision>20</cp:revision>
  <dcterms:modified xsi:type="dcterms:W3CDTF">2023-03-01T10:18:25Z</dcterms:modified>
</cp:coreProperties>
</file>