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 id="2147483666"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Barlow" panose="00000500000000000000" pitchFamily="2" charset="0"/>
      <p:regular r:id="rId39"/>
      <p:bold r:id="rId40"/>
      <p:italic r:id="rId41"/>
      <p:boldItalic r:id="rId42"/>
    </p:embeddedFont>
    <p:embeddedFont>
      <p:font typeface="Barlow Light" panose="00000400000000000000" pitchFamily="2"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Proxima Nova Semibold" panose="020B0604020202020204" charset="0"/>
      <p:regular r:id="rId51"/>
      <p:bold r:id="rId52"/>
      <p:boldItalic r:id="rId53"/>
    </p:embeddedFont>
    <p:embeddedFont>
      <p:font typeface="Raleway" pitchFamily="2" charset="0"/>
      <p:regular r:id="rId54"/>
      <p:bold r:id="rId55"/>
      <p:italic r:id="rId56"/>
      <p:boldItalic r:id="rId57"/>
    </p:embeddedFont>
    <p:embeddedFont>
      <p:font typeface="Raleway Medium" pitchFamily="2" charset="0"/>
      <p:regular r:id="rId58"/>
      <p:bold r:id="rId59"/>
      <p:italic r:id="rId60"/>
      <p:boldItalic r:id="rId61"/>
    </p:embeddedFont>
    <p:embeddedFont>
      <p:font typeface="Raleway SemiBold"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703" autoAdjust="0"/>
  </p:normalViewPr>
  <p:slideViewPr>
    <p:cSldViewPr snapToGrid="0">
      <p:cViewPr varScale="1">
        <p:scale>
          <a:sx n="162" d="100"/>
          <a:sy n="162" d="100"/>
        </p:scale>
        <p:origin x="11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4.fntdata"/><Relationship Id="rId47" Type="http://schemas.openxmlformats.org/officeDocument/2006/relationships/font" Target="fonts/font9.fntdata"/><Relationship Id="rId63" Type="http://schemas.openxmlformats.org/officeDocument/2006/relationships/font" Target="fonts/font25.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2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font" Target="fonts/font26.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font" Target="fonts/font2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1.fntdata"/><Relationship Id="rId34" Type="http://schemas.openxmlformats.org/officeDocument/2006/relationships/slide" Target="slides/slide32.xml"/><Relationship Id="rId50" Type="http://schemas.openxmlformats.org/officeDocument/2006/relationships/font" Target="fonts/font12.fntdata"/><Relationship Id="rId5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b="1">
                <a:solidFill>
                  <a:schemeClr val="dk1"/>
                </a:solidFill>
              </a:rPr>
              <a:t>🍐 This is a Pear Deck Multiple Choice Slide. Your current options are: A: True, B: False, </a:t>
            </a:r>
            <a:endParaRPr b="1">
              <a:solidFill>
                <a:schemeClr val="dk1"/>
              </a:solidFill>
            </a:endParaRPr>
          </a:p>
          <a:p>
            <a:pPr marL="0" lvl="0" indent="0" algn="l" rtl="0">
              <a:lnSpc>
                <a:spcPct val="100000"/>
              </a:lnSpc>
              <a:spcBef>
                <a:spcPts val="0"/>
              </a:spcBef>
              <a:spcAft>
                <a:spcPts val="0"/>
              </a:spcAft>
              <a:buSzPts val="1400"/>
              <a:buNone/>
            </a:pPr>
            <a:r>
              <a:rPr lang="tr-TR" b="1">
                <a:solidFill>
                  <a:schemeClr val="dk1"/>
                </a:solidFill>
              </a:rPr>
              <a:t>🍐  To edit the type of question or choices, go back to the "Ask Students a Question" in the Pear Deck sidebar.</a:t>
            </a:r>
            <a:endParaRPr b="1">
              <a:solidFill>
                <a:schemeClr val="dk1"/>
              </a:solidFill>
            </a:endParaRPr>
          </a:p>
          <a:p>
            <a:pPr marL="0" lvl="0" indent="0" algn="l" rtl="0">
              <a:lnSpc>
                <a:spcPct val="100000"/>
              </a:lnSpc>
              <a:spcBef>
                <a:spcPts val="0"/>
              </a:spcBef>
              <a:spcAft>
                <a:spcPts val="0"/>
              </a:spcAft>
              <a:buSzPts val="1400"/>
              <a:buNone/>
            </a:pPr>
            <a:r>
              <a:rPr lang="tr-TR" b="1">
                <a:solidFill>
                  <a:schemeClr val="dk1"/>
                </a:solidFill>
              </a:rPr>
              <a:t>True or False</a:t>
            </a:r>
            <a:endParaRPr b="1">
              <a:solidFill>
                <a:schemeClr val="dk1"/>
              </a:solidFill>
            </a:endParaRPr>
          </a:p>
          <a:p>
            <a:pPr marL="0" lvl="0" indent="0" algn="l" rtl="0">
              <a:lnSpc>
                <a:spcPct val="100000"/>
              </a:lnSpc>
              <a:spcBef>
                <a:spcPts val="0"/>
              </a:spcBef>
              <a:spcAft>
                <a:spcPts val="0"/>
              </a:spcAft>
              <a:buSzPts val="1400"/>
              <a:buNone/>
            </a:pPr>
            <a:r>
              <a:rPr lang="tr-TR" b="1">
                <a:solidFill>
                  <a:schemeClr val="dk1"/>
                </a:solidFill>
              </a:rPr>
              <a:t>Use this template to do a quick check of students’ perceptions during your lesson.</a:t>
            </a:r>
            <a:endParaRPr b="1">
              <a:solidFill>
                <a:schemeClr val="dk1"/>
              </a:solidFill>
            </a:endParaRPr>
          </a:p>
          <a:p>
            <a:pPr marL="0" lvl="0" indent="0" algn="l" rtl="0">
              <a:lnSpc>
                <a:spcPct val="100000"/>
              </a:lnSpc>
              <a:spcBef>
                <a:spcPts val="0"/>
              </a:spcBef>
              <a:spcAft>
                <a:spcPts val="0"/>
              </a:spcAft>
              <a:buSzPts val="1400"/>
              <a:buNone/>
            </a:pPr>
            <a:endParaRPr b="1">
              <a:solidFill>
                <a:schemeClr val="dk1"/>
              </a:solidFill>
            </a:endParaRPr>
          </a:p>
          <a:p>
            <a:pPr marL="0" lvl="0" indent="0" algn="l" rtl="0">
              <a:lnSpc>
                <a:spcPct val="100000"/>
              </a:lnSpc>
              <a:spcBef>
                <a:spcPts val="0"/>
              </a:spcBef>
              <a:spcAft>
                <a:spcPts val="0"/>
              </a:spcAft>
              <a:buSzPts val="1400"/>
              <a:buNone/>
            </a:pPr>
            <a:endParaRPr b="1">
              <a:solidFill>
                <a:schemeClr val="dk1"/>
              </a:solidFill>
            </a:endParaRPr>
          </a:p>
          <a:p>
            <a:pPr marL="0" lvl="0" indent="0" algn="l" rtl="0">
              <a:lnSpc>
                <a:spcPct val="100000"/>
              </a:lnSpc>
              <a:spcBef>
                <a:spcPts val="0"/>
              </a:spcBef>
              <a:spcAft>
                <a:spcPts val="0"/>
              </a:spcAft>
              <a:buSzPts val="1400"/>
              <a:buNone/>
            </a:pP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b="1">
                <a:solidFill>
                  <a:schemeClr val="dk1"/>
                </a:solidFill>
              </a:rPr>
              <a:t>🍐 This is a Pear Deck Multiple Choice Slide. Your current options are: A: True, B: False, </a:t>
            </a:r>
            <a:endParaRPr b="1">
              <a:solidFill>
                <a:schemeClr val="dk1"/>
              </a:solidFill>
            </a:endParaRPr>
          </a:p>
          <a:p>
            <a:pPr marL="0" lvl="0" indent="0" algn="l" rtl="0">
              <a:lnSpc>
                <a:spcPct val="100000"/>
              </a:lnSpc>
              <a:spcBef>
                <a:spcPts val="0"/>
              </a:spcBef>
              <a:spcAft>
                <a:spcPts val="0"/>
              </a:spcAft>
              <a:buSzPts val="1400"/>
              <a:buNone/>
            </a:pPr>
            <a:r>
              <a:rPr lang="tr-TR" b="1">
                <a:solidFill>
                  <a:schemeClr val="dk1"/>
                </a:solidFill>
              </a:rPr>
              <a:t>🍐  To edit the type of question or choices, go back to the "Ask Students a Question" in the Pear Deck sidebar.</a:t>
            </a:r>
            <a:endParaRPr b="1">
              <a:solidFill>
                <a:schemeClr val="dk1"/>
              </a:solidFill>
            </a:endParaRPr>
          </a:p>
          <a:p>
            <a:pPr marL="0" lvl="0" indent="0" algn="l" rtl="0">
              <a:lnSpc>
                <a:spcPct val="100000"/>
              </a:lnSpc>
              <a:spcBef>
                <a:spcPts val="0"/>
              </a:spcBef>
              <a:spcAft>
                <a:spcPts val="0"/>
              </a:spcAft>
              <a:buSzPts val="1400"/>
              <a:buNone/>
            </a:pPr>
            <a:r>
              <a:rPr lang="tr-TR" b="1">
                <a:solidFill>
                  <a:schemeClr val="dk1"/>
                </a:solidFill>
              </a:rPr>
              <a:t>True or False</a:t>
            </a:r>
            <a:endParaRPr b="1">
              <a:solidFill>
                <a:schemeClr val="dk1"/>
              </a:solidFill>
            </a:endParaRPr>
          </a:p>
          <a:p>
            <a:pPr marL="0" lvl="0" indent="0" algn="l" rtl="0">
              <a:lnSpc>
                <a:spcPct val="100000"/>
              </a:lnSpc>
              <a:spcBef>
                <a:spcPts val="0"/>
              </a:spcBef>
              <a:spcAft>
                <a:spcPts val="0"/>
              </a:spcAft>
              <a:buSzPts val="1400"/>
              <a:buNone/>
            </a:pPr>
            <a:r>
              <a:rPr lang="tr-TR" b="1">
                <a:solidFill>
                  <a:schemeClr val="dk1"/>
                </a:solidFill>
              </a:rPr>
              <a:t>Use this template to do a quick check of students’ perceptions during your lesson.</a:t>
            </a:r>
            <a:endParaRPr b="1">
              <a:solidFill>
                <a:schemeClr val="dk1"/>
              </a:solidFill>
            </a:endParaRPr>
          </a:p>
          <a:p>
            <a:pPr marL="0" lvl="0" indent="0" algn="l" rtl="0">
              <a:lnSpc>
                <a:spcPct val="100000"/>
              </a:lnSpc>
              <a:spcBef>
                <a:spcPts val="0"/>
              </a:spcBef>
              <a:spcAft>
                <a:spcPts val="0"/>
              </a:spcAft>
              <a:buSzPts val="1400"/>
              <a:buNone/>
            </a:pPr>
            <a:endParaRPr b="1">
              <a:solidFill>
                <a:schemeClr val="dk1"/>
              </a:solidFill>
            </a:endParaRPr>
          </a:p>
          <a:p>
            <a:pPr marL="0" lvl="0" indent="0" algn="l" rtl="0">
              <a:lnSpc>
                <a:spcPct val="100000"/>
              </a:lnSpc>
              <a:spcBef>
                <a:spcPts val="0"/>
              </a:spcBef>
              <a:spcAft>
                <a:spcPts val="0"/>
              </a:spcAft>
              <a:buSzPts val="1400"/>
              <a:buNone/>
            </a:pPr>
            <a:endParaRPr b="1">
              <a:solidFill>
                <a:schemeClr val="dk1"/>
              </a:solidFill>
            </a:endParaRPr>
          </a:p>
          <a:p>
            <a:pPr marL="0" lvl="0" indent="0" algn="l" rtl="0">
              <a:lnSpc>
                <a:spcPct val="100000"/>
              </a:lnSpc>
              <a:spcBef>
                <a:spcPts val="0"/>
              </a:spcBef>
              <a:spcAft>
                <a:spcPts val="0"/>
              </a:spcAft>
              <a:buSzPts val="1400"/>
              <a:buNone/>
            </a:pP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50" dirty="0" err="1">
                <a:highlight>
                  <a:srgbClr val="FFFFFF"/>
                </a:highlight>
              </a:rPr>
              <a:t>Because</a:t>
            </a:r>
            <a:r>
              <a:rPr lang="tr-TR" sz="1450" dirty="0">
                <a:highlight>
                  <a:srgbClr val="FFFFFF"/>
                </a:highlight>
              </a:rPr>
              <a:t> of </a:t>
            </a:r>
            <a:r>
              <a:rPr lang="tr-TR" sz="1450" dirty="0" err="1">
                <a:highlight>
                  <a:srgbClr val="FFFFFF"/>
                </a:highlight>
              </a:rPr>
              <a:t>technological</a:t>
            </a:r>
            <a:r>
              <a:rPr lang="tr-TR" sz="1450" dirty="0">
                <a:highlight>
                  <a:srgbClr val="FFFFFF"/>
                </a:highlight>
              </a:rPr>
              <a:t> </a:t>
            </a:r>
            <a:r>
              <a:rPr lang="tr-TR" sz="1450" dirty="0" err="1">
                <a:highlight>
                  <a:srgbClr val="FFFFFF"/>
                </a:highlight>
              </a:rPr>
              <a:t>advances</a:t>
            </a:r>
            <a:r>
              <a:rPr lang="tr-TR" sz="1450" dirty="0">
                <a:highlight>
                  <a:srgbClr val="FFFFFF"/>
                </a:highlight>
              </a:rPr>
              <a:t>, </a:t>
            </a:r>
            <a:r>
              <a:rPr lang="tr-TR" sz="1450" dirty="0" err="1">
                <a:highlight>
                  <a:srgbClr val="FFFFFF"/>
                </a:highlight>
              </a:rPr>
              <a:t>we’re</a:t>
            </a:r>
            <a:r>
              <a:rPr lang="tr-TR" sz="1450" dirty="0">
                <a:highlight>
                  <a:srgbClr val="FFFFFF"/>
                </a:highlight>
              </a:rPr>
              <a:t> not </a:t>
            </a:r>
            <a:r>
              <a:rPr lang="tr-TR" sz="1450" dirty="0" err="1">
                <a:highlight>
                  <a:srgbClr val="FFFFFF"/>
                </a:highlight>
              </a:rPr>
              <a:t>nearly</a:t>
            </a:r>
            <a:r>
              <a:rPr lang="tr-TR" sz="1450" dirty="0">
                <a:highlight>
                  <a:srgbClr val="FFFFFF"/>
                </a:highlight>
              </a:rPr>
              <a:t> as </a:t>
            </a:r>
            <a:r>
              <a:rPr lang="tr-TR" sz="1450" dirty="0" err="1">
                <a:highlight>
                  <a:srgbClr val="FFFFFF"/>
                </a:highlight>
              </a:rPr>
              <a:t>restricted</a:t>
            </a:r>
            <a:r>
              <a:rPr lang="tr-TR" sz="1450" dirty="0">
                <a:highlight>
                  <a:srgbClr val="FFFFFF"/>
                </a:highlight>
              </a:rPr>
              <a:t> in </a:t>
            </a:r>
            <a:r>
              <a:rPr lang="tr-TR" sz="1450" dirty="0" err="1">
                <a:highlight>
                  <a:srgbClr val="FFFFFF"/>
                </a:highlight>
              </a:rPr>
              <a:t>regard</a:t>
            </a:r>
            <a:r>
              <a:rPr lang="tr-TR" sz="1450" dirty="0">
                <a:highlight>
                  <a:srgbClr val="FFFFFF"/>
                </a:highlight>
              </a:rPr>
              <a:t> </a:t>
            </a:r>
            <a:r>
              <a:rPr lang="tr-TR" sz="1450" dirty="0" err="1">
                <a:highlight>
                  <a:srgbClr val="FFFFFF"/>
                </a:highlight>
              </a:rPr>
              <a:t>to</a:t>
            </a:r>
            <a:r>
              <a:rPr lang="tr-TR" sz="1450" dirty="0">
                <a:highlight>
                  <a:srgbClr val="FFFFFF"/>
                </a:highlight>
              </a:rPr>
              <a:t> </a:t>
            </a:r>
            <a:r>
              <a:rPr lang="tr-TR" sz="1450" dirty="0" err="1">
                <a:highlight>
                  <a:srgbClr val="FFFFFF"/>
                </a:highlight>
              </a:rPr>
              <a:t>both</a:t>
            </a:r>
            <a:r>
              <a:rPr lang="tr-TR" sz="1450" dirty="0">
                <a:highlight>
                  <a:srgbClr val="FFFFFF"/>
                </a:highlight>
              </a:rPr>
              <a:t> a </a:t>
            </a:r>
            <a:r>
              <a:rPr lang="tr-TR" sz="1450" dirty="0" err="1">
                <a:highlight>
                  <a:srgbClr val="FFFFFF"/>
                </a:highlight>
              </a:rPr>
              <a:t>LAN’s</a:t>
            </a:r>
            <a:r>
              <a:rPr lang="tr-TR" sz="1450" dirty="0">
                <a:highlight>
                  <a:srgbClr val="FFFFFF"/>
                </a:highlight>
              </a:rPr>
              <a:t> size </a:t>
            </a:r>
            <a:r>
              <a:rPr lang="tr-TR" sz="1450" dirty="0" err="1">
                <a:highlight>
                  <a:srgbClr val="FFFFFF"/>
                </a:highlight>
              </a:rPr>
              <a:t>and</a:t>
            </a:r>
            <a:r>
              <a:rPr lang="tr-TR" sz="1450" dirty="0">
                <a:highlight>
                  <a:srgbClr val="FFFFFF"/>
                </a:highlight>
              </a:rPr>
              <a:t> </a:t>
            </a:r>
            <a:r>
              <a:rPr lang="tr-TR" sz="1450" dirty="0" err="1">
                <a:highlight>
                  <a:srgbClr val="FFFFFF"/>
                </a:highlight>
              </a:rPr>
              <a:t>the</a:t>
            </a:r>
            <a:r>
              <a:rPr lang="tr-TR" sz="1450" dirty="0">
                <a:highlight>
                  <a:srgbClr val="FFFFFF"/>
                </a:highlight>
              </a:rPr>
              <a:t> </a:t>
            </a:r>
            <a:r>
              <a:rPr lang="tr-TR" sz="1450" dirty="0" err="1">
                <a:highlight>
                  <a:srgbClr val="FFFFFF"/>
                </a:highlight>
              </a:rPr>
              <a:t>distance</a:t>
            </a:r>
            <a:r>
              <a:rPr lang="tr-TR" sz="1450" dirty="0">
                <a:highlight>
                  <a:srgbClr val="FFFFFF"/>
                </a:highlight>
              </a:rPr>
              <a:t> a LAN can span. </a:t>
            </a:r>
            <a:r>
              <a:rPr lang="tr-TR" sz="1450" dirty="0" err="1">
                <a:highlight>
                  <a:srgbClr val="FFFFFF"/>
                </a:highlight>
              </a:rPr>
              <a:t>Even</a:t>
            </a:r>
            <a:r>
              <a:rPr lang="tr-TR" sz="1450" dirty="0">
                <a:highlight>
                  <a:srgbClr val="FFFFFF"/>
                </a:highlight>
              </a:rPr>
              <a:t> </a:t>
            </a:r>
            <a:r>
              <a:rPr lang="tr-TR" sz="1450" dirty="0" err="1">
                <a:highlight>
                  <a:srgbClr val="FFFFFF"/>
                </a:highlight>
              </a:rPr>
              <a:t>so</a:t>
            </a:r>
            <a:r>
              <a:rPr lang="tr-TR" sz="1450" dirty="0">
                <a:highlight>
                  <a:srgbClr val="FFFFFF"/>
                </a:highlight>
              </a:rPr>
              <a:t>, </a:t>
            </a:r>
            <a:r>
              <a:rPr lang="tr-TR" sz="1450" dirty="0" err="1">
                <a:highlight>
                  <a:srgbClr val="FFFFFF"/>
                </a:highlight>
              </a:rPr>
              <a:t>it’s</a:t>
            </a:r>
            <a:r>
              <a:rPr lang="tr-TR" sz="1450" dirty="0">
                <a:highlight>
                  <a:srgbClr val="FFFFFF"/>
                </a:highlight>
              </a:rPr>
              <a:t> </a:t>
            </a:r>
            <a:r>
              <a:rPr lang="tr-TR" sz="1450" dirty="0" err="1">
                <a:highlight>
                  <a:srgbClr val="FFFFFF"/>
                </a:highlight>
              </a:rPr>
              <a:t>still</a:t>
            </a:r>
            <a:r>
              <a:rPr lang="tr-TR" sz="1450" dirty="0">
                <a:highlight>
                  <a:srgbClr val="FFFFFF"/>
                </a:highlight>
              </a:rPr>
              <a:t> </a:t>
            </a:r>
            <a:r>
              <a:rPr lang="tr-TR" sz="1450" dirty="0" err="1">
                <a:highlight>
                  <a:srgbClr val="FFFFFF"/>
                </a:highlight>
              </a:rPr>
              <a:t>best</a:t>
            </a:r>
            <a:r>
              <a:rPr lang="tr-TR" sz="1450" dirty="0">
                <a:highlight>
                  <a:srgbClr val="FFFFFF"/>
                </a:highlight>
              </a:rPr>
              <a:t> </a:t>
            </a:r>
            <a:r>
              <a:rPr lang="tr-TR" sz="1450" dirty="0" err="1">
                <a:highlight>
                  <a:srgbClr val="FFFFFF"/>
                </a:highlight>
              </a:rPr>
              <a:t>to</a:t>
            </a:r>
            <a:r>
              <a:rPr lang="tr-TR" sz="1450" dirty="0">
                <a:highlight>
                  <a:srgbClr val="FFFFFF"/>
                </a:highlight>
              </a:rPr>
              <a:t> </a:t>
            </a:r>
            <a:r>
              <a:rPr lang="tr-TR" sz="1450" dirty="0" err="1">
                <a:highlight>
                  <a:srgbClr val="FFFFFF"/>
                </a:highlight>
              </a:rPr>
              <a:t>split</a:t>
            </a:r>
            <a:r>
              <a:rPr lang="tr-TR" sz="1450" dirty="0">
                <a:highlight>
                  <a:srgbClr val="FFFFFF"/>
                </a:highlight>
              </a:rPr>
              <a:t> a </a:t>
            </a:r>
            <a:r>
              <a:rPr lang="tr-TR" sz="1450" dirty="0" err="1">
                <a:highlight>
                  <a:srgbClr val="FFFFFF"/>
                </a:highlight>
              </a:rPr>
              <a:t>big</a:t>
            </a:r>
            <a:r>
              <a:rPr lang="tr-TR" sz="1450" dirty="0">
                <a:highlight>
                  <a:srgbClr val="FFFFFF"/>
                </a:highlight>
              </a:rPr>
              <a:t> LAN </a:t>
            </a:r>
            <a:r>
              <a:rPr lang="tr-TR" sz="1450" dirty="0" err="1">
                <a:highlight>
                  <a:srgbClr val="FFFFFF"/>
                </a:highlight>
              </a:rPr>
              <a:t>into</a:t>
            </a:r>
            <a:r>
              <a:rPr lang="tr-TR" sz="1450" dirty="0">
                <a:highlight>
                  <a:srgbClr val="FFFFFF"/>
                </a:highlight>
              </a:rPr>
              <a:t> </a:t>
            </a:r>
            <a:r>
              <a:rPr lang="tr-TR" sz="1450" dirty="0" err="1">
                <a:highlight>
                  <a:srgbClr val="FFFFFF"/>
                </a:highlight>
              </a:rPr>
              <a:t>smaller</a:t>
            </a:r>
            <a:r>
              <a:rPr lang="tr-TR" sz="1450" dirty="0">
                <a:highlight>
                  <a:srgbClr val="FFFFFF"/>
                </a:highlight>
              </a:rPr>
              <a:t> </a:t>
            </a:r>
            <a:r>
              <a:rPr lang="tr-TR" sz="1450" dirty="0" err="1">
                <a:highlight>
                  <a:srgbClr val="FFFFFF"/>
                </a:highlight>
              </a:rPr>
              <a:t>logical</a:t>
            </a:r>
            <a:r>
              <a:rPr lang="tr-TR" sz="1450" dirty="0">
                <a:highlight>
                  <a:srgbClr val="FFFFFF"/>
                </a:highlight>
              </a:rPr>
              <a:t> </a:t>
            </a:r>
            <a:r>
              <a:rPr lang="tr-TR" sz="1450" dirty="0" err="1">
                <a:highlight>
                  <a:srgbClr val="FFFFFF"/>
                </a:highlight>
              </a:rPr>
              <a:t>zones</a:t>
            </a:r>
            <a:r>
              <a:rPr lang="tr-TR" sz="1450" dirty="0">
                <a:highlight>
                  <a:srgbClr val="FFFFFF"/>
                </a:highlight>
              </a:rPr>
              <a:t> </a:t>
            </a:r>
            <a:r>
              <a:rPr lang="tr-TR" sz="1450" dirty="0" err="1">
                <a:highlight>
                  <a:srgbClr val="FFFFFF"/>
                </a:highlight>
              </a:rPr>
              <a:t>known</a:t>
            </a:r>
            <a:r>
              <a:rPr lang="tr-TR" sz="1450" dirty="0">
                <a:highlight>
                  <a:srgbClr val="FFFFFF"/>
                </a:highlight>
              </a:rPr>
              <a:t> as </a:t>
            </a:r>
            <a:r>
              <a:rPr lang="tr-TR" sz="1450" dirty="0" err="1">
                <a:highlight>
                  <a:srgbClr val="FFFFFF"/>
                </a:highlight>
              </a:rPr>
              <a:t>workgroups</a:t>
            </a:r>
            <a:r>
              <a:rPr lang="tr-TR" sz="1450" dirty="0">
                <a:highlight>
                  <a:srgbClr val="FFFFFF"/>
                </a:highlight>
              </a:rPr>
              <a:t> </a:t>
            </a:r>
            <a:r>
              <a:rPr lang="tr-TR" sz="1450" dirty="0" err="1">
                <a:highlight>
                  <a:srgbClr val="FFFFFF"/>
                </a:highlight>
              </a:rPr>
              <a:t>to</a:t>
            </a:r>
            <a:r>
              <a:rPr lang="tr-TR" sz="1450" dirty="0">
                <a:highlight>
                  <a:srgbClr val="FFFFFF"/>
                </a:highlight>
              </a:rPr>
              <a:t> </a:t>
            </a:r>
            <a:r>
              <a:rPr lang="tr-TR" sz="1450" dirty="0" err="1">
                <a:highlight>
                  <a:srgbClr val="FFFFFF"/>
                </a:highlight>
              </a:rPr>
              <a:t>make</a:t>
            </a:r>
            <a:r>
              <a:rPr lang="tr-TR" sz="1450" dirty="0">
                <a:highlight>
                  <a:srgbClr val="FFFFFF"/>
                </a:highlight>
              </a:rPr>
              <a:t> </a:t>
            </a:r>
            <a:r>
              <a:rPr lang="tr-TR" sz="1450" dirty="0" err="1">
                <a:highlight>
                  <a:srgbClr val="FFFFFF"/>
                </a:highlight>
              </a:rPr>
              <a:t>administration</a:t>
            </a:r>
            <a:r>
              <a:rPr lang="tr-TR" sz="1450" dirty="0">
                <a:highlight>
                  <a:srgbClr val="FFFFFF"/>
                </a:highlight>
              </a:rPr>
              <a:t> </a:t>
            </a:r>
            <a:r>
              <a:rPr lang="tr-TR" sz="1450" dirty="0" err="1">
                <a:highlight>
                  <a:srgbClr val="FFFFFF"/>
                </a:highlight>
              </a:rPr>
              <a:t>easier</a:t>
            </a:r>
            <a:r>
              <a:rPr lang="tr-TR" sz="1450" dirty="0">
                <a:highlight>
                  <a:srgbClr val="FFFFFF"/>
                </a:highlight>
              </a:rPr>
              <a:t>.</a:t>
            </a:r>
            <a:endParaRPr sz="1450" dirty="0">
              <a:highlight>
                <a:srgbClr val="FFFFFF"/>
              </a:highlight>
            </a:endParaRPr>
          </a:p>
          <a:p>
            <a:pPr marL="457200" lvl="0" indent="0" algn="l" rtl="0">
              <a:lnSpc>
                <a:spcPct val="100000"/>
              </a:lnSpc>
              <a:spcBef>
                <a:spcPts val="0"/>
              </a:spcBef>
              <a:spcAft>
                <a:spcPts val="0"/>
              </a:spcAft>
              <a:buSzPts val="1400"/>
              <a:buNone/>
            </a:pPr>
            <a:endParaRPr sz="1450" dirty="0">
              <a:highlight>
                <a:srgbClr val="FFFFFF"/>
              </a:highlight>
            </a:endParaRPr>
          </a:p>
          <a:p>
            <a:pPr marL="457200" lvl="0" indent="-320675" algn="l" rtl="0">
              <a:lnSpc>
                <a:spcPct val="100000"/>
              </a:lnSpc>
              <a:spcBef>
                <a:spcPts val="0"/>
              </a:spcBef>
              <a:spcAft>
                <a:spcPts val="0"/>
              </a:spcAft>
              <a:buSzPts val="1450"/>
              <a:buChar char="●"/>
            </a:pPr>
            <a:r>
              <a:rPr lang="tr-TR" sz="1450" dirty="0"/>
              <a:t>A </a:t>
            </a:r>
            <a:r>
              <a:rPr lang="tr-TR" sz="1450" dirty="0" err="1"/>
              <a:t>workgroup</a:t>
            </a:r>
            <a:r>
              <a:rPr lang="tr-TR" sz="1450" dirty="0"/>
              <a:t> is a </a:t>
            </a:r>
            <a:r>
              <a:rPr lang="tr-TR" sz="1450" dirty="0" err="1"/>
              <a:t>peer-to-peer</a:t>
            </a:r>
            <a:r>
              <a:rPr lang="tr-TR" sz="1450" dirty="0"/>
              <a:t> network setup </a:t>
            </a:r>
            <a:r>
              <a:rPr lang="tr-TR" sz="1450" dirty="0" err="1"/>
              <a:t>using</a:t>
            </a:r>
            <a:r>
              <a:rPr lang="tr-TR" sz="1450" dirty="0"/>
              <a:t> </a:t>
            </a:r>
            <a:r>
              <a:rPr lang="tr-TR" sz="1450" dirty="0" err="1"/>
              <a:t>the</a:t>
            </a:r>
            <a:r>
              <a:rPr lang="tr-TR" sz="1450" dirty="0"/>
              <a:t> </a:t>
            </a:r>
            <a:r>
              <a:rPr lang="tr-TR" sz="1450" b="1" dirty="0"/>
              <a:t>Microsoft Windows </a:t>
            </a:r>
            <a:r>
              <a:rPr lang="tr-TR" sz="1450" b="1" dirty="0" err="1"/>
              <a:t>operating</a:t>
            </a:r>
            <a:r>
              <a:rPr lang="tr-TR" sz="1450" b="1" dirty="0"/>
              <a:t> </a:t>
            </a:r>
            <a:r>
              <a:rPr lang="tr-TR" sz="1450" b="1" dirty="0" err="1"/>
              <a:t>system</a:t>
            </a:r>
            <a:r>
              <a:rPr lang="tr-TR" sz="1450" dirty="0"/>
              <a:t>. </a:t>
            </a:r>
            <a:r>
              <a:rPr lang="tr-TR" sz="1450" dirty="0" err="1"/>
              <a:t>It’s</a:t>
            </a:r>
            <a:r>
              <a:rPr lang="tr-TR" sz="1450" dirty="0"/>
              <a:t> a </a:t>
            </a:r>
            <a:r>
              <a:rPr lang="tr-TR" sz="1450" dirty="0" err="1"/>
              <a:t>group</a:t>
            </a:r>
            <a:r>
              <a:rPr lang="tr-TR" sz="1450" dirty="0"/>
              <a:t> of </a:t>
            </a:r>
            <a:r>
              <a:rPr lang="tr-TR" sz="1450" dirty="0" err="1"/>
              <a:t>computers</a:t>
            </a:r>
            <a:r>
              <a:rPr lang="tr-TR" sz="1450" dirty="0"/>
              <a:t> on a </a:t>
            </a:r>
            <a:r>
              <a:rPr lang="tr-TR" sz="1450" dirty="0" err="1"/>
              <a:t>local</a:t>
            </a:r>
            <a:r>
              <a:rPr lang="tr-TR" sz="1450" dirty="0"/>
              <a:t> </a:t>
            </a:r>
            <a:r>
              <a:rPr lang="tr-TR" sz="1450" dirty="0" err="1"/>
              <a:t>area</a:t>
            </a:r>
            <a:r>
              <a:rPr lang="tr-TR" sz="1450" dirty="0"/>
              <a:t> network </a:t>
            </a:r>
            <a:r>
              <a:rPr lang="tr-TR" sz="1450" dirty="0" err="1"/>
              <a:t>that</a:t>
            </a:r>
            <a:r>
              <a:rPr lang="tr-TR" sz="1450" dirty="0"/>
              <a:t> </a:t>
            </a:r>
            <a:r>
              <a:rPr lang="tr-TR" sz="1450" dirty="0" err="1"/>
              <a:t>share</a:t>
            </a:r>
            <a:r>
              <a:rPr lang="tr-TR" sz="1450" dirty="0"/>
              <a:t> </a:t>
            </a:r>
            <a:r>
              <a:rPr lang="tr-TR" sz="1450" dirty="0" err="1"/>
              <a:t>common</a:t>
            </a:r>
            <a:r>
              <a:rPr lang="tr-TR" sz="1450" dirty="0"/>
              <a:t> </a:t>
            </a:r>
            <a:r>
              <a:rPr lang="tr-TR" sz="1450" dirty="0" err="1"/>
              <a:t>resources</a:t>
            </a:r>
            <a:r>
              <a:rPr lang="tr-TR" sz="1450" dirty="0"/>
              <a:t> </a:t>
            </a:r>
            <a:r>
              <a:rPr lang="tr-TR" sz="1450" dirty="0" err="1"/>
              <a:t>and</a:t>
            </a:r>
            <a:r>
              <a:rPr lang="tr-TR" sz="1450" dirty="0"/>
              <a:t> </a:t>
            </a:r>
            <a:r>
              <a:rPr lang="tr-TR" sz="1450" dirty="0" err="1"/>
              <a:t>responsibilities</a:t>
            </a:r>
            <a:r>
              <a:rPr lang="tr-TR" sz="1450" dirty="0"/>
              <a:t>.</a:t>
            </a:r>
            <a:endParaRPr sz="1450" dirty="0"/>
          </a:p>
          <a:p>
            <a:pPr marL="457200" lvl="0" indent="0" algn="l" rtl="0">
              <a:lnSpc>
                <a:spcPct val="100000"/>
              </a:lnSpc>
              <a:spcBef>
                <a:spcPts val="0"/>
              </a:spcBef>
              <a:spcAft>
                <a:spcPts val="0"/>
              </a:spcAft>
              <a:buSzPts val="1400"/>
              <a:buNone/>
            </a:pPr>
            <a:endParaRPr sz="1450" dirty="0"/>
          </a:p>
          <a:p>
            <a:pPr marL="457200" lvl="0" indent="-320675" algn="l" rtl="0">
              <a:lnSpc>
                <a:spcPct val="100000"/>
              </a:lnSpc>
              <a:spcBef>
                <a:spcPts val="0"/>
              </a:spcBef>
              <a:spcAft>
                <a:spcPts val="0"/>
              </a:spcAft>
              <a:buSzPts val="1450"/>
              <a:buChar char="●"/>
            </a:pPr>
            <a:r>
              <a:rPr lang="tr-TR" sz="1450" dirty="0" err="1"/>
              <a:t>Throughout</a:t>
            </a:r>
            <a:r>
              <a:rPr lang="tr-TR" sz="1450" dirty="0"/>
              <a:t> </a:t>
            </a:r>
            <a:r>
              <a:rPr lang="tr-TR" sz="1450" dirty="0" err="1"/>
              <a:t>this</a:t>
            </a:r>
            <a:r>
              <a:rPr lang="tr-TR" sz="1450" dirty="0"/>
              <a:t> </a:t>
            </a:r>
            <a:r>
              <a:rPr lang="tr-TR" sz="1450" dirty="0" err="1"/>
              <a:t>lesson</a:t>
            </a:r>
            <a:r>
              <a:rPr lang="tr-TR" sz="1450" dirty="0"/>
              <a:t>, </a:t>
            </a:r>
            <a:r>
              <a:rPr lang="tr-TR" sz="1450" dirty="0" err="1"/>
              <a:t>we</a:t>
            </a:r>
            <a:r>
              <a:rPr lang="tr-TR" sz="1450" dirty="0"/>
              <a:t> </a:t>
            </a:r>
            <a:r>
              <a:rPr lang="tr-TR" sz="1450" dirty="0" err="1"/>
              <a:t>use</a:t>
            </a:r>
            <a:r>
              <a:rPr lang="tr-TR" sz="1450" dirty="0"/>
              <a:t> </a:t>
            </a:r>
            <a:r>
              <a:rPr lang="tr-TR" sz="1450" dirty="0" err="1"/>
              <a:t>the</a:t>
            </a:r>
            <a:r>
              <a:rPr lang="tr-TR" sz="1450" dirty="0"/>
              <a:t> </a:t>
            </a:r>
            <a:r>
              <a:rPr lang="tr-TR" sz="1450" dirty="0" err="1"/>
              <a:t>term</a:t>
            </a:r>
            <a:r>
              <a:rPr lang="tr-TR" sz="1450" dirty="0"/>
              <a:t> </a:t>
            </a:r>
            <a:r>
              <a:rPr lang="tr-TR" sz="1450" dirty="0" err="1"/>
              <a:t>workgroup</a:t>
            </a:r>
            <a:r>
              <a:rPr lang="tr-TR" sz="1450" dirty="0"/>
              <a:t> </a:t>
            </a:r>
            <a:r>
              <a:rPr lang="tr-TR" sz="1450" dirty="0" err="1"/>
              <a:t>slightly</a:t>
            </a:r>
            <a:r>
              <a:rPr lang="tr-TR" sz="1450" dirty="0"/>
              <a:t> </a:t>
            </a:r>
            <a:r>
              <a:rPr lang="tr-TR" sz="1450" dirty="0" err="1"/>
              <a:t>differently</a:t>
            </a:r>
            <a:r>
              <a:rPr lang="tr-TR" sz="1450" dirty="0"/>
              <a:t> </a:t>
            </a:r>
            <a:r>
              <a:rPr lang="tr-TR" sz="1450" dirty="0" err="1"/>
              <a:t>than</a:t>
            </a:r>
            <a:r>
              <a:rPr lang="tr-TR" sz="1450" dirty="0"/>
              <a:t> </a:t>
            </a:r>
            <a:r>
              <a:rPr lang="tr-TR" sz="1450" dirty="0" err="1"/>
              <a:t>the</a:t>
            </a:r>
            <a:r>
              <a:rPr lang="tr-TR" sz="1450" dirty="0"/>
              <a:t> name </a:t>
            </a:r>
            <a:r>
              <a:rPr lang="tr-TR" sz="1450" dirty="0" err="1"/>
              <a:t>suggests</a:t>
            </a:r>
            <a:r>
              <a:rPr lang="tr-TR" sz="1450" dirty="0"/>
              <a:t>. </a:t>
            </a:r>
            <a:r>
              <a:rPr lang="tr-TR" sz="1450" dirty="0" err="1"/>
              <a:t>We</a:t>
            </a:r>
            <a:r>
              <a:rPr lang="tr-TR" sz="1450" dirty="0"/>
              <a:t> </a:t>
            </a:r>
            <a:r>
              <a:rPr lang="tr-TR" sz="1450" dirty="0" err="1"/>
              <a:t>will</a:t>
            </a:r>
            <a:r>
              <a:rPr lang="tr-TR" sz="1450" dirty="0"/>
              <a:t> </a:t>
            </a:r>
            <a:r>
              <a:rPr lang="tr-TR" sz="1450" dirty="0" err="1"/>
              <a:t>simply</a:t>
            </a:r>
            <a:r>
              <a:rPr lang="tr-TR" sz="1450" dirty="0"/>
              <a:t> </a:t>
            </a:r>
            <a:r>
              <a:rPr lang="tr-TR" sz="1450" dirty="0" err="1"/>
              <a:t>use</a:t>
            </a:r>
            <a:r>
              <a:rPr lang="tr-TR" sz="1450" dirty="0"/>
              <a:t> </a:t>
            </a:r>
            <a:r>
              <a:rPr lang="tr-TR" sz="1450" dirty="0" err="1"/>
              <a:t>workgroup</a:t>
            </a:r>
            <a:r>
              <a:rPr lang="tr-TR" sz="1450" dirty="0"/>
              <a:t> </a:t>
            </a:r>
            <a:r>
              <a:rPr lang="tr-TR" sz="1450" dirty="0" err="1"/>
              <a:t>to</a:t>
            </a:r>
            <a:r>
              <a:rPr lang="tr-TR" sz="1450" dirty="0"/>
              <a:t> </a:t>
            </a:r>
            <a:r>
              <a:rPr lang="tr-TR" sz="1450" dirty="0" err="1"/>
              <a:t>refer</a:t>
            </a:r>
            <a:r>
              <a:rPr lang="tr-TR" sz="1450" dirty="0"/>
              <a:t> </a:t>
            </a:r>
            <a:r>
              <a:rPr lang="tr-TR" sz="1450" dirty="0" err="1"/>
              <a:t>to</a:t>
            </a:r>
            <a:r>
              <a:rPr lang="tr-TR" sz="1450" dirty="0"/>
              <a:t> </a:t>
            </a:r>
            <a:r>
              <a:rPr lang="tr-TR" sz="1450" dirty="0" err="1"/>
              <a:t>the</a:t>
            </a:r>
            <a:r>
              <a:rPr lang="tr-TR" sz="1450" dirty="0"/>
              <a:t> </a:t>
            </a:r>
            <a:r>
              <a:rPr lang="tr-TR" sz="1450" dirty="0" err="1"/>
              <a:t>computers</a:t>
            </a:r>
            <a:r>
              <a:rPr lang="tr-TR" sz="1450" dirty="0"/>
              <a:t> (</a:t>
            </a:r>
            <a:r>
              <a:rPr lang="tr-TR" sz="1450" dirty="0" err="1"/>
              <a:t>or</a:t>
            </a:r>
            <a:r>
              <a:rPr lang="tr-TR" sz="1450" dirty="0"/>
              <a:t> </a:t>
            </a:r>
            <a:r>
              <a:rPr lang="tr-TR" sz="1450" dirty="0" err="1"/>
              <a:t>any</a:t>
            </a:r>
            <a:r>
              <a:rPr lang="tr-TR" sz="1450" dirty="0"/>
              <a:t> </a:t>
            </a:r>
            <a:r>
              <a:rPr lang="tr-TR" sz="1450" dirty="0" err="1"/>
              <a:t>other</a:t>
            </a:r>
            <a:r>
              <a:rPr lang="tr-TR" sz="1450" dirty="0"/>
              <a:t> </a:t>
            </a:r>
            <a:r>
              <a:rPr lang="tr-TR" sz="1450" dirty="0" err="1"/>
              <a:t>devices</a:t>
            </a:r>
            <a:r>
              <a:rPr lang="tr-TR" sz="1450" dirty="0"/>
              <a:t> </a:t>
            </a:r>
            <a:r>
              <a:rPr lang="tr-TR" sz="1450" dirty="0" err="1"/>
              <a:t>that</a:t>
            </a:r>
            <a:r>
              <a:rPr lang="tr-TR" sz="1450" dirty="0"/>
              <a:t> </a:t>
            </a:r>
            <a:r>
              <a:rPr lang="tr-TR" sz="1450" dirty="0" err="1"/>
              <a:t>connect</a:t>
            </a:r>
            <a:r>
              <a:rPr lang="tr-TR" sz="1450" dirty="0"/>
              <a:t> </a:t>
            </a:r>
            <a:r>
              <a:rPr lang="tr-TR" sz="1450" dirty="0" err="1"/>
              <a:t>to</a:t>
            </a:r>
            <a:r>
              <a:rPr lang="tr-TR" sz="1450" dirty="0"/>
              <a:t> </a:t>
            </a:r>
            <a:r>
              <a:rPr lang="tr-TR" sz="1450" dirty="0" err="1"/>
              <a:t>the</a:t>
            </a:r>
            <a:r>
              <a:rPr lang="tr-TR" sz="1450" dirty="0"/>
              <a:t> network) </a:t>
            </a:r>
            <a:r>
              <a:rPr lang="tr-TR" sz="1450" dirty="0" err="1"/>
              <a:t>that</a:t>
            </a:r>
            <a:r>
              <a:rPr lang="tr-TR" sz="1450" dirty="0"/>
              <a:t> </a:t>
            </a:r>
            <a:r>
              <a:rPr lang="tr-TR" sz="1450" dirty="0" err="1"/>
              <a:t>are</a:t>
            </a:r>
            <a:r>
              <a:rPr lang="tr-TR" sz="1450" dirty="0"/>
              <a:t> </a:t>
            </a:r>
            <a:r>
              <a:rPr lang="tr-TR" sz="1450" b="1" dirty="0" err="1"/>
              <a:t>physically</a:t>
            </a:r>
            <a:r>
              <a:rPr lang="tr-TR" sz="1450" b="1" dirty="0"/>
              <a:t> </a:t>
            </a:r>
            <a:r>
              <a:rPr lang="tr-TR" sz="1450" b="1" dirty="0" err="1"/>
              <a:t>are</a:t>
            </a:r>
            <a:r>
              <a:rPr lang="tr-TR" sz="1450" b="1" dirty="0"/>
              <a:t> in </a:t>
            </a:r>
            <a:r>
              <a:rPr lang="tr-TR" sz="1450" b="1" dirty="0" err="1"/>
              <a:t>the</a:t>
            </a:r>
            <a:r>
              <a:rPr lang="tr-TR" sz="1450" b="1" dirty="0"/>
              <a:t> </a:t>
            </a:r>
            <a:r>
              <a:rPr lang="tr-TR" sz="1450" b="1" dirty="0" err="1"/>
              <a:t>same</a:t>
            </a:r>
            <a:r>
              <a:rPr lang="tr-TR" sz="1450" b="1" dirty="0"/>
              <a:t> network segment</a:t>
            </a:r>
            <a:r>
              <a:rPr lang="tr-TR" sz="1450" dirty="0"/>
              <a:t>.</a:t>
            </a:r>
            <a:endParaRPr sz="1450"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tr-TR" sz="1450">
                <a:solidFill>
                  <a:srgbClr val="373A3C"/>
                </a:solidFill>
                <a:highlight>
                  <a:srgbClr val="FFFFFF"/>
                </a:highlight>
              </a:rPr>
              <a:t>In a typical business environment, it’s a good idea to arrange your LAN’s workgroups along with department divisions; for instance, you would create a workgroup for </a:t>
            </a:r>
            <a:r>
              <a:rPr lang="tr-TR" sz="1450" i="1">
                <a:solidFill>
                  <a:srgbClr val="373A3C"/>
                </a:solidFill>
                <a:highlight>
                  <a:srgbClr val="FFFFFF"/>
                </a:highlight>
              </a:rPr>
              <a:t>Accounting</a:t>
            </a:r>
            <a:r>
              <a:rPr lang="tr-TR" sz="1450">
                <a:solidFill>
                  <a:srgbClr val="373A3C"/>
                </a:solidFill>
                <a:highlight>
                  <a:srgbClr val="FFFFFF"/>
                </a:highlight>
              </a:rPr>
              <a:t>, another one for </a:t>
            </a:r>
            <a:r>
              <a:rPr lang="tr-TR" sz="1450" i="1">
                <a:solidFill>
                  <a:srgbClr val="373A3C"/>
                </a:solidFill>
                <a:highlight>
                  <a:srgbClr val="FFFFFF"/>
                </a:highlight>
              </a:rPr>
              <a:t>Sales</a:t>
            </a:r>
            <a:r>
              <a:rPr lang="tr-TR" sz="1450">
                <a:solidFill>
                  <a:srgbClr val="373A3C"/>
                </a:solidFill>
                <a:highlight>
                  <a:srgbClr val="FFFFFF"/>
                </a:highlight>
              </a:rPr>
              <a:t>, and maybe another for </a:t>
            </a:r>
            <a:r>
              <a:rPr lang="tr-TR" sz="1450" i="1">
                <a:solidFill>
                  <a:srgbClr val="373A3C"/>
                </a:solidFill>
                <a:highlight>
                  <a:srgbClr val="FFFFFF"/>
                </a:highlight>
              </a:rPr>
              <a:t>Marketing or printing jobs</a:t>
            </a:r>
            <a:r>
              <a:rPr lang="tr-TR" sz="1450">
                <a:solidFill>
                  <a:srgbClr val="373A3C"/>
                </a:solidFill>
                <a:highlight>
                  <a:srgbClr val="FFFFFF"/>
                </a:highlight>
              </a:rPr>
              <a:t>. </a:t>
            </a:r>
            <a:endParaRPr sz="1450">
              <a:solidFill>
                <a:srgbClr val="373A3C"/>
              </a:solidFill>
              <a:highlight>
                <a:srgbClr val="FFFFFF"/>
              </a:highlight>
            </a:endParaRPr>
          </a:p>
          <a:p>
            <a:pPr marL="0" lvl="0" indent="0" algn="l" rtl="0">
              <a:lnSpc>
                <a:spcPct val="115000"/>
              </a:lnSpc>
              <a:spcBef>
                <a:spcPts val="1200"/>
              </a:spcBef>
              <a:spcAft>
                <a:spcPts val="0"/>
              </a:spcAft>
              <a:buSzPts val="1400"/>
              <a:buNone/>
            </a:pPr>
            <a:r>
              <a:rPr lang="tr-TR" sz="1450">
                <a:solidFill>
                  <a:srgbClr val="373A3C"/>
                </a:solidFill>
                <a:highlight>
                  <a:srgbClr val="FFFFFF"/>
                </a:highlight>
              </a:rPr>
              <a:t>The figure shows 3 separate LANs, each as its own workgroup.</a:t>
            </a:r>
            <a:endParaRPr sz="1450">
              <a:solidFill>
                <a:srgbClr val="373A3C"/>
              </a:solidFill>
              <a:highlight>
                <a:srgbClr val="FFFFFF"/>
              </a:highlight>
            </a:endParaRPr>
          </a:p>
          <a:p>
            <a:pPr marL="0" lvl="0" indent="0" algn="l" rtl="0">
              <a:lnSpc>
                <a:spcPct val="115000"/>
              </a:lnSpc>
              <a:spcBef>
                <a:spcPts val="1200"/>
              </a:spcBef>
              <a:spcAft>
                <a:spcPts val="0"/>
              </a:spcAft>
              <a:buSzPts val="1400"/>
              <a:buNone/>
            </a:pPr>
            <a:r>
              <a:rPr lang="tr-TR" sz="1450">
                <a:solidFill>
                  <a:srgbClr val="373A3C"/>
                </a:solidFill>
                <a:highlight>
                  <a:srgbClr val="FFFFFF"/>
                </a:highlight>
              </a:rPr>
              <a:t>There are 3 LANs in the picture because none of the workgroups is connected to each other. To overcome this problem we can simply use a router to connect 3 LANs into one LAN with 3 workgroups.</a:t>
            </a:r>
            <a:endParaRPr sz="1450">
              <a:solidFill>
                <a:srgbClr val="373A3C"/>
              </a:solidFill>
              <a:highlight>
                <a:srgbClr val="FFFFFF"/>
              </a:highlight>
            </a:endParaRPr>
          </a:p>
          <a:p>
            <a:pPr marL="0" lvl="0" indent="0" algn="l" rtl="0">
              <a:lnSpc>
                <a:spcPct val="115000"/>
              </a:lnSpc>
              <a:spcBef>
                <a:spcPts val="120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tr-TR" sz="1450" dirty="0" err="1">
                <a:solidFill>
                  <a:srgbClr val="373A3C"/>
                </a:solidFill>
                <a:highlight>
                  <a:srgbClr val="FFFFFF"/>
                </a:highlight>
              </a:rPr>
              <a:t>In</a:t>
            </a:r>
            <a:r>
              <a:rPr lang="tr-TR" sz="1450" dirty="0">
                <a:solidFill>
                  <a:srgbClr val="373A3C"/>
                </a:solidFill>
                <a:highlight>
                  <a:srgbClr val="FFFFFF"/>
                </a:highlight>
              </a:rPr>
              <a:t> a </a:t>
            </a:r>
            <a:r>
              <a:rPr lang="tr-TR" sz="1450" dirty="0" err="1">
                <a:solidFill>
                  <a:srgbClr val="373A3C"/>
                </a:solidFill>
                <a:highlight>
                  <a:srgbClr val="FFFFFF"/>
                </a:highlight>
              </a:rPr>
              <a:t>typical</a:t>
            </a:r>
            <a:r>
              <a:rPr lang="tr-TR" sz="1450" dirty="0">
                <a:solidFill>
                  <a:srgbClr val="373A3C"/>
                </a:solidFill>
                <a:highlight>
                  <a:srgbClr val="FFFFFF"/>
                </a:highlight>
              </a:rPr>
              <a:t> </a:t>
            </a:r>
            <a:r>
              <a:rPr lang="tr-TR" sz="1450" dirty="0" err="1">
                <a:solidFill>
                  <a:srgbClr val="373A3C"/>
                </a:solidFill>
                <a:highlight>
                  <a:srgbClr val="FFFFFF"/>
                </a:highlight>
              </a:rPr>
              <a:t>business</a:t>
            </a:r>
            <a:r>
              <a:rPr lang="tr-TR" sz="1450" dirty="0">
                <a:solidFill>
                  <a:srgbClr val="373A3C"/>
                </a:solidFill>
                <a:highlight>
                  <a:srgbClr val="FFFFFF"/>
                </a:highlight>
              </a:rPr>
              <a:t> </a:t>
            </a:r>
            <a:r>
              <a:rPr lang="tr-TR" sz="1450" dirty="0" err="1">
                <a:solidFill>
                  <a:srgbClr val="373A3C"/>
                </a:solidFill>
                <a:highlight>
                  <a:srgbClr val="FFFFFF"/>
                </a:highlight>
              </a:rPr>
              <a:t>environment</a:t>
            </a:r>
            <a:r>
              <a:rPr lang="tr-TR" sz="1450" dirty="0">
                <a:solidFill>
                  <a:srgbClr val="373A3C"/>
                </a:solidFill>
                <a:highlight>
                  <a:srgbClr val="FFFFFF"/>
                </a:highlight>
              </a:rPr>
              <a:t>, </a:t>
            </a:r>
            <a:r>
              <a:rPr lang="tr-TR" sz="1450" dirty="0" err="1">
                <a:solidFill>
                  <a:srgbClr val="373A3C"/>
                </a:solidFill>
                <a:highlight>
                  <a:srgbClr val="FFFFFF"/>
                </a:highlight>
              </a:rPr>
              <a:t>it’s</a:t>
            </a:r>
            <a:r>
              <a:rPr lang="tr-TR" sz="1450" dirty="0">
                <a:solidFill>
                  <a:srgbClr val="373A3C"/>
                </a:solidFill>
                <a:highlight>
                  <a:srgbClr val="FFFFFF"/>
                </a:highlight>
              </a:rPr>
              <a:t> a </a:t>
            </a:r>
            <a:r>
              <a:rPr lang="tr-TR" sz="1450" dirty="0" err="1">
                <a:solidFill>
                  <a:srgbClr val="373A3C"/>
                </a:solidFill>
                <a:highlight>
                  <a:srgbClr val="FFFFFF"/>
                </a:highlight>
              </a:rPr>
              <a:t>good</a:t>
            </a:r>
            <a:r>
              <a:rPr lang="tr-TR" sz="1450" dirty="0">
                <a:solidFill>
                  <a:srgbClr val="373A3C"/>
                </a:solidFill>
                <a:highlight>
                  <a:srgbClr val="FFFFFF"/>
                </a:highlight>
              </a:rPr>
              <a:t> idea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arrange</a:t>
            </a:r>
            <a:r>
              <a:rPr lang="tr-TR" sz="1450" dirty="0">
                <a:solidFill>
                  <a:srgbClr val="373A3C"/>
                </a:solidFill>
                <a:highlight>
                  <a:srgbClr val="FFFFFF"/>
                </a:highlight>
              </a:rPr>
              <a:t> </a:t>
            </a:r>
            <a:r>
              <a:rPr lang="tr-TR" sz="1450" dirty="0" err="1">
                <a:solidFill>
                  <a:srgbClr val="373A3C"/>
                </a:solidFill>
                <a:highlight>
                  <a:srgbClr val="FFFFFF"/>
                </a:highlight>
              </a:rPr>
              <a:t>your</a:t>
            </a:r>
            <a:r>
              <a:rPr lang="tr-TR" sz="1450" dirty="0">
                <a:solidFill>
                  <a:srgbClr val="373A3C"/>
                </a:solidFill>
                <a:highlight>
                  <a:srgbClr val="FFFFFF"/>
                </a:highlight>
              </a:rPr>
              <a:t> </a:t>
            </a:r>
            <a:r>
              <a:rPr lang="tr-TR" sz="1450" dirty="0" err="1">
                <a:solidFill>
                  <a:srgbClr val="373A3C"/>
                </a:solidFill>
                <a:highlight>
                  <a:srgbClr val="FFFFFF"/>
                </a:highlight>
              </a:rPr>
              <a:t>LAN’s</a:t>
            </a:r>
            <a:r>
              <a:rPr lang="tr-TR" sz="1450" dirty="0">
                <a:solidFill>
                  <a:srgbClr val="373A3C"/>
                </a:solidFill>
                <a:highlight>
                  <a:srgbClr val="FFFFFF"/>
                </a:highlight>
              </a:rPr>
              <a:t> </a:t>
            </a:r>
            <a:r>
              <a:rPr lang="tr-TR" sz="1450" dirty="0" err="1">
                <a:solidFill>
                  <a:srgbClr val="373A3C"/>
                </a:solidFill>
                <a:highlight>
                  <a:srgbClr val="FFFFFF"/>
                </a:highlight>
              </a:rPr>
              <a:t>workgroups</a:t>
            </a:r>
            <a:r>
              <a:rPr lang="tr-TR" sz="1450" dirty="0">
                <a:solidFill>
                  <a:srgbClr val="373A3C"/>
                </a:solidFill>
                <a:highlight>
                  <a:srgbClr val="FFFFFF"/>
                </a:highlight>
              </a:rPr>
              <a:t> </a:t>
            </a:r>
            <a:r>
              <a:rPr lang="tr-TR" sz="1450" dirty="0" err="1">
                <a:solidFill>
                  <a:srgbClr val="373A3C"/>
                </a:solidFill>
                <a:highlight>
                  <a:srgbClr val="FFFFFF"/>
                </a:highlight>
              </a:rPr>
              <a:t>along</a:t>
            </a:r>
            <a:r>
              <a:rPr lang="tr-TR" sz="1450" dirty="0">
                <a:solidFill>
                  <a:srgbClr val="373A3C"/>
                </a:solidFill>
                <a:highlight>
                  <a:srgbClr val="FFFFFF"/>
                </a:highlight>
              </a:rPr>
              <a:t> </a:t>
            </a:r>
            <a:r>
              <a:rPr lang="tr-TR" sz="1450" dirty="0" err="1">
                <a:solidFill>
                  <a:srgbClr val="373A3C"/>
                </a:solidFill>
                <a:highlight>
                  <a:srgbClr val="FFFFFF"/>
                </a:highlight>
              </a:rPr>
              <a:t>with</a:t>
            </a:r>
            <a:r>
              <a:rPr lang="tr-TR" sz="1450" dirty="0">
                <a:solidFill>
                  <a:srgbClr val="373A3C"/>
                </a:solidFill>
                <a:highlight>
                  <a:srgbClr val="FFFFFF"/>
                </a:highlight>
              </a:rPr>
              <a:t> </a:t>
            </a:r>
            <a:r>
              <a:rPr lang="tr-TR" sz="1450" dirty="0" err="1">
                <a:solidFill>
                  <a:srgbClr val="373A3C"/>
                </a:solidFill>
                <a:highlight>
                  <a:srgbClr val="FFFFFF"/>
                </a:highlight>
              </a:rPr>
              <a:t>department</a:t>
            </a:r>
            <a:r>
              <a:rPr lang="tr-TR" sz="1450" dirty="0">
                <a:solidFill>
                  <a:srgbClr val="373A3C"/>
                </a:solidFill>
                <a:highlight>
                  <a:srgbClr val="FFFFFF"/>
                </a:highlight>
              </a:rPr>
              <a:t> </a:t>
            </a:r>
            <a:r>
              <a:rPr lang="tr-TR" sz="1450" dirty="0" err="1">
                <a:solidFill>
                  <a:srgbClr val="373A3C"/>
                </a:solidFill>
                <a:highlight>
                  <a:srgbClr val="FFFFFF"/>
                </a:highlight>
              </a:rPr>
              <a:t>divisions</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dirty="0" err="1">
                <a:solidFill>
                  <a:srgbClr val="373A3C"/>
                </a:solidFill>
                <a:highlight>
                  <a:srgbClr val="FFFFFF"/>
                </a:highlight>
              </a:rPr>
              <a:t>instance</a:t>
            </a:r>
            <a:r>
              <a:rPr lang="tr-TR" sz="1450" dirty="0">
                <a:solidFill>
                  <a:srgbClr val="373A3C"/>
                </a:solidFill>
                <a:highlight>
                  <a:srgbClr val="FFFFFF"/>
                </a:highlight>
              </a:rPr>
              <a:t>, </a:t>
            </a:r>
            <a:r>
              <a:rPr lang="tr-TR" sz="1450" dirty="0" err="1">
                <a:solidFill>
                  <a:srgbClr val="373A3C"/>
                </a:solidFill>
                <a:highlight>
                  <a:srgbClr val="FFFFFF"/>
                </a:highlight>
              </a:rPr>
              <a:t>you</a:t>
            </a:r>
            <a:r>
              <a:rPr lang="tr-TR" sz="1450" dirty="0">
                <a:solidFill>
                  <a:srgbClr val="373A3C"/>
                </a:solidFill>
                <a:highlight>
                  <a:srgbClr val="FFFFFF"/>
                </a:highlight>
              </a:rPr>
              <a:t> </a:t>
            </a:r>
            <a:r>
              <a:rPr lang="tr-TR" sz="1450" dirty="0" err="1">
                <a:solidFill>
                  <a:srgbClr val="373A3C"/>
                </a:solidFill>
                <a:highlight>
                  <a:srgbClr val="FFFFFF"/>
                </a:highlight>
              </a:rPr>
              <a:t>would</a:t>
            </a:r>
            <a:r>
              <a:rPr lang="tr-TR" sz="1450" dirty="0">
                <a:solidFill>
                  <a:srgbClr val="373A3C"/>
                </a:solidFill>
                <a:highlight>
                  <a:srgbClr val="FFFFFF"/>
                </a:highlight>
              </a:rPr>
              <a:t> </a:t>
            </a:r>
            <a:r>
              <a:rPr lang="tr-TR" sz="1450" dirty="0" err="1">
                <a:solidFill>
                  <a:srgbClr val="373A3C"/>
                </a:solidFill>
                <a:highlight>
                  <a:srgbClr val="FFFFFF"/>
                </a:highlight>
              </a:rPr>
              <a:t>create</a:t>
            </a:r>
            <a:r>
              <a:rPr lang="tr-TR" sz="1450" dirty="0">
                <a:solidFill>
                  <a:srgbClr val="373A3C"/>
                </a:solidFill>
                <a:highlight>
                  <a:srgbClr val="FFFFFF"/>
                </a:highlight>
              </a:rPr>
              <a:t> a </a:t>
            </a:r>
            <a:r>
              <a:rPr lang="tr-TR" sz="1450" dirty="0" err="1">
                <a:solidFill>
                  <a:srgbClr val="373A3C"/>
                </a:solidFill>
                <a:highlight>
                  <a:srgbClr val="FFFFFF"/>
                </a:highlight>
              </a:rPr>
              <a:t>workgroup</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i="1" dirty="0">
                <a:solidFill>
                  <a:srgbClr val="373A3C"/>
                </a:solidFill>
                <a:highlight>
                  <a:srgbClr val="FFFFFF"/>
                </a:highlight>
              </a:rPr>
              <a:t>Accounting</a:t>
            </a:r>
            <a:r>
              <a:rPr lang="tr-TR" sz="1450" dirty="0">
                <a:solidFill>
                  <a:srgbClr val="373A3C"/>
                </a:solidFill>
                <a:highlight>
                  <a:srgbClr val="FFFFFF"/>
                </a:highlight>
              </a:rPr>
              <a:t>, </a:t>
            </a:r>
            <a:r>
              <a:rPr lang="tr-TR" sz="1450" dirty="0" err="1">
                <a:solidFill>
                  <a:srgbClr val="373A3C"/>
                </a:solidFill>
                <a:highlight>
                  <a:srgbClr val="FFFFFF"/>
                </a:highlight>
              </a:rPr>
              <a:t>another</a:t>
            </a:r>
            <a:r>
              <a:rPr lang="tr-TR" sz="1450" dirty="0">
                <a:solidFill>
                  <a:srgbClr val="373A3C"/>
                </a:solidFill>
                <a:highlight>
                  <a:srgbClr val="FFFFFF"/>
                </a:highlight>
              </a:rPr>
              <a:t> </a:t>
            </a:r>
            <a:r>
              <a:rPr lang="tr-TR" sz="1450" dirty="0" err="1">
                <a:solidFill>
                  <a:srgbClr val="373A3C"/>
                </a:solidFill>
                <a:highlight>
                  <a:srgbClr val="FFFFFF"/>
                </a:highlight>
              </a:rPr>
              <a:t>one</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i="1" dirty="0" err="1">
                <a:solidFill>
                  <a:srgbClr val="373A3C"/>
                </a:solidFill>
                <a:highlight>
                  <a:srgbClr val="FFFFFF"/>
                </a:highlight>
              </a:rPr>
              <a:t>Sales</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maybe</a:t>
            </a:r>
            <a:r>
              <a:rPr lang="tr-TR" sz="1450" dirty="0">
                <a:solidFill>
                  <a:srgbClr val="373A3C"/>
                </a:solidFill>
                <a:highlight>
                  <a:srgbClr val="FFFFFF"/>
                </a:highlight>
              </a:rPr>
              <a:t> </a:t>
            </a:r>
            <a:r>
              <a:rPr lang="tr-TR" sz="1450" dirty="0" err="1">
                <a:solidFill>
                  <a:srgbClr val="373A3C"/>
                </a:solidFill>
                <a:highlight>
                  <a:srgbClr val="FFFFFF"/>
                </a:highlight>
              </a:rPr>
              <a:t>another</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i="1" dirty="0">
                <a:solidFill>
                  <a:srgbClr val="373A3C"/>
                </a:solidFill>
                <a:highlight>
                  <a:srgbClr val="FFFFFF"/>
                </a:highlight>
              </a:rPr>
              <a:t>Marketing </a:t>
            </a:r>
            <a:r>
              <a:rPr lang="tr-TR" sz="1450" i="1" dirty="0" err="1">
                <a:solidFill>
                  <a:srgbClr val="373A3C"/>
                </a:solidFill>
                <a:highlight>
                  <a:srgbClr val="FFFFFF"/>
                </a:highlight>
              </a:rPr>
              <a:t>or</a:t>
            </a:r>
            <a:r>
              <a:rPr lang="tr-TR" sz="1450" i="1" dirty="0">
                <a:solidFill>
                  <a:srgbClr val="373A3C"/>
                </a:solidFill>
                <a:highlight>
                  <a:srgbClr val="FFFFFF"/>
                </a:highlight>
              </a:rPr>
              <a:t> </a:t>
            </a:r>
            <a:r>
              <a:rPr lang="tr-TR" sz="1450" i="1" dirty="0" err="1">
                <a:solidFill>
                  <a:srgbClr val="373A3C"/>
                </a:solidFill>
                <a:highlight>
                  <a:srgbClr val="FFFFFF"/>
                </a:highlight>
              </a:rPr>
              <a:t>printing</a:t>
            </a:r>
            <a:r>
              <a:rPr lang="tr-TR" sz="1450" i="1" dirty="0">
                <a:solidFill>
                  <a:srgbClr val="373A3C"/>
                </a:solidFill>
                <a:highlight>
                  <a:srgbClr val="FFFFFF"/>
                </a:highlight>
              </a:rPr>
              <a:t> </a:t>
            </a:r>
            <a:r>
              <a:rPr lang="tr-TR" sz="1450" i="1" dirty="0" err="1">
                <a:solidFill>
                  <a:srgbClr val="373A3C"/>
                </a:solidFill>
                <a:highlight>
                  <a:srgbClr val="FFFFFF"/>
                </a:highlight>
              </a:rPr>
              <a:t>jobs</a:t>
            </a:r>
            <a:r>
              <a:rPr lang="tr-TR" sz="1450" dirty="0">
                <a:solidFill>
                  <a:srgbClr val="373A3C"/>
                </a:solidFill>
                <a:highlight>
                  <a:srgbClr val="FFFFFF"/>
                </a:highlight>
              </a:rPr>
              <a:t>. </a:t>
            </a:r>
            <a:endParaRPr sz="1450" dirty="0">
              <a:solidFill>
                <a:srgbClr val="373A3C"/>
              </a:solidFill>
              <a:highlight>
                <a:srgbClr val="FFFFFF"/>
              </a:highlight>
            </a:endParaRPr>
          </a:p>
          <a:p>
            <a:pPr marL="0" lvl="0" indent="0" algn="l" rtl="0">
              <a:lnSpc>
                <a:spcPct val="115000"/>
              </a:lnSpc>
              <a:spcBef>
                <a:spcPts val="1200"/>
              </a:spcBef>
              <a:spcAft>
                <a:spcPts val="0"/>
              </a:spcAft>
              <a:buSzPts val="1400"/>
              <a:buNone/>
            </a:pP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figure</a:t>
            </a:r>
            <a:r>
              <a:rPr lang="tr-TR" sz="1450" dirty="0">
                <a:solidFill>
                  <a:srgbClr val="373A3C"/>
                </a:solidFill>
                <a:highlight>
                  <a:srgbClr val="FFFFFF"/>
                </a:highlight>
              </a:rPr>
              <a:t> </a:t>
            </a:r>
            <a:r>
              <a:rPr lang="tr-TR" sz="1450" dirty="0" err="1">
                <a:solidFill>
                  <a:srgbClr val="373A3C"/>
                </a:solidFill>
                <a:highlight>
                  <a:srgbClr val="FFFFFF"/>
                </a:highlight>
              </a:rPr>
              <a:t>shows</a:t>
            </a:r>
            <a:r>
              <a:rPr lang="tr-TR" sz="1450" dirty="0">
                <a:solidFill>
                  <a:srgbClr val="373A3C"/>
                </a:solidFill>
                <a:highlight>
                  <a:srgbClr val="FFFFFF"/>
                </a:highlight>
              </a:rPr>
              <a:t> 3 </a:t>
            </a:r>
            <a:r>
              <a:rPr lang="tr-TR" sz="1450" dirty="0" err="1">
                <a:solidFill>
                  <a:srgbClr val="373A3C"/>
                </a:solidFill>
                <a:highlight>
                  <a:srgbClr val="FFFFFF"/>
                </a:highlight>
              </a:rPr>
              <a:t>separate</a:t>
            </a:r>
            <a:r>
              <a:rPr lang="tr-TR" sz="1450" dirty="0">
                <a:solidFill>
                  <a:srgbClr val="373A3C"/>
                </a:solidFill>
                <a:highlight>
                  <a:srgbClr val="FFFFFF"/>
                </a:highlight>
              </a:rPr>
              <a:t> </a:t>
            </a:r>
            <a:r>
              <a:rPr lang="tr-TR" sz="1450" dirty="0" err="1">
                <a:solidFill>
                  <a:srgbClr val="373A3C"/>
                </a:solidFill>
                <a:highlight>
                  <a:srgbClr val="FFFFFF"/>
                </a:highlight>
              </a:rPr>
              <a:t>LANs</a:t>
            </a:r>
            <a:r>
              <a:rPr lang="tr-TR" sz="1450" dirty="0">
                <a:solidFill>
                  <a:srgbClr val="373A3C"/>
                </a:solidFill>
                <a:highlight>
                  <a:srgbClr val="FFFFFF"/>
                </a:highlight>
              </a:rPr>
              <a:t>, </a:t>
            </a:r>
            <a:r>
              <a:rPr lang="tr-TR" sz="1450" dirty="0" err="1">
                <a:solidFill>
                  <a:srgbClr val="373A3C"/>
                </a:solidFill>
                <a:highlight>
                  <a:srgbClr val="FFFFFF"/>
                </a:highlight>
              </a:rPr>
              <a:t>each</a:t>
            </a:r>
            <a:r>
              <a:rPr lang="tr-TR" sz="1450" dirty="0">
                <a:solidFill>
                  <a:srgbClr val="373A3C"/>
                </a:solidFill>
                <a:highlight>
                  <a:srgbClr val="FFFFFF"/>
                </a:highlight>
              </a:rPr>
              <a:t> as </a:t>
            </a:r>
            <a:r>
              <a:rPr lang="tr-TR" sz="1450" dirty="0" err="1">
                <a:solidFill>
                  <a:srgbClr val="373A3C"/>
                </a:solidFill>
                <a:highlight>
                  <a:srgbClr val="FFFFFF"/>
                </a:highlight>
              </a:rPr>
              <a:t>its</a:t>
            </a:r>
            <a:r>
              <a:rPr lang="tr-TR" sz="1450" dirty="0">
                <a:solidFill>
                  <a:srgbClr val="373A3C"/>
                </a:solidFill>
                <a:highlight>
                  <a:srgbClr val="FFFFFF"/>
                </a:highlight>
              </a:rPr>
              <a:t> </a:t>
            </a:r>
            <a:r>
              <a:rPr lang="tr-TR" sz="1450" dirty="0" err="1">
                <a:solidFill>
                  <a:srgbClr val="373A3C"/>
                </a:solidFill>
                <a:highlight>
                  <a:srgbClr val="FFFFFF"/>
                </a:highlight>
              </a:rPr>
              <a:t>own</a:t>
            </a:r>
            <a:r>
              <a:rPr lang="tr-TR" sz="1450" dirty="0">
                <a:solidFill>
                  <a:srgbClr val="373A3C"/>
                </a:solidFill>
                <a:highlight>
                  <a:srgbClr val="FFFFFF"/>
                </a:highlight>
              </a:rPr>
              <a:t> </a:t>
            </a:r>
            <a:r>
              <a:rPr lang="tr-TR" sz="1450" dirty="0" err="1">
                <a:solidFill>
                  <a:srgbClr val="373A3C"/>
                </a:solidFill>
                <a:highlight>
                  <a:srgbClr val="FFFFFF"/>
                </a:highlight>
              </a:rPr>
              <a:t>workgroup</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15000"/>
              </a:lnSpc>
              <a:spcBef>
                <a:spcPts val="1200"/>
              </a:spcBef>
              <a:spcAft>
                <a:spcPts val="0"/>
              </a:spcAft>
              <a:buSzPts val="1400"/>
              <a:buNone/>
            </a:pPr>
            <a:r>
              <a:rPr lang="tr-TR" sz="1450" dirty="0" err="1">
                <a:solidFill>
                  <a:srgbClr val="373A3C"/>
                </a:solidFill>
                <a:highlight>
                  <a:srgbClr val="FFFFFF"/>
                </a:highlight>
              </a:rPr>
              <a:t>There</a:t>
            </a:r>
            <a:r>
              <a:rPr lang="tr-TR" sz="1450" dirty="0">
                <a:solidFill>
                  <a:srgbClr val="373A3C"/>
                </a:solidFill>
                <a:highlight>
                  <a:srgbClr val="FFFFFF"/>
                </a:highlight>
              </a:rPr>
              <a:t> </a:t>
            </a:r>
            <a:r>
              <a:rPr lang="tr-TR" sz="1450" dirty="0" err="1">
                <a:solidFill>
                  <a:srgbClr val="373A3C"/>
                </a:solidFill>
                <a:highlight>
                  <a:srgbClr val="FFFFFF"/>
                </a:highlight>
              </a:rPr>
              <a:t>are</a:t>
            </a:r>
            <a:r>
              <a:rPr lang="tr-TR" sz="1450" dirty="0">
                <a:solidFill>
                  <a:srgbClr val="373A3C"/>
                </a:solidFill>
                <a:highlight>
                  <a:srgbClr val="FFFFFF"/>
                </a:highlight>
              </a:rPr>
              <a:t> 3 </a:t>
            </a:r>
            <a:r>
              <a:rPr lang="tr-TR" sz="1450" dirty="0" err="1">
                <a:solidFill>
                  <a:srgbClr val="373A3C"/>
                </a:solidFill>
                <a:highlight>
                  <a:srgbClr val="FFFFFF"/>
                </a:highlight>
              </a:rPr>
              <a:t>LANs</a:t>
            </a:r>
            <a:r>
              <a:rPr lang="tr-TR" sz="1450" dirty="0">
                <a:solidFill>
                  <a:srgbClr val="373A3C"/>
                </a:solidFill>
                <a:highlight>
                  <a:srgbClr val="FFFFFF"/>
                </a:highlight>
              </a:rPr>
              <a:t> in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picture</a:t>
            </a:r>
            <a:r>
              <a:rPr lang="tr-TR" sz="1450" dirty="0">
                <a:solidFill>
                  <a:srgbClr val="373A3C"/>
                </a:solidFill>
                <a:highlight>
                  <a:srgbClr val="FFFFFF"/>
                </a:highlight>
              </a:rPr>
              <a:t> </a:t>
            </a:r>
            <a:r>
              <a:rPr lang="tr-TR" sz="1450" dirty="0" err="1">
                <a:solidFill>
                  <a:srgbClr val="373A3C"/>
                </a:solidFill>
                <a:highlight>
                  <a:srgbClr val="FFFFFF"/>
                </a:highlight>
              </a:rPr>
              <a:t>because</a:t>
            </a:r>
            <a:r>
              <a:rPr lang="tr-TR" sz="1450" dirty="0">
                <a:solidFill>
                  <a:srgbClr val="373A3C"/>
                </a:solidFill>
                <a:highlight>
                  <a:srgbClr val="FFFFFF"/>
                </a:highlight>
              </a:rPr>
              <a:t> </a:t>
            </a:r>
            <a:r>
              <a:rPr lang="tr-TR" sz="1450" dirty="0" err="1">
                <a:solidFill>
                  <a:srgbClr val="373A3C"/>
                </a:solidFill>
                <a:highlight>
                  <a:srgbClr val="FFFFFF"/>
                </a:highlight>
              </a:rPr>
              <a:t>none</a:t>
            </a:r>
            <a:r>
              <a:rPr lang="tr-TR" sz="1450" dirty="0">
                <a:solidFill>
                  <a:srgbClr val="373A3C"/>
                </a:solidFill>
                <a:highlight>
                  <a:srgbClr val="FFFFFF"/>
                </a:highlight>
              </a:rPr>
              <a:t> of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workgroups</a:t>
            </a:r>
            <a:r>
              <a:rPr lang="tr-TR" sz="1450" dirty="0">
                <a:solidFill>
                  <a:srgbClr val="373A3C"/>
                </a:solidFill>
                <a:highlight>
                  <a:srgbClr val="FFFFFF"/>
                </a:highlight>
              </a:rPr>
              <a:t> is </a:t>
            </a:r>
            <a:r>
              <a:rPr lang="tr-TR" sz="1450" dirty="0" err="1">
                <a:solidFill>
                  <a:srgbClr val="373A3C"/>
                </a:solidFill>
                <a:highlight>
                  <a:srgbClr val="FFFFFF"/>
                </a:highlight>
              </a:rPr>
              <a:t>connected</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each</a:t>
            </a:r>
            <a:r>
              <a:rPr lang="tr-TR" sz="1450" dirty="0">
                <a:solidFill>
                  <a:srgbClr val="373A3C"/>
                </a:solidFill>
                <a:highlight>
                  <a:srgbClr val="FFFFFF"/>
                </a:highlight>
              </a:rPr>
              <a:t> </a:t>
            </a:r>
            <a:r>
              <a:rPr lang="tr-TR" sz="1450" dirty="0" err="1">
                <a:solidFill>
                  <a:srgbClr val="373A3C"/>
                </a:solidFill>
                <a:highlight>
                  <a:srgbClr val="FFFFFF"/>
                </a:highlight>
              </a:rPr>
              <a:t>other</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overcome</a:t>
            </a:r>
            <a:r>
              <a:rPr lang="tr-TR" sz="1450" dirty="0">
                <a:solidFill>
                  <a:srgbClr val="373A3C"/>
                </a:solidFill>
                <a:highlight>
                  <a:srgbClr val="FFFFFF"/>
                </a:highlight>
              </a:rPr>
              <a:t> </a:t>
            </a:r>
            <a:r>
              <a:rPr lang="tr-TR" sz="1450" dirty="0" err="1">
                <a:solidFill>
                  <a:srgbClr val="373A3C"/>
                </a:solidFill>
                <a:highlight>
                  <a:srgbClr val="FFFFFF"/>
                </a:highlight>
              </a:rPr>
              <a:t>this</a:t>
            </a:r>
            <a:r>
              <a:rPr lang="tr-TR" sz="1450" dirty="0">
                <a:solidFill>
                  <a:srgbClr val="373A3C"/>
                </a:solidFill>
                <a:highlight>
                  <a:srgbClr val="FFFFFF"/>
                </a:highlight>
              </a:rPr>
              <a:t> problem </a:t>
            </a:r>
            <a:r>
              <a:rPr lang="tr-TR" sz="1450" dirty="0" err="1">
                <a:solidFill>
                  <a:srgbClr val="373A3C"/>
                </a:solidFill>
                <a:highlight>
                  <a:srgbClr val="FFFFFF"/>
                </a:highlight>
              </a:rPr>
              <a:t>we</a:t>
            </a:r>
            <a:r>
              <a:rPr lang="tr-TR" sz="1450" dirty="0">
                <a:solidFill>
                  <a:srgbClr val="373A3C"/>
                </a:solidFill>
                <a:highlight>
                  <a:srgbClr val="FFFFFF"/>
                </a:highlight>
              </a:rPr>
              <a:t> can </a:t>
            </a:r>
            <a:r>
              <a:rPr lang="tr-TR" sz="1450" dirty="0" err="1">
                <a:solidFill>
                  <a:srgbClr val="373A3C"/>
                </a:solidFill>
                <a:highlight>
                  <a:srgbClr val="FFFFFF"/>
                </a:highlight>
              </a:rPr>
              <a:t>simply</a:t>
            </a:r>
            <a:r>
              <a:rPr lang="tr-TR" sz="1450" dirty="0">
                <a:solidFill>
                  <a:srgbClr val="373A3C"/>
                </a:solidFill>
                <a:highlight>
                  <a:srgbClr val="FFFFFF"/>
                </a:highlight>
              </a:rPr>
              <a:t> </a:t>
            </a:r>
            <a:r>
              <a:rPr lang="tr-TR" sz="1450" dirty="0" err="1">
                <a:solidFill>
                  <a:srgbClr val="373A3C"/>
                </a:solidFill>
                <a:highlight>
                  <a:srgbClr val="FFFFFF"/>
                </a:highlight>
              </a:rPr>
              <a:t>use</a:t>
            </a:r>
            <a:r>
              <a:rPr lang="tr-TR" sz="1450" dirty="0">
                <a:solidFill>
                  <a:srgbClr val="373A3C"/>
                </a:solidFill>
                <a:highlight>
                  <a:srgbClr val="FFFFFF"/>
                </a:highlight>
              </a:rPr>
              <a:t> a </a:t>
            </a:r>
            <a:r>
              <a:rPr lang="tr-TR" sz="1450" dirty="0" err="1">
                <a:solidFill>
                  <a:srgbClr val="373A3C"/>
                </a:solidFill>
                <a:highlight>
                  <a:srgbClr val="FFFFFF"/>
                </a:highlight>
              </a:rPr>
              <a:t>router</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connect</a:t>
            </a:r>
            <a:r>
              <a:rPr lang="tr-TR" sz="1450" dirty="0">
                <a:solidFill>
                  <a:srgbClr val="373A3C"/>
                </a:solidFill>
                <a:highlight>
                  <a:srgbClr val="FFFFFF"/>
                </a:highlight>
              </a:rPr>
              <a:t> 3 </a:t>
            </a:r>
            <a:r>
              <a:rPr lang="tr-TR" sz="1450" dirty="0" err="1">
                <a:solidFill>
                  <a:srgbClr val="373A3C"/>
                </a:solidFill>
                <a:highlight>
                  <a:srgbClr val="FFFFFF"/>
                </a:highlight>
              </a:rPr>
              <a:t>LANs</a:t>
            </a:r>
            <a:r>
              <a:rPr lang="tr-TR" sz="1450" dirty="0">
                <a:solidFill>
                  <a:srgbClr val="373A3C"/>
                </a:solidFill>
                <a:highlight>
                  <a:srgbClr val="FFFFFF"/>
                </a:highlight>
              </a:rPr>
              <a:t> </a:t>
            </a:r>
            <a:r>
              <a:rPr lang="tr-TR" sz="1450" dirty="0" err="1">
                <a:solidFill>
                  <a:srgbClr val="373A3C"/>
                </a:solidFill>
                <a:highlight>
                  <a:srgbClr val="FFFFFF"/>
                </a:highlight>
              </a:rPr>
              <a:t>into</a:t>
            </a:r>
            <a:r>
              <a:rPr lang="tr-TR" sz="1450" dirty="0">
                <a:solidFill>
                  <a:srgbClr val="373A3C"/>
                </a:solidFill>
                <a:highlight>
                  <a:srgbClr val="FFFFFF"/>
                </a:highlight>
              </a:rPr>
              <a:t> </a:t>
            </a:r>
            <a:r>
              <a:rPr lang="tr-TR" sz="1450" dirty="0" err="1">
                <a:solidFill>
                  <a:srgbClr val="373A3C"/>
                </a:solidFill>
                <a:highlight>
                  <a:srgbClr val="FFFFFF"/>
                </a:highlight>
              </a:rPr>
              <a:t>one</a:t>
            </a:r>
            <a:r>
              <a:rPr lang="tr-TR" sz="1450" dirty="0">
                <a:solidFill>
                  <a:srgbClr val="373A3C"/>
                </a:solidFill>
                <a:highlight>
                  <a:srgbClr val="FFFFFF"/>
                </a:highlight>
              </a:rPr>
              <a:t> LAN </a:t>
            </a:r>
            <a:r>
              <a:rPr lang="tr-TR" sz="1450" dirty="0" err="1">
                <a:solidFill>
                  <a:srgbClr val="373A3C"/>
                </a:solidFill>
                <a:highlight>
                  <a:srgbClr val="FFFFFF"/>
                </a:highlight>
              </a:rPr>
              <a:t>with</a:t>
            </a:r>
            <a:r>
              <a:rPr lang="tr-TR" sz="1450" dirty="0">
                <a:solidFill>
                  <a:srgbClr val="373A3C"/>
                </a:solidFill>
                <a:highlight>
                  <a:srgbClr val="FFFFFF"/>
                </a:highlight>
              </a:rPr>
              <a:t> 3 </a:t>
            </a:r>
            <a:r>
              <a:rPr lang="tr-TR" sz="1450" dirty="0" err="1">
                <a:solidFill>
                  <a:srgbClr val="373A3C"/>
                </a:solidFill>
                <a:highlight>
                  <a:srgbClr val="FFFFFF"/>
                </a:highlight>
              </a:rPr>
              <a:t>workgroups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15000"/>
              </a:lnSpc>
              <a:spcBef>
                <a:spcPts val="120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dirty="0"/>
              <a:t>A </a:t>
            </a:r>
            <a:r>
              <a:rPr lang="tr-TR" sz="1400" b="1" dirty="0" err="1"/>
              <a:t>node</a:t>
            </a:r>
            <a:r>
              <a:rPr lang="tr-TR" sz="1400" b="1" dirty="0"/>
              <a:t> </a:t>
            </a:r>
            <a:r>
              <a:rPr lang="tr-TR" sz="1400" dirty="0"/>
              <a:t>is </a:t>
            </a:r>
            <a:r>
              <a:rPr lang="tr-TR" sz="1400" dirty="0" err="1"/>
              <a:t>any</a:t>
            </a:r>
            <a:r>
              <a:rPr lang="tr-TR" sz="1400" dirty="0"/>
              <a:t> </a:t>
            </a:r>
            <a:r>
              <a:rPr lang="tr-TR" sz="1400" dirty="0" err="1"/>
              <a:t>device</a:t>
            </a:r>
            <a:r>
              <a:rPr lang="tr-TR" sz="1400" dirty="0"/>
              <a:t> </a:t>
            </a:r>
            <a:r>
              <a:rPr lang="tr-TR" sz="1400" dirty="0" err="1"/>
              <a:t>that</a:t>
            </a:r>
            <a:r>
              <a:rPr lang="tr-TR" sz="1400" dirty="0"/>
              <a:t> can </a:t>
            </a:r>
            <a:r>
              <a:rPr lang="tr-TR" sz="1400" dirty="0" err="1"/>
              <a:t>communicate</a:t>
            </a:r>
            <a:r>
              <a:rPr lang="tr-TR" sz="1400" dirty="0"/>
              <a:t> on </a:t>
            </a:r>
            <a:r>
              <a:rPr lang="tr-TR" sz="1400" dirty="0" err="1"/>
              <a:t>the</a:t>
            </a:r>
            <a:r>
              <a:rPr lang="tr-TR" sz="1400" dirty="0"/>
              <a:t> network </a:t>
            </a:r>
            <a:r>
              <a:rPr lang="tr-TR" sz="1400" dirty="0" err="1"/>
              <a:t>via</a:t>
            </a:r>
            <a:r>
              <a:rPr lang="tr-TR" sz="1400" dirty="0"/>
              <a:t> </a:t>
            </a:r>
            <a:r>
              <a:rPr lang="tr-TR" sz="1400" dirty="0" err="1"/>
              <a:t>one</a:t>
            </a:r>
            <a:r>
              <a:rPr lang="tr-TR" sz="1400" dirty="0"/>
              <a:t> </a:t>
            </a:r>
            <a:r>
              <a:rPr lang="tr-TR" sz="1400" dirty="0" err="1"/>
              <a:t>or</a:t>
            </a:r>
            <a:r>
              <a:rPr lang="tr-TR" sz="1400" dirty="0"/>
              <a:t> </a:t>
            </a:r>
            <a:r>
              <a:rPr lang="tr-TR" sz="1400" dirty="0" err="1"/>
              <a:t>more</a:t>
            </a:r>
            <a:r>
              <a:rPr lang="tr-TR" sz="1400" dirty="0"/>
              <a:t> network </a:t>
            </a:r>
            <a:r>
              <a:rPr lang="tr-TR" sz="1400" dirty="0" err="1"/>
              <a:t>interfaces</a:t>
            </a:r>
            <a:r>
              <a:rPr lang="tr-TR" sz="1400" dirty="0"/>
              <a:t>. </a:t>
            </a:r>
            <a:r>
              <a:rPr lang="tr-TR" sz="1400" dirty="0" err="1"/>
              <a:t>The</a:t>
            </a:r>
            <a:r>
              <a:rPr lang="tr-TR" sz="1400" dirty="0"/>
              <a:t> </a:t>
            </a:r>
            <a:r>
              <a:rPr lang="tr-TR" sz="1400" dirty="0" err="1"/>
              <a:t>term</a:t>
            </a:r>
            <a:r>
              <a:rPr lang="tr-TR" sz="1400" dirty="0"/>
              <a:t> </a:t>
            </a:r>
            <a:r>
              <a:rPr lang="tr-TR" sz="1400" dirty="0" err="1"/>
              <a:t>node</a:t>
            </a:r>
            <a:r>
              <a:rPr lang="tr-TR" sz="1400" dirty="0"/>
              <a:t> can be </a:t>
            </a:r>
            <a:r>
              <a:rPr lang="tr-TR" sz="1400" dirty="0" err="1"/>
              <a:t>used</a:t>
            </a:r>
            <a:r>
              <a:rPr lang="tr-TR" sz="1400" dirty="0"/>
              <a:t> </a:t>
            </a:r>
            <a:r>
              <a:rPr lang="tr-TR" sz="1400" dirty="0" err="1"/>
              <a:t>to</a:t>
            </a:r>
            <a:r>
              <a:rPr lang="tr-TR" sz="1400" dirty="0"/>
              <a:t> </a:t>
            </a:r>
            <a:r>
              <a:rPr lang="tr-TR" sz="1400" dirty="0" err="1"/>
              <a:t>describe</a:t>
            </a:r>
            <a:r>
              <a:rPr lang="tr-TR" sz="1400" dirty="0"/>
              <a:t> </a:t>
            </a:r>
            <a:r>
              <a:rPr lang="tr-TR" sz="1400" dirty="0" err="1"/>
              <a:t>endpoint</a:t>
            </a:r>
            <a:r>
              <a:rPr lang="tr-TR" sz="1400" dirty="0"/>
              <a:t> </a:t>
            </a:r>
            <a:r>
              <a:rPr lang="tr-TR" sz="1400" dirty="0" err="1"/>
              <a:t>devices</a:t>
            </a:r>
            <a:r>
              <a:rPr lang="tr-TR" sz="1400" dirty="0"/>
              <a:t>, </a:t>
            </a:r>
            <a:r>
              <a:rPr lang="tr-TR" sz="1400" dirty="0" err="1"/>
              <a:t>such</a:t>
            </a:r>
            <a:r>
              <a:rPr lang="tr-TR" sz="1400" dirty="0"/>
              <a:t> as </a:t>
            </a:r>
            <a:r>
              <a:rPr lang="tr-TR" sz="1400" dirty="0" err="1"/>
              <a:t>computers</a:t>
            </a:r>
            <a:r>
              <a:rPr lang="tr-TR" sz="1400" dirty="0"/>
              <a:t>, </a:t>
            </a:r>
            <a:r>
              <a:rPr lang="tr-TR" sz="1400" dirty="0" err="1"/>
              <a:t>laptops</a:t>
            </a:r>
            <a:r>
              <a:rPr lang="tr-TR" sz="1400" dirty="0"/>
              <a:t>, </a:t>
            </a:r>
            <a:r>
              <a:rPr lang="tr-TR" sz="1400" dirty="0" err="1"/>
              <a:t>servers</a:t>
            </a:r>
            <a:r>
              <a:rPr lang="tr-TR" sz="1400" dirty="0"/>
              <a:t>, IP </a:t>
            </a:r>
            <a:r>
              <a:rPr lang="tr-TR" sz="1400" dirty="0" err="1"/>
              <a:t>phones</a:t>
            </a:r>
            <a:r>
              <a:rPr lang="tr-TR" sz="1400" dirty="0"/>
              <a:t>, </a:t>
            </a:r>
            <a:r>
              <a:rPr lang="tr-TR" sz="1400" dirty="0" err="1"/>
              <a:t>smartphones</a:t>
            </a:r>
            <a:r>
              <a:rPr lang="tr-TR" sz="1400" dirty="0"/>
              <a:t>, </a:t>
            </a:r>
            <a:r>
              <a:rPr lang="tr-TR" sz="1400" dirty="0" err="1"/>
              <a:t>or</a:t>
            </a:r>
            <a:r>
              <a:rPr lang="tr-TR" sz="1400" dirty="0"/>
              <a:t> </a:t>
            </a:r>
            <a:r>
              <a:rPr lang="tr-TR" sz="1400" dirty="0" err="1"/>
              <a:t>printers</a:t>
            </a:r>
            <a:r>
              <a:rPr lang="tr-TR" sz="1400" dirty="0"/>
              <a:t>, </a:t>
            </a:r>
            <a:r>
              <a:rPr lang="tr-TR" sz="1400" dirty="0" err="1"/>
              <a:t>and</a:t>
            </a:r>
            <a:r>
              <a:rPr lang="tr-TR" sz="1400" dirty="0"/>
              <a:t> </a:t>
            </a:r>
            <a:r>
              <a:rPr lang="tr-TR" sz="1400" dirty="0" err="1"/>
              <a:t>connecting</a:t>
            </a:r>
            <a:r>
              <a:rPr lang="tr-TR" sz="1400" dirty="0"/>
              <a:t> </a:t>
            </a:r>
            <a:r>
              <a:rPr lang="tr-TR" sz="1400" dirty="0" err="1"/>
              <a:t>or</a:t>
            </a:r>
            <a:r>
              <a:rPr lang="tr-TR" sz="1400" dirty="0"/>
              <a:t> </a:t>
            </a:r>
            <a:r>
              <a:rPr lang="tr-TR" sz="1400" dirty="0" err="1"/>
              <a:t>forwarding</a:t>
            </a:r>
            <a:r>
              <a:rPr lang="tr-TR" sz="1400" dirty="0"/>
              <a:t> </a:t>
            </a:r>
            <a:r>
              <a:rPr lang="tr-TR" sz="1400" dirty="0" err="1"/>
              <a:t>devices</a:t>
            </a:r>
            <a:r>
              <a:rPr lang="tr-TR" sz="1400" dirty="0"/>
              <a:t>, </a:t>
            </a:r>
            <a:r>
              <a:rPr lang="tr-TR" sz="1400" dirty="0" err="1"/>
              <a:t>such</a:t>
            </a:r>
            <a:r>
              <a:rPr lang="tr-TR" sz="1400" dirty="0"/>
              <a:t> as </a:t>
            </a:r>
            <a:r>
              <a:rPr lang="tr-TR" sz="1400" dirty="0" err="1"/>
              <a:t>switches</a:t>
            </a:r>
            <a:r>
              <a:rPr lang="tr-TR" sz="1400" dirty="0"/>
              <a:t> </a:t>
            </a:r>
            <a:r>
              <a:rPr lang="tr-TR" sz="1400" dirty="0" err="1"/>
              <a:t>and</a:t>
            </a:r>
            <a:r>
              <a:rPr lang="tr-TR" sz="1400" dirty="0"/>
              <a:t> </a:t>
            </a:r>
            <a:r>
              <a:rPr lang="tr-TR" sz="1400" dirty="0" err="1"/>
              <a:t>routers</a:t>
            </a:r>
            <a:r>
              <a:rPr lang="tr-TR" dirty="0"/>
              <a:t>.</a:t>
            </a:r>
            <a:endParaRPr dirty="0"/>
          </a:p>
          <a:p>
            <a:pPr marL="457200" lvl="0" indent="0" algn="l" rtl="0">
              <a:lnSpc>
                <a:spcPct val="100000"/>
              </a:lnSpc>
              <a:spcBef>
                <a:spcPts val="0"/>
              </a:spcBef>
              <a:spcAft>
                <a:spcPts val="0"/>
              </a:spcAft>
              <a:buSzPts val="1400"/>
              <a:buNone/>
            </a:pPr>
            <a:endParaRPr dirty="0"/>
          </a:p>
          <a:p>
            <a:pPr marL="457200" lvl="0" indent="-317500" algn="l" rtl="0">
              <a:lnSpc>
                <a:spcPct val="100000"/>
              </a:lnSpc>
              <a:spcBef>
                <a:spcPts val="0"/>
              </a:spcBef>
              <a:spcAft>
                <a:spcPts val="0"/>
              </a:spcAft>
              <a:buSzPts val="1400"/>
              <a:buChar char="●"/>
            </a:pPr>
            <a:r>
              <a:rPr lang="tr-TR" sz="1450" dirty="0">
                <a:highlight>
                  <a:schemeClr val="lt1"/>
                </a:highlight>
              </a:rPr>
              <a:t>A </a:t>
            </a:r>
            <a:r>
              <a:rPr lang="tr-TR" sz="1450" b="1" dirty="0" err="1">
                <a:highlight>
                  <a:schemeClr val="lt1"/>
                </a:highlight>
              </a:rPr>
              <a:t>node</a:t>
            </a:r>
            <a:r>
              <a:rPr lang="tr-TR" sz="1450" b="1" dirty="0">
                <a:highlight>
                  <a:schemeClr val="lt1"/>
                </a:highlight>
              </a:rPr>
              <a:t> </a:t>
            </a:r>
            <a:r>
              <a:rPr lang="tr-TR" sz="1450" dirty="0">
                <a:highlight>
                  <a:schemeClr val="lt1"/>
                </a:highlight>
              </a:rPr>
              <a:t>on a </a:t>
            </a:r>
            <a:r>
              <a:rPr lang="tr-TR" sz="1450" dirty="0" err="1">
                <a:highlight>
                  <a:schemeClr val="lt1"/>
                </a:highlight>
              </a:rPr>
              <a:t>wireless</a:t>
            </a:r>
            <a:r>
              <a:rPr lang="tr-TR" sz="1450" dirty="0">
                <a:highlight>
                  <a:schemeClr val="lt1"/>
                </a:highlight>
              </a:rPr>
              <a:t> network is </a:t>
            </a:r>
            <a:r>
              <a:rPr lang="tr-TR" sz="1450" dirty="0" err="1">
                <a:highlight>
                  <a:schemeClr val="lt1"/>
                </a:highlight>
              </a:rPr>
              <a:t>often</a:t>
            </a:r>
            <a:r>
              <a:rPr lang="tr-TR" sz="1450" dirty="0">
                <a:highlight>
                  <a:schemeClr val="lt1"/>
                </a:highlight>
              </a:rPr>
              <a:t> </a:t>
            </a:r>
            <a:r>
              <a:rPr lang="tr-TR" sz="1450" dirty="0" err="1">
                <a:highlight>
                  <a:schemeClr val="lt1"/>
                </a:highlight>
              </a:rPr>
              <a:t>called</a:t>
            </a:r>
            <a:r>
              <a:rPr lang="tr-TR" sz="1450" dirty="0">
                <a:highlight>
                  <a:schemeClr val="lt1"/>
                </a:highlight>
              </a:rPr>
              <a:t> a </a:t>
            </a:r>
            <a:r>
              <a:rPr lang="tr-TR" sz="1450" b="1" dirty="0" err="1">
                <a:highlight>
                  <a:schemeClr val="lt1"/>
                </a:highlight>
              </a:rPr>
              <a:t>station</a:t>
            </a:r>
            <a:r>
              <a:rPr lang="tr-TR" sz="1450" dirty="0">
                <a:highlight>
                  <a:schemeClr val="lt1"/>
                </a:highlight>
              </a:rPr>
              <a:t>.</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SzPts val="1450"/>
              <a:buChar char="●"/>
            </a:pPr>
            <a:r>
              <a:rPr lang="tr-TR" sz="1450" dirty="0">
                <a:highlight>
                  <a:srgbClr val="FFFFFF"/>
                </a:highlight>
              </a:rPr>
              <a:t>A </a:t>
            </a:r>
            <a:r>
              <a:rPr lang="tr-TR" sz="1450" b="1" dirty="0">
                <a:highlight>
                  <a:srgbClr val="FFFFFF"/>
                </a:highlight>
              </a:rPr>
              <a:t>host </a:t>
            </a:r>
            <a:r>
              <a:rPr lang="tr-TR" sz="1450" dirty="0">
                <a:highlight>
                  <a:srgbClr val="FFFFFF"/>
                </a:highlight>
              </a:rPr>
              <a:t>(</a:t>
            </a:r>
            <a:r>
              <a:rPr lang="tr-TR" sz="1450" dirty="0" err="1">
                <a:highlight>
                  <a:srgbClr val="FFFFFF"/>
                </a:highlight>
              </a:rPr>
              <a:t>also</a:t>
            </a:r>
            <a:r>
              <a:rPr lang="tr-TR" sz="1450" dirty="0">
                <a:highlight>
                  <a:srgbClr val="FFFFFF"/>
                </a:highlight>
              </a:rPr>
              <a:t> </a:t>
            </a:r>
            <a:r>
              <a:rPr lang="tr-TR" sz="1450" dirty="0" err="1">
                <a:highlight>
                  <a:srgbClr val="FFFFFF"/>
                </a:highlight>
              </a:rPr>
              <a:t>known</a:t>
            </a:r>
            <a:r>
              <a:rPr lang="tr-TR" sz="1450" dirty="0">
                <a:highlight>
                  <a:srgbClr val="FFFFFF"/>
                </a:highlight>
              </a:rPr>
              <a:t> as "network host") is a </a:t>
            </a:r>
            <a:r>
              <a:rPr lang="tr-TR" sz="1450" dirty="0" err="1">
                <a:highlight>
                  <a:srgbClr val="FFFFFF"/>
                </a:highlight>
              </a:rPr>
              <a:t>computer</a:t>
            </a:r>
            <a:r>
              <a:rPr lang="tr-TR" sz="1450" dirty="0">
                <a:highlight>
                  <a:srgbClr val="FFFFFF"/>
                </a:highlight>
              </a:rPr>
              <a:t> </a:t>
            </a:r>
            <a:r>
              <a:rPr lang="tr-TR" sz="1450" dirty="0" err="1">
                <a:highlight>
                  <a:srgbClr val="FFFFFF"/>
                </a:highlight>
              </a:rPr>
              <a:t>or</a:t>
            </a:r>
            <a:r>
              <a:rPr lang="tr-TR" sz="1450" dirty="0">
                <a:highlight>
                  <a:srgbClr val="FFFFFF"/>
                </a:highlight>
              </a:rPr>
              <a:t> </a:t>
            </a:r>
            <a:r>
              <a:rPr lang="tr-TR" sz="1450" dirty="0" err="1">
                <a:highlight>
                  <a:srgbClr val="FFFFFF"/>
                </a:highlight>
              </a:rPr>
              <a:t>other</a:t>
            </a:r>
            <a:r>
              <a:rPr lang="tr-TR" sz="1450" dirty="0">
                <a:highlight>
                  <a:srgbClr val="FFFFFF"/>
                </a:highlight>
              </a:rPr>
              <a:t> </a:t>
            </a:r>
            <a:r>
              <a:rPr lang="tr-TR" sz="1450" dirty="0" err="1">
                <a:highlight>
                  <a:srgbClr val="FFFFFF"/>
                </a:highlight>
              </a:rPr>
              <a:t>device</a:t>
            </a:r>
            <a:r>
              <a:rPr lang="tr-TR" sz="1450" dirty="0">
                <a:highlight>
                  <a:srgbClr val="FFFFFF"/>
                </a:highlight>
              </a:rPr>
              <a:t> </a:t>
            </a:r>
            <a:r>
              <a:rPr lang="tr-TR" sz="1450" dirty="0" err="1">
                <a:highlight>
                  <a:srgbClr val="FFFFFF"/>
                </a:highlight>
              </a:rPr>
              <a:t>that</a:t>
            </a:r>
            <a:r>
              <a:rPr lang="tr-TR" sz="1450" dirty="0">
                <a:highlight>
                  <a:srgbClr val="FFFFFF"/>
                </a:highlight>
              </a:rPr>
              <a:t> </a:t>
            </a:r>
            <a:r>
              <a:rPr lang="tr-TR" sz="1450" dirty="0" err="1">
                <a:highlight>
                  <a:srgbClr val="FFFFFF"/>
                </a:highlight>
              </a:rPr>
              <a:t>communicates</a:t>
            </a:r>
            <a:r>
              <a:rPr lang="tr-TR" sz="1450" dirty="0">
                <a:highlight>
                  <a:srgbClr val="FFFFFF"/>
                </a:highlight>
              </a:rPr>
              <a:t> </a:t>
            </a:r>
            <a:r>
              <a:rPr lang="tr-TR" sz="1450" dirty="0" err="1">
                <a:highlight>
                  <a:srgbClr val="FFFFFF"/>
                </a:highlight>
              </a:rPr>
              <a:t>with</a:t>
            </a:r>
            <a:r>
              <a:rPr lang="tr-TR" sz="1450" dirty="0">
                <a:highlight>
                  <a:srgbClr val="FFFFFF"/>
                </a:highlight>
              </a:rPr>
              <a:t> </a:t>
            </a:r>
            <a:r>
              <a:rPr lang="tr-TR" sz="1450" dirty="0" err="1">
                <a:highlight>
                  <a:srgbClr val="FFFFFF"/>
                </a:highlight>
              </a:rPr>
              <a:t>other</a:t>
            </a:r>
            <a:r>
              <a:rPr lang="tr-TR" sz="1450" dirty="0">
                <a:highlight>
                  <a:srgbClr val="FFFFFF"/>
                </a:highlight>
              </a:rPr>
              <a:t> </a:t>
            </a:r>
            <a:r>
              <a:rPr lang="tr-TR" sz="1450" dirty="0" err="1">
                <a:highlight>
                  <a:srgbClr val="FFFFFF"/>
                </a:highlight>
              </a:rPr>
              <a:t>hosts</a:t>
            </a:r>
            <a:r>
              <a:rPr lang="tr-TR" sz="1450" dirty="0">
                <a:highlight>
                  <a:srgbClr val="FFFFFF"/>
                </a:highlight>
              </a:rPr>
              <a:t> on a network. </a:t>
            </a:r>
            <a:r>
              <a:rPr lang="tr-TR" sz="1450" b="1" dirty="0" err="1">
                <a:highlight>
                  <a:srgbClr val="FFFFFF"/>
                </a:highlight>
              </a:rPr>
              <a:t>Hosts</a:t>
            </a:r>
            <a:r>
              <a:rPr lang="tr-TR" sz="1450" b="1" dirty="0">
                <a:highlight>
                  <a:srgbClr val="FFFFFF"/>
                </a:highlight>
              </a:rPr>
              <a:t> </a:t>
            </a:r>
            <a:r>
              <a:rPr lang="tr-TR" sz="1450" dirty="0" err="1">
                <a:highlight>
                  <a:srgbClr val="FFFFFF"/>
                </a:highlight>
              </a:rPr>
              <a:t>typically</a:t>
            </a:r>
            <a:r>
              <a:rPr lang="tr-TR" sz="1450" dirty="0">
                <a:highlight>
                  <a:srgbClr val="FFFFFF"/>
                </a:highlight>
              </a:rPr>
              <a:t> do not </a:t>
            </a:r>
            <a:r>
              <a:rPr lang="tr-TR" sz="1450" dirty="0" err="1">
                <a:highlight>
                  <a:srgbClr val="FFFFFF"/>
                </a:highlight>
              </a:rPr>
              <a:t>include</a:t>
            </a:r>
            <a:r>
              <a:rPr lang="tr-TR" sz="1450" dirty="0">
                <a:highlight>
                  <a:srgbClr val="FFFFFF"/>
                </a:highlight>
              </a:rPr>
              <a:t> </a:t>
            </a:r>
            <a:r>
              <a:rPr lang="tr-TR" sz="1450" dirty="0" err="1">
                <a:highlight>
                  <a:srgbClr val="FFFFFF"/>
                </a:highlight>
              </a:rPr>
              <a:t>intermediary</a:t>
            </a:r>
            <a:r>
              <a:rPr lang="tr-TR" sz="1450" dirty="0">
                <a:highlight>
                  <a:srgbClr val="FFFFFF"/>
                </a:highlight>
              </a:rPr>
              <a:t> network </a:t>
            </a:r>
            <a:r>
              <a:rPr lang="tr-TR" sz="1450" dirty="0" err="1">
                <a:highlight>
                  <a:srgbClr val="FFFFFF"/>
                </a:highlight>
              </a:rPr>
              <a:t>devices</a:t>
            </a:r>
            <a:r>
              <a:rPr lang="tr-TR" sz="1450" dirty="0">
                <a:highlight>
                  <a:srgbClr val="FFFFFF"/>
                </a:highlight>
              </a:rPr>
              <a:t> </a:t>
            </a:r>
            <a:r>
              <a:rPr lang="tr-TR" sz="1450" dirty="0" err="1">
                <a:highlight>
                  <a:srgbClr val="FFFFFF"/>
                </a:highlight>
              </a:rPr>
              <a:t>like</a:t>
            </a:r>
            <a:r>
              <a:rPr lang="tr-TR" sz="1450" dirty="0">
                <a:highlight>
                  <a:srgbClr val="FFFFFF"/>
                </a:highlight>
              </a:rPr>
              <a:t> </a:t>
            </a:r>
            <a:r>
              <a:rPr lang="tr-TR" sz="1450" i="1" dirty="0" err="1">
                <a:highlight>
                  <a:srgbClr val="FFFFFF"/>
                </a:highlight>
              </a:rPr>
              <a:t>switches</a:t>
            </a:r>
            <a:r>
              <a:rPr lang="tr-TR" sz="1450" i="1" dirty="0">
                <a:highlight>
                  <a:srgbClr val="FFFFFF"/>
                </a:highlight>
              </a:rPr>
              <a:t> </a:t>
            </a:r>
            <a:r>
              <a:rPr lang="tr-TR" sz="1450" i="1" dirty="0" err="1">
                <a:highlight>
                  <a:srgbClr val="FFFFFF"/>
                </a:highlight>
              </a:rPr>
              <a:t>and</a:t>
            </a:r>
            <a:r>
              <a:rPr lang="tr-TR" sz="1450" i="1" dirty="0">
                <a:highlight>
                  <a:srgbClr val="FFFFFF"/>
                </a:highlight>
              </a:rPr>
              <a:t> </a:t>
            </a:r>
            <a:r>
              <a:rPr lang="tr-TR" sz="1450" i="1" dirty="0" err="1">
                <a:highlight>
                  <a:srgbClr val="FFFFFF"/>
                </a:highlight>
              </a:rPr>
              <a:t>routers</a:t>
            </a:r>
            <a:r>
              <a:rPr lang="tr-TR" sz="1450" i="1" dirty="0">
                <a:highlight>
                  <a:srgbClr val="FFFFFF"/>
                </a:highlight>
              </a:rPr>
              <a:t>,</a:t>
            </a:r>
            <a:r>
              <a:rPr lang="tr-TR" sz="1450" dirty="0">
                <a:highlight>
                  <a:srgbClr val="FFFFFF"/>
                </a:highlight>
              </a:rPr>
              <a:t> </a:t>
            </a:r>
            <a:r>
              <a:rPr lang="tr-TR" sz="1450" dirty="0" err="1">
                <a:highlight>
                  <a:srgbClr val="FFFFFF"/>
                </a:highlight>
              </a:rPr>
              <a:t>which</a:t>
            </a:r>
            <a:r>
              <a:rPr lang="tr-TR" sz="1450" dirty="0">
                <a:highlight>
                  <a:srgbClr val="FFFFFF"/>
                </a:highlight>
              </a:rPr>
              <a:t> </a:t>
            </a:r>
            <a:r>
              <a:rPr lang="tr-TR" sz="1450" dirty="0" err="1">
                <a:highlight>
                  <a:srgbClr val="FFFFFF"/>
                </a:highlight>
              </a:rPr>
              <a:t>are</a:t>
            </a:r>
            <a:r>
              <a:rPr lang="tr-TR" sz="1450" dirty="0">
                <a:highlight>
                  <a:srgbClr val="FFFFFF"/>
                </a:highlight>
              </a:rPr>
              <a:t> </a:t>
            </a:r>
            <a:r>
              <a:rPr lang="tr-TR" sz="1450" dirty="0" err="1">
                <a:highlight>
                  <a:srgbClr val="FFFFFF"/>
                </a:highlight>
              </a:rPr>
              <a:t>instead</a:t>
            </a:r>
            <a:r>
              <a:rPr lang="tr-TR" sz="1450" dirty="0">
                <a:highlight>
                  <a:srgbClr val="FFFFFF"/>
                </a:highlight>
              </a:rPr>
              <a:t> </a:t>
            </a:r>
            <a:r>
              <a:rPr lang="tr-TR" sz="1450" dirty="0" err="1">
                <a:highlight>
                  <a:srgbClr val="FFFFFF"/>
                </a:highlight>
              </a:rPr>
              <a:t>often</a:t>
            </a:r>
            <a:r>
              <a:rPr lang="tr-TR" sz="1450" dirty="0">
                <a:highlight>
                  <a:srgbClr val="FFFFFF"/>
                </a:highlight>
              </a:rPr>
              <a:t> </a:t>
            </a:r>
            <a:r>
              <a:rPr lang="tr-TR" sz="1450" dirty="0" err="1">
                <a:highlight>
                  <a:srgbClr val="FFFFFF"/>
                </a:highlight>
              </a:rPr>
              <a:t>categorized</a:t>
            </a:r>
            <a:r>
              <a:rPr lang="tr-TR" sz="1450" dirty="0">
                <a:highlight>
                  <a:srgbClr val="FFFFFF"/>
                </a:highlight>
              </a:rPr>
              <a:t> as </a:t>
            </a:r>
            <a:r>
              <a:rPr lang="tr-TR" sz="1450" b="1" dirty="0" err="1">
                <a:highlight>
                  <a:srgbClr val="FFFFFF"/>
                </a:highlight>
              </a:rPr>
              <a:t>nodes</a:t>
            </a:r>
            <a:r>
              <a:rPr lang="tr-TR" sz="1450" b="1" dirty="0">
                <a:highlight>
                  <a:srgbClr val="FFFFFF"/>
                </a:highlight>
              </a:rPr>
              <a:t>. </a:t>
            </a:r>
            <a:r>
              <a:rPr lang="tr-TR" sz="1450" b="1" dirty="0" err="1">
                <a:highlight>
                  <a:srgbClr val="FFFFFF"/>
                </a:highlight>
              </a:rPr>
              <a:t>Hosts</a:t>
            </a:r>
            <a:r>
              <a:rPr lang="tr-TR" sz="1450" dirty="0">
                <a:highlight>
                  <a:srgbClr val="FFFFFF"/>
                </a:highlight>
              </a:rPr>
              <a:t> </a:t>
            </a:r>
            <a:r>
              <a:rPr lang="tr-TR" sz="1450" dirty="0" err="1">
                <a:highlight>
                  <a:srgbClr val="FFFFFF"/>
                </a:highlight>
              </a:rPr>
              <a:t>require</a:t>
            </a:r>
            <a:r>
              <a:rPr lang="tr-TR" sz="1450" dirty="0">
                <a:highlight>
                  <a:srgbClr val="FFFFFF"/>
                </a:highlight>
              </a:rPr>
              <a:t> </a:t>
            </a:r>
            <a:r>
              <a:rPr lang="tr-TR" sz="1450" dirty="0" err="1">
                <a:highlight>
                  <a:srgbClr val="FFFFFF"/>
                </a:highlight>
              </a:rPr>
              <a:t>unique</a:t>
            </a:r>
            <a:r>
              <a:rPr lang="tr-TR" sz="1450" dirty="0">
                <a:highlight>
                  <a:srgbClr val="FFFFFF"/>
                </a:highlight>
              </a:rPr>
              <a:t> IP </a:t>
            </a:r>
            <a:r>
              <a:rPr lang="tr-TR" sz="1450" dirty="0" err="1">
                <a:highlight>
                  <a:srgbClr val="FFFFFF"/>
                </a:highlight>
              </a:rPr>
              <a:t>addresses</a:t>
            </a:r>
            <a:r>
              <a:rPr lang="tr-TR" sz="1450" dirty="0">
                <a:highlight>
                  <a:srgbClr val="FFFFFF"/>
                </a:highlight>
              </a:rPr>
              <a:t>.</a:t>
            </a:r>
            <a:endParaRPr sz="1450" dirty="0">
              <a:highlight>
                <a:srgbClr val="FFFFFF"/>
              </a:highlight>
            </a:endParaRPr>
          </a:p>
          <a:p>
            <a:pPr marL="457200" lvl="0" indent="0" algn="l" rtl="0">
              <a:lnSpc>
                <a:spcPct val="100000"/>
              </a:lnSpc>
              <a:spcBef>
                <a:spcPts val="0"/>
              </a:spcBef>
              <a:spcAft>
                <a:spcPts val="0"/>
              </a:spcAft>
              <a:buSzPts val="1400"/>
              <a:buNone/>
            </a:pPr>
            <a:endParaRPr sz="1450" dirty="0">
              <a:highlight>
                <a:srgbClr val="FFFFFF"/>
              </a:highlight>
            </a:endParaRPr>
          </a:p>
          <a:p>
            <a:pPr marL="457200" lvl="0" indent="-320675" algn="l" rtl="0">
              <a:lnSpc>
                <a:spcPct val="100000"/>
              </a:lnSpc>
              <a:spcBef>
                <a:spcPts val="0"/>
              </a:spcBef>
              <a:spcAft>
                <a:spcPts val="0"/>
              </a:spcAft>
              <a:buSzPts val="1450"/>
              <a:buChar char="●"/>
            </a:pPr>
            <a:r>
              <a:rPr lang="tr-TR" sz="1450" dirty="0">
                <a:highlight>
                  <a:srgbClr val="FFFFFF"/>
                </a:highlight>
              </a:rPr>
              <a:t>A </a:t>
            </a:r>
            <a:r>
              <a:rPr lang="tr-TR" sz="1450" b="1" dirty="0" err="1">
                <a:highlight>
                  <a:srgbClr val="FFFFFF"/>
                </a:highlight>
              </a:rPr>
              <a:t>workstation</a:t>
            </a:r>
            <a:r>
              <a:rPr lang="tr-TR" sz="1450" b="1" dirty="0">
                <a:highlight>
                  <a:srgbClr val="FFFFFF"/>
                </a:highlight>
              </a:rPr>
              <a:t> </a:t>
            </a:r>
            <a:r>
              <a:rPr lang="tr-TR" sz="1450" dirty="0" err="1">
                <a:highlight>
                  <a:srgbClr val="FFFFFF"/>
                </a:highlight>
              </a:rPr>
              <a:t>refers</a:t>
            </a:r>
            <a:r>
              <a:rPr lang="tr-TR" sz="1450" dirty="0">
                <a:highlight>
                  <a:srgbClr val="FFFFFF"/>
                </a:highlight>
              </a:rPr>
              <a:t> </a:t>
            </a:r>
            <a:r>
              <a:rPr lang="tr-TR" sz="1450" dirty="0" err="1">
                <a:highlight>
                  <a:srgbClr val="FFFFFF"/>
                </a:highlight>
              </a:rPr>
              <a:t>to</a:t>
            </a:r>
            <a:r>
              <a:rPr lang="tr-TR" sz="1450" dirty="0">
                <a:highlight>
                  <a:srgbClr val="FFFFFF"/>
                </a:highlight>
              </a:rPr>
              <a:t> an </a:t>
            </a:r>
            <a:r>
              <a:rPr lang="tr-TR" sz="1450" dirty="0" err="1">
                <a:highlight>
                  <a:srgbClr val="FFFFFF"/>
                </a:highlight>
              </a:rPr>
              <a:t>individual</a:t>
            </a:r>
            <a:r>
              <a:rPr lang="tr-TR" sz="1450" dirty="0">
                <a:highlight>
                  <a:srgbClr val="FFFFFF"/>
                </a:highlight>
              </a:rPr>
              <a:t> </a:t>
            </a:r>
            <a:r>
              <a:rPr lang="tr-TR" sz="1450" dirty="0" err="1">
                <a:highlight>
                  <a:srgbClr val="FFFFFF"/>
                </a:highlight>
              </a:rPr>
              <a:t>computer</a:t>
            </a:r>
            <a:r>
              <a:rPr lang="tr-TR" sz="1450" dirty="0">
                <a:highlight>
                  <a:srgbClr val="FFFFFF"/>
                </a:highlight>
              </a:rPr>
              <a:t>, </a:t>
            </a:r>
            <a:r>
              <a:rPr lang="tr-TR" sz="1450" dirty="0" err="1">
                <a:highlight>
                  <a:srgbClr val="FFFFFF"/>
                </a:highlight>
              </a:rPr>
              <a:t>or</a:t>
            </a:r>
            <a:r>
              <a:rPr lang="tr-TR" sz="1450" dirty="0">
                <a:highlight>
                  <a:srgbClr val="FFFFFF"/>
                </a:highlight>
              </a:rPr>
              <a:t> </a:t>
            </a:r>
            <a:r>
              <a:rPr lang="tr-TR" sz="1450" dirty="0" err="1">
                <a:highlight>
                  <a:srgbClr val="FFFFFF"/>
                </a:highlight>
              </a:rPr>
              <a:t>group</a:t>
            </a:r>
            <a:r>
              <a:rPr lang="tr-TR" sz="1450" dirty="0">
                <a:highlight>
                  <a:srgbClr val="FFFFFF"/>
                </a:highlight>
              </a:rPr>
              <a:t> of </a:t>
            </a:r>
            <a:r>
              <a:rPr lang="tr-TR" sz="1450" dirty="0" err="1">
                <a:highlight>
                  <a:srgbClr val="FFFFFF"/>
                </a:highlight>
              </a:rPr>
              <a:t>computers</a:t>
            </a:r>
            <a:r>
              <a:rPr lang="tr-TR" sz="1450" dirty="0">
                <a:highlight>
                  <a:srgbClr val="FFFFFF"/>
                </a:highlight>
              </a:rPr>
              <a:t>, </a:t>
            </a:r>
            <a:r>
              <a:rPr lang="tr-TR" sz="1450" dirty="0" err="1">
                <a:highlight>
                  <a:srgbClr val="FFFFFF"/>
                </a:highlight>
              </a:rPr>
              <a:t>used</a:t>
            </a:r>
            <a:r>
              <a:rPr lang="tr-TR" sz="1450" dirty="0">
                <a:highlight>
                  <a:srgbClr val="FFFFFF"/>
                </a:highlight>
              </a:rPr>
              <a:t> </a:t>
            </a:r>
            <a:r>
              <a:rPr lang="tr-TR" sz="1450" dirty="0" err="1">
                <a:highlight>
                  <a:srgbClr val="FFFFFF"/>
                </a:highlight>
              </a:rPr>
              <a:t>by</a:t>
            </a:r>
            <a:r>
              <a:rPr lang="tr-TR" sz="1450" dirty="0">
                <a:highlight>
                  <a:srgbClr val="FFFFFF"/>
                </a:highlight>
              </a:rPr>
              <a:t> a </a:t>
            </a:r>
            <a:r>
              <a:rPr lang="tr-TR" sz="1450" dirty="0" err="1">
                <a:highlight>
                  <a:srgbClr val="FFFFFF"/>
                </a:highlight>
              </a:rPr>
              <a:t>single</a:t>
            </a:r>
            <a:r>
              <a:rPr lang="tr-TR" sz="1450" dirty="0">
                <a:highlight>
                  <a:srgbClr val="FFFFFF"/>
                </a:highlight>
              </a:rPr>
              <a:t> </a:t>
            </a:r>
            <a:r>
              <a:rPr lang="tr-TR" sz="1450" dirty="0" err="1">
                <a:highlight>
                  <a:srgbClr val="FFFFFF"/>
                </a:highlight>
              </a:rPr>
              <a:t>user</a:t>
            </a:r>
            <a:r>
              <a:rPr lang="tr-TR" sz="1450" dirty="0">
                <a:highlight>
                  <a:srgbClr val="FFFFFF"/>
                </a:highlight>
              </a:rPr>
              <a:t> </a:t>
            </a:r>
            <a:r>
              <a:rPr lang="tr-TR" sz="1450" dirty="0" err="1">
                <a:highlight>
                  <a:srgbClr val="FFFFFF"/>
                </a:highlight>
              </a:rPr>
              <a:t>to</a:t>
            </a:r>
            <a:r>
              <a:rPr lang="tr-TR" sz="1450" dirty="0">
                <a:highlight>
                  <a:srgbClr val="FFFFFF"/>
                </a:highlight>
              </a:rPr>
              <a:t> </a:t>
            </a:r>
            <a:r>
              <a:rPr lang="tr-TR" sz="1450" dirty="0" err="1">
                <a:highlight>
                  <a:srgbClr val="FFFFFF"/>
                </a:highlight>
              </a:rPr>
              <a:t>run</a:t>
            </a:r>
            <a:r>
              <a:rPr lang="tr-TR" sz="1450" dirty="0">
                <a:highlight>
                  <a:srgbClr val="FFFFFF"/>
                </a:highlight>
              </a:rPr>
              <a:t> </a:t>
            </a:r>
            <a:r>
              <a:rPr lang="tr-TR" sz="1450" dirty="0" err="1">
                <a:highlight>
                  <a:srgbClr val="FFFFFF"/>
                </a:highlight>
              </a:rPr>
              <a:t>technical</a:t>
            </a:r>
            <a:r>
              <a:rPr lang="tr-TR" sz="1450" dirty="0">
                <a:highlight>
                  <a:srgbClr val="FFFFFF"/>
                </a:highlight>
              </a:rPr>
              <a:t> </a:t>
            </a:r>
            <a:r>
              <a:rPr lang="tr-TR" sz="1450" dirty="0" err="1">
                <a:highlight>
                  <a:srgbClr val="FFFFFF"/>
                </a:highlight>
              </a:rPr>
              <a:t>or</a:t>
            </a:r>
            <a:r>
              <a:rPr lang="tr-TR" sz="1450" dirty="0">
                <a:highlight>
                  <a:srgbClr val="FFFFFF"/>
                </a:highlight>
              </a:rPr>
              <a:t> </a:t>
            </a:r>
            <a:r>
              <a:rPr lang="tr-TR" sz="1450" dirty="0" err="1">
                <a:highlight>
                  <a:srgbClr val="FFFFFF"/>
                </a:highlight>
              </a:rPr>
              <a:t>scientific</a:t>
            </a:r>
            <a:r>
              <a:rPr lang="tr-TR" sz="1450" dirty="0">
                <a:highlight>
                  <a:srgbClr val="FFFFFF"/>
                </a:highlight>
              </a:rPr>
              <a:t> </a:t>
            </a:r>
            <a:r>
              <a:rPr lang="tr-TR" sz="1450" dirty="0" err="1">
                <a:highlight>
                  <a:srgbClr val="FFFFFF"/>
                </a:highlight>
              </a:rPr>
              <a:t>applications</a:t>
            </a:r>
            <a:r>
              <a:rPr lang="tr-TR" sz="1450" dirty="0">
                <a:highlight>
                  <a:srgbClr val="FFFFFF"/>
                </a:highlight>
              </a:rPr>
              <a:t>. </a:t>
            </a:r>
            <a:endParaRPr sz="1450" dirty="0">
              <a:highlight>
                <a:srgbClr val="FFFFFF"/>
              </a:highlight>
            </a:endParaRP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dirty="0"/>
              <a:t>A </a:t>
            </a:r>
            <a:r>
              <a:rPr lang="tr-TR" sz="1400" b="1" dirty="0"/>
              <a:t>network server</a:t>
            </a:r>
            <a:r>
              <a:rPr lang="tr-TR" sz="1400" dirty="0"/>
              <a:t> is a </a:t>
            </a:r>
            <a:r>
              <a:rPr lang="tr-TR" sz="1400" dirty="0" err="1"/>
              <a:t>powerful</a:t>
            </a:r>
            <a:r>
              <a:rPr lang="tr-TR" sz="1400" dirty="0"/>
              <a:t> </a:t>
            </a:r>
            <a:r>
              <a:rPr lang="tr-TR" sz="1400" dirty="0" err="1"/>
              <a:t>computer</a:t>
            </a:r>
            <a:r>
              <a:rPr lang="tr-TR" sz="1400" dirty="0"/>
              <a:t> </a:t>
            </a:r>
            <a:r>
              <a:rPr lang="tr-TR" sz="1400" dirty="0" err="1"/>
              <a:t>used</a:t>
            </a:r>
            <a:r>
              <a:rPr lang="tr-TR" sz="1400" dirty="0"/>
              <a:t> </a:t>
            </a:r>
            <a:r>
              <a:rPr lang="tr-TR" sz="1400" dirty="0" err="1"/>
              <a:t>to</a:t>
            </a:r>
            <a:r>
              <a:rPr lang="tr-TR" sz="1400" dirty="0"/>
              <a:t> </a:t>
            </a:r>
            <a:r>
              <a:rPr lang="tr-TR" sz="1400" dirty="0" err="1"/>
              <a:t>store</a:t>
            </a:r>
            <a:r>
              <a:rPr lang="tr-TR" sz="1400" dirty="0"/>
              <a:t> </a:t>
            </a:r>
            <a:r>
              <a:rPr lang="tr-TR" sz="1400" dirty="0" err="1"/>
              <a:t>files</a:t>
            </a:r>
            <a:r>
              <a:rPr lang="tr-TR" sz="1400" dirty="0"/>
              <a:t> </a:t>
            </a:r>
            <a:r>
              <a:rPr lang="tr-TR" sz="1400" dirty="0" err="1"/>
              <a:t>and</a:t>
            </a:r>
            <a:r>
              <a:rPr lang="tr-TR" sz="1400" dirty="0"/>
              <a:t> </a:t>
            </a:r>
            <a:r>
              <a:rPr lang="tr-TR" sz="1400" dirty="0" err="1"/>
              <a:t>run</a:t>
            </a:r>
            <a:r>
              <a:rPr lang="tr-TR" sz="1400" dirty="0"/>
              <a:t> </a:t>
            </a:r>
            <a:r>
              <a:rPr lang="tr-TR" sz="1400" dirty="0" err="1"/>
              <a:t>programs</a:t>
            </a:r>
            <a:r>
              <a:rPr lang="tr-TR" sz="1400" dirty="0"/>
              <a:t> </a:t>
            </a:r>
            <a:r>
              <a:rPr lang="tr-TR" sz="1400" dirty="0" err="1"/>
              <a:t>centrally</a:t>
            </a:r>
            <a:r>
              <a:rPr lang="tr-TR" sz="1400" dirty="0"/>
              <a:t>. A server can </a:t>
            </a:r>
            <a:r>
              <a:rPr lang="tr-TR" sz="1400" dirty="0" err="1"/>
              <a:t>improve</a:t>
            </a:r>
            <a:r>
              <a:rPr lang="tr-TR" sz="1400" dirty="0"/>
              <a:t> file </a:t>
            </a:r>
            <a:r>
              <a:rPr lang="tr-TR" sz="1400" dirty="0" err="1"/>
              <a:t>management</a:t>
            </a:r>
            <a:r>
              <a:rPr lang="tr-TR" sz="1400" dirty="0"/>
              <a:t> </a:t>
            </a:r>
            <a:r>
              <a:rPr lang="tr-TR" sz="1400" dirty="0" err="1"/>
              <a:t>and</a:t>
            </a:r>
            <a:r>
              <a:rPr lang="tr-TR" sz="1400" dirty="0"/>
              <a:t> </a:t>
            </a:r>
            <a:r>
              <a:rPr lang="tr-TR" sz="1400" dirty="0" err="1"/>
              <a:t>security</a:t>
            </a:r>
            <a:r>
              <a:rPr lang="tr-TR" sz="1400" dirty="0"/>
              <a:t> </a:t>
            </a:r>
            <a:r>
              <a:rPr lang="tr-TR" sz="1400" dirty="0" err="1"/>
              <a:t>and</a:t>
            </a:r>
            <a:r>
              <a:rPr lang="tr-TR" sz="1400" dirty="0"/>
              <a:t> </a:t>
            </a:r>
            <a:r>
              <a:rPr lang="tr-TR" sz="1400" dirty="0" err="1"/>
              <a:t>make</a:t>
            </a:r>
            <a:r>
              <a:rPr lang="tr-TR" sz="1400" dirty="0"/>
              <a:t> it </a:t>
            </a:r>
            <a:r>
              <a:rPr lang="tr-TR" sz="1400" dirty="0" err="1"/>
              <a:t>easier</a:t>
            </a:r>
            <a:r>
              <a:rPr lang="tr-TR" sz="1400" dirty="0"/>
              <a:t> </a:t>
            </a:r>
            <a:r>
              <a:rPr lang="tr-TR" sz="1400" dirty="0" err="1"/>
              <a:t>for</a:t>
            </a:r>
            <a:r>
              <a:rPr lang="tr-TR" sz="1400" dirty="0"/>
              <a:t> </a:t>
            </a:r>
            <a:r>
              <a:rPr lang="tr-TR" sz="1400" dirty="0" err="1"/>
              <a:t>employees</a:t>
            </a:r>
            <a:r>
              <a:rPr lang="tr-TR" sz="1400" dirty="0"/>
              <a:t> </a:t>
            </a:r>
            <a:r>
              <a:rPr lang="tr-TR" sz="1400" dirty="0" err="1"/>
              <a:t>to</a:t>
            </a:r>
            <a:r>
              <a:rPr lang="tr-TR" sz="1400" dirty="0"/>
              <a:t> </a:t>
            </a:r>
            <a:r>
              <a:rPr lang="tr-TR" sz="1400" dirty="0" err="1"/>
              <a:t>collaborate</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err="1"/>
              <a:t>The</a:t>
            </a:r>
            <a:r>
              <a:rPr lang="tr-TR" sz="1400" dirty="0"/>
              <a:t> </a:t>
            </a:r>
            <a:r>
              <a:rPr lang="tr-TR" sz="1400" dirty="0" err="1"/>
              <a:t>device</a:t>
            </a:r>
            <a:r>
              <a:rPr lang="tr-TR" sz="1400" dirty="0"/>
              <a:t> </a:t>
            </a:r>
            <a:r>
              <a:rPr lang="tr-TR" sz="1400" dirty="0" err="1"/>
              <a:t>that</a:t>
            </a:r>
            <a:r>
              <a:rPr lang="tr-TR" sz="1400" dirty="0"/>
              <a:t> </a:t>
            </a:r>
            <a:r>
              <a:rPr lang="tr-TR" sz="1400" dirty="0" err="1"/>
              <a:t>makes</a:t>
            </a:r>
            <a:r>
              <a:rPr lang="tr-TR" sz="1400" dirty="0"/>
              <a:t> </a:t>
            </a:r>
            <a:r>
              <a:rPr lang="tr-TR" sz="1400" dirty="0" err="1"/>
              <a:t>the</a:t>
            </a:r>
            <a:r>
              <a:rPr lang="tr-TR" sz="1400" dirty="0"/>
              <a:t> </a:t>
            </a:r>
            <a:r>
              <a:rPr lang="tr-TR" sz="1400" dirty="0" err="1"/>
              <a:t>request</a:t>
            </a:r>
            <a:r>
              <a:rPr lang="tr-TR" sz="1400" dirty="0"/>
              <a:t>, </a:t>
            </a:r>
            <a:r>
              <a:rPr lang="tr-TR" sz="1400" dirty="0" err="1"/>
              <a:t>and</a:t>
            </a:r>
            <a:r>
              <a:rPr lang="tr-TR" sz="1400" dirty="0"/>
              <a:t> </a:t>
            </a:r>
            <a:r>
              <a:rPr lang="tr-TR" sz="1400" dirty="0" err="1"/>
              <a:t>receives</a:t>
            </a:r>
            <a:r>
              <a:rPr lang="tr-TR" sz="1400" dirty="0"/>
              <a:t> a </a:t>
            </a:r>
            <a:r>
              <a:rPr lang="tr-TR" sz="1400" dirty="0" err="1"/>
              <a:t>response</a:t>
            </a:r>
            <a:r>
              <a:rPr lang="tr-TR" sz="1400" dirty="0"/>
              <a:t> </a:t>
            </a:r>
            <a:r>
              <a:rPr lang="tr-TR" sz="1400" dirty="0" err="1"/>
              <a:t>from</a:t>
            </a:r>
            <a:r>
              <a:rPr lang="tr-TR" sz="1400" dirty="0"/>
              <a:t> </a:t>
            </a:r>
            <a:r>
              <a:rPr lang="tr-TR" sz="1400" dirty="0" err="1"/>
              <a:t>the</a:t>
            </a:r>
            <a:r>
              <a:rPr lang="tr-TR" sz="1400" dirty="0"/>
              <a:t> server, is </a:t>
            </a:r>
            <a:r>
              <a:rPr lang="tr-TR" sz="1400" dirty="0" err="1"/>
              <a:t>called</a:t>
            </a:r>
            <a:r>
              <a:rPr lang="tr-TR" sz="1400" dirty="0"/>
              <a:t> a </a:t>
            </a:r>
            <a:r>
              <a:rPr lang="tr-TR" sz="1400" b="1" dirty="0" err="1"/>
              <a:t>client</a:t>
            </a:r>
            <a:r>
              <a:rPr lang="tr-TR" sz="1400" dirty="0"/>
              <a:t>. </a:t>
            </a:r>
            <a:endParaRPr sz="1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dirty="0" err="1"/>
              <a:t>The</a:t>
            </a:r>
            <a:r>
              <a:rPr lang="tr-TR" sz="1400" dirty="0"/>
              <a:t> </a:t>
            </a:r>
            <a:r>
              <a:rPr lang="tr-TR" sz="1400" dirty="0" err="1"/>
              <a:t>term</a:t>
            </a:r>
            <a:r>
              <a:rPr lang="tr-TR" sz="1400" dirty="0"/>
              <a:t> segment can be </a:t>
            </a:r>
            <a:r>
              <a:rPr lang="tr-TR" sz="1400" dirty="0" err="1"/>
              <a:t>used</a:t>
            </a:r>
            <a:r>
              <a:rPr lang="tr-TR" sz="1400" dirty="0"/>
              <a:t> </a:t>
            </a:r>
            <a:r>
              <a:rPr lang="tr-TR" sz="1400" dirty="0" err="1"/>
              <a:t>to</a:t>
            </a:r>
            <a:r>
              <a:rPr lang="tr-TR" sz="1400" dirty="0"/>
              <a:t> </a:t>
            </a:r>
            <a:r>
              <a:rPr lang="tr-TR" sz="1400" dirty="0" err="1"/>
              <a:t>refer</a:t>
            </a:r>
            <a:r>
              <a:rPr lang="tr-TR" sz="1400" dirty="0"/>
              <a:t> </a:t>
            </a:r>
            <a:r>
              <a:rPr lang="tr-TR" sz="1400" dirty="0" err="1"/>
              <a:t>to</a:t>
            </a:r>
            <a:r>
              <a:rPr lang="tr-TR" sz="1400" dirty="0"/>
              <a:t> a </a:t>
            </a:r>
            <a:r>
              <a:rPr lang="tr-TR" sz="1400" dirty="0" err="1"/>
              <a:t>specific</a:t>
            </a:r>
            <a:r>
              <a:rPr lang="tr-TR" sz="1400" dirty="0"/>
              <a:t> </a:t>
            </a:r>
            <a:r>
              <a:rPr lang="tr-TR" sz="1400" dirty="0" err="1"/>
              <a:t>physical</a:t>
            </a:r>
            <a:r>
              <a:rPr lang="tr-TR" sz="1400" dirty="0"/>
              <a:t> </a:t>
            </a:r>
            <a:r>
              <a:rPr lang="tr-TR" sz="1400" dirty="0" err="1"/>
              <a:t>region</a:t>
            </a:r>
            <a:r>
              <a:rPr lang="tr-TR" sz="1400" dirty="0"/>
              <a:t> of a network, </a:t>
            </a:r>
            <a:r>
              <a:rPr lang="tr-TR" sz="1400" dirty="0" err="1"/>
              <a:t>though</a:t>
            </a:r>
            <a:r>
              <a:rPr lang="tr-TR" sz="1400" dirty="0"/>
              <a:t> </a:t>
            </a:r>
            <a:r>
              <a:rPr lang="tr-TR" sz="1400" dirty="0" err="1"/>
              <a:t>the</a:t>
            </a:r>
            <a:r>
              <a:rPr lang="tr-TR" sz="1400" dirty="0"/>
              <a:t> </a:t>
            </a:r>
            <a:r>
              <a:rPr lang="tr-TR" sz="1400" dirty="0" err="1"/>
              <a:t>scope</a:t>
            </a:r>
            <a:r>
              <a:rPr lang="tr-TR" sz="1400" dirty="0"/>
              <a:t> of a segment </a:t>
            </a:r>
            <a:r>
              <a:rPr lang="tr-TR" sz="1400" dirty="0" err="1"/>
              <a:t>depends</a:t>
            </a:r>
            <a:r>
              <a:rPr lang="tr-TR" sz="1400" dirty="0"/>
              <a:t> on </a:t>
            </a:r>
            <a:r>
              <a:rPr lang="tr-TR" sz="1400" dirty="0" err="1"/>
              <a:t>the</a:t>
            </a:r>
            <a:r>
              <a:rPr lang="tr-TR" sz="1400" dirty="0"/>
              <a:t> </a:t>
            </a:r>
            <a:r>
              <a:rPr lang="tr-TR" sz="1400" dirty="0" err="1"/>
              <a:t>exact</a:t>
            </a:r>
            <a:r>
              <a:rPr lang="tr-TR" sz="1400" dirty="0"/>
              <a:t> </a:t>
            </a:r>
            <a:r>
              <a:rPr lang="tr-TR" sz="1400" dirty="0" err="1"/>
              <a:t>technology</a:t>
            </a:r>
            <a:r>
              <a:rPr lang="tr-TR" sz="1400" dirty="0"/>
              <a:t> in </a:t>
            </a:r>
            <a:r>
              <a:rPr lang="tr-TR" sz="1400" dirty="0" err="1"/>
              <a:t>use</a:t>
            </a:r>
            <a:r>
              <a:rPr lang="tr-TR" sz="1400" dirty="0"/>
              <a:t>. </a:t>
            </a:r>
            <a:r>
              <a:rPr lang="tr-TR" sz="1400" dirty="0" err="1"/>
              <a:t>One</a:t>
            </a:r>
            <a:r>
              <a:rPr lang="tr-TR" sz="1400" dirty="0"/>
              <a:t> </a:t>
            </a:r>
            <a:r>
              <a:rPr lang="tr-TR" sz="1400" dirty="0" err="1"/>
              <a:t>typical</a:t>
            </a:r>
            <a:r>
              <a:rPr lang="tr-TR" sz="1400" dirty="0"/>
              <a:t> </a:t>
            </a:r>
            <a:r>
              <a:rPr lang="tr-TR" sz="1400" dirty="0" err="1"/>
              <a:t>usage</a:t>
            </a:r>
            <a:r>
              <a:rPr lang="tr-TR" sz="1400" dirty="0"/>
              <a:t> </a:t>
            </a:r>
            <a:r>
              <a:rPr lang="tr-TR" sz="1400" dirty="0" err="1"/>
              <a:t>now</a:t>
            </a:r>
            <a:r>
              <a:rPr lang="tr-TR" sz="1400" dirty="0"/>
              <a:t> is </a:t>
            </a:r>
            <a:r>
              <a:rPr lang="tr-TR" sz="1400" dirty="0" err="1"/>
              <a:t>to</a:t>
            </a:r>
            <a:r>
              <a:rPr lang="tr-TR" sz="1400" dirty="0"/>
              <a:t> </a:t>
            </a:r>
            <a:r>
              <a:rPr lang="tr-TR" sz="1400" dirty="0" err="1"/>
              <a:t>describe</a:t>
            </a:r>
            <a:r>
              <a:rPr lang="tr-TR" sz="1400" dirty="0"/>
              <a:t> </a:t>
            </a:r>
            <a:r>
              <a:rPr lang="tr-TR" sz="1400" dirty="0" err="1"/>
              <a:t>the</a:t>
            </a:r>
            <a:r>
              <a:rPr lang="tr-TR" sz="1400" dirty="0"/>
              <a:t> link </a:t>
            </a:r>
            <a:r>
              <a:rPr lang="tr-TR" sz="1400" dirty="0" err="1"/>
              <a:t>between</a:t>
            </a:r>
            <a:r>
              <a:rPr lang="tr-TR" sz="1400" dirty="0"/>
              <a:t> a </a:t>
            </a:r>
            <a:r>
              <a:rPr lang="tr-TR" sz="1400" dirty="0" err="1"/>
              <a:t>computer</a:t>
            </a:r>
            <a:r>
              <a:rPr lang="tr-TR" sz="1400" dirty="0"/>
              <a:t> </a:t>
            </a:r>
            <a:r>
              <a:rPr lang="tr-TR" sz="1400" dirty="0" err="1"/>
              <a:t>and</a:t>
            </a:r>
            <a:r>
              <a:rPr lang="tr-TR" sz="1400" dirty="0"/>
              <a:t> a </a:t>
            </a:r>
            <a:r>
              <a:rPr lang="tr-TR" sz="1400" dirty="0" err="1"/>
              <a:t>switch</a:t>
            </a:r>
            <a:r>
              <a:rPr lang="tr-TR" sz="1400" dirty="0"/>
              <a:t>. </a:t>
            </a:r>
            <a:r>
              <a:rPr lang="tr-TR" sz="1400" dirty="0" err="1"/>
              <a:t>Another</a:t>
            </a:r>
            <a:r>
              <a:rPr lang="tr-TR" sz="1400" dirty="0"/>
              <a:t> </a:t>
            </a:r>
            <a:r>
              <a:rPr lang="tr-TR" sz="1400" dirty="0" err="1"/>
              <a:t>usage</a:t>
            </a:r>
            <a:r>
              <a:rPr lang="tr-TR" sz="1400" dirty="0"/>
              <a:t> is </a:t>
            </a:r>
            <a:r>
              <a:rPr lang="tr-TR" sz="1400" dirty="0" err="1"/>
              <a:t>to</a:t>
            </a:r>
            <a:r>
              <a:rPr lang="tr-TR" sz="1400" dirty="0"/>
              <a:t> </a:t>
            </a:r>
            <a:r>
              <a:rPr lang="tr-TR" sz="1400" dirty="0" err="1"/>
              <a:t>refer</a:t>
            </a:r>
            <a:r>
              <a:rPr lang="tr-TR" sz="1400" dirty="0"/>
              <a:t> </a:t>
            </a:r>
            <a:r>
              <a:rPr lang="tr-TR" sz="1400" dirty="0" err="1"/>
              <a:t>to</a:t>
            </a:r>
            <a:r>
              <a:rPr lang="tr-TR" sz="1400" dirty="0"/>
              <a:t> a </a:t>
            </a:r>
            <a:r>
              <a:rPr lang="tr-TR" sz="1400" dirty="0" err="1"/>
              <a:t>region</a:t>
            </a:r>
            <a:r>
              <a:rPr lang="tr-TR" sz="1400" dirty="0"/>
              <a:t> of </a:t>
            </a:r>
            <a:r>
              <a:rPr lang="tr-TR" sz="1400" dirty="0" err="1"/>
              <a:t>the</a:t>
            </a:r>
            <a:r>
              <a:rPr lang="tr-TR" sz="1400" dirty="0"/>
              <a:t> network </a:t>
            </a:r>
            <a:r>
              <a:rPr lang="tr-TR" sz="1400" dirty="0" err="1"/>
              <a:t>where</a:t>
            </a:r>
            <a:r>
              <a:rPr lang="tr-TR" sz="1400" dirty="0"/>
              <a:t> </a:t>
            </a:r>
            <a:r>
              <a:rPr lang="tr-TR" sz="1400" dirty="0" err="1"/>
              <a:t>all</a:t>
            </a:r>
            <a:r>
              <a:rPr lang="tr-TR" sz="1400" dirty="0"/>
              <a:t> </a:t>
            </a:r>
            <a:r>
              <a:rPr lang="tr-TR" sz="1400" dirty="0" err="1"/>
              <a:t>the</a:t>
            </a:r>
            <a:r>
              <a:rPr lang="tr-TR" sz="1400" dirty="0"/>
              <a:t> </a:t>
            </a:r>
            <a:r>
              <a:rPr lang="tr-TR" sz="1400" dirty="0" err="1"/>
              <a:t>nodes</a:t>
            </a:r>
            <a:r>
              <a:rPr lang="tr-TR" sz="1400" dirty="0"/>
              <a:t> </a:t>
            </a:r>
            <a:r>
              <a:rPr lang="tr-TR" sz="1400" dirty="0" err="1"/>
              <a:t>use</a:t>
            </a:r>
            <a:r>
              <a:rPr lang="tr-TR" sz="1400" dirty="0"/>
              <a:t> </a:t>
            </a:r>
            <a:r>
              <a:rPr lang="tr-TR" sz="1400" dirty="0" err="1"/>
              <a:t>the</a:t>
            </a:r>
            <a:r>
              <a:rPr lang="tr-TR" sz="1400" dirty="0"/>
              <a:t> </a:t>
            </a:r>
            <a:r>
              <a:rPr lang="tr-TR" sz="1400" dirty="0" err="1"/>
              <a:t>same</a:t>
            </a:r>
            <a:r>
              <a:rPr lang="tr-TR" sz="1400" dirty="0"/>
              <a:t> </a:t>
            </a:r>
            <a:r>
              <a:rPr lang="tr-TR" sz="1400" dirty="0" err="1"/>
              <a:t>type</a:t>
            </a:r>
            <a:r>
              <a:rPr lang="tr-TR" sz="1400" dirty="0"/>
              <a:t> of </a:t>
            </a:r>
            <a:r>
              <a:rPr lang="tr-TR" sz="1400" dirty="0" err="1"/>
              <a:t>transmission</a:t>
            </a:r>
            <a:r>
              <a:rPr lang="tr-TR" sz="1400" dirty="0"/>
              <a:t> </a:t>
            </a:r>
            <a:r>
              <a:rPr lang="tr-TR" sz="1400" dirty="0" err="1"/>
              <a:t>media</a:t>
            </a:r>
            <a:r>
              <a:rPr lang="tr-TR" sz="1400" dirty="0"/>
              <a:t> </a:t>
            </a:r>
            <a:r>
              <a:rPr lang="tr-TR" sz="1400" dirty="0" err="1"/>
              <a:t>and</a:t>
            </a:r>
            <a:r>
              <a:rPr lang="tr-TR" sz="1400" dirty="0"/>
              <a:t> </a:t>
            </a:r>
            <a:r>
              <a:rPr lang="tr-TR" sz="1400" dirty="0" err="1"/>
              <a:t>have</a:t>
            </a:r>
            <a:r>
              <a:rPr lang="tr-TR" sz="1400" dirty="0"/>
              <a:t> </a:t>
            </a:r>
            <a:r>
              <a:rPr lang="tr-TR" sz="1400" dirty="0" err="1"/>
              <a:t>the</a:t>
            </a:r>
            <a:r>
              <a:rPr lang="tr-TR" sz="1400" dirty="0"/>
              <a:t> </a:t>
            </a:r>
            <a:r>
              <a:rPr lang="tr-TR" sz="1400" dirty="0" err="1"/>
              <a:t>same</a:t>
            </a:r>
            <a:r>
              <a:rPr lang="tr-TR" sz="1400" dirty="0"/>
              <a:t> </a:t>
            </a:r>
            <a:r>
              <a:rPr lang="tr-TR" sz="1400" dirty="0" err="1"/>
              <a:t>bandwidth</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a:t>A network is </a:t>
            </a:r>
            <a:r>
              <a:rPr lang="tr-TR" sz="1400" dirty="0" err="1"/>
              <a:t>typically</a:t>
            </a:r>
            <a:r>
              <a:rPr lang="tr-TR" sz="1400" dirty="0"/>
              <a:t> </a:t>
            </a:r>
            <a:r>
              <a:rPr lang="tr-TR" sz="1400" dirty="0" err="1"/>
              <a:t>divided</a:t>
            </a:r>
            <a:r>
              <a:rPr lang="tr-TR" sz="1400" dirty="0"/>
              <a:t> </a:t>
            </a:r>
            <a:r>
              <a:rPr lang="tr-TR" sz="1400" dirty="0" err="1"/>
              <a:t>into</a:t>
            </a:r>
            <a:r>
              <a:rPr lang="tr-TR" sz="1400" dirty="0"/>
              <a:t> </a:t>
            </a:r>
            <a:r>
              <a:rPr lang="tr-TR" sz="1400" dirty="0" err="1"/>
              <a:t>segments</a:t>
            </a:r>
            <a:r>
              <a:rPr lang="tr-TR" sz="1400" dirty="0"/>
              <a:t> </a:t>
            </a:r>
            <a:r>
              <a:rPr lang="tr-TR" sz="1400" dirty="0" err="1"/>
              <a:t>either</a:t>
            </a:r>
            <a:r>
              <a:rPr lang="tr-TR" sz="1400" dirty="0"/>
              <a:t> </a:t>
            </a:r>
            <a:r>
              <a:rPr lang="tr-TR" sz="1400" dirty="0" err="1"/>
              <a:t>to</a:t>
            </a:r>
            <a:r>
              <a:rPr lang="tr-TR" sz="1400" dirty="0"/>
              <a:t> </a:t>
            </a:r>
            <a:r>
              <a:rPr lang="tr-TR" sz="1400" dirty="0" err="1"/>
              <a:t>cope</a:t>
            </a:r>
            <a:r>
              <a:rPr lang="tr-TR" sz="1400" dirty="0"/>
              <a:t> </a:t>
            </a:r>
            <a:r>
              <a:rPr lang="tr-TR" sz="1400" dirty="0" err="1"/>
              <a:t>with</a:t>
            </a:r>
            <a:r>
              <a:rPr lang="tr-TR" sz="1400" dirty="0"/>
              <a:t> </a:t>
            </a:r>
            <a:r>
              <a:rPr lang="tr-TR" sz="1400" dirty="0" err="1"/>
              <a:t>the</a:t>
            </a:r>
            <a:r>
              <a:rPr lang="tr-TR" sz="1400" dirty="0"/>
              <a:t> </a:t>
            </a:r>
            <a:r>
              <a:rPr lang="tr-TR" sz="1400" dirty="0" err="1"/>
              <a:t>physical</a:t>
            </a:r>
            <a:r>
              <a:rPr lang="tr-TR" sz="1400" dirty="0"/>
              <a:t> </a:t>
            </a:r>
            <a:r>
              <a:rPr lang="tr-TR" sz="1400" dirty="0" err="1"/>
              <a:t>restrictions</a:t>
            </a:r>
            <a:r>
              <a:rPr lang="tr-TR" sz="1400" dirty="0"/>
              <a:t> of </a:t>
            </a:r>
            <a:r>
              <a:rPr lang="tr-TR" sz="1400" dirty="0" err="1"/>
              <a:t>the</a:t>
            </a:r>
            <a:r>
              <a:rPr lang="tr-TR" sz="1400" dirty="0"/>
              <a:t> network </a:t>
            </a:r>
            <a:r>
              <a:rPr lang="tr-TR" sz="1400" dirty="0" err="1"/>
              <a:t>media</a:t>
            </a:r>
            <a:r>
              <a:rPr lang="tr-TR" sz="1400" dirty="0"/>
              <a:t> </a:t>
            </a:r>
            <a:r>
              <a:rPr lang="tr-TR" sz="1400" dirty="0" err="1"/>
              <a:t>used</a:t>
            </a:r>
            <a:r>
              <a:rPr lang="tr-TR" sz="1400" dirty="0"/>
              <a:t> </a:t>
            </a:r>
            <a:r>
              <a:rPr lang="tr-TR" sz="1400" dirty="0" err="1"/>
              <a:t>or</a:t>
            </a:r>
            <a:r>
              <a:rPr lang="tr-TR" sz="1400" dirty="0"/>
              <a:t> </a:t>
            </a:r>
            <a:r>
              <a:rPr lang="tr-TR" sz="1400" dirty="0" err="1"/>
              <a:t>to</a:t>
            </a:r>
            <a:r>
              <a:rPr lang="tr-TR" sz="1400" dirty="0"/>
              <a:t> </a:t>
            </a:r>
            <a:r>
              <a:rPr lang="tr-TR" sz="1400" dirty="0" err="1"/>
              <a:t>improve</a:t>
            </a:r>
            <a:r>
              <a:rPr lang="tr-TR" sz="1400" dirty="0"/>
              <a:t> </a:t>
            </a:r>
            <a:r>
              <a:rPr lang="tr-TR" sz="1400" dirty="0" err="1"/>
              <a:t>performance</a:t>
            </a:r>
            <a:r>
              <a:rPr lang="tr-TR" sz="1400" dirty="0"/>
              <a:t> </a:t>
            </a:r>
            <a:r>
              <a:rPr lang="tr-TR" sz="1400" dirty="0" err="1"/>
              <a:t>or</a:t>
            </a:r>
            <a:r>
              <a:rPr lang="tr-TR" sz="1400" dirty="0"/>
              <a:t> </a:t>
            </a:r>
            <a:r>
              <a:rPr lang="tr-TR" sz="1400" dirty="0" err="1"/>
              <a:t>to</a:t>
            </a:r>
            <a:r>
              <a:rPr lang="tr-TR" sz="1400" dirty="0"/>
              <a:t> </a:t>
            </a:r>
            <a:r>
              <a:rPr lang="tr-TR" sz="1400" dirty="0" err="1"/>
              <a:t>improve</a:t>
            </a:r>
            <a:r>
              <a:rPr lang="tr-TR" sz="1400" dirty="0"/>
              <a:t> </a:t>
            </a:r>
            <a:r>
              <a:rPr lang="tr-TR" sz="1400" dirty="0" err="1"/>
              <a:t>security</a:t>
            </a:r>
            <a:r>
              <a:rPr lang="tr-TR" sz="1400" dirty="0"/>
              <a:t> (</a:t>
            </a:r>
            <a:r>
              <a:rPr lang="tr-TR" sz="1400" dirty="0" err="1"/>
              <a:t>or</a:t>
            </a:r>
            <a:r>
              <a:rPr lang="tr-TR" sz="1400" dirty="0"/>
              <a:t> </a:t>
            </a:r>
            <a:r>
              <a:rPr lang="tr-TR" sz="1400" dirty="0" err="1"/>
              <a:t>all</a:t>
            </a:r>
            <a:r>
              <a:rPr lang="tr-TR" sz="1400" dirty="0"/>
              <a:t> </a:t>
            </a:r>
            <a:r>
              <a:rPr lang="tr-TR" sz="1400" dirty="0" err="1"/>
              <a:t>three</a:t>
            </a:r>
            <a:r>
              <a:rPr lang="tr-TR" sz="1400" dirty="0"/>
              <a:t>).</a:t>
            </a:r>
            <a:endParaRPr sz="1400" dirty="0"/>
          </a:p>
          <a:p>
            <a:pPr marL="0" lvl="0" indent="0" algn="l" rtl="0">
              <a:lnSpc>
                <a:spcPct val="100000"/>
              </a:lnSpc>
              <a:spcBef>
                <a:spcPts val="0"/>
              </a:spcBef>
              <a:spcAft>
                <a:spcPts val="0"/>
              </a:spcAft>
              <a:buSzPts val="1400"/>
              <a:buNone/>
            </a:pPr>
            <a:r>
              <a:rPr lang="tr-TR" sz="1400" dirty="0"/>
              <a:t>A </a:t>
            </a:r>
            <a:r>
              <a:rPr lang="tr-TR" sz="1400" dirty="0" err="1"/>
              <a:t>backbone</a:t>
            </a:r>
            <a:r>
              <a:rPr lang="tr-TR" sz="1400" dirty="0"/>
              <a:t> </a:t>
            </a:r>
            <a:r>
              <a:rPr lang="tr-TR" sz="1400" dirty="0" err="1"/>
              <a:t>describes</a:t>
            </a:r>
            <a:r>
              <a:rPr lang="tr-TR" sz="1400" dirty="0"/>
              <a:t> a </a:t>
            </a:r>
            <a:r>
              <a:rPr lang="tr-TR" sz="1400" dirty="0" err="1"/>
              <a:t>fast</a:t>
            </a:r>
            <a:r>
              <a:rPr lang="tr-TR" sz="1400" dirty="0"/>
              <a:t> link </a:t>
            </a:r>
            <a:r>
              <a:rPr lang="tr-TR" sz="1400" dirty="0" err="1"/>
              <a:t>between</a:t>
            </a:r>
            <a:r>
              <a:rPr lang="tr-TR" sz="1400" dirty="0"/>
              <a:t> </a:t>
            </a:r>
            <a:r>
              <a:rPr lang="tr-TR" sz="1400" dirty="0" err="1"/>
              <a:t>other</a:t>
            </a:r>
            <a:r>
              <a:rPr lang="tr-TR" sz="1400" dirty="0"/>
              <a:t> </a:t>
            </a:r>
            <a:r>
              <a:rPr lang="tr-TR" sz="1400" dirty="0" err="1"/>
              <a:t>segments</a:t>
            </a:r>
            <a:r>
              <a:rPr lang="tr-TR" sz="1400" dirty="0"/>
              <a:t> of a network. </a:t>
            </a:r>
            <a:r>
              <a:rPr lang="tr-TR" sz="1400" dirty="0" err="1"/>
              <a:t>The</a:t>
            </a:r>
            <a:r>
              <a:rPr lang="tr-TR" sz="1400" dirty="0"/>
              <a:t> </a:t>
            </a:r>
            <a:r>
              <a:rPr lang="tr-TR" sz="1400" dirty="0" err="1"/>
              <a:t>backbone</a:t>
            </a:r>
            <a:r>
              <a:rPr lang="tr-TR" sz="1400" dirty="0"/>
              <a:t> </a:t>
            </a:r>
            <a:r>
              <a:rPr lang="tr-TR" sz="1400" dirty="0" err="1"/>
              <a:t>carries</a:t>
            </a:r>
            <a:r>
              <a:rPr lang="tr-TR" sz="1400" dirty="0"/>
              <a:t> </a:t>
            </a:r>
            <a:r>
              <a:rPr lang="tr-TR" sz="1400" dirty="0" err="1"/>
              <a:t>all</a:t>
            </a:r>
            <a:r>
              <a:rPr lang="tr-TR" sz="1400" dirty="0"/>
              <a:t> </a:t>
            </a:r>
            <a:r>
              <a:rPr lang="tr-TR" sz="1400" dirty="0" err="1"/>
              <a:t>the</a:t>
            </a:r>
            <a:r>
              <a:rPr lang="tr-TR" sz="1400" dirty="0"/>
              <a:t> </a:t>
            </a:r>
            <a:r>
              <a:rPr lang="tr-TR" sz="1400" dirty="0" err="1"/>
              <a:t>communications</a:t>
            </a:r>
            <a:r>
              <a:rPr lang="tr-TR" sz="1400" dirty="0"/>
              <a:t> </a:t>
            </a:r>
            <a:r>
              <a:rPr lang="tr-TR" sz="1400" dirty="0" err="1"/>
              <a:t>occurring</a:t>
            </a:r>
            <a:r>
              <a:rPr lang="tr-TR" sz="1400" dirty="0"/>
              <a:t> </a:t>
            </a:r>
            <a:r>
              <a:rPr lang="tr-TR" sz="1400" dirty="0" err="1"/>
              <a:t>between</a:t>
            </a:r>
            <a:r>
              <a:rPr lang="tr-TR" sz="1400" dirty="0"/>
              <a:t> </a:t>
            </a:r>
            <a:r>
              <a:rPr lang="tr-TR" sz="1400" dirty="0" err="1"/>
              <a:t>nodes</a:t>
            </a:r>
            <a:r>
              <a:rPr lang="tr-TR" sz="1400" dirty="0"/>
              <a:t> in </a:t>
            </a:r>
            <a:r>
              <a:rPr lang="tr-TR" sz="1400" dirty="0" err="1"/>
              <a:t>separate</a:t>
            </a:r>
            <a:r>
              <a:rPr lang="tr-TR" sz="1400" dirty="0"/>
              <a:t> </a:t>
            </a:r>
            <a:r>
              <a:rPr lang="tr-TR" sz="1400" dirty="0" err="1"/>
              <a:t>segments</a:t>
            </a:r>
            <a:r>
              <a:rPr lang="tr-TR" sz="1400" dirty="0"/>
              <a:t>.</a:t>
            </a:r>
            <a:endParaRPr sz="1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b="1" dirty="0" err="1"/>
              <a:t>Transmission</a:t>
            </a:r>
            <a:r>
              <a:rPr lang="tr-TR" sz="1400" b="1" dirty="0"/>
              <a:t> </a:t>
            </a:r>
            <a:r>
              <a:rPr lang="tr-TR" sz="1400" b="1" dirty="0" err="1"/>
              <a:t>media</a:t>
            </a:r>
            <a:r>
              <a:rPr lang="tr-TR" sz="1400" b="1" dirty="0"/>
              <a:t> </a:t>
            </a:r>
            <a:r>
              <a:rPr lang="tr-TR" sz="1400" dirty="0"/>
              <a:t>is a </a:t>
            </a:r>
            <a:r>
              <a:rPr lang="tr-TR" sz="1400" dirty="0" err="1"/>
              <a:t>communication</a:t>
            </a:r>
            <a:r>
              <a:rPr lang="tr-TR" sz="1400" dirty="0"/>
              <a:t> </a:t>
            </a:r>
            <a:r>
              <a:rPr lang="tr-TR" sz="1400" dirty="0" err="1"/>
              <a:t>channel</a:t>
            </a:r>
            <a:r>
              <a:rPr lang="tr-TR" sz="1400" dirty="0"/>
              <a:t> </a:t>
            </a:r>
            <a:r>
              <a:rPr lang="tr-TR" sz="1400" dirty="0" err="1"/>
              <a:t>between</a:t>
            </a:r>
            <a:r>
              <a:rPr lang="tr-TR" sz="1400" dirty="0"/>
              <a:t> </a:t>
            </a:r>
            <a:r>
              <a:rPr lang="tr-TR" sz="1400" b="1" dirty="0" err="1"/>
              <a:t>nodes</a:t>
            </a:r>
            <a:r>
              <a:rPr lang="tr-TR" sz="1400" b="1" dirty="0"/>
              <a:t> </a:t>
            </a:r>
            <a:r>
              <a:rPr lang="tr-TR" sz="1400" dirty="0" err="1"/>
              <a:t>that</a:t>
            </a:r>
            <a:r>
              <a:rPr lang="tr-TR" sz="1400" dirty="0"/>
              <a:t> </a:t>
            </a:r>
            <a:r>
              <a:rPr lang="tr-TR" sz="1400" dirty="0" err="1"/>
              <a:t>carries</a:t>
            </a:r>
            <a:r>
              <a:rPr lang="tr-TR" sz="1400" dirty="0"/>
              <a:t> </a:t>
            </a:r>
            <a:r>
              <a:rPr lang="tr-TR" sz="1400" dirty="0" err="1"/>
              <a:t>the</a:t>
            </a:r>
            <a:r>
              <a:rPr lang="tr-TR" sz="1400" dirty="0"/>
              <a:t> </a:t>
            </a:r>
            <a:r>
              <a:rPr lang="tr-TR" sz="1400" dirty="0" err="1"/>
              <a:t>information</a:t>
            </a:r>
            <a:r>
              <a:rPr lang="tr-TR" sz="1400" dirty="0"/>
              <a:t> </a:t>
            </a:r>
            <a:r>
              <a:rPr lang="tr-TR" sz="1400" dirty="0" err="1"/>
              <a:t>from</a:t>
            </a:r>
            <a:r>
              <a:rPr lang="tr-TR" sz="1400" dirty="0"/>
              <a:t> </a:t>
            </a:r>
            <a:r>
              <a:rPr lang="tr-TR" sz="1400" dirty="0" err="1"/>
              <a:t>the</a:t>
            </a:r>
            <a:r>
              <a:rPr lang="tr-TR" sz="1400" dirty="0"/>
              <a:t> </a:t>
            </a:r>
            <a:r>
              <a:rPr lang="tr-TR" sz="1400" dirty="0" err="1"/>
              <a:t>sender</a:t>
            </a:r>
            <a:r>
              <a:rPr lang="tr-TR" sz="1400" dirty="0"/>
              <a:t> </a:t>
            </a:r>
            <a:r>
              <a:rPr lang="tr-TR" sz="1400" dirty="0" err="1"/>
              <a:t>to</a:t>
            </a:r>
            <a:r>
              <a:rPr lang="tr-TR" sz="1400" dirty="0"/>
              <a:t> </a:t>
            </a:r>
            <a:r>
              <a:rPr lang="tr-TR" sz="1400" dirty="0" err="1"/>
              <a:t>the</a:t>
            </a:r>
            <a:r>
              <a:rPr lang="tr-TR" sz="1400" dirty="0"/>
              <a:t> </a:t>
            </a:r>
            <a:r>
              <a:rPr lang="tr-TR" sz="1400" dirty="0" err="1"/>
              <a:t>receiver</a:t>
            </a:r>
            <a:r>
              <a:rPr lang="tr-TR" sz="1400" dirty="0"/>
              <a:t>. Data is </a:t>
            </a:r>
            <a:r>
              <a:rPr lang="tr-TR" sz="1400" dirty="0" err="1"/>
              <a:t>transmitted</a:t>
            </a:r>
            <a:r>
              <a:rPr lang="tr-TR" sz="1400" dirty="0"/>
              <a:t> </a:t>
            </a:r>
            <a:r>
              <a:rPr lang="tr-TR" sz="1400" dirty="0" err="1"/>
              <a:t>through</a:t>
            </a:r>
            <a:r>
              <a:rPr lang="tr-TR" sz="1400" dirty="0"/>
              <a:t> </a:t>
            </a:r>
            <a:r>
              <a:rPr lang="tr-TR" sz="1400" dirty="0" err="1"/>
              <a:t>the</a:t>
            </a:r>
            <a:r>
              <a:rPr lang="tr-TR" sz="1400" dirty="0"/>
              <a:t> </a:t>
            </a:r>
            <a:r>
              <a:rPr lang="tr-TR" sz="1400" dirty="0" err="1"/>
              <a:t>electromagnetic</a:t>
            </a:r>
            <a:r>
              <a:rPr lang="tr-TR" sz="1400" dirty="0"/>
              <a:t> </a:t>
            </a:r>
            <a:r>
              <a:rPr lang="tr-TR" sz="1400" dirty="0" err="1"/>
              <a:t>signals</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dirty="0" err="1"/>
              <a:t>The</a:t>
            </a:r>
            <a:r>
              <a:rPr lang="tr-TR" sz="1400" dirty="0"/>
              <a:t> main </a:t>
            </a:r>
            <a:r>
              <a:rPr lang="tr-TR" sz="1400" dirty="0" err="1"/>
              <a:t>functionality</a:t>
            </a:r>
            <a:r>
              <a:rPr lang="tr-TR" sz="1400" dirty="0"/>
              <a:t> of </a:t>
            </a:r>
            <a:r>
              <a:rPr lang="tr-TR" sz="1400" dirty="0" err="1"/>
              <a:t>the</a:t>
            </a:r>
            <a:r>
              <a:rPr lang="tr-TR" sz="1400" dirty="0"/>
              <a:t> </a:t>
            </a:r>
            <a:r>
              <a:rPr lang="tr-TR" sz="1400" dirty="0" err="1"/>
              <a:t>transmission</a:t>
            </a:r>
            <a:r>
              <a:rPr lang="tr-TR" sz="1400" dirty="0"/>
              <a:t> </a:t>
            </a:r>
            <a:r>
              <a:rPr lang="tr-TR" sz="1400" dirty="0" err="1"/>
              <a:t>media</a:t>
            </a:r>
            <a:r>
              <a:rPr lang="tr-TR" sz="1400" dirty="0"/>
              <a:t> is </a:t>
            </a:r>
            <a:r>
              <a:rPr lang="tr-TR" sz="1400" dirty="0" err="1"/>
              <a:t>to</a:t>
            </a:r>
            <a:r>
              <a:rPr lang="tr-TR" sz="1400" dirty="0"/>
              <a:t> </a:t>
            </a:r>
            <a:r>
              <a:rPr lang="tr-TR" sz="1400" dirty="0" err="1"/>
              <a:t>carry</a:t>
            </a:r>
            <a:r>
              <a:rPr lang="tr-TR" sz="1400" dirty="0"/>
              <a:t> </a:t>
            </a:r>
            <a:r>
              <a:rPr lang="tr-TR" sz="1400" dirty="0" err="1"/>
              <a:t>the</a:t>
            </a:r>
            <a:r>
              <a:rPr lang="tr-TR" sz="1400" dirty="0"/>
              <a:t> </a:t>
            </a:r>
            <a:r>
              <a:rPr lang="tr-TR" sz="1400" dirty="0" err="1"/>
              <a:t>information</a:t>
            </a:r>
            <a:r>
              <a:rPr lang="tr-TR" sz="1400" dirty="0"/>
              <a:t> in </a:t>
            </a:r>
            <a:r>
              <a:rPr lang="tr-TR" sz="1400" dirty="0" err="1"/>
              <a:t>the</a:t>
            </a:r>
            <a:r>
              <a:rPr lang="tr-TR" sz="1400" dirty="0"/>
              <a:t> form of </a:t>
            </a:r>
            <a:r>
              <a:rPr lang="tr-TR" sz="1400" dirty="0" err="1"/>
              <a:t>bits</a:t>
            </a:r>
            <a:r>
              <a:rPr lang="tr-TR" sz="1400" dirty="0"/>
              <a:t> </a:t>
            </a:r>
            <a:r>
              <a:rPr lang="tr-TR" sz="1400" dirty="0" err="1"/>
              <a:t>through</a:t>
            </a:r>
            <a:r>
              <a:rPr lang="tr-TR" sz="1400" dirty="0"/>
              <a:t> LAN.</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dirty="0" err="1"/>
              <a:t>In</a:t>
            </a:r>
            <a:r>
              <a:rPr lang="tr-TR" sz="1400" dirty="0"/>
              <a:t> a </a:t>
            </a:r>
            <a:r>
              <a:rPr lang="tr-TR" sz="1400" dirty="0" err="1"/>
              <a:t>copper-based</a:t>
            </a:r>
            <a:r>
              <a:rPr lang="tr-TR" sz="1400" dirty="0"/>
              <a:t> network, </a:t>
            </a:r>
            <a:r>
              <a:rPr lang="tr-TR" sz="1400" dirty="0" err="1"/>
              <a:t>the</a:t>
            </a:r>
            <a:r>
              <a:rPr lang="tr-TR" sz="1400" dirty="0"/>
              <a:t> </a:t>
            </a:r>
            <a:r>
              <a:rPr lang="tr-TR" sz="1400" dirty="0" err="1"/>
              <a:t>bits</a:t>
            </a:r>
            <a:r>
              <a:rPr lang="tr-TR" sz="1400" dirty="0"/>
              <a:t> </a:t>
            </a:r>
            <a:r>
              <a:rPr lang="tr-TR" sz="1400" dirty="0" err="1"/>
              <a:t>are</a:t>
            </a:r>
            <a:r>
              <a:rPr lang="tr-TR" sz="1400" dirty="0"/>
              <a:t> sent in </a:t>
            </a:r>
            <a:r>
              <a:rPr lang="tr-TR" sz="1400" dirty="0" err="1"/>
              <a:t>the</a:t>
            </a:r>
            <a:r>
              <a:rPr lang="tr-TR" sz="1400" dirty="0"/>
              <a:t> form of </a:t>
            </a:r>
            <a:r>
              <a:rPr lang="tr-TR" sz="1400" dirty="0" err="1"/>
              <a:t>electrical</a:t>
            </a:r>
            <a:r>
              <a:rPr lang="tr-TR" sz="1400" dirty="0"/>
              <a:t> </a:t>
            </a:r>
            <a:r>
              <a:rPr lang="tr-TR" sz="1400" dirty="0" err="1"/>
              <a:t>signals</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dirty="0" err="1"/>
              <a:t>In</a:t>
            </a:r>
            <a:r>
              <a:rPr lang="tr-TR" sz="1400" dirty="0"/>
              <a:t> a fiber </a:t>
            </a:r>
            <a:r>
              <a:rPr lang="tr-TR" sz="1400" dirty="0" err="1"/>
              <a:t>based</a:t>
            </a:r>
            <a:r>
              <a:rPr lang="tr-TR" sz="1400" dirty="0"/>
              <a:t> network, </a:t>
            </a:r>
            <a:r>
              <a:rPr lang="tr-TR" sz="1400" dirty="0" err="1"/>
              <a:t>the</a:t>
            </a:r>
            <a:r>
              <a:rPr lang="tr-TR" sz="1400" dirty="0"/>
              <a:t> </a:t>
            </a:r>
            <a:r>
              <a:rPr lang="tr-TR" sz="1400" dirty="0" err="1"/>
              <a:t>bits</a:t>
            </a:r>
            <a:r>
              <a:rPr lang="tr-TR" sz="1400" dirty="0"/>
              <a:t> </a:t>
            </a:r>
            <a:r>
              <a:rPr lang="tr-TR" sz="1400" dirty="0" err="1"/>
              <a:t>are</a:t>
            </a:r>
            <a:r>
              <a:rPr lang="tr-TR" sz="1400" dirty="0"/>
              <a:t> sent in </a:t>
            </a:r>
            <a:r>
              <a:rPr lang="tr-TR" sz="1400" dirty="0" err="1"/>
              <a:t>the</a:t>
            </a:r>
            <a:r>
              <a:rPr lang="tr-TR" sz="1400" dirty="0"/>
              <a:t> form of </a:t>
            </a:r>
            <a:r>
              <a:rPr lang="tr-TR" sz="1400" dirty="0" err="1"/>
              <a:t>light</a:t>
            </a:r>
            <a:r>
              <a:rPr lang="tr-TR" sz="1400" dirty="0"/>
              <a:t> </a:t>
            </a:r>
            <a:r>
              <a:rPr lang="tr-TR" sz="1400" dirty="0" err="1"/>
              <a:t>pulses</a:t>
            </a:r>
            <a:r>
              <a:rPr lang="tr-TR" sz="1400" dirty="0"/>
              <a:t>.</a:t>
            </a:r>
            <a:endParaRPr sz="1400" dirty="0"/>
          </a:p>
          <a:p>
            <a:pPr marL="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dirty="0" err="1"/>
              <a:t>In</a:t>
            </a:r>
            <a:r>
              <a:rPr lang="tr-TR" sz="1400" dirty="0"/>
              <a:t> </a:t>
            </a:r>
            <a:r>
              <a:rPr lang="tr-TR" sz="1400" dirty="0" err="1"/>
              <a:t>wireless</a:t>
            </a:r>
            <a:r>
              <a:rPr lang="tr-TR" sz="1400" dirty="0"/>
              <a:t> network, </a:t>
            </a:r>
            <a:r>
              <a:rPr lang="tr-TR" sz="1400" dirty="0" err="1"/>
              <a:t>the</a:t>
            </a:r>
            <a:r>
              <a:rPr lang="tr-TR" sz="1400" dirty="0"/>
              <a:t> </a:t>
            </a:r>
            <a:r>
              <a:rPr lang="tr-TR" sz="1400" dirty="0" err="1"/>
              <a:t>bits</a:t>
            </a:r>
            <a:r>
              <a:rPr lang="tr-TR" sz="1400" dirty="0"/>
              <a:t> </a:t>
            </a:r>
            <a:r>
              <a:rPr lang="tr-TR" sz="1400" dirty="0" err="1"/>
              <a:t>are</a:t>
            </a:r>
            <a:r>
              <a:rPr lang="tr-TR" sz="1400" dirty="0"/>
              <a:t> sent in </a:t>
            </a:r>
            <a:r>
              <a:rPr lang="tr-TR" sz="1400" dirty="0" err="1"/>
              <a:t>the</a:t>
            </a:r>
            <a:r>
              <a:rPr lang="tr-TR" sz="1400" dirty="0"/>
              <a:t> form of </a:t>
            </a:r>
            <a:r>
              <a:rPr lang="tr-TR" sz="1400" dirty="0" err="1"/>
              <a:t>radio</a:t>
            </a:r>
            <a:r>
              <a:rPr lang="tr-TR" sz="1400" dirty="0"/>
              <a:t> </a:t>
            </a:r>
            <a:r>
              <a:rPr lang="tr-TR" sz="1400" dirty="0" err="1"/>
              <a:t>waves</a:t>
            </a:r>
            <a:r>
              <a:rPr lang="tr-TR" sz="1400" dirty="0"/>
              <a:t>.</a:t>
            </a:r>
            <a:endParaRPr sz="14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b="1"/>
              <a:t>Simplex mode:</a:t>
            </a:r>
            <a:endParaRPr sz="1400" b="1"/>
          </a:p>
          <a:p>
            <a:pPr marL="0" lvl="0" indent="0" algn="l" rtl="0">
              <a:lnSpc>
                <a:spcPct val="100000"/>
              </a:lnSpc>
              <a:spcBef>
                <a:spcPts val="0"/>
              </a:spcBef>
              <a:spcAft>
                <a:spcPts val="0"/>
              </a:spcAft>
              <a:buSzPts val="1400"/>
              <a:buNone/>
            </a:pPr>
            <a:r>
              <a:rPr lang="tr-TR" sz="1400"/>
              <a:t>In simplex mode, Sender can send the data but can’t receive any data. It is a unidirectional communication.</a:t>
            </a:r>
            <a:endParaRPr sz="1400"/>
          </a:p>
          <a:p>
            <a:pPr marL="0" lvl="0" indent="0" algn="l" rtl="0">
              <a:lnSpc>
                <a:spcPct val="100000"/>
              </a:lnSpc>
              <a:spcBef>
                <a:spcPts val="0"/>
              </a:spcBef>
              <a:spcAft>
                <a:spcPts val="0"/>
              </a:spcAft>
              <a:buSzPts val="1400"/>
              <a:buNone/>
            </a:pPr>
            <a:endParaRPr sz="1400"/>
          </a:p>
          <a:p>
            <a:pPr marL="457200" lvl="0" indent="-317500" algn="l" rtl="0">
              <a:lnSpc>
                <a:spcPct val="100000"/>
              </a:lnSpc>
              <a:spcBef>
                <a:spcPts val="0"/>
              </a:spcBef>
              <a:spcAft>
                <a:spcPts val="0"/>
              </a:spcAft>
              <a:buSzPts val="1400"/>
              <a:buChar char="●"/>
            </a:pPr>
            <a:r>
              <a:rPr lang="tr-TR" sz="1400" b="1"/>
              <a:t>Half-duplex mode:</a:t>
            </a:r>
            <a:endParaRPr sz="1400" b="1"/>
          </a:p>
          <a:p>
            <a:pPr marL="0" lvl="0" indent="0" algn="l" rtl="0">
              <a:lnSpc>
                <a:spcPct val="100000"/>
              </a:lnSpc>
              <a:spcBef>
                <a:spcPts val="0"/>
              </a:spcBef>
              <a:spcAft>
                <a:spcPts val="0"/>
              </a:spcAft>
              <a:buSzPts val="1400"/>
              <a:buNone/>
            </a:pPr>
            <a:r>
              <a:rPr lang="tr-TR" sz="1400"/>
              <a:t>In half duplex mode, Sender can send the data and also can receive the data but one at a time. It is two-way directional communication but one at a time.</a:t>
            </a:r>
            <a:endParaRPr sz="1400"/>
          </a:p>
          <a:p>
            <a:pPr marL="0" lvl="0" indent="0" algn="l" rtl="0">
              <a:lnSpc>
                <a:spcPct val="100000"/>
              </a:lnSpc>
              <a:spcBef>
                <a:spcPts val="0"/>
              </a:spcBef>
              <a:spcAft>
                <a:spcPts val="0"/>
              </a:spcAft>
              <a:buSzPts val="1400"/>
              <a:buNone/>
            </a:pPr>
            <a:endParaRPr sz="1400"/>
          </a:p>
          <a:p>
            <a:pPr marL="457200" lvl="0" indent="-317500" algn="l" rtl="0">
              <a:lnSpc>
                <a:spcPct val="100000"/>
              </a:lnSpc>
              <a:spcBef>
                <a:spcPts val="0"/>
              </a:spcBef>
              <a:spcAft>
                <a:spcPts val="0"/>
              </a:spcAft>
              <a:buSzPts val="1400"/>
              <a:buChar char="●"/>
            </a:pPr>
            <a:r>
              <a:rPr lang="tr-TR" sz="1400" b="1"/>
              <a:t>Full duplex mode:</a:t>
            </a:r>
            <a:endParaRPr sz="1400" b="1"/>
          </a:p>
          <a:p>
            <a:pPr marL="0" lvl="0" indent="0" algn="l" rtl="0">
              <a:lnSpc>
                <a:spcPct val="100000"/>
              </a:lnSpc>
              <a:spcBef>
                <a:spcPts val="0"/>
              </a:spcBef>
              <a:spcAft>
                <a:spcPts val="0"/>
              </a:spcAft>
              <a:buSzPts val="1400"/>
              <a:buNone/>
            </a:pPr>
            <a:r>
              <a:rPr lang="tr-TR" sz="1400"/>
              <a:t>In full duplex mode, Sender can send the data and also can receive the data simultaneously. It is two-way directional communication simultaneously.</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SzPts val="1450"/>
              <a:buChar char="●"/>
            </a:pPr>
            <a:r>
              <a:rPr lang="tr-TR" sz="1450">
                <a:highlight>
                  <a:srgbClr val="FFFFFF"/>
                </a:highlight>
              </a:rPr>
              <a:t>Short for </a:t>
            </a:r>
            <a:r>
              <a:rPr lang="tr-TR" sz="1450" b="1">
                <a:highlight>
                  <a:srgbClr val="FFFFFF"/>
                </a:highlight>
              </a:rPr>
              <a:t>wide area network</a:t>
            </a:r>
            <a:r>
              <a:rPr lang="tr-TR" sz="1450">
                <a:highlight>
                  <a:srgbClr val="FFFFFF"/>
                </a:highlight>
              </a:rPr>
              <a:t>, a </a:t>
            </a:r>
            <a:r>
              <a:rPr lang="tr-TR" sz="1450" b="1">
                <a:highlight>
                  <a:srgbClr val="FFFFFF"/>
                </a:highlight>
              </a:rPr>
              <a:t>WAN </a:t>
            </a:r>
            <a:r>
              <a:rPr lang="tr-TR" sz="1450">
                <a:highlight>
                  <a:srgbClr val="FFFFFF"/>
                </a:highlight>
              </a:rPr>
              <a:t>is a collection of computers and devices connected by a communications network over a wide geographic area. Wide area networks are commonly connected either through the Internet or special arrangements made with phone companies or other service providers.</a:t>
            </a:r>
            <a:endParaRPr sz="1450">
              <a:highlight>
                <a:srgbClr val="FFFFFF"/>
              </a:highlight>
            </a:endParaRPr>
          </a:p>
          <a:p>
            <a:pPr marL="457200" lvl="0" indent="0" algn="l" rtl="0">
              <a:lnSpc>
                <a:spcPct val="100000"/>
              </a:lnSpc>
              <a:spcBef>
                <a:spcPts val="0"/>
              </a:spcBef>
              <a:spcAft>
                <a:spcPts val="0"/>
              </a:spcAft>
              <a:buSzPts val="1400"/>
              <a:buNone/>
            </a:pPr>
            <a:endParaRPr sz="1450">
              <a:highlight>
                <a:srgbClr val="FFFFFF"/>
              </a:highlight>
            </a:endParaRPr>
          </a:p>
          <a:p>
            <a:pPr marL="457200" lvl="0" indent="-320675" algn="l" rtl="0">
              <a:lnSpc>
                <a:spcPct val="100000"/>
              </a:lnSpc>
              <a:spcBef>
                <a:spcPts val="0"/>
              </a:spcBef>
              <a:spcAft>
                <a:spcPts val="0"/>
              </a:spcAft>
              <a:buSzPts val="1450"/>
              <a:buChar char="●"/>
            </a:pPr>
            <a:r>
              <a:rPr lang="tr-TR" sz="1450">
                <a:highlight>
                  <a:srgbClr val="FFFFFF"/>
                </a:highlight>
              </a:rPr>
              <a:t>The Internet is a collection of networks and is considered the largest WAN in the world.</a:t>
            </a:r>
            <a:endParaRPr sz="1450">
              <a:highlight>
                <a:srgbClr val="FFFFFF"/>
              </a:highlight>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b="1" dirty="0">
                <a:solidFill>
                  <a:srgbClr val="373A3C"/>
                </a:solidFill>
                <a:highlight>
                  <a:schemeClr val="lt1"/>
                </a:highlight>
              </a:rPr>
              <a:t>Network </a:t>
            </a:r>
            <a:r>
              <a:rPr lang="tr-TR" sz="1450" b="1" dirty="0" err="1">
                <a:solidFill>
                  <a:srgbClr val="373A3C"/>
                </a:solidFill>
                <a:highlight>
                  <a:schemeClr val="lt1"/>
                </a:highlight>
              </a:rPr>
              <a:t>topology</a:t>
            </a:r>
            <a:r>
              <a:rPr lang="tr-TR" sz="1450" b="1" dirty="0">
                <a:solidFill>
                  <a:srgbClr val="373A3C"/>
                </a:solidFill>
                <a:highlight>
                  <a:schemeClr val="lt1"/>
                </a:highlight>
              </a:rPr>
              <a:t> </a:t>
            </a:r>
            <a:r>
              <a:rPr lang="tr-TR" sz="1450" dirty="0">
                <a:solidFill>
                  <a:srgbClr val="373A3C"/>
                </a:solidFill>
                <a:highlight>
                  <a:schemeClr val="lt1"/>
                </a:highlight>
              </a:rPr>
              <a:t>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description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arrangement</a:t>
            </a:r>
            <a:r>
              <a:rPr lang="tr-TR" sz="1450" dirty="0">
                <a:solidFill>
                  <a:srgbClr val="373A3C"/>
                </a:solidFill>
                <a:highlight>
                  <a:schemeClr val="lt1"/>
                </a:highlight>
              </a:rPr>
              <a:t> of </a:t>
            </a:r>
            <a:r>
              <a:rPr lang="tr-TR" sz="1450" dirty="0" err="1">
                <a:solidFill>
                  <a:srgbClr val="373A3C"/>
                </a:solidFill>
                <a:highlight>
                  <a:schemeClr val="lt1"/>
                </a:highlight>
              </a:rPr>
              <a:t>nodes</a:t>
            </a:r>
            <a:r>
              <a:rPr lang="tr-TR" sz="1450" dirty="0">
                <a:solidFill>
                  <a:srgbClr val="373A3C"/>
                </a:solidFill>
                <a:highlight>
                  <a:schemeClr val="lt1"/>
                </a:highlight>
              </a:rPr>
              <a:t> (</a:t>
            </a:r>
            <a:r>
              <a:rPr lang="tr-TR" sz="1450" dirty="0" err="1">
                <a:solidFill>
                  <a:srgbClr val="373A3C"/>
                </a:solidFill>
                <a:highlight>
                  <a:schemeClr val="lt1"/>
                </a:highlight>
              </a:rPr>
              <a:t>e.g</a:t>
            </a:r>
            <a:r>
              <a:rPr lang="tr-TR" sz="1450" dirty="0">
                <a:solidFill>
                  <a:srgbClr val="373A3C"/>
                </a:solidFill>
                <a:highlight>
                  <a:schemeClr val="lt1"/>
                </a:highlight>
              </a:rPr>
              <a:t>. </a:t>
            </a:r>
            <a:r>
              <a:rPr lang="tr-TR" sz="1450" dirty="0" err="1">
                <a:solidFill>
                  <a:srgbClr val="373A3C"/>
                </a:solidFill>
                <a:highlight>
                  <a:schemeClr val="lt1"/>
                </a:highlight>
              </a:rPr>
              <a:t>switches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routers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connections</a:t>
            </a:r>
            <a:r>
              <a:rPr lang="tr-TR" sz="1450" dirty="0">
                <a:solidFill>
                  <a:srgbClr val="373A3C"/>
                </a:solidFill>
                <a:highlight>
                  <a:schemeClr val="lt1"/>
                </a:highlight>
              </a:rPr>
              <a:t> in a network, </a:t>
            </a:r>
            <a:r>
              <a:rPr lang="tr-TR" sz="1450" dirty="0" err="1">
                <a:solidFill>
                  <a:srgbClr val="373A3C"/>
                </a:solidFill>
                <a:highlight>
                  <a:schemeClr val="lt1"/>
                </a:highlight>
              </a:rPr>
              <a:t>often</a:t>
            </a:r>
            <a:r>
              <a:rPr lang="tr-TR" sz="1450" dirty="0">
                <a:solidFill>
                  <a:srgbClr val="373A3C"/>
                </a:solidFill>
                <a:highlight>
                  <a:schemeClr val="lt1"/>
                </a:highlight>
              </a:rPr>
              <a:t> </a:t>
            </a:r>
            <a:r>
              <a:rPr lang="tr-TR" sz="1450" dirty="0" err="1">
                <a:solidFill>
                  <a:srgbClr val="373A3C"/>
                </a:solidFill>
                <a:highlight>
                  <a:schemeClr val="lt1"/>
                </a:highlight>
              </a:rPr>
              <a:t>represented</a:t>
            </a:r>
            <a:r>
              <a:rPr lang="tr-TR" sz="1450" dirty="0">
                <a:solidFill>
                  <a:srgbClr val="373A3C"/>
                </a:solidFill>
                <a:highlight>
                  <a:schemeClr val="lt1"/>
                </a:highlight>
              </a:rPr>
              <a:t> as a </a:t>
            </a:r>
            <a:r>
              <a:rPr lang="tr-TR" sz="1450" dirty="0" err="1">
                <a:solidFill>
                  <a:srgbClr val="373A3C"/>
                </a:solidFill>
                <a:highlight>
                  <a:schemeClr val="lt1"/>
                </a:highlight>
              </a:rPr>
              <a:t>graph</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SzPts val="1400"/>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a:solidFill>
                  <a:srgbClr val="373A3C"/>
                </a:solidFill>
                <a:highlight>
                  <a:schemeClr val="lt1"/>
                </a:highlight>
              </a:rPr>
              <a:t>No </a:t>
            </a:r>
            <a:r>
              <a:rPr lang="tr-TR" sz="1450" dirty="0" err="1">
                <a:solidFill>
                  <a:srgbClr val="373A3C"/>
                </a:solidFill>
                <a:highlight>
                  <a:schemeClr val="lt1"/>
                </a:highlight>
              </a:rPr>
              <a:t>matter</a:t>
            </a:r>
            <a:r>
              <a:rPr lang="tr-TR" sz="1450" dirty="0">
                <a:solidFill>
                  <a:srgbClr val="373A3C"/>
                </a:solidFill>
                <a:highlight>
                  <a:schemeClr val="lt1"/>
                </a:highlight>
              </a:rPr>
              <a:t> how </a:t>
            </a:r>
            <a:r>
              <a:rPr lang="tr-TR" sz="1450" dirty="0" err="1">
                <a:solidFill>
                  <a:srgbClr val="373A3C"/>
                </a:solidFill>
                <a:highlight>
                  <a:schemeClr val="lt1"/>
                </a:highlight>
              </a:rPr>
              <a:t>identical</a:t>
            </a:r>
            <a:r>
              <a:rPr lang="tr-TR" sz="1450" dirty="0">
                <a:solidFill>
                  <a:srgbClr val="373A3C"/>
                </a:solidFill>
                <a:highlight>
                  <a:schemeClr val="lt1"/>
                </a:highlight>
              </a:rPr>
              <a:t> two </a:t>
            </a:r>
            <a:r>
              <a:rPr lang="tr-TR" sz="1450" dirty="0" err="1">
                <a:solidFill>
                  <a:srgbClr val="373A3C"/>
                </a:solidFill>
                <a:highlight>
                  <a:schemeClr val="lt1"/>
                </a:highlight>
              </a:rPr>
              <a:t>organizations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no</a:t>
            </a:r>
            <a:r>
              <a:rPr lang="tr-TR" sz="1450" dirty="0">
                <a:solidFill>
                  <a:srgbClr val="373A3C"/>
                </a:solidFill>
                <a:highlight>
                  <a:schemeClr val="lt1"/>
                </a:highlight>
              </a:rPr>
              <a:t> two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exactly</a:t>
            </a:r>
            <a:r>
              <a:rPr lang="tr-TR" sz="1450" dirty="0">
                <a:solidFill>
                  <a:srgbClr val="373A3C"/>
                </a:solidFill>
                <a:highlight>
                  <a:schemeClr val="lt1"/>
                </a:highlight>
              </a:rPr>
              <a:t> </a:t>
            </a:r>
            <a:r>
              <a:rPr lang="tr-TR" sz="1450" dirty="0" err="1">
                <a:solidFill>
                  <a:srgbClr val="373A3C"/>
                </a:solidFill>
                <a:highlight>
                  <a:schemeClr val="lt1"/>
                </a:highlight>
              </a:rPr>
              <a:t>alike</a:t>
            </a:r>
            <a:r>
              <a:rPr lang="tr-TR" sz="1450" dirty="0">
                <a:solidFill>
                  <a:srgbClr val="373A3C"/>
                </a:solidFill>
                <a:highlight>
                  <a:schemeClr val="lt1"/>
                </a:highlight>
              </a:rPr>
              <a:t>. </a:t>
            </a:r>
            <a:r>
              <a:rPr lang="tr-TR" sz="1450" dirty="0" err="1">
                <a:solidFill>
                  <a:srgbClr val="373A3C"/>
                </a:solidFill>
                <a:highlight>
                  <a:schemeClr val="lt1"/>
                </a:highlight>
              </a:rPr>
              <a:t>However</a:t>
            </a:r>
            <a:r>
              <a:rPr lang="tr-TR" sz="1450" dirty="0">
                <a:solidFill>
                  <a:srgbClr val="373A3C"/>
                </a:solidFill>
                <a:highlight>
                  <a:schemeClr val="lt1"/>
                </a:highlight>
              </a:rPr>
              <a:t>, </a:t>
            </a:r>
            <a:r>
              <a:rPr lang="tr-TR" sz="1450" dirty="0" err="1">
                <a:solidFill>
                  <a:srgbClr val="373A3C"/>
                </a:solidFill>
                <a:highlight>
                  <a:schemeClr val="lt1"/>
                </a:highlight>
              </a:rPr>
              <a:t>many</a:t>
            </a:r>
            <a:r>
              <a:rPr lang="tr-TR" sz="1450" dirty="0">
                <a:solidFill>
                  <a:srgbClr val="373A3C"/>
                </a:solidFill>
                <a:highlight>
                  <a:schemeClr val="lt1"/>
                </a:highlight>
              </a:rPr>
              <a:t> </a:t>
            </a:r>
            <a:r>
              <a:rPr lang="tr-TR" sz="1450" dirty="0" err="1">
                <a:solidFill>
                  <a:srgbClr val="373A3C"/>
                </a:solidFill>
                <a:highlight>
                  <a:schemeClr val="lt1"/>
                </a:highlight>
              </a:rPr>
              <a:t>organizations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relying</a:t>
            </a:r>
            <a:r>
              <a:rPr lang="tr-TR" sz="1450" dirty="0">
                <a:solidFill>
                  <a:srgbClr val="373A3C"/>
                </a:solidFill>
                <a:highlight>
                  <a:schemeClr val="lt1"/>
                </a:highlight>
              </a:rPr>
              <a:t> on </a:t>
            </a:r>
            <a:r>
              <a:rPr lang="tr-TR" sz="1450" dirty="0" err="1">
                <a:solidFill>
                  <a:srgbClr val="373A3C"/>
                </a:solidFill>
                <a:highlight>
                  <a:schemeClr val="lt1"/>
                </a:highlight>
              </a:rPr>
              <a:t>well-established</a:t>
            </a:r>
            <a:r>
              <a:rPr lang="tr-TR" sz="1450" dirty="0">
                <a:solidFill>
                  <a:srgbClr val="373A3C"/>
                </a:solidFill>
                <a:highlight>
                  <a:schemeClr val="lt1"/>
                </a:highlight>
              </a:rPr>
              <a:t> network </a:t>
            </a:r>
            <a:r>
              <a:rPr lang="tr-TR" sz="1450" dirty="0" err="1">
                <a:solidFill>
                  <a:srgbClr val="373A3C"/>
                </a:solidFill>
                <a:highlight>
                  <a:schemeClr val="lt1"/>
                </a:highlight>
              </a:rPr>
              <a:t>topology</a:t>
            </a:r>
            <a:r>
              <a:rPr lang="tr-TR" sz="1450" dirty="0">
                <a:solidFill>
                  <a:srgbClr val="373A3C"/>
                </a:solidFill>
                <a:highlight>
                  <a:schemeClr val="lt1"/>
                </a:highlight>
              </a:rPr>
              <a:t> </a:t>
            </a:r>
            <a:r>
              <a:rPr lang="tr-TR" sz="1450" dirty="0" err="1">
                <a:solidFill>
                  <a:srgbClr val="373A3C"/>
                </a:solidFill>
                <a:highlight>
                  <a:schemeClr val="lt1"/>
                </a:highlight>
              </a:rPr>
              <a:t>models</a:t>
            </a:r>
            <a:r>
              <a:rPr lang="tr-TR" sz="1450" dirty="0">
                <a:solidFill>
                  <a:srgbClr val="373A3C"/>
                </a:solidFill>
                <a:highlight>
                  <a:schemeClr val="lt1"/>
                </a:highlight>
              </a:rPr>
              <a:t>. Network </a:t>
            </a:r>
            <a:r>
              <a:rPr lang="tr-TR" sz="1450" dirty="0" err="1">
                <a:solidFill>
                  <a:srgbClr val="373A3C"/>
                </a:solidFill>
                <a:highlight>
                  <a:schemeClr val="lt1"/>
                </a:highlight>
              </a:rPr>
              <a:t>topologies</a:t>
            </a:r>
            <a:r>
              <a:rPr lang="tr-TR" sz="1450" dirty="0">
                <a:solidFill>
                  <a:srgbClr val="373A3C"/>
                </a:solidFill>
                <a:highlight>
                  <a:schemeClr val="lt1"/>
                </a:highlight>
              </a:rPr>
              <a:t> </a:t>
            </a:r>
            <a:r>
              <a:rPr lang="tr-TR" sz="1450" dirty="0" err="1">
                <a:solidFill>
                  <a:srgbClr val="373A3C"/>
                </a:solidFill>
                <a:highlight>
                  <a:schemeClr val="lt1"/>
                </a:highlight>
              </a:rPr>
              <a:t>outline</a:t>
            </a:r>
            <a:r>
              <a:rPr lang="tr-TR" sz="1450" dirty="0">
                <a:solidFill>
                  <a:srgbClr val="373A3C"/>
                </a:solidFill>
                <a:highlight>
                  <a:schemeClr val="lt1"/>
                </a:highlight>
              </a:rPr>
              <a:t> how </a:t>
            </a:r>
            <a:r>
              <a:rPr lang="tr-TR" sz="1450" dirty="0" err="1">
                <a:solidFill>
                  <a:srgbClr val="373A3C"/>
                </a:solidFill>
                <a:highlight>
                  <a:schemeClr val="lt1"/>
                </a:highlight>
              </a:rPr>
              <a:t>devices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connected</a:t>
            </a:r>
            <a:r>
              <a:rPr lang="tr-TR" sz="1450" dirty="0">
                <a:solidFill>
                  <a:srgbClr val="373A3C"/>
                </a:solidFill>
                <a:highlight>
                  <a:schemeClr val="lt1"/>
                </a:highlight>
              </a:rPr>
              <a:t> </a:t>
            </a:r>
            <a:r>
              <a:rPr lang="tr-TR" sz="1450" dirty="0" err="1">
                <a:solidFill>
                  <a:srgbClr val="373A3C"/>
                </a:solidFill>
                <a:highlight>
                  <a:schemeClr val="lt1"/>
                </a:highlight>
              </a:rPr>
              <a:t>together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how data is </a:t>
            </a:r>
            <a:r>
              <a:rPr lang="tr-TR" sz="1450" dirty="0" err="1">
                <a:solidFill>
                  <a:srgbClr val="373A3C"/>
                </a:solidFill>
                <a:highlight>
                  <a:schemeClr val="lt1"/>
                </a:highlight>
              </a:rPr>
              <a:t>transmitted</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rgbClr val="FFFFFF"/>
                </a:highlight>
              </a:rPr>
              <a:t>Physical</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logical</a:t>
            </a:r>
            <a:r>
              <a:rPr lang="tr-TR" sz="1450" dirty="0">
                <a:solidFill>
                  <a:srgbClr val="373A3C"/>
                </a:solidFill>
                <a:highlight>
                  <a:srgbClr val="FFFFFF"/>
                </a:highlight>
              </a:rPr>
              <a:t> </a:t>
            </a:r>
            <a:r>
              <a:rPr lang="tr-TR" sz="1450" dirty="0" err="1">
                <a:solidFill>
                  <a:srgbClr val="373A3C"/>
                </a:solidFill>
                <a:highlight>
                  <a:srgbClr val="FFFFFF"/>
                </a:highlight>
              </a:rPr>
              <a:t>topologies</a:t>
            </a:r>
            <a:r>
              <a:rPr lang="tr-TR" sz="1450" dirty="0">
                <a:solidFill>
                  <a:srgbClr val="373A3C"/>
                </a:solidFill>
                <a:highlight>
                  <a:srgbClr val="FFFFFF"/>
                </a:highlight>
              </a:rPr>
              <a:t> </a:t>
            </a:r>
            <a:r>
              <a:rPr lang="tr-TR" sz="1450" dirty="0" err="1">
                <a:solidFill>
                  <a:srgbClr val="373A3C"/>
                </a:solidFill>
                <a:highlight>
                  <a:srgbClr val="FFFFFF"/>
                </a:highlight>
              </a:rPr>
              <a:t>are</a:t>
            </a:r>
            <a:r>
              <a:rPr lang="tr-TR" sz="1450" dirty="0">
                <a:solidFill>
                  <a:srgbClr val="373A3C"/>
                </a:solidFill>
                <a:highlight>
                  <a:srgbClr val="FFFFFF"/>
                </a:highlight>
              </a:rPr>
              <a:t> two </a:t>
            </a:r>
            <a:r>
              <a:rPr lang="tr-TR" sz="1450" dirty="0" err="1">
                <a:solidFill>
                  <a:srgbClr val="373A3C"/>
                </a:solidFill>
                <a:highlight>
                  <a:srgbClr val="FFFFFF"/>
                </a:highlight>
              </a:rPr>
              <a:t>basic</a:t>
            </a:r>
            <a:r>
              <a:rPr lang="tr-TR" sz="1450" dirty="0">
                <a:solidFill>
                  <a:srgbClr val="373A3C"/>
                </a:solidFill>
                <a:highlight>
                  <a:srgbClr val="FFFFFF"/>
                </a:highlight>
              </a:rPr>
              <a:t> </a:t>
            </a:r>
            <a:r>
              <a:rPr lang="tr-TR" sz="1450" dirty="0" err="1">
                <a:solidFill>
                  <a:srgbClr val="373A3C"/>
                </a:solidFill>
                <a:highlight>
                  <a:srgbClr val="FFFFFF"/>
                </a:highlight>
              </a:rPr>
              <a:t>categories</a:t>
            </a:r>
            <a:r>
              <a:rPr lang="tr-TR" sz="1450" dirty="0">
                <a:solidFill>
                  <a:srgbClr val="373A3C"/>
                </a:solidFill>
                <a:highlight>
                  <a:srgbClr val="FFFFFF"/>
                </a:highlight>
              </a:rPr>
              <a:t> of network </a:t>
            </a:r>
            <a:r>
              <a:rPr lang="tr-TR" sz="1450" dirty="0" err="1">
                <a:solidFill>
                  <a:srgbClr val="373A3C"/>
                </a:solidFill>
                <a:highlight>
                  <a:srgbClr val="FFFFFF"/>
                </a:highlight>
              </a:rPr>
              <a:t>topologies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shape</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cabling</a:t>
            </a:r>
            <a:r>
              <a:rPr lang="tr-TR" sz="1450" dirty="0">
                <a:solidFill>
                  <a:srgbClr val="373A3C"/>
                </a:solidFill>
                <a:highlight>
                  <a:schemeClr val="lt1"/>
                </a:highlight>
              </a:rPr>
              <a:t> </a:t>
            </a:r>
            <a:r>
              <a:rPr lang="tr-TR" sz="1450" dirty="0" err="1">
                <a:solidFill>
                  <a:srgbClr val="373A3C"/>
                </a:solidFill>
                <a:highlight>
                  <a:schemeClr val="lt1"/>
                </a:highlight>
              </a:rPr>
              <a:t>layout</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link </a:t>
            </a:r>
            <a:r>
              <a:rPr lang="tr-TR" sz="1450" dirty="0" err="1">
                <a:solidFill>
                  <a:srgbClr val="373A3C"/>
                </a:solidFill>
                <a:highlight>
                  <a:schemeClr val="lt1"/>
                </a:highlight>
              </a:rPr>
              <a:t>devices</a:t>
            </a:r>
            <a:r>
              <a:rPr lang="tr-TR" sz="1450" dirty="0">
                <a:solidFill>
                  <a:srgbClr val="373A3C"/>
                </a:solidFill>
                <a:highlight>
                  <a:schemeClr val="lt1"/>
                </a:highlight>
              </a:rPr>
              <a:t> is </a:t>
            </a:r>
            <a:r>
              <a:rPr lang="tr-TR" sz="1450" dirty="0" err="1">
                <a:solidFill>
                  <a:srgbClr val="373A3C"/>
                </a:solidFill>
                <a:highlight>
                  <a:schemeClr val="lt1"/>
                </a:highlight>
              </a:rPr>
              <a:t>called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topology</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refers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layout</a:t>
            </a:r>
            <a:r>
              <a:rPr lang="tr-TR" sz="1450" dirty="0">
                <a:solidFill>
                  <a:srgbClr val="373A3C"/>
                </a:solidFill>
                <a:highlight>
                  <a:schemeClr val="lt1"/>
                </a:highlight>
              </a:rPr>
              <a:t> of </a:t>
            </a:r>
            <a:r>
              <a:rPr lang="tr-TR" sz="1450" dirty="0" err="1">
                <a:solidFill>
                  <a:srgbClr val="373A3C"/>
                </a:solidFill>
                <a:highlight>
                  <a:schemeClr val="lt1"/>
                </a:highlight>
              </a:rPr>
              <a:t>cabling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locations</a:t>
            </a:r>
            <a:r>
              <a:rPr lang="tr-TR" sz="1450" dirty="0">
                <a:solidFill>
                  <a:srgbClr val="373A3C"/>
                </a:solidFill>
                <a:highlight>
                  <a:schemeClr val="lt1"/>
                </a:highlight>
              </a:rPr>
              <a:t> of </a:t>
            </a:r>
            <a:r>
              <a:rPr lang="tr-TR" sz="1450" dirty="0" err="1">
                <a:solidFill>
                  <a:srgbClr val="373A3C"/>
                </a:solidFill>
                <a:highlight>
                  <a:schemeClr val="lt1"/>
                </a:highlight>
              </a:rPr>
              <a:t>nodes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interconnections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nodes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cabling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topology</a:t>
            </a:r>
            <a:r>
              <a:rPr lang="tr-TR" sz="1450" dirty="0">
                <a:solidFill>
                  <a:srgbClr val="373A3C"/>
                </a:solidFill>
                <a:highlight>
                  <a:schemeClr val="lt1"/>
                </a:highlight>
              </a:rPr>
              <a:t> of a network is </a:t>
            </a:r>
            <a:r>
              <a:rPr lang="tr-TR" sz="1450" dirty="0" err="1">
                <a:solidFill>
                  <a:srgbClr val="373A3C"/>
                </a:solidFill>
                <a:highlight>
                  <a:schemeClr val="lt1"/>
                </a:highlight>
              </a:rPr>
              <a:t>determined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capabilities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media</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level</a:t>
            </a:r>
            <a:r>
              <a:rPr lang="tr-TR" sz="1450" dirty="0">
                <a:solidFill>
                  <a:srgbClr val="373A3C"/>
                </a:solidFill>
                <a:highlight>
                  <a:schemeClr val="lt1"/>
                </a:highlight>
              </a:rPr>
              <a:t> of </a:t>
            </a:r>
            <a:r>
              <a:rPr lang="tr-TR" sz="1450" dirty="0" err="1">
                <a:solidFill>
                  <a:srgbClr val="373A3C"/>
                </a:solidFill>
                <a:highlight>
                  <a:schemeClr val="lt1"/>
                </a:highlight>
              </a:rPr>
              <a:t>control</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fault</a:t>
            </a:r>
            <a:r>
              <a:rPr lang="tr-TR" sz="1450" dirty="0">
                <a:solidFill>
                  <a:srgbClr val="373A3C"/>
                </a:solidFill>
                <a:highlight>
                  <a:schemeClr val="lt1"/>
                </a:highlight>
              </a:rPr>
              <a:t> </a:t>
            </a:r>
            <a:r>
              <a:rPr lang="tr-TR" sz="1450" dirty="0" err="1">
                <a:solidFill>
                  <a:srgbClr val="373A3C"/>
                </a:solidFill>
                <a:highlight>
                  <a:schemeClr val="lt1"/>
                </a:highlight>
              </a:rPr>
              <a:t>tolerance</a:t>
            </a:r>
            <a:r>
              <a:rPr lang="tr-TR" sz="1450" dirty="0">
                <a:solidFill>
                  <a:srgbClr val="373A3C"/>
                </a:solidFill>
                <a:highlight>
                  <a:schemeClr val="lt1"/>
                </a:highlight>
              </a:rPr>
              <a:t> </a:t>
            </a:r>
            <a:r>
              <a:rPr lang="tr-TR" sz="1450" dirty="0" err="1">
                <a:solidFill>
                  <a:srgbClr val="373A3C"/>
                </a:solidFill>
                <a:highlight>
                  <a:schemeClr val="lt1"/>
                </a:highlight>
              </a:rPr>
              <a:t>desired</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cost</a:t>
            </a:r>
            <a:r>
              <a:rPr lang="tr-TR" sz="1450" dirty="0">
                <a:solidFill>
                  <a:srgbClr val="373A3C"/>
                </a:solidFill>
                <a:highlight>
                  <a:schemeClr val="lt1"/>
                </a:highlight>
              </a:rPr>
              <a:t> </a:t>
            </a:r>
            <a:r>
              <a:rPr lang="tr-TR" sz="1450" dirty="0" err="1">
                <a:solidFill>
                  <a:srgbClr val="373A3C"/>
                </a:solidFill>
                <a:highlight>
                  <a:schemeClr val="lt1"/>
                </a:highlight>
              </a:rPr>
              <a:t>associated</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cabling</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telecommunications</a:t>
            </a:r>
            <a:r>
              <a:rPr lang="tr-TR" sz="1450" dirty="0">
                <a:solidFill>
                  <a:srgbClr val="373A3C"/>
                </a:solidFill>
                <a:highlight>
                  <a:schemeClr val="lt1"/>
                </a:highlight>
              </a:rPr>
              <a:t> </a:t>
            </a:r>
            <a:r>
              <a:rPr lang="tr-TR" sz="1450" dirty="0" err="1">
                <a:solidFill>
                  <a:srgbClr val="373A3C"/>
                </a:solidFill>
                <a:highlight>
                  <a:schemeClr val="lt1"/>
                </a:highlight>
              </a:rPr>
              <a:t>circuits</a:t>
            </a:r>
            <a:r>
              <a:rPr lang="tr-TR" sz="1450" dirty="0">
                <a:solidFill>
                  <a:srgbClr val="373A3C"/>
                </a:solidFill>
                <a:highlight>
                  <a:schemeClr val="lt1"/>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physical</a:t>
            </a:r>
            <a:r>
              <a:rPr lang="tr-TR" sz="1450" dirty="0">
                <a:solidFill>
                  <a:srgbClr val="373A3C"/>
                </a:solidFill>
                <a:highlight>
                  <a:srgbClr val="FFFFFF"/>
                </a:highlight>
              </a:rPr>
              <a:t> </a:t>
            </a:r>
            <a:r>
              <a:rPr lang="tr-TR" sz="1450" dirty="0" err="1">
                <a:solidFill>
                  <a:srgbClr val="373A3C"/>
                </a:solidFill>
                <a:highlight>
                  <a:srgbClr val="FFFFFF"/>
                </a:highlight>
              </a:rPr>
              <a:t>topology</a:t>
            </a:r>
            <a:r>
              <a:rPr lang="tr-TR" sz="1450" dirty="0">
                <a:solidFill>
                  <a:srgbClr val="373A3C"/>
                </a:solidFill>
                <a:highlight>
                  <a:srgbClr val="FFFFFF"/>
                </a:highlight>
              </a:rPr>
              <a:t> </a:t>
            </a:r>
            <a:r>
              <a:rPr lang="tr-TR" sz="1450" dirty="0" err="1">
                <a:solidFill>
                  <a:srgbClr val="373A3C"/>
                </a:solidFill>
                <a:highlight>
                  <a:srgbClr val="FFFFFF"/>
                </a:highlight>
              </a:rPr>
              <a:t>you</a:t>
            </a:r>
            <a:r>
              <a:rPr lang="tr-TR" sz="1450" dirty="0">
                <a:solidFill>
                  <a:srgbClr val="373A3C"/>
                </a:solidFill>
                <a:highlight>
                  <a:srgbClr val="FFFFFF"/>
                </a:highlight>
              </a:rPr>
              <a:t> </a:t>
            </a:r>
            <a:r>
              <a:rPr lang="tr-TR" sz="1450" dirty="0" err="1">
                <a:solidFill>
                  <a:srgbClr val="373A3C"/>
                </a:solidFill>
                <a:highlight>
                  <a:srgbClr val="FFFFFF"/>
                </a:highlight>
              </a:rPr>
              <a:t>choose</a:t>
            </a:r>
            <a:r>
              <a:rPr lang="tr-TR" sz="1450" dirty="0">
                <a:solidFill>
                  <a:srgbClr val="373A3C"/>
                </a:solidFill>
                <a:highlight>
                  <a:srgbClr val="FFFFFF"/>
                </a:highlight>
              </a:rPr>
              <a:t>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dirty="0" err="1">
                <a:solidFill>
                  <a:srgbClr val="373A3C"/>
                </a:solidFill>
                <a:highlight>
                  <a:srgbClr val="FFFFFF"/>
                </a:highlight>
              </a:rPr>
              <a:t>your</a:t>
            </a:r>
            <a:r>
              <a:rPr lang="tr-TR" sz="1450" dirty="0">
                <a:solidFill>
                  <a:srgbClr val="373A3C"/>
                </a:solidFill>
                <a:highlight>
                  <a:srgbClr val="FFFFFF"/>
                </a:highlight>
              </a:rPr>
              <a:t> network </a:t>
            </a:r>
            <a:r>
              <a:rPr lang="tr-TR" sz="1450" dirty="0" err="1">
                <a:solidFill>
                  <a:srgbClr val="373A3C"/>
                </a:solidFill>
                <a:highlight>
                  <a:srgbClr val="FFFFFF"/>
                </a:highlight>
              </a:rPr>
              <a:t>depends</a:t>
            </a:r>
            <a:r>
              <a:rPr lang="tr-TR" sz="1450" dirty="0">
                <a:solidFill>
                  <a:srgbClr val="373A3C"/>
                </a:solidFill>
                <a:highlight>
                  <a:srgbClr val="FFFFFF"/>
                </a:highlight>
              </a:rPr>
              <a:t> on:</a:t>
            </a:r>
            <a:endParaRP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dirty="0">
                <a:solidFill>
                  <a:srgbClr val="373A3C"/>
                </a:solidFill>
                <a:highlight>
                  <a:srgbClr val="FFFFFF"/>
                </a:highlight>
              </a:rPr>
              <a:t>Office </a:t>
            </a:r>
            <a:r>
              <a:rPr lang="tr-TR" sz="1450" dirty="0" err="1">
                <a:solidFill>
                  <a:srgbClr val="373A3C"/>
                </a:solidFill>
                <a:highlight>
                  <a:srgbClr val="FFFFFF"/>
                </a:highlight>
              </a:rPr>
              <a:t>Layout</a:t>
            </a:r>
            <a:endParaRP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rgbClr val="FFFFFF"/>
                </a:highlight>
              </a:rPr>
              <a:t>Troubleshooting</a:t>
            </a:r>
            <a:r>
              <a:rPr lang="tr-TR" sz="1450" dirty="0">
                <a:solidFill>
                  <a:srgbClr val="373A3C"/>
                </a:solidFill>
                <a:highlight>
                  <a:srgbClr val="FFFFFF"/>
                </a:highlight>
              </a:rPr>
              <a:t> </a:t>
            </a:r>
            <a:r>
              <a:rPr lang="tr-TR" sz="1450" dirty="0" err="1">
                <a:solidFill>
                  <a:srgbClr val="373A3C"/>
                </a:solidFill>
                <a:highlight>
                  <a:srgbClr val="FFFFFF"/>
                </a:highlight>
              </a:rPr>
              <a:t>Techniques</a:t>
            </a:r>
            <a:endParaRP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rgbClr val="FFFFFF"/>
                </a:highlight>
              </a:rPr>
              <a:t>Cost</a:t>
            </a:r>
            <a:r>
              <a:rPr lang="tr-TR" sz="1450" dirty="0">
                <a:solidFill>
                  <a:srgbClr val="373A3C"/>
                </a:solidFill>
                <a:highlight>
                  <a:srgbClr val="FFFFFF"/>
                </a:highlight>
              </a:rPr>
              <a:t> of Installation</a:t>
            </a:r>
            <a:endParaRPr sz="1450" dirty="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rgbClr val="FFFFFF"/>
                </a:highlight>
              </a:rPr>
              <a:t>Type</a:t>
            </a:r>
            <a:r>
              <a:rPr lang="tr-TR" sz="1450" dirty="0">
                <a:solidFill>
                  <a:srgbClr val="373A3C"/>
                </a:solidFill>
                <a:highlight>
                  <a:srgbClr val="FFFFFF"/>
                </a:highlight>
              </a:rPr>
              <a:t> of </a:t>
            </a:r>
            <a:r>
              <a:rPr lang="tr-TR" sz="1450" dirty="0" err="1">
                <a:solidFill>
                  <a:srgbClr val="373A3C"/>
                </a:solidFill>
                <a:highlight>
                  <a:srgbClr val="FFFFFF"/>
                </a:highlight>
              </a:rPr>
              <a:t>cable</a:t>
            </a:r>
            <a:r>
              <a:rPr lang="tr-TR" sz="1450" dirty="0">
                <a:solidFill>
                  <a:srgbClr val="373A3C"/>
                </a:solidFill>
                <a:highlight>
                  <a:srgbClr val="FFFFFF"/>
                </a:highlight>
              </a:rPr>
              <a:t> </a:t>
            </a:r>
            <a:r>
              <a:rPr lang="tr-TR" sz="1450" dirty="0" err="1">
                <a:solidFill>
                  <a:srgbClr val="373A3C"/>
                </a:solidFill>
                <a:highlight>
                  <a:srgbClr val="FFFFFF"/>
                </a:highlight>
              </a:rPr>
              <a:t>used</a:t>
            </a:r>
            <a:endParaRPr sz="1450" dirty="0">
              <a:solidFill>
                <a:srgbClr val="373A3C"/>
              </a:solidFill>
              <a:highlight>
                <a:srgbClr val="FFFFFF"/>
              </a:highlight>
            </a:endParaRPr>
          </a:p>
          <a:p>
            <a:pPr marL="457200" lvl="0" indent="0" algn="l" rtl="0">
              <a:lnSpc>
                <a:spcPct val="100000"/>
              </a:lnSpc>
              <a:spcBef>
                <a:spcPts val="0"/>
              </a:spcBef>
              <a:spcAft>
                <a:spcPts val="0"/>
              </a:spcAft>
              <a:buSzPts val="1400"/>
              <a:buNone/>
            </a:pPr>
            <a:endParaRPr sz="1450" dirty="0">
              <a:solidFill>
                <a:srgbClr val="373A3C"/>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b="1" dirty="0" err="1">
                <a:solidFill>
                  <a:srgbClr val="373A3C"/>
                </a:solidFill>
                <a:highlight>
                  <a:schemeClr val="lt1"/>
                </a:highlight>
              </a:rPr>
              <a:t>Logical</a:t>
            </a:r>
            <a:r>
              <a:rPr lang="tr-TR" sz="1450" b="1" dirty="0">
                <a:solidFill>
                  <a:srgbClr val="373A3C"/>
                </a:solidFill>
                <a:highlight>
                  <a:schemeClr val="lt1"/>
                </a:highlight>
              </a:rPr>
              <a:t> </a:t>
            </a:r>
            <a:r>
              <a:rPr lang="tr-TR" sz="1450" b="1" dirty="0" err="1">
                <a:solidFill>
                  <a:srgbClr val="373A3C"/>
                </a:solidFill>
                <a:highlight>
                  <a:schemeClr val="lt1"/>
                </a:highlight>
              </a:rPr>
              <a:t>topology</a:t>
            </a:r>
            <a:r>
              <a:rPr lang="tr-TR" sz="1450" dirty="0">
                <a:solidFill>
                  <a:srgbClr val="373A3C"/>
                </a:solidFill>
                <a:highlight>
                  <a:schemeClr val="lt1"/>
                </a:highlight>
              </a:rPr>
              <a:t> </a:t>
            </a:r>
            <a:r>
              <a:rPr lang="tr-TR" sz="1450" dirty="0" err="1">
                <a:solidFill>
                  <a:srgbClr val="373A3C"/>
                </a:solidFill>
                <a:highlight>
                  <a:schemeClr val="lt1"/>
                </a:highlight>
              </a:rPr>
              <a:t>describes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way</a:t>
            </a:r>
            <a:r>
              <a:rPr lang="tr-TR" sz="1450" dirty="0">
                <a:solidFill>
                  <a:srgbClr val="373A3C"/>
                </a:solidFill>
                <a:highlight>
                  <a:schemeClr val="lt1"/>
                </a:highlight>
              </a:rPr>
              <a:t> in </a:t>
            </a:r>
            <a:r>
              <a:rPr lang="tr-TR" sz="1450" dirty="0" err="1">
                <a:solidFill>
                  <a:srgbClr val="373A3C"/>
                </a:solidFill>
                <a:highlight>
                  <a:schemeClr val="lt1"/>
                </a:highlight>
              </a:rPr>
              <a:t>which</a:t>
            </a:r>
            <a:r>
              <a:rPr lang="tr-TR" sz="1450" dirty="0">
                <a:solidFill>
                  <a:srgbClr val="373A3C"/>
                </a:solidFill>
                <a:highlight>
                  <a:schemeClr val="lt1"/>
                </a:highlight>
              </a:rPr>
              <a:t> a network </a:t>
            </a:r>
            <a:r>
              <a:rPr lang="tr-TR" sz="1450" dirty="0" err="1">
                <a:solidFill>
                  <a:srgbClr val="373A3C"/>
                </a:solidFill>
                <a:highlight>
                  <a:schemeClr val="lt1"/>
                </a:highlight>
              </a:rPr>
              <a:t>transmits</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network/</a:t>
            </a:r>
            <a:r>
              <a:rPr lang="tr-TR" sz="1450" dirty="0" err="1">
                <a:solidFill>
                  <a:srgbClr val="373A3C"/>
                </a:solidFill>
                <a:highlight>
                  <a:schemeClr val="lt1"/>
                </a:highlight>
              </a:rPr>
              <a:t>computer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not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way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looks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how it is </a:t>
            </a:r>
            <a:r>
              <a:rPr lang="tr-TR" sz="1450" dirty="0" err="1">
                <a:solidFill>
                  <a:srgbClr val="373A3C"/>
                </a:solidFill>
                <a:highlight>
                  <a:schemeClr val="lt1"/>
                </a:highlight>
              </a:rPr>
              <a:t>laid</a:t>
            </a:r>
            <a:r>
              <a:rPr lang="tr-TR" sz="1450" dirty="0">
                <a:solidFill>
                  <a:srgbClr val="373A3C"/>
                </a:solidFill>
                <a:highlight>
                  <a:schemeClr val="lt1"/>
                </a:highlight>
              </a:rPr>
              <a:t> </a:t>
            </a:r>
            <a:r>
              <a:rPr lang="tr-TR" sz="1450" dirty="0" err="1">
                <a:solidFill>
                  <a:srgbClr val="373A3C"/>
                </a:solidFill>
                <a:highlight>
                  <a:schemeClr val="lt1"/>
                </a:highlight>
              </a:rPr>
              <a:t>out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layout</a:t>
            </a:r>
            <a:r>
              <a:rPr lang="tr-TR" sz="1450" dirty="0">
                <a:solidFill>
                  <a:srgbClr val="373A3C"/>
                </a:solidFill>
                <a:highlight>
                  <a:schemeClr val="lt1"/>
                </a:highlight>
              </a:rPr>
              <a:t> </a:t>
            </a:r>
            <a:r>
              <a:rPr lang="tr-TR" sz="1450" dirty="0" err="1">
                <a:solidFill>
                  <a:srgbClr val="373A3C"/>
                </a:solidFill>
                <a:highlight>
                  <a:schemeClr val="lt1"/>
                </a:highlight>
              </a:rPr>
              <a:t>also</a:t>
            </a:r>
            <a:r>
              <a:rPr lang="tr-TR" sz="1450" dirty="0">
                <a:solidFill>
                  <a:srgbClr val="373A3C"/>
                </a:solidFill>
                <a:highlight>
                  <a:schemeClr val="lt1"/>
                </a:highlight>
              </a:rPr>
              <a:t> </a:t>
            </a:r>
            <a:r>
              <a:rPr lang="tr-TR" sz="1450" dirty="0" err="1">
                <a:solidFill>
                  <a:srgbClr val="373A3C"/>
                </a:solidFill>
                <a:highlight>
                  <a:schemeClr val="lt1"/>
                </a:highlight>
              </a:rPr>
              <a:t>describes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different</a:t>
            </a:r>
            <a:r>
              <a:rPr lang="tr-TR" sz="1450" dirty="0">
                <a:solidFill>
                  <a:srgbClr val="373A3C"/>
                </a:solidFill>
                <a:highlight>
                  <a:schemeClr val="lt1"/>
                </a:highlight>
              </a:rPr>
              <a:t> </a:t>
            </a:r>
            <a:r>
              <a:rPr lang="tr-TR" sz="1450" dirty="0" err="1">
                <a:solidFill>
                  <a:srgbClr val="373A3C"/>
                </a:solidFill>
                <a:highlight>
                  <a:schemeClr val="lt1"/>
                </a:highlight>
              </a:rPr>
              <a:t>speeds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cables</a:t>
            </a:r>
            <a:r>
              <a:rPr lang="tr-TR" sz="1450" dirty="0">
                <a:solidFill>
                  <a:srgbClr val="373A3C"/>
                </a:solidFill>
                <a:highlight>
                  <a:schemeClr val="lt1"/>
                </a:highlight>
              </a:rPr>
              <a:t> </a:t>
            </a:r>
            <a:r>
              <a:rPr lang="tr-TR" sz="1450" dirty="0" err="1">
                <a:solidFill>
                  <a:srgbClr val="373A3C"/>
                </a:solidFill>
                <a:highlight>
                  <a:schemeClr val="lt1"/>
                </a:highlight>
              </a:rPr>
              <a:t>being</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network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SzPts val="1400"/>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topology</a:t>
            </a:r>
            <a:r>
              <a:rPr lang="tr-TR" sz="1450" dirty="0">
                <a:solidFill>
                  <a:srgbClr val="373A3C"/>
                </a:solidFill>
                <a:highlight>
                  <a:schemeClr val="lt1"/>
                </a:highlight>
              </a:rPr>
              <a:t>, in </a:t>
            </a:r>
            <a:r>
              <a:rPr lang="tr-TR" sz="1450" dirty="0" err="1">
                <a:solidFill>
                  <a:srgbClr val="373A3C"/>
                </a:solidFill>
                <a:highlight>
                  <a:schemeClr val="lt1"/>
                </a:highlight>
              </a:rPr>
              <a:t>contrast</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signals</a:t>
            </a:r>
            <a:r>
              <a:rPr lang="tr-TR" sz="1450" dirty="0">
                <a:solidFill>
                  <a:srgbClr val="373A3C"/>
                </a:solidFill>
                <a:highlight>
                  <a:schemeClr val="lt1"/>
                </a:highlight>
              </a:rPr>
              <a:t> </a:t>
            </a:r>
            <a:r>
              <a:rPr lang="tr-TR" sz="1450" dirty="0" err="1">
                <a:solidFill>
                  <a:srgbClr val="373A3C"/>
                </a:solidFill>
                <a:highlight>
                  <a:schemeClr val="lt1"/>
                </a:highlight>
              </a:rPr>
              <a:t>act</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media</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way</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 </a:t>
            </a:r>
            <a:r>
              <a:rPr lang="tr-TR" sz="1450" dirty="0" err="1">
                <a:solidFill>
                  <a:srgbClr val="373A3C"/>
                </a:solidFill>
                <a:highlight>
                  <a:schemeClr val="lt1"/>
                </a:highlight>
              </a:rPr>
              <a:t>passes</a:t>
            </a:r>
            <a:r>
              <a:rPr lang="tr-TR" sz="1450" dirty="0">
                <a:solidFill>
                  <a:srgbClr val="373A3C"/>
                </a:solidFill>
                <a:highlight>
                  <a:schemeClr val="lt1"/>
                </a:highlight>
              </a:rPr>
              <a:t> </a:t>
            </a:r>
            <a:r>
              <a:rPr lang="tr-TR" sz="1450" dirty="0" err="1">
                <a:solidFill>
                  <a:srgbClr val="373A3C"/>
                </a:solidFill>
                <a:highlight>
                  <a:schemeClr val="lt1"/>
                </a:highlight>
              </a:rPr>
              <a:t>through</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next</a:t>
            </a:r>
            <a:r>
              <a:rPr lang="tr-TR" sz="1450" dirty="0">
                <a:solidFill>
                  <a:srgbClr val="373A3C"/>
                </a:solidFill>
                <a:highlight>
                  <a:schemeClr val="lt1"/>
                </a:highlight>
              </a:rPr>
              <a:t> </a:t>
            </a:r>
            <a:r>
              <a:rPr lang="tr-TR" sz="1450" dirty="0" err="1">
                <a:solidFill>
                  <a:srgbClr val="373A3C"/>
                </a:solidFill>
                <a:highlight>
                  <a:schemeClr val="lt1"/>
                </a:highlight>
              </a:rPr>
              <a:t>without</a:t>
            </a:r>
            <a:r>
              <a:rPr lang="tr-TR" sz="1450" dirty="0">
                <a:solidFill>
                  <a:srgbClr val="373A3C"/>
                </a:solidFill>
                <a:highlight>
                  <a:schemeClr val="lt1"/>
                </a:highlight>
              </a:rPr>
              <a:t> </a:t>
            </a:r>
            <a:r>
              <a:rPr lang="tr-TR" sz="1450" dirty="0" err="1">
                <a:solidFill>
                  <a:srgbClr val="373A3C"/>
                </a:solidFill>
                <a:highlight>
                  <a:schemeClr val="lt1"/>
                </a:highlight>
              </a:rPr>
              <a:t>regard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interconnection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A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topology</a:t>
            </a:r>
            <a:r>
              <a:rPr lang="tr-TR" sz="1450" dirty="0">
                <a:solidFill>
                  <a:srgbClr val="373A3C"/>
                </a:solidFill>
                <a:highlight>
                  <a:schemeClr val="lt1"/>
                </a:highlight>
              </a:rPr>
              <a:t> is not </a:t>
            </a:r>
            <a:r>
              <a:rPr lang="tr-TR" sz="1450" dirty="0" err="1">
                <a:solidFill>
                  <a:srgbClr val="373A3C"/>
                </a:solidFill>
                <a:highlight>
                  <a:schemeClr val="lt1"/>
                </a:highlight>
              </a:rPr>
              <a:t>necessarily</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as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topology</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a:t>
            </a:r>
            <a:r>
              <a:rPr lang="tr-TR" sz="1450" dirty="0" err="1">
                <a:solidFill>
                  <a:srgbClr val="373A3C"/>
                </a:solidFill>
                <a:highlight>
                  <a:schemeClr val="lt1"/>
                </a:highlight>
              </a:rPr>
              <a:t>twisted</a:t>
            </a:r>
            <a:r>
              <a:rPr lang="tr-TR" sz="1450" dirty="0">
                <a:solidFill>
                  <a:srgbClr val="373A3C"/>
                </a:solidFill>
                <a:highlight>
                  <a:schemeClr val="lt1"/>
                </a:highlight>
              </a:rPr>
              <a:t> </a:t>
            </a:r>
            <a:r>
              <a:rPr lang="tr-TR" sz="1450" dirty="0" err="1">
                <a:solidFill>
                  <a:srgbClr val="373A3C"/>
                </a:solidFill>
                <a:highlight>
                  <a:schemeClr val="lt1"/>
                </a:highlight>
              </a:rPr>
              <a:t>pair</a:t>
            </a:r>
            <a:r>
              <a:rPr lang="tr-TR" sz="1450" dirty="0">
                <a:solidFill>
                  <a:srgbClr val="373A3C"/>
                </a:solidFill>
                <a:highlight>
                  <a:schemeClr val="lt1"/>
                </a:highlight>
              </a:rPr>
              <a:t> Ethernet is a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bus</a:t>
            </a:r>
            <a:r>
              <a:rPr lang="tr-TR" sz="1450" dirty="0">
                <a:solidFill>
                  <a:srgbClr val="373A3C"/>
                </a:solidFill>
                <a:highlight>
                  <a:schemeClr val="lt1"/>
                </a:highlight>
              </a:rPr>
              <a:t> </a:t>
            </a:r>
            <a:r>
              <a:rPr lang="tr-TR" sz="1450" dirty="0" err="1">
                <a:solidFill>
                  <a:srgbClr val="373A3C"/>
                </a:solidFill>
                <a:highlight>
                  <a:schemeClr val="lt1"/>
                </a:highlight>
              </a:rPr>
              <a:t>topology</a:t>
            </a:r>
            <a:r>
              <a:rPr lang="tr-TR" sz="1450" dirty="0">
                <a:solidFill>
                  <a:srgbClr val="373A3C"/>
                </a:solidFill>
                <a:highlight>
                  <a:schemeClr val="lt1"/>
                </a:highlight>
              </a:rPr>
              <a:t> in a </a:t>
            </a:r>
            <a:r>
              <a:rPr lang="tr-TR" sz="1450" dirty="0" err="1">
                <a:solidFill>
                  <a:srgbClr val="373A3C"/>
                </a:solidFill>
                <a:highlight>
                  <a:schemeClr val="lt1"/>
                </a:highlight>
              </a:rPr>
              <a:t>physical</a:t>
            </a:r>
            <a:r>
              <a:rPr lang="tr-TR" sz="1450" dirty="0">
                <a:solidFill>
                  <a:srgbClr val="373A3C"/>
                </a:solidFill>
                <a:highlight>
                  <a:schemeClr val="lt1"/>
                </a:highlight>
              </a:rPr>
              <a:t> star </a:t>
            </a:r>
            <a:r>
              <a:rPr lang="tr-TR" sz="1450" dirty="0" err="1">
                <a:solidFill>
                  <a:srgbClr val="373A3C"/>
                </a:solidFill>
                <a:highlight>
                  <a:schemeClr val="lt1"/>
                </a:highlight>
              </a:rPr>
              <a:t>topology</a:t>
            </a:r>
            <a:r>
              <a:rPr lang="tr-TR" sz="1450" dirty="0">
                <a:solidFill>
                  <a:srgbClr val="373A3C"/>
                </a:solidFill>
                <a:highlight>
                  <a:schemeClr val="lt1"/>
                </a:highlight>
              </a:rPr>
              <a:t> </a:t>
            </a:r>
            <a:r>
              <a:rPr lang="tr-TR" sz="1450" dirty="0" err="1">
                <a:solidFill>
                  <a:srgbClr val="373A3C"/>
                </a:solidFill>
                <a:highlight>
                  <a:schemeClr val="lt1"/>
                </a:highlight>
              </a:rPr>
              <a:t>layout</a:t>
            </a:r>
            <a:r>
              <a:rPr lang="tr-TR" sz="1450" dirty="0">
                <a:solidFill>
                  <a:srgbClr val="373A3C"/>
                </a:solidFill>
                <a:highlight>
                  <a:schemeClr val="lt1"/>
                </a:highlight>
              </a:rPr>
              <a:t>. </a:t>
            </a:r>
            <a:r>
              <a:rPr lang="tr-TR" sz="1450" dirty="0" err="1">
                <a:solidFill>
                  <a:srgbClr val="373A3C"/>
                </a:solidFill>
                <a:highlight>
                  <a:schemeClr val="lt1"/>
                </a:highlight>
              </a:rPr>
              <a:t>While</a:t>
            </a:r>
            <a:r>
              <a:rPr lang="tr-TR" sz="1450" dirty="0">
                <a:solidFill>
                  <a:srgbClr val="373A3C"/>
                </a:solidFill>
                <a:highlight>
                  <a:schemeClr val="lt1"/>
                </a:highlight>
              </a:rPr>
              <a:t> </a:t>
            </a:r>
            <a:r>
              <a:rPr lang="tr-TR" sz="1450" dirty="0" err="1">
                <a:solidFill>
                  <a:srgbClr val="373A3C"/>
                </a:solidFill>
                <a:highlight>
                  <a:schemeClr val="lt1"/>
                </a:highlight>
              </a:rPr>
              <a:t>IBM's</a:t>
            </a:r>
            <a:r>
              <a:rPr lang="tr-TR" sz="1450" dirty="0">
                <a:solidFill>
                  <a:srgbClr val="373A3C"/>
                </a:solidFill>
                <a:highlight>
                  <a:schemeClr val="lt1"/>
                </a:highlight>
              </a:rPr>
              <a:t> </a:t>
            </a:r>
            <a:r>
              <a:rPr lang="tr-TR" sz="1450" dirty="0" err="1">
                <a:solidFill>
                  <a:srgbClr val="373A3C"/>
                </a:solidFill>
                <a:highlight>
                  <a:schemeClr val="lt1"/>
                </a:highlight>
              </a:rPr>
              <a:t>Token</a:t>
            </a:r>
            <a:r>
              <a:rPr lang="tr-TR" sz="1450" dirty="0">
                <a:solidFill>
                  <a:srgbClr val="373A3C"/>
                </a:solidFill>
                <a:highlight>
                  <a:schemeClr val="lt1"/>
                </a:highlight>
              </a:rPr>
              <a:t> Ring is a </a:t>
            </a:r>
            <a:r>
              <a:rPr lang="tr-TR" sz="1450" dirty="0" err="1">
                <a:solidFill>
                  <a:srgbClr val="373A3C"/>
                </a:solidFill>
                <a:highlight>
                  <a:schemeClr val="lt1"/>
                </a:highlight>
              </a:rPr>
              <a:t>logical</a:t>
            </a:r>
            <a:r>
              <a:rPr lang="tr-TR" sz="1450" dirty="0">
                <a:solidFill>
                  <a:srgbClr val="373A3C"/>
                </a:solidFill>
                <a:highlight>
                  <a:schemeClr val="lt1"/>
                </a:highlight>
              </a:rPr>
              <a:t> ring </a:t>
            </a:r>
            <a:r>
              <a:rPr lang="tr-TR" sz="1450" dirty="0" err="1">
                <a:solidFill>
                  <a:srgbClr val="373A3C"/>
                </a:solidFill>
                <a:highlight>
                  <a:schemeClr val="lt1"/>
                </a:highlight>
              </a:rPr>
              <a:t>topology</a:t>
            </a:r>
            <a:r>
              <a:rPr lang="tr-TR" sz="1450" dirty="0">
                <a:solidFill>
                  <a:srgbClr val="373A3C"/>
                </a:solidFill>
                <a:highlight>
                  <a:schemeClr val="lt1"/>
                </a:highlight>
              </a:rPr>
              <a:t>, it is </a:t>
            </a:r>
            <a:r>
              <a:rPr lang="tr-TR" sz="1450" dirty="0" err="1">
                <a:solidFill>
                  <a:srgbClr val="373A3C"/>
                </a:solidFill>
                <a:highlight>
                  <a:schemeClr val="lt1"/>
                </a:highlight>
              </a:rPr>
              <a:t>physically</a:t>
            </a:r>
            <a:r>
              <a:rPr lang="tr-TR" sz="1450" dirty="0">
                <a:solidFill>
                  <a:srgbClr val="373A3C"/>
                </a:solidFill>
                <a:highlight>
                  <a:schemeClr val="lt1"/>
                </a:highlight>
              </a:rPr>
              <a:t> set </a:t>
            </a:r>
            <a:r>
              <a:rPr lang="tr-TR" sz="1450" dirty="0" err="1">
                <a:solidFill>
                  <a:srgbClr val="373A3C"/>
                </a:solidFill>
                <a:highlight>
                  <a:schemeClr val="lt1"/>
                </a:highlight>
              </a:rPr>
              <a:t>up</a:t>
            </a:r>
            <a:r>
              <a:rPr lang="tr-TR" sz="1450" dirty="0">
                <a:solidFill>
                  <a:srgbClr val="373A3C"/>
                </a:solidFill>
                <a:highlight>
                  <a:schemeClr val="lt1"/>
                </a:highlight>
              </a:rPr>
              <a:t> in a star </a:t>
            </a:r>
            <a:r>
              <a:rPr lang="tr-TR" sz="1450" dirty="0" err="1">
                <a:solidFill>
                  <a:srgbClr val="373A3C"/>
                </a:solidFill>
                <a:highlight>
                  <a:schemeClr val="lt1"/>
                </a:highlight>
              </a:rPr>
              <a:t>topology</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SzPts val="1400"/>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classification</a:t>
            </a:r>
            <a:r>
              <a:rPr lang="tr-TR" sz="1450" dirty="0">
                <a:solidFill>
                  <a:srgbClr val="373A3C"/>
                </a:solidFill>
                <a:highlight>
                  <a:schemeClr val="lt1"/>
                </a:highlight>
              </a:rPr>
              <a:t> of network </a:t>
            </a:r>
            <a:r>
              <a:rPr lang="tr-TR" sz="1450" dirty="0" err="1">
                <a:solidFill>
                  <a:srgbClr val="373A3C"/>
                </a:solidFill>
                <a:highlight>
                  <a:schemeClr val="lt1"/>
                </a:highlight>
              </a:rPr>
              <a:t>topologies</a:t>
            </a:r>
            <a:r>
              <a:rPr lang="tr-TR" sz="1450" dirty="0">
                <a:solidFill>
                  <a:srgbClr val="373A3C"/>
                </a:solidFill>
                <a:highlight>
                  <a:schemeClr val="lt1"/>
                </a:highlight>
              </a:rPr>
              <a:t> </a:t>
            </a:r>
            <a:r>
              <a:rPr lang="tr-TR" sz="1450" dirty="0" err="1">
                <a:solidFill>
                  <a:srgbClr val="373A3C"/>
                </a:solidFill>
                <a:highlight>
                  <a:schemeClr val="lt1"/>
                </a:highlight>
              </a:rPr>
              <a:t>generally</a:t>
            </a:r>
            <a:r>
              <a:rPr lang="tr-TR" sz="1450" dirty="0">
                <a:solidFill>
                  <a:srgbClr val="373A3C"/>
                </a:solidFill>
                <a:highlight>
                  <a:schemeClr val="lt1"/>
                </a:highlight>
              </a:rPr>
              <a:t> </a:t>
            </a:r>
            <a:r>
              <a:rPr lang="tr-TR" sz="1450" dirty="0" err="1">
                <a:solidFill>
                  <a:srgbClr val="373A3C"/>
                </a:solidFill>
                <a:highlight>
                  <a:schemeClr val="lt1"/>
                </a:highlight>
              </a:rPr>
              <a:t>follows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classifications</a:t>
            </a:r>
            <a:r>
              <a:rPr lang="tr-TR" sz="1450" dirty="0">
                <a:solidFill>
                  <a:srgbClr val="373A3C"/>
                </a:solidFill>
                <a:highlight>
                  <a:schemeClr val="lt1"/>
                </a:highlight>
              </a:rPr>
              <a:t> as </a:t>
            </a:r>
            <a:r>
              <a:rPr lang="tr-TR" sz="1450" dirty="0" err="1">
                <a:solidFill>
                  <a:srgbClr val="373A3C"/>
                </a:solidFill>
                <a:highlight>
                  <a:schemeClr val="lt1"/>
                </a:highlight>
              </a:rPr>
              <a:t>those</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classifications</a:t>
            </a:r>
            <a:r>
              <a:rPr lang="tr-TR" sz="1450" dirty="0">
                <a:solidFill>
                  <a:srgbClr val="373A3C"/>
                </a:solidFill>
                <a:highlight>
                  <a:schemeClr val="lt1"/>
                </a:highlight>
              </a:rPr>
              <a:t> of network </a:t>
            </a:r>
            <a:r>
              <a:rPr lang="tr-TR" sz="1450" dirty="0" err="1">
                <a:solidFill>
                  <a:srgbClr val="373A3C"/>
                </a:solidFill>
                <a:highlight>
                  <a:schemeClr val="lt1"/>
                </a:highlight>
              </a:rPr>
              <a:t>topologies</a:t>
            </a:r>
            <a:r>
              <a:rPr lang="tr-TR" sz="1450" dirty="0">
                <a:solidFill>
                  <a:srgbClr val="373A3C"/>
                </a:solidFill>
                <a:highlight>
                  <a:schemeClr val="lt1"/>
                </a:highlight>
              </a:rPr>
              <a:t> but </a:t>
            </a:r>
            <a:r>
              <a:rPr lang="tr-TR" sz="1450" dirty="0" err="1">
                <a:solidFill>
                  <a:srgbClr val="373A3C"/>
                </a:solidFill>
                <a:highlight>
                  <a:schemeClr val="lt1"/>
                </a:highlight>
              </a:rPr>
              <a:t>describes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path</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 </a:t>
            </a:r>
            <a:r>
              <a:rPr lang="tr-TR" sz="1450" dirty="0" err="1">
                <a:solidFill>
                  <a:srgbClr val="373A3C"/>
                </a:solidFill>
                <a:highlight>
                  <a:schemeClr val="lt1"/>
                </a:highlight>
              </a:rPr>
              <a:t>takes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nodes</a:t>
            </a:r>
            <a:r>
              <a:rPr lang="tr-TR" sz="1450" dirty="0">
                <a:solidFill>
                  <a:srgbClr val="373A3C"/>
                </a:solidFill>
                <a:highlight>
                  <a:schemeClr val="lt1"/>
                </a:highlight>
              </a:rPr>
              <a:t> </a:t>
            </a:r>
            <a:r>
              <a:rPr lang="tr-TR" sz="1450" dirty="0" err="1">
                <a:solidFill>
                  <a:srgbClr val="373A3C"/>
                </a:solidFill>
                <a:highlight>
                  <a:schemeClr val="lt1"/>
                </a:highlight>
              </a:rPr>
              <a:t>being</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as </a:t>
            </a:r>
            <a:r>
              <a:rPr lang="tr-TR" sz="1450" dirty="0" err="1">
                <a:solidFill>
                  <a:srgbClr val="373A3C"/>
                </a:solidFill>
                <a:highlight>
                  <a:schemeClr val="lt1"/>
                </a:highlight>
              </a:rPr>
              <a:t>opposed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actual</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connections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nodes</a:t>
            </a:r>
            <a:r>
              <a:rPr lang="tr-TR" sz="1450" dirty="0">
                <a:solidFill>
                  <a:srgbClr val="373A3C"/>
                </a:solidFill>
                <a:highlight>
                  <a:schemeClr val="lt1"/>
                </a:highlight>
              </a:rPr>
              <a:t>.</a:t>
            </a:r>
            <a:endParaRPr sz="1450" dirty="0">
              <a:solidFill>
                <a:srgbClr val="373A3C"/>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dirty="0" err="1"/>
              <a:t>In</a:t>
            </a:r>
            <a:r>
              <a:rPr lang="tr-TR" sz="1400" dirty="0"/>
              <a:t> </a:t>
            </a:r>
            <a:r>
              <a:rPr lang="tr-TR" sz="1400" dirty="0" err="1"/>
              <a:t>the</a:t>
            </a:r>
            <a:r>
              <a:rPr lang="tr-TR" sz="1400" dirty="0"/>
              <a:t> </a:t>
            </a:r>
            <a:r>
              <a:rPr lang="tr-TR" sz="1400" b="1" dirty="0" err="1"/>
              <a:t>bus</a:t>
            </a:r>
            <a:r>
              <a:rPr lang="tr-TR" sz="1400" b="1" dirty="0"/>
              <a:t> network </a:t>
            </a:r>
            <a:r>
              <a:rPr lang="tr-TR" sz="1400" b="1" dirty="0" err="1"/>
              <a:t>topology</a:t>
            </a:r>
            <a:r>
              <a:rPr lang="tr-TR" sz="1400" b="1" dirty="0"/>
              <a:t>,</a:t>
            </a:r>
            <a:r>
              <a:rPr lang="tr-TR" sz="1400" dirty="0"/>
              <a:t> </a:t>
            </a:r>
            <a:r>
              <a:rPr lang="tr-TR" sz="1400" dirty="0" err="1"/>
              <a:t>every</a:t>
            </a:r>
            <a:r>
              <a:rPr lang="tr-TR" sz="1400" dirty="0"/>
              <a:t> </a:t>
            </a:r>
            <a:r>
              <a:rPr lang="tr-TR" sz="1400" dirty="0" err="1"/>
              <a:t>node</a:t>
            </a:r>
            <a:r>
              <a:rPr lang="tr-TR" sz="1400" dirty="0"/>
              <a:t> is </a:t>
            </a:r>
            <a:r>
              <a:rPr lang="tr-TR" sz="1400" dirty="0" err="1"/>
              <a:t>connected</a:t>
            </a:r>
            <a:r>
              <a:rPr lang="tr-TR" sz="1400" dirty="0"/>
              <a:t> in </a:t>
            </a:r>
            <a:r>
              <a:rPr lang="tr-TR" sz="1400" dirty="0" err="1"/>
              <a:t>series</a:t>
            </a:r>
            <a:r>
              <a:rPr lang="tr-TR" sz="1400" dirty="0"/>
              <a:t> </a:t>
            </a:r>
            <a:r>
              <a:rPr lang="tr-TR" sz="1400" dirty="0" err="1"/>
              <a:t>along</a:t>
            </a:r>
            <a:r>
              <a:rPr lang="tr-TR" sz="1400" dirty="0"/>
              <a:t> a </a:t>
            </a:r>
            <a:r>
              <a:rPr lang="tr-TR" sz="1400" dirty="0" err="1"/>
              <a:t>linear</a:t>
            </a:r>
            <a:r>
              <a:rPr lang="tr-TR" sz="1400" dirty="0"/>
              <a:t> </a:t>
            </a:r>
            <a:r>
              <a:rPr lang="tr-TR" sz="1400" dirty="0" err="1"/>
              <a:t>path</a:t>
            </a:r>
            <a:r>
              <a:rPr lang="tr-TR" sz="1400" dirty="0"/>
              <a:t>.  </a:t>
            </a:r>
            <a:r>
              <a:rPr lang="tr-TR" sz="1400" dirty="0" err="1"/>
              <a:t>This</a:t>
            </a:r>
            <a:r>
              <a:rPr lang="tr-TR" sz="1400" dirty="0"/>
              <a:t> </a:t>
            </a:r>
            <a:r>
              <a:rPr lang="tr-TR" sz="1400" dirty="0" err="1"/>
              <a:t>arrangement</a:t>
            </a:r>
            <a:r>
              <a:rPr lang="tr-TR" sz="1400" dirty="0"/>
              <a:t> is </a:t>
            </a:r>
            <a:r>
              <a:rPr lang="tr-TR" sz="1400" dirty="0" err="1"/>
              <a:t>found</a:t>
            </a:r>
            <a:r>
              <a:rPr lang="tr-TR" sz="1400" dirty="0"/>
              <a:t> </a:t>
            </a:r>
            <a:r>
              <a:rPr lang="tr-TR" sz="1400" dirty="0" err="1"/>
              <a:t>today</a:t>
            </a:r>
            <a:r>
              <a:rPr lang="tr-TR" sz="1400" dirty="0"/>
              <a:t> </a:t>
            </a:r>
            <a:r>
              <a:rPr lang="tr-TR" sz="1400" dirty="0" err="1"/>
              <a:t>primarily</a:t>
            </a:r>
            <a:r>
              <a:rPr lang="tr-TR" sz="1400" dirty="0"/>
              <a:t> in </a:t>
            </a:r>
            <a:r>
              <a:rPr lang="tr-TR" sz="1400" b="1" dirty="0" err="1"/>
              <a:t>cable</a:t>
            </a:r>
            <a:r>
              <a:rPr lang="tr-TR" sz="1400" b="1" dirty="0"/>
              <a:t> </a:t>
            </a:r>
            <a:r>
              <a:rPr lang="tr-TR" sz="1400" b="1" dirty="0" err="1"/>
              <a:t>broadband</a:t>
            </a:r>
            <a:r>
              <a:rPr lang="tr-TR" sz="1400" b="1" dirty="0"/>
              <a:t> </a:t>
            </a:r>
            <a:r>
              <a:rPr lang="tr-TR" sz="1400" b="1" dirty="0" err="1"/>
              <a:t>distribution</a:t>
            </a:r>
            <a:r>
              <a:rPr lang="tr-TR" sz="1400" b="1" dirty="0"/>
              <a:t> </a:t>
            </a:r>
            <a:r>
              <a:rPr lang="tr-TR" sz="1400" b="1" dirty="0" err="1"/>
              <a:t>networks</a:t>
            </a:r>
            <a:r>
              <a:rPr lang="tr-TR" sz="1400" dirty="0"/>
              <a:t>.</a:t>
            </a:r>
            <a:endParaRPr sz="1400" dirty="0"/>
          </a:p>
          <a:p>
            <a:pPr marL="0" lvl="0" indent="0" algn="l" rtl="0">
              <a:lnSpc>
                <a:spcPct val="115000"/>
              </a:lnSpc>
              <a:spcBef>
                <a:spcPts val="1400"/>
              </a:spcBef>
              <a:spcAft>
                <a:spcPts val="0"/>
              </a:spcAft>
              <a:buSzPts val="1400"/>
              <a:buNone/>
            </a:pPr>
            <a:r>
              <a:rPr lang="tr-TR" sz="1300" b="1" dirty="0" err="1"/>
              <a:t>Advantages</a:t>
            </a:r>
            <a:endParaRPr sz="1300" b="1" dirty="0"/>
          </a:p>
          <a:p>
            <a:pPr marL="0" lvl="0" indent="0" algn="l" rtl="0">
              <a:lnSpc>
                <a:spcPct val="115000"/>
              </a:lnSpc>
              <a:spcBef>
                <a:spcPts val="1500"/>
              </a:spcBef>
              <a:spcAft>
                <a:spcPts val="0"/>
              </a:spcAft>
              <a:buSzPts val="1400"/>
              <a:buNone/>
            </a:pPr>
            <a:r>
              <a:rPr lang="tr-TR" sz="1450" dirty="0" err="1"/>
              <a:t>Bus</a:t>
            </a:r>
            <a:r>
              <a:rPr lang="tr-TR" sz="1450" dirty="0"/>
              <a:t> </a:t>
            </a:r>
            <a:r>
              <a:rPr lang="tr-TR" sz="1450" dirty="0" err="1"/>
              <a:t>topologies</a:t>
            </a:r>
            <a:r>
              <a:rPr lang="tr-TR" sz="1450" dirty="0"/>
              <a:t> </a:t>
            </a:r>
            <a:r>
              <a:rPr lang="tr-TR" sz="1450" dirty="0" err="1"/>
              <a:t>were</a:t>
            </a:r>
            <a:r>
              <a:rPr lang="tr-TR" sz="1450" dirty="0"/>
              <a:t> </a:t>
            </a:r>
            <a:r>
              <a:rPr lang="tr-TR" sz="1450" dirty="0" err="1"/>
              <a:t>often</a:t>
            </a:r>
            <a:r>
              <a:rPr lang="tr-TR" sz="1450" dirty="0"/>
              <a:t> </a:t>
            </a:r>
            <a:r>
              <a:rPr lang="tr-TR" sz="1450" dirty="0" err="1"/>
              <a:t>used</a:t>
            </a:r>
            <a:r>
              <a:rPr lang="tr-TR" sz="1450" dirty="0"/>
              <a:t> in </a:t>
            </a:r>
            <a:r>
              <a:rPr lang="tr-TR" sz="1450" dirty="0" err="1"/>
              <a:t>smaller</a:t>
            </a:r>
            <a:r>
              <a:rPr lang="tr-TR" sz="1450" dirty="0"/>
              <a:t> </a:t>
            </a:r>
            <a:r>
              <a:rPr lang="tr-TR" sz="1450" dirty="0" err="1"/>
              <a:t>networks</a:t>
            </a:r>
            <a:r>
              <a:rPr lang="tr-TR" sz="1450" dirty="0"/>
              <a:t>. </a:t>
            </a:r>
            <a:r>
              <a:rPr lang="tr-TR" sz="1450" dirty="0" err="1"/>
              <a:t>One</a:t>
            </a:r>
            <a:r>
              <a:rPr lang="tr-TR" sz="1450" dirty="0"/>
              <a:t> of </a:t>
            </a:r>
            <a:r>
              <a:rPr lang="tr-TR" sz="1450" dirty="0" err="1"/>
              <a:t>the</a:t>
            </a:r>
            <a:r>
              <a:rPr lang="tr-TR" sz="1450" dirty="0"/>
              <a:t> main </a:t>
            </a:r>
            <a:r>
              <a:rPr lang="tr-TR" sz="1450" dirty="0" err="1"/>
              <a:t>reasons</a:t>
            </a:r>
            <a:r>
              <a:rPr lang="tr-TR" sz="1450" dirty="0"/>
              <a:t> is </a:t>
            </a:r>
            <a:r>
              <a:rPr lang="tr-TR" sz="1450" dirty="0" err="1"/>
              <a:t>that</a:t>
            </a:r>
            <a:r>
              <a:rPr lang="tr-TR" sz="1450" dirty="0"/>
              <a:t> they </a:t>
            </a:r>
            <a:r>
              <a:rPr lang="tr-TR" sz="1450" b="1" dirty="0" err="1"/>
              <a:t>keep</a:t>
            </a:r>
            <a:r>
              <a:rPr lang="tr-TR" sz="1450" b="1" dirty="0"/>
              <a:t> </a:t>
            </a:r>
            <a:r>
              <a:rPr lang="tr-TR" sz="1450" b="1" dirty="0" err="1"/>
              <a:t>the</a:t>
            </a:r>
            <a:r>
              <a:rPr lang="tr-TR" sz="1450" b="1" dirty="0"/>
              <a:t> </a:t>
            </a:r>
            <a:r>
              <a:rPr lang="tr-TR" sz="1450" b="1" dirty="0" err="1"/>
              <a:t>layout</a:t>
            </a:r>
            <a:r>
              <a:rPr lang="tr-TR" sz="1450" b="1" dirty="0"/>
              <a:t> </a:t>
            </a:r>
            <a:r>
              <a:rPr lang="tr-TR" sz="1450" b="1" dirty="0" err="1"/>
              <a:t>simple</a:t>
            </a:r>
            <a:r>
              <a:rPr lang="tr-TR" sz="1450" dirty="0"/>
              <a:t>. </a:t>
            </a:r>
            <a:r>
              <a:rPr lang="tr-TR" sz="1450" dirty="0" err="1"/>
              <a:t>All</a:t>
            </a:r>
            <a:r>
              <a:rPr lang="tr-TR" sz="1450" dirty="0"/>
              <a:t> </a:t>
            </a:r>
            <a:r>
              <a:rPr lang="tr-TR" sz="1450" dirty="0" err="1"/>
              <a:t>devices</a:t>
            </a:r>
            <a:r>
              <a:rPr lang="tr-TR" sz="1450" dirty="0"/>
              <a:t> </a:t>
            </a:r>
            <a:r>
              <a:rPr lang="tr-TR" sz="1450" dirty="0" err="1"/>
              <a:t>are</a:t>
            </a:r>
            <a:r>
              <a:rPr lang="tr-TR" sz="1450" dirty="0"/>
              <a:t> </a:t>
            </a:r>
            <a:r>
              <a:rPr lang="tr-TR" sz="1450" dirty="0" err="1"/>
              <a:t>connected</a:t>
            </a:r>
            <a:r>
              <a:rPr lang="tr-TR" sz="1450" dirty="0"/>
              <a:t> </a:t>
            </a:r>
            <a:r>
              <a:rPr lang="tr-TR" sz="1450" dirty="0" err="1"/>
              <a:t>to</a:t>
            </a:r>
            <a:r>
              <a:rPr lang="tr-TR" sz="1450" dirty="0"/>
              <a:t> a </a:t>
            </a:r>
            <a:r>
              <a:rPr lang="tr-TR" sz="1450" dirty="0" err="1"/>
              <a:t>single</a:t>
            </a:r>
            <a:r>
              <a:rPr lang="tr-TR" sz="1450" dirty="0"/>
              <a:t> </a:t>
            </a:r>
            <a:r>
              <a:rPr lang="tr-TR" sz="1450" dirty="0" err="1"/>
              <a:t>cable</a:t>
            </a:r>
            <a:r>
              <a:rPr lang="tr-TR" sz="1450" dirty="0"/>
              <a:t> </a:t>
            </a:r>
            <a:r>
              <a:rPr lang="tr-TR" sz="1450" dirty="0" err="1"/>
              <a:t>so</a:t>
            </a:r>
            <a:r>
              <a:rPr lang="tr-TR" sz="1450" dirty="0"/>
              <a:t> </a:t>
            </a:r>
            <a:r>
              <a:rPr lang="tr-TR" sz="1450" dirty="0" err="1"/>
              <a:t>you</a:t>
            </a:r>
            <a:r>
              <a:rPr lang="tr-TR" sz="1450" dirty="0"/>
              <a:t> </a:t>
            </a:r>
            <a:r>
              <a:rPr lang="tr-TR" sz="1450" dirty="0" err="1"/>
              <a:t>don’t</a:t>
            </a:r>
            <a:r>
              <a:rPr lang="tr-TR" sz="1450" dirty="0"/>
              <a:t> </a:t>
            </a:r>
            <a:r>
              <a:rPr lang="tr-TR" sz="1450" dirty="0" err="1"/>
              <a:t>need</a:t>
            </a:r>
            <a:r>
              <a:rPr lang="tr-TR" sz="1450" dirty="0"/>
              <a:t> </a:t>
            </a:r>
            <a:r>
              <a:rPr lang="tr-TR" sz="1450" dirty="0" err="1"/>
              <a:t>to</a:t>
            </a:r>
            <a:r>
              <a:rPr lang="tr-TR" sz="1450" dirty="0"/>
              <a:t> </a:t>
            </a:r>
            <a:r>
              <a:rPr lang="tr-TR" sz="1450" dirty="0" err="1"/>
              <a:t>manage</a:t>
            </a:r>
            <a:r>
              <a:rPr lang="tr-TR" sz="1450" dirty="0"/>
              <a:t> a </a:t>
            </a:r>
            <a:r>
              <a:rPr lang="tr-TR" sz="1450" dirty="0" err="1"/>
              <a:t>complex</a:t>
            </a:r>
            <a:r>
              <a:rPr lang="tr-TR" sz="1450" dirty="0"/>
              <a:t> </a:t>
            </a:r>
            <a:r>
              <a:rPr lang="tr-TR" sz="1450" dirty="0" err="1"/>
              <a:t>topological</a:t>
            </a:r>
            <a:r>
              <a:rPr lang="tr-TR" sz="1450" dirty="0"/>
              <a:t> setup.</a:t>
            </a:r>
            <a:endParaRPr sz="1450" dirty="0"/>
          </a:p>
          <a:p>
            <a:pPr marL="0" lvl="0" indent="0" algn="l" rtl="0">
              <a:lnSpc>
                <a:spcPct val="115000"/>
              </a:lnSpc>
              <a:spcBef>
                <a:spcPts val="1500"/>
              </a:spcBef>
              <a:spcAft>
                <a:spcPts val="0"/>
              </a:spcAft>
              <a:buSzPts val="1400"/>
              <a:buNone/>
            </a:pPr>
            <a:r>
              <a:rPr lang="tr-TR" sz="1450" dirty="0" err="1"/>
              <a:t>The</a:t>
            </a:r>
            <a:r>
              <a:rPr lang="tr-TR" sz="1450" dirty="0"/>
              <a:t> </a:t>
            </a:r>
            <a:r>
              <a:rPr lang="tr-TR" sz="1450" dirty="0" err="1"/>
              <a:t>layout</a:t>
            </a:r>
            <a:r>
              <a:rPr lang="tr-TR" sz="1450" dirty="0"/>
              <a:t> </a:t>
            </a:r>
            <a:r>
              <a:rPr lang="tr-TR" sz="1450" dirty="0" err="1"/>
              <a:t>also</a:t>
            </a:r>
            <a:r>
              <a:rPr lang="tr-TR" sz="1450" dirty="0"/>
              <a:t> </a:t>
            </a:r>
            <a:r>
              <a:rPr lang="tr-TR" sz="1450" dirty="0" err="1"/>
              <a:t>helped</a:t>
            </a:r>
            <a:r>
              <a:rPr lang="tr-TR" sz="1450" dirty="0"/>
              <a:t> </a:t>
            </a:r>
            <a:r>
              <a:rPr lang="tr-TR" sz="1450" dirty="0" err="1"/>
              <a:t>make</a:t>
            </a:r>
            <a:r>
              <a:rPr lang="tr-TR" sz="1450" dirty="0"/>
              <a:t> </a:t>
            </a:r>
            <a:r>
              <a:rPr lang="tr-TR" sz="1450" dirty="0" err="1"/>
              <a:t>bus</a:t>
            </a:r>
            <a:r>
              <a:rPr lang="tr-TR" sz="1450" dirty="0"/>
              <a:t> </a:t>
            </a:r>
            <a:r>
              <a:rPr lang="tr-TR" sz="1450" dirty="0" err="1"/>
              <a:t>topologies</a:t>
            </a:r>
            <a:r>
              <a:rPr lang="tr-TR" sz="1450" dirty="0"/>
              <a:t> </a:t>
            </a:r>
            <a:r>
              <a:rPr lang="tr-TR" sz="1450" dirty="0" err="1"/>
              <a:t>cost</a:t>
            </a:r>
            <a:r>
              <a:rPr lang="tr-TR" sz="1450" dirty="0"/>
              <a:t> </a:t>
            </a:r>
            <a:r>
              <a:rPr lang="tr-TR" sz="1450" dirty="0" err="1"/>
              <a:t>effective</a:t>
            </a:r>
            <a:r>
              <a:rPr lang="tr-TR" sz="1450" dirty="0"/>
              <a:t> </a:t>
            </a:r>
            <a:r>
              <a:rPr lang="tr-TR" sz="1450" dirty="0" err="1"/>
              <a:t>because</a:t>
            </a:r>
            <a:r>
              <a:rPr lang="tr-TR" sz="1450" dirty="0"/>
              <a:t> they </a:t>
            </a:r>
            <a:r>
              <a:rPr lang="tr-TR" sz="1450" b="1" dirty="0"/>
              <a:t>can be </a:t>
            </a:r>
            <a:r>
              <a:rPr lang="tr-TR" sz="1450" b="1" dirty="0" err="1"/>
              <a:t>run</a:t>
            </a:r>
            <a:r>
              <a:rPr lang="tr-TR" sz="1450" b="1" dirty="0"/>
              <a:t> </a:t>
            </a:r>
            <a:r>
              <a:rPr lang="tr-TR" sz="1450" b="1" dirty="0" err="1"/>
              <a:t>with</a:t>
            </a:r>
            <a:r>
              <a:rPr lang="tr-TR" sz="1450" b="1" dirty="0"/>
              <a:t> a </a:t>
            </a:r>
            <a:r>
              <a:rPr lang="tr-TR" sz="1450" b="1" dirty="0" err="1"/>
              <a:t>single</a:t>
            </a:r>
            <a:r>
              <a:rPr lang="tr-TR" sz="1450" b="1" dirty="0"/>
              <a:t> </a:t>
            </a:r>
            <a:r>
              <a:rPr lang="tr-TR" sz="1450" b="1" dirty="0" err="1"/>
              <a:t>cable</a:t>
            </a:r>
            <a:r>
              <a:rPr lang="tr-TR" sz="1450" dirty="0"/>
              <a:t>. </a:t>
            </a:r>
            <a:r>
              <a:rPr lang="tr-TR" sz="1450" dirty="0" err="1"/>
              <a:t>In</a:t>
            </a:r>
            <a:r>
              <a:rPr lang="tr-TR" sz="1450" dirty="0"/>
              <a:t> </a:t>
            </a:r>
            <a:r>
              <a:rPr lang="tr-TR" sz="1450" dirty="0" err="1"/>
              <a:t>the</a:t>
            </a:r>
            <a:r>
              <a:rPr lang="tr-TR" sz="1450" dirty="0"/>
              <a:t> </a:t>
            </a:r>
            <a:r>
              <a:rPr lang="tr-TR" sz="1450" dirty="0" err="1"/>
              <a:t>event</a:t>
            </a:r>
            <a:r>
              <a:rPr lang="tr-TR" sz="1450" dirty="0"/>
              <a:t> </a:t>
            </a:r>
            <a:r>
              <a:rPr lang="tr-TR" sz="1450" dirty="0" err="1"/>
              <a:t>that</a:t>
            </a:r>
            <a:r>
              <a:rPr lang="tr-TR" sz="1450" dirty="0"/>
              <a:t> </a:t>
            </a:r>
            <a:r>
              <a:rPr lang="tr-TR" sz="1450" dirty="0" err="1"/>
              <a:t>more</a:t>
            </a:r>
            <a:r>
              <a:rPr lang="tr-TR" sz="1450" dirty="0"/>
              <a:t> </a:t>
            </a:r>
            <a:r>
              <a:rPr lang="tr-TR" sz="1450" dirty="0" err="1"/>
              <a:t>devices</a:t>
            </a:r>
            <a:r>
              <a:rPr lang="tr-TR" sz="1450" dirty="0"/>
              <a:t> </a:t>
            </a:r>
            <a:r>
              <a:rPr lang="tr-TR" sz="1450" dirty="0" err="1"/>
              <a:t>need</a:t>
            </a:r>
            <a:r>
              <a:rPr lang="tr-TR" sz="1450" dirty="0"/>
              <a:t> </a:t>
            </a:r>
            <a:r>
              <a:rPr lang="tr-TR" sz="1450" dirty="0" err="1"/>
              <a:t>to</a:t>
            </a:r>
            <a:r>
              <a:rPr lang="tr-TR" sz="1450" dirty="0"/>
              <a:t> be </a:t>
            </a:r>
            <a:r>
              <a:rPr lang="tr-TR" sz="1450" dirty="0" err="1"/>
              <a:t>added</a:t>
            </a:r>
            <a:r>
              <a:rPr lang="tr-TR" sz="1450" dirty="0"/>
              <a:t> </a:t>
            </a:r>
            <a:r>
              <a:rPr lang="tr-TR" sz="1450" dirty="0" err="1"/>
              <a:t>then</a:t>
            </a:r>
            <a:r>
              <a:rPr lang="tr-TR" sz="1450" dirty="0"/>
              <a:t> </a:t>
            </a:r>
            <a:r>
              <a:rPr lang="tr-TR" sz="1450" dirty="0" err="1"/>
              <a:t>you</a:t>
            </a:r>
            <a:r>
              <a:rPr lang="tr-TR" sz="1450" dirty="0"/>
              <a:t> </a:t>
            </a:r>
            <a:r>
              <a:rPr lang="tr-TR" sz="1450" dirty="0" err="1"/>
              <a:t>could</a:t>
            </a:r>
            <a:r>
              <a:rPr lang="tr-TR" sz="1450" dirty="0"/>
              <a:t> </a:t>
            </a:r>
            <a:r>
              <a:rPr lang="tr-TR" sz="1450" dirty="0" err="1"/>
              <a:t>simply</a:t>
            </a:r>
            <a:r>
              <a:rPr lang="tr-TR" sz="1450" dirty="0"/>
              <a:t> </a:t>
            </a:r>
            <a:r>
              <a:rPr lang="tr-TR" sz="1450" dirty="0" err="1"/>
              <a:t>join</a:t>
            </a:r>
            <a:r>
              <a:rPr lang="tr-TR" sz="1450" dirty="0"/>
              <a:t> </a:t>
            </a:r>
            <a:r>
              <a:rPr lang="tr-TR" sz="1450" dirty="0" err="1"/>
              <a:t>your</a:t>
            </a:r>
            <a:r>
              <a:rPr lang="tr-TR" sz="1450" dirty="0"/>
              <a:t> </a:t>
            </a:r>
            <a:r>
              <a:rPr lang="tr-TR" sz="1450" dirty="0" err="1"/>
              <a:t>cable</a:t>
            </a:r>
            <a:r>
              <a:rPr lang="tr-TR" sz="1450" dirty="0"/>
              <a:t> </a:t>
            </a:r>
            <a:r>
              <a:rPr lang="tr-TR" sz="1450" dirty="0" err="1"/>
              <a:t>to</a:t>
            </a:r>
            <a:r>
              <a:rPr lang="tr-TR" sz="1450" dirty="0"/>
              <a:t> </a:t>
            </a:r>
            <a:r>
              <a:rPr lang="tr-TR" sz="1450" dirty="0" err="1"/>
              <a:t>another</a:t>
            </a:r>
            <a:r>
              <a:rPr lang="tr-TR" sz="1450" dirty="0"/>
              <a:t> </a:t>
            </a:r>
            <a:r>
              <a:rPr lang="tr-TR" sz="1450" dirty="0" err="1"/>
              <a:t>cable</a:t>
            </a:r>
            <a:r>
              <a:rPr lang="tr-TR" sz="1450" dirty="0"/>
              <a:t>.</a:t>
            </a:r>
            <a:endParaRPr sz="1450" dirty="0"/>
          </a:p>
          <a:p>
            <a:pPr marL="0" lvl="0" indent="0" algn="l" rtl="0">
              <a:lnSpc>
                <a:spcPct val="115000"/>
              </a:lnSpc>
              <a:spcBef>
                <a:spcPts val="1500"/>
              </a:spcBef>
              <a:spcAft>
                <a:spcPts val="0"/>
              </a:spcAft>
              <a:buSzPts val="1400"/>
              <a:buNone/>
            </a:pPr>
            <a:r>
              <a:rPr lang="tr-TR" sz="1300" b="1" dirty="0" err="1"/>
              <a:t>Disadvantages</a:t>
            </a:r>
            <a:endParaRPr sz="1300" b="1" dirty="0"/>
          </a:p>
          <a:p>
            <a:pPr marL="0" lvl="0" indent="0" algn="l" rtl="0">
              <a:lnSpc>
                <a:spcPct val="115000"/>
              </a:lnSpc>
              <a:spcBef>
                <a:spcPts val="1500"/>
              </a:spcBef>
              <a:spcAft>
                <a:spcPts val="0"/>
              </a:spcAft>
              <a:buSzPts val="1400"/>
              <a:buNone/>
            </a:pPr>
            <a:r>
              <a:rPr lang="tr-TR" sz="1450" dirty="0" err="1"/>
              <a:t>However</a:t>
            </a:r>
            <a:r>
              <a:rPr lang="tr-TR" sz="1450" dirty="0"/>
              <a:t>, </a:t>
            </a:r>
            <a:r>
              <a:rPr lang="tr-TR" sz="1450" dirty="0" err="1"/>
              <a:t>relying</a:t>
            </a:r>
            <a:r>
              <a:rPr lang="tr-TR" sz="1450" dirty="0"/>
              <a:t> on </a:t>
            </a:r>
            <a:r>
              <a:rPr lang="tr-TR" sz="1450" dirty="0" err="1"/>
              <a:t>one</a:t>
            </a:r>
            <a:r>
              <a:rPr lang="tr-TR" sz="1450" dirty="0"/>
              <a:t> </a:t>
            </a:r>
            <a:r>
              <a:rPr lang="tr-TR" sz="1450" dirty="0" err="1"/>
              <a:t>cable</a:t>
            </a:r>
            <a:r>
              <a:rPr lang="tr-TR" sz="1450" dirty="0"/>
              <a:t> </a:t>
            </a:r>
            <a:r>
              <a:rPr lang="tr-TR" sz="1450" dirty="0" err="1"/>
              <a:t>does</a:t>
            </a:r>
            <a:r>
              <a:rPr lang="tr-TR" sz="1450" dirty="0"/>
              <a:t> </a:t>
            </a:r>
            <a:r>
              <a:rPr lang="tr-TR" sz="1450" dirty="0" err="1"/>
              <a:t>mean</a:t>
            </a:r>
            <a:r>
              <a:rPr lang="tr-TR" sz="1450" dirty="0"/>
              <a:t> </a:t>
            </a:r>
            <a:r>
              <a:rPr lang="tr-TR" sz="1450" dirty="0" err="1"/>
              <a:t>that</a:t>
            </a:r>
            <a:r>
              <a:rPr lang="tr-TR" sz="1450" dirty="0"/>
              <a:t> </a:t>
            </a:r>
            <a:r>
              <a:rPr lang="tr-TR" sz="1450" b="1" dirty="0" err="1"/>
              <a:t>bus</a:t>
            </a:r>
            <a:r>
              <a:rPr lang="tr-TR" sz="1450" b="1" dirty="0"/>
              <a:t> </a:t>
            </a:r>
            <a:r>
              <a:rPr lang="tr-TR" sz="1450" b="1" dirty="0" err="1"/>
              <a:t>topologies</a:t>
            </a:r>
            <a:r>
              <a:rPr lang="tr-TR" sz="1450" b="1" dirty="0"/>
              <a:t> </a:t>
            </a:r>
            <a:r>
              <a:rPr lang="tr-TR" sz="1450" b="1" dirty="0" err="1"/>
              <a:t>have</a:t>
            </a:r>
            <a:r>
              <a:rPr lang="tr-TR" sz="1450" b="1" dirty="0"/>
              <a:t> a </a:t>
            </a:r>
            <a:r>
              <a:rPr lang="tr-TR" sz="1450" b="1" dirty="0" err="1"/>
              <a:t>single</a:t>
            </a:r>
            <a:r>
              <a:rPr lang="tr-TR" sz="1450" b="1" dirty="0"/>
              <a:t> </a:t>
            </a:r>
            <a:r>
              <a:rPr lang="tr-TR" sz="1450" b="1" dirty="0" err="1"/>
              <a:t>point</a:t>
            </a:r>
            <a:r>
              <a:rPr lang="tr-TR" sz="1450" b="1" dirty="0"/>
              <a:t> of </a:t>
            </a:r>
            <a:r>
              <a:rPr lang="tr-TR" sz="1450" b="1" dirty="0" err="1"/>
              <a:t>failure</a:t>
            </a:r>
            <a:r>
              <a:rPr lang="tr-TR" sz="1450" dirty="0"/>
              <a:t>. </a:t>
            </a:r>
            <a:r>
              <a:rPr lang="tr-TR" sz="1450" dirty="0" err="1"/>
              <a:t>If</a:t>
            </a:r>
            <a:r>
              <a:rPr lang="tr-TR" sz="1450" dirty="0"/>
              <a:t> </a:t>
            </a:r>
            <a:r>
              <a:rPr lang="tr-TR" sz="1450" dirty="0" err="1"/>
              <a:t>the</a:t>
            </a:r>
            <a:r>
              <a:rPr lang="tr-TR" sz="1450" dirty="0"/>
              <a:t> </a:t>
            </a:r>
            <a:r>
              <a:rPr lang="tr-TR" sz="1450" dirty="0" err="1"/>
              <a:t>cable</a:t>
            </a:r>
            <a:r>
              <a:rPr lang="tr-TR" sz="1450" dirty="0"/>
              <a:t> </a:t>
            </a:r>
            <a:r>
              <a:rPr lang="tr-TR" sz="1450" dirty="0" err="1"/>
              <a:t>fails</a:t>
            </a:r>
            <a:r>
              <a:rPr lang="tr-TR" sz="1450" dirty="0"/>
              <a:t> </a:t>
            </a:r>
            <a:r>
              <a:rPr lang="tr-TR" sz="1450" dirty="0" err="1"/>
              <a:t>then</a:t>
            </a:r>
            <a:r>
              <a:rPr lang="tr-TR" sz="1450" dirty="0"/>
              <a:t> </a:t>
            </a:r>
            <a:r>
              <a:rPr lang="tr-TR" sz="1450" dirty="0" err="1"/>
              <a:t>the</a:t>
            </a:r>
            <a:r>
              <a:rPr lang="tr-TR" sz="1450" dirty="0"/>
              <a:t> </a:t>
            </a:r>
            <a:r>
              <a:rPr lang="tr-TR" sz="1450" dirty="0" err="1"/>
              <a:t>entire</a:t>
            </a:r>
            <a:r>
              <a:rPr lang="tr-TR" sz="1450" dirty="0"/>
              <a:t> network </a:t>
            </a:r>
            <a:r>
              <a:rPr lang="tr-TR" sz="1450" dirty="0" err="1"/>
              <a:t>will</a:t>
            </a:r>
            <a:r>
              <a:rPr lang="tr-TR" sz="1450" dirty="0"/>
              <a:t> </a:t>
            </a:r>
            <a:r>
              <a:rPr lang="tr-TR" sz="1450" dirty="0" err="1"/>
              <a:t>go</a:t>
            </a:r>
            <a:r>
              <a:rPr lang="tr-TR" sz="1450" dirty="0"/>
              <a:t> </a:t>
            </a:r>
            <a:r>
              <a:rPr lang="tr-TR" sz="1450" dirty="0" err="1"/>
              <a:t>down</a:t>
            </a:r>
            <a:r>
              <a:rPr lang="tr-TR" sz="1450" dirty="0"/>
              <a:t>. A </a:t>
            </a:r>
            <a:r>
              <a:rPr lang="tr-TR" sz="1450" dirty="0" err="1"/>
              <a:t>cable</a:t>
            </a:r>
            <a:r>
              <a:rPr lang="tr-TR" sz="1450" dirty="0"/>
              <a:t> </a:t>
            </a:r>
            <a:r>
              <a:rPr lang="tr-TR" sz="1450" dirty="0" err="1"/>
              <a:t>failure</a:t>
            </a:r>
            <a:r>
              <a:rPr lang="tr-TR" sz="1450" dirty="0"/>
              <a:t> </a:t>
            </a:r>
            <a:r>
              <a:rPr lang="tr-TR" sz="1450" dirty="0" err="1"/>
              <a:t>would</a:t>
            </a:r>
            <a:r>
              <a:rPr lang="tr-TR" sz="1450" dirty="0"/>
              <a:t> </a:t>
            </a:r>
            <a:r>
              <a:rPr lang="tr-TR" sz="1450" dirty="0" err="1"/>
              <a:t>cost</a:t>
            </a:r>
            <a:r>
              <a:rPr lang="tr-TR" sz="1450" dirty="0"/>
              <a:t> </a:t>
            </a:r>
            <a:r>
              <a:rPr lang="tr-TR" sz="1450" dirty="0" err="1"/>
              <a:t>organizations</a:t>
            </a:r>
            <a:r>
              <a:rPr lang="tr-TR" sz="1450" dirty="0"/>
              <a:t> a lot of time </a:t>
            </a:r>
            <a:r>
              <a:rPr lang="tr-TR" sz="1450" dirty="0" err="1"/>
              <a:t>while</a:t>
            </a:r>
            <a:r>
              <a:rPr lang="tr-TR" sz="1450" dirty="0"/>
              <a:t> they </a:t>
            </a:r>
            <a:r>
              <a:rPr lang="tr-TR" sz="1450" dirty="0" err="1"/>
              <a:t>attempt</a:t>
            </a:r>
            <a:r>
              <a:rPr lang="tr-TR" sz="1450" dirty="0"/>
              <a:t> </a:t>
            </a:r>
            <a:r>
              <a:rPr lang="tr-TR" sz="1450" dirty="0" err="1"/>
              <a:t>to</a:t>
            </a:r>
            <a:r>
              <a:rPr lang="tr-TR" sz="1450" dirty="0"/>
              <a:t> </a:t>
            </a:r>
            <a:r>
              <a:rPr lang="tr-TR" sz="1450" dirty="0" err="1"/>
              <a:t>resume</a:t>
            </a:r>
            <a:r>
              <a:rPr lang="tr-TR" sz="1450" dirty="0"/>
              <a:t> service. </a:t>
            </a:r>
            <a:r>
              <a:rPr lang="tr-TR" sz="1450" dirty="0" err="1"/>
              <a:t>Further</a:t>
            </a:r>
            <a:r>
              <a:rPr lang="tr-TR" sz="1450" dirty="0"/>
              <a:t> </a:t>
            </a:r>
            <a:r>
              <a:rPr lang="tr-TR" sz="1450" dirty="0" err="1"/>
              <a:t>to</a:t>
            </a:r>
            <a:r>
              <a:rPr lang="tr-TR" sz="1450" dirty="0"/>
              <a:t> </a:t>
            </a:r>
            <a:r>
              <a:rPr lang="tr-TR" sz="1450" dirty="0" err="1"/>
              <a:t>this</a:t>
            </a:r>
            <a:r>
              <a:rPr lang="tr-TR" sz="1450" dirty="0"/>
              <a:t>, </a:t>
            </a:r>
            <a:r>
              <a:rPr lang="tr-TR" sz="1450" b="1" dirty="0" err="1"/>
              <a:t>high</a:t>
            </a:r>
            <a:r>
              <a:rPr lang="tr-TR" sz="1450" b="1" dirty="0"/>
              <a:t> network </a:t>
            </a:r>
            <a:r>
              <a:rPr lang="tr-TR" sz="1450" b="1" dirty="0" err="1"/>
              <a:t>traffic</a:t>
            </a:r>
            <a:r>
              <a:rPr lang="tr-TR" sz="1450" b="1" dirty="0"/>
              <a:t> </a:t>
            </a:r>
            <a:r>
              <a:rPr lang="tr-TR" sz="1450" b="1" dirty="0" err="1"/>
              <a:t>would</a:t>
            </a:r>
            <a:r>
              <a:rPr lang="tr-TR" sz="1450" b="1" dirty="0"/>
              <a:t> </a:t>
            </a:r>
            <a:r>
              <a:rPr lang="tr-TR" sz="1450" b="1" dirty="0" err="1"/>
              <a:t>decrease</a:t>
            </a:r>
            <a:r>
              <a:rPr lang="tr-TR" sz="1450" b="1" dirty="0"/>
              <a:t> network </a:t>
            </a:r>
            <a:r>
              <a:rPr lang="tr-TR" sz="1450" b="1" dirty="0" err="1"/>
              <a:t>performance</a:t>
            </a:r>
            <a:r>
              <a:rPr lang="tr-TR" sz="1450" dirty="0"/>
              <a:t> </a:t>
            </a:r>
            <a:r>
              <a:rPr lang="tr-TR" sz="1450" dirty="0" err="1"/>
              <a:t>because</a:t>
            </a:r>
            <a:r>
              <a:rPr lang="tr-TR" sz="1450" dirty="0"/>
              <a:t> </a:t>
            </a:r>
            <a:r>
              <a:rPr lang="tr-TR" sz="1450" dirty="0" err="1"/>
              <a:t>all</a:t>
            </a:r>
            <a:r>
              <a:rPr lang="tr-TR" sz="1450" dirty="0"/>
              <a:t> </a:t>
            </a:r>
            <a:r>
              <a:rPr lang="tr-TR" sz="1450" dirty="0" err="1"/>
              <a:t>the</a:t>
            </a:r>
            <a:r>
              <a:rPr lang="tr-TR" sz="1450" dirty="0"/>
              <a:t> data </a:t>
            </a:r>
            <a:r>
              <a:rPr lang="tr-TR" sz="1450" dirty="0" err="1"/>
              <a:t>travels</a:t>
            </a:r>
            <a:r>
              <a:rPr lang="tr-TR" sz="1450" dirty="0"/>
              <a:t> </a:t>
            </a:r>
            <a:r>
              <a:rPr lang="tr-TR" sz="1450" dirty="0" err="1"/>
              <a:t>through</a:t>
            </a:r>
            <a:r>
              <a:rPr lang="tr-TR" sz="1450" dirty="0"/>
              <a:t> </a:t>
            </a:r>
            <a:r>
              <a:rPr lang="tr-TR" sz="1450" dirty="0" err="1"/>
              <a:t>one</a:t>
            </a:r>
            <a:r>
              <a:rPr lang="tr-TR" sz="1450" dirty="0"/>
              <a:t> </a:t>
            </a:r>
            <a:r>
              <a:rPr lang="tr-TR" sz="1450" dirty="0" err="1"/>
              <a:t>cable</a:t>
            </a:r>
            <a:r>
              <a:rPr lang="tr-TR" sz="1450" dirty="0"/>
              <a:t>.</a:t>
            </a:r>
            <a:endParaRPr sz="1450" dirty="0"/>
          </a:p>
          <a:p>
            <a:pPr marL="0" lvl="0" indent="0" algn="l" rtl="0">
              <a:lnSpc>
                <a:spcPct val="115000"/>
              </a:lnSpc>
              <a:spcBef>
                <a:spcPts val="1500"/>
              </a:spcBef>
              <a:spcAft>
                <a:spcPts val="0"/>
              </a:spcAft>
              <a:buSzPts val="1400"/>
              <a:buNone/>
            </a:pPr>
            <a:r>
              <a:rPr lang="tr-TR" sz="1450" dirty="0"/>
              <a:t>Not </a:t>
            </a:r>
            <a:r>
              <a:rPr lang="tr-TR" sz="1450" dirty="0" err="1"/>
              <a:t>scalable</a:t>
            </a:r>
            <a:r>
              <a:rPr lang="tr-TR" sz="1450" dirty="0"/>
              <a:t> as </a:t>
            </a:r>
            <a:r>
              <a:rPr lang="tr-TR" sz="1450" dirty="0" err="1"/>
              <a:t>there</a:t>
            </a:r>
            <a:r>
              <a:rPr lang="tr-TR" sz="1450" dirty="0"/>
              <a:t> is a limit of how </a:t>
            </a:r>
            <a:r>
              <a:rPr lang="tr-TR" sz="1450" dirty="0" err="1"/>
              <a:t>many</a:t>
            </a:r>
            <a:r>
              <a:rPr lang="tr-TR" sz="1450" dirty="0"/>
              <a:t> </a:t>
            </a:r>
            <a:r>
              <a:rPr lang="tr-TR" sz="1450" dirty="0" err="1"/>
              <a:t>nodes</a:t>
            </a:r>
            <a:r>
              <a:rPr lang="tr-TR" sz="1450" dirty="0"/>
              <a:t> </a:t>
            </a:r>
            <a:r>
              <a:rPr lang="tr-TR" sz="1450" dirty="0" err="1"/>
              <a:t>you</a:t>
            </a:r>
            <a:r>
              <a:rPr lang="tr-TR" sz="1450" dirty="0"/>
              <a:t> can </a:t>
            </a:r>
            <a:r>
              <a:rPr lang="tr-TR" sz="1450" dirty="0" err="1"/>
              <a:t>connect</a:t>
            </a:r>
            <a:r>
              <a:rPr lang="tr-TR" sz="1450" dirty="0"/>
              <a:t> </a:t>
            </a:r>
            <a:r>
              <a:rPr lang="tr-TR" sz="1450" dirty="0" err="1"/>
              <a:t>with</a:t>
            </a:r>
            <a:r>
              <a:rPr lang="tr-TR" sz="1450" dirty="0"/>
              <a:t> </a:t>
            </a:r>
            <a:r>
              <a:rPr lang="tr-TR" sz="1450" dirty="0" err="1"/>
              <a:t>backbone</a:t>
            </a:r>
            <a:r>
              <a:rPr lang="tr-TR" sz="1450" dirty="0"/>
              <a:t> </a:t>
            </a:r>
            <a:r>
              <a:rPr lang="tr-TR" sz="1450" dirty="0" err="1"/>
              <a:t>cable</a:t>
            </a:r>
            <a:r>
              <a:rPr lang="tr-TR" sz="1450" dirty="0"/>
              <a:t>.</a:t>
            </a:r>
            <a:endParaRPr sz="1450" dirty="0"/>
          </a:p>
          <a:p>
            <a:pPr marL="0" lvl="0" indent="0" algn="l" rtl="0">
              <a:lnSpc>
                <a:spcPct val="115000"/>
              </a:lnSpc>
              <a:spcBef>
                <a:spcPts val="1500"/>
              </a:spcBef>
              <a:spcAft>
                <a:spcPts val="0"/>
              </a:spcAft>
              <a:buSzPts val="1400"/>
              <a:buNone/>
            </a:pPr>
            <a:endParaRPr sz="1450" dirty="0">
              <a:solidFill>
                <a:srgbClr val="444444"/>
              </a:solidFill>
            </a:endParaRPr>
          </a:p>
          <a:p>
            <a:pPr marL="0" lvl="0" indent="0" algn="l" rtl="0">
              <a:lnSpc>
                <a:spcPct val="100000"/>
              </a:lnSpc>
              <a:spcBef>
                <a:spcPts val="1500"/>
              </a:spcBef>
              <a:spcAft>
                <a:spcPts val="0"/>
              </a:spcAft>
              <a:buSzPts val="1400"/>
              <a:buNone/>
            </a:pPr>
            <a:endParaRPr sz="1400"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dirty="0"/>
              <a:t>A</a:t>
            </a:r>
            <a:r>
              <a:rPr lang="tr-TR" sz="1400" b="1" dirty="0"/>
              <a:t> star </a:t>
            </a:r>
            <a:r>
              <a:rPr lang="tr-TR" sz="1400" b="1" dirty="0" err="1"/>
              <a:t>topology</a:t>
            </a:r>
            <a:r>
              <a:rPr lang="tr-TR" sz="1400" dirty="0"/>
              <a:t> is a </a:t>
            </a:r>
            <a:r>
              <a:rPr lang="tr-TR" sz="1400" dirty="0" err="1"/>
              <a:t>topology</a:t>
            </a:r>
            <a:r>
              <a:rPr lang="tr-TR" sz="1400" dirty="0"/>
              <a:t> </a:t>
            </a:r>
            <a:r>
              <a:rPr lang="tr-TR" sz="1400" dirty="0" err="1"/>
              <a:t>where</a:t>
            </a:r>
            <a:r>
              <a:rPr lang="tr-TR" sz="1400" dirty="0"/>
              <a:t> </a:t>
            </a:r>
            <a:r>
              <a:rPr lang="tr-TR" sz="1400" dirty="0" err="1"/>
              <a:t>every</a:t>
            </a:r>
            <a:r>
              <a:rPr lang="tr-TR" sz="1400" dirty="0"/>
              <a:t> </a:t>
            </a:r>
            <a:r>
              <a:rPr lang="tr-TR" sz="1400" dirty="0" err="1"/>
              <a:t>node</a:t>
            </a:r>
            <a:r>
              <a:rPr lang="tr-TR" sz="1400" dirty="0"/>
              <a:t> in </a:t>
            </a:r>
            <a:r>
              <a:rPr lang="tr-TR" sz="1400" dirty="0" err="1"/>
              <a:t>the</a:t>
            </a:r>
            <a:r>
              <a:rPr lang="tr-TR" sz="1400" dirty="0"/>
              <a:t> network is </a:t>
            </a:r>
            <a:r>
              <a:rPr lang="tr-TR" sz="1400" dirty="0" err="1"/>
              <a:t>connected</a:t>
            </a:r>
            <a:r>
              <a:rPr lang="tr-TR" sz="1400" dirty="0"/>
              <a:t> </a:t>
            </a:r>
            <a:r>
              <a:rPr lang="tr-TR" sz="1400" dirty="0" err="1"/>
              <a:t>to</a:t>
            </a:r>
            <a:r>
              <a:rPr lang="tr-TR" sz="1400" dirty="0"/>
              <a:t> </a:t>
            </a:r>
            <a:r>
              <a:rPr lang="tr-TR" sz="1400" dirty="0" err="1"/>
              <a:t>one</a:t>
            </a:r>
            <a:r>
              <a:rPr lang="tr-TR" sz="1400" dirty="0"/>
              <a:t> </a:t>
            </a:r>
            <a:r>
              <a:rPr lang="tr-TR" sz="1400" dirty="0" err="1"/>
              <a:t>central</a:t>
            </a:r>
            <a:r>
              <a:rPr lang="tr-TR" sz="1400" dirty="0"/>
              <a:t> </a:t>
            </a:r>
            <a:r>
              <a:rPr lang="tr-TR" sz="1400" dirty="0" err="1"/>
              <a:t>switch</a:t>
            </a:r>
            <a:r>
              <a:rPr lang="tr-TR" sz="1400" dirty="0"/>
              <a:t>. </a:t>
            </a:r>
            <a:r>
              <a:rPr lang="tr-TR" sz="1400" dirty="0" err="1"/>
              <a:t>Every</a:t>
            </a:r>
            <a:r>
              <a:rPr lang="tr-TR" sz="1400" dirty="0"/>
              <a:t> </a:t>
            </a:r>
            <a:r>
              <a:rPr lang="tr-TR" sz="1400" dirty="0" err="1"/>
              <a:t>device</a:t>
            </a:r>
            <a:r>
              <a:rPr lang="tr-TR" sz="1400" dirty="0"/>
              <a:t> in </a:t>
            </a:r>
            <a:r>
              <a:rPr lang="tr-TR" sz="1400" dirty="0" err="1"/>
              <a:t>the</a:t>
            </a:r>
            <a:r>
              <a:rPr lang="tr-TR" sz="1400" dirty="0"/>
              <a:t> network is </a:t>
            </a:r>
            <a:r>
              <a:rPr lang="tr-TR" sz="1400" dirty="0" err="1"/>
              <a:t>directly</a:t>
            </a:r>
            <a:r>
              <a:rPr lang="tr-TR" sz="1400" dirty="0"/>
              <a:t> </a:t>
            </a:r>
            <a:r>
              <a:rPr lang="tr-TR" sz="1400" dirty="0" err="1"/>
              <a:t>connected</a:t>
            </a:r>
            <a:r>
              <a:rPr lang="tr-TR" sz="1400" dirty="0"/>
              <a:t> </a:t>
            </a:r>
            <a:r>
              <a:rPr lang="tr-TR" sz="1400" dirty="0" err="1"/>
              <a:t>to</a:t>
            </a:r>
            <a:r>
              <a:rPr lang="tr-TR" sz="1400" dirty="0"/>
              <a:t> </a:t>
            </a:r>
            <a:r>
              <a:rPr lang="tr-TR" sz="1400" dirty="0" err="1"/>
              <a:t>the</a:t>
            </a:r>
            <a:r>
              <a:rPr lang="tr-TR" sz="1400" dirty="0"/>
              <a:t> </a:t>
            </a:r>
            <a:r>
              <a:rPr lang="tr-TR" sz="1400" dirty="0" err="1"/>
              <a:t>switch</a:t>
            </a:r>
            <a:r>
              <a:rPr lang="tr-TR" sz="1400" dirty="0"/>
              <a:t> </a:t>
            </a:r>
            <a:r>
              <a:rPr lang="tr-TR" sz="1400" dirty="0" err="1"/>
              <a:t>and</a:t>
            </a:r>
            <a:r>
              <a:rPr lang="tr-TR" sz="1400" dirty="0"/>
              <a:t> </a:t>
            </a:r>
            <a:r>
              <a:rPr lang="tr-TR" sz="1400" dirty="0" err="1"/>
              <a:t>indirectly</a:t>
            </a:r>
            <a:r>
              <a:rPr lang="tr-TR" sz="1400" dirty="0"/>
              <a:t> </a:t>
            </a:r>
            <a:r>
              <a:rPr lang="tr-TR" sz="1400" dirty="0" err="1"/>
              <a:t>connected</a:t>
            </a:r>
            <a:r>
              <a:rPr lang="tr-TR" sz="1400" dirty="0"/>
              <a:t> </a:t>
            </a:r>
            <a:r>
              <a:rPr lang="tr-TR" sz="1400" dirty="0" err="1"/>
              <a:t>to</a:t>
            </a:r>
            <a:r>
              <a:rPr lang="tr-TR" sz="1400" dirty="0"/>
              <a:t> </a:t>
            </a:r>
            <a:r>
              <a:rPr lang="tr-TR" sz="1400" dirty="0" err="1"/>
              <a:t>every</a:t>
            </a:r>
            <a:r>
              <a:rPr lang="tr-TR" sz="1400" dirty="0"/>
              <a:t> </a:t>
            </a:r>
            <a:r>
              <a:rPr lang="tr-TR" sz="1400" dirty="0" err="1"/>
              <a:t>other</a:t>
            </a:r>
            <a:r>
              <a:rPr lang="tr-TR" sz="1400" dirty="0"/>
              <a:t> </a:t>
            </a:r>
            <a:r>
              <a:rPr lang="tr-TR" sz="1400" dirty="0" err="1"/>
              <a:t>node</a:t>
            </a:r>
            <a:r>
              <a:rPr lang="tr-TR" sz="1400" dirty="0"/>
              <a:t>. </a:t>
            </a:r>
            <a:r>
              <a:rPr lang="tr-TR" sz="1400" dirty="0" err="1"/>
              <a:t>The</a:t>
            </a:r>
            <a:r>
              <a:rPr lang="tr-TR" sz="1400" dirty="0"/>
              <a:t> </a:t>
            </a:r>
            <a:r>
              <a:rPr lang="tr-TR" sz="1400" dirty="0" err="1"/>
              <a:t>relationship</a:t>
            </a:r>
            <a:r>
              <a:rPr lang="tr-TR" sz="1400" dirty="0"/>
              <a:t> </a:t>
            </a:r>
            <a:r>
              <a:rPr lang="tr-TR" sz="1400" dirty="0" err="1"/>
              <a:t>between</a:t>
            </a:r>
            <a:r>
              <a:rPr lang="tr-TR" sz="1400" dirty="0"/>
              <a:t> </a:t>
            </a:r>
            <a:r>
              <a:rPr lang="tr-TR" sz="1400" dirty="0" err="1"/>
              <a:t>these</a:t>
            </a:r>
            <a:r>
              <a:rPr lang="tr-TR" sz="1400" dirty="0"/>
              <a:t> </a:t>
            </a:r>
            <a:r>
              <a:rPr lang="tr-TR" sz="1400" dirty="0" err="1"/>
              <a:t>elements</a:t>
            </a:r>
            <a:r>
              <a:rPr lang="tr-TR" sz="1400" dirty="0"/>
              <a:t> is </a:t>
            </a:r>
            <a:r>
              <a:rPr lang="tr-TR" sz="1400" dirty="0" err="1"/>
              <a:t>that</a:t>
            </a:r>
            <a:r>
              <a:rPr lang="tr-TR" sz="1400" dirty="0"/>
              <a:t> </a:t>
            </a:r>
            <a:r>
              <a:rPr lang="tr-TR" sz="1400" dirty="0" err="1"/>
              <a:t>the</a:t>
            </a:r>
            <a:r>
              <a:rPr lang="tr-TR" sz="1400" dirty="0"/>
              <a:t> </a:t>
            </a:r>
            <a:r>
              <a:rPr lang="tr-TR" sz="1400" dirty="0" err="1"/>
              <a:t>central</a:t>
            </a:r>
            <a:r>
              <a:rPr lang="tr-TR" sz="1400" dirty="0"/>
              <a:t> network </a:t>
            </a:r>
            <a:r>
              <a:rPr lang="tr-TR" sz="1400" dirty="0" err="1"/>
              <a:t>device</a:t>
            </a:r>
            <a:r>
              <a:rPr lang="tr-TR" sz="1400" dirty="0"/>
              <a:t> is a server </a:t>
            </a:r>
            <a:r>
              <a:rPr lang="tr-TR" sz="1400" dirty="0" err="1"/>
              <a:t>and</a:t>
            </a:r>
            <a:r>
              <a:rPr lang="tr-TR" sz="1400" dirty="0"/>
              <a:t> </a:t>
            </a:r>
            <a:r>
              <a:rPr lang="tr-TR" sz="1400" dirty="0" err="1"/>
              <a:t>other</a:t>
            </a:r>
            <a:r>
              <a:rPr lang="tr-TR" sz="1400" dirty="0"/>
              <a:t> </a:t>
            </a:r>
            <a:r>
              <a:rPr lang="tr-TR" sz="1400" dirty="0" err="1"/>
              <a:t>devices</a:t>
            </a:r>
            <a:r>
              <a:rPr lang="tr-TR" sz="1400" dirty="0"/>
              <a:t> </a:t>
            </a:r>
            <a:r>
              <a:rPr lang="tr-TR" sz="1400" dirty="0" err="1"/>
              <a:t>are</a:t>
            </a:r>
            <a:r>
              <a:rPr lang="tr-TR" sz="1400" dirty="0"/>
              <a:t> </a:t>
            </a:r>
            <a:r>
              <a:rPr lang="tr-TR" sz="1400" dirty="0" err="1"/>
              <a:t>treated</a:t>
            </a:r>
            <a:r>
              <a:rPr lang="tr-TR" sz="1400" dirty="0"/>
              <a:t> as </a:t>
            </a:r>
            <a:r>
              <a:rPr lang="tr-TR" sz="1400" dirty="0" err="1"/>
              <a:t>clients</a:t>
            </a:r>
            <a:r>
              <a:rPr lang="tr-TR" sz="1400" dirty="0"/>
              <a:t>. </a:t>
            </a:r>
            <a:r>
              <a:rPr lang="tr-TR" sz="1400" dirty="0" err="1"/>
              <a:t>The</a:t>
            </a:r>
            <a:r>
              <a:rPr lang="tr-TR" sz="1400" dirty="0"/>
              <a:t> </a:t>
            </a:r>
            <a:r>
              <a:rPr lang="tr-TR" sz="1400" dirty="0" err="1"/>
              <a:t>central</a:t>
            </a:r>
            <a:r>
              <a:rPr lang="tr-TR" sz="1400" dirty="0"/>
              <a:t> </a:t>
            </a:r>
            <a:r>
              <a:rPr lang="tr-TR" sz="1400" dirty="0" err="1"/>
              <a:t>node</a:t>
            </a:r>
            <a:r>
              <a:rPr lang="tr-TR" sz="1400" dirty="0"/>
              <a:t> has </a:t>
            </a:r>
            <a:r>
              <a:rPr lang="tr-TR" sz="1400" dirty="0" err="1"/>
              <a:t>the</a:t>
            </a:r>
            <a:r>
              <a:rPr lang="tr-TR" sz="1400" dirty="0"/>
              <a:t> </a:t>
            </a:r>
            <a:r>
              <a:rPr lang="tr-TR" sz="1400" dirty="0" err="1"/>
              <a:t>responsibility</a:t>
            </a:r>
            <a:r>
              <a:rPr lang="tr-TR" sz="1400" dirty="0"/>
              <a:t> of </a:t>
            </a:r>
            <a:r>
              <a:rPr lang="tr-TR" sz="1400" dirty="0" err="1"/>
              <a:t>managing</a:t>
            </a:r>
            <a:r>
              <a:rPr lang="tr-TR" sz="1400" dirty="0"/>
              <a:t> data </a:t>
            </a:r>
            <a:r>
              <a:rPr lang="tr-TR" sz="1400" dirty="0" err="1"/>
              <a:t>transmissions</a:t>
            </a:r>
            <a:r>
              <a:rPr lang="tr-TR" sz="1400" dirty="0"/>
              <a:t> </a:t>
            </a:r>
            <a:r>
              <a:rPr lang="tr-TR" sz="1400" dirty="0" err="1"/>
              <a:t>across</a:t>
            </a:r>
            <a:r>
              <a:rPr lang="tr-TR" sz="1400" dirty="0"/>
              <a:t> </a:t>
            </a:r>
            <a:r>
              <a:rPr lang="tr-TR" sz="1400" dirty="0" err="1"/>
              <a:t>the</a:t>
            </a:r>
            <a:r>
              <a:rPr lang="tr-TR" sz="1400" dirty="0"/>
              <a:t> network </a:t>
            </a:r>
            <a:r>
              <a:rPr lang="tr-TR" sz="1400" dirty="0" err="1"/>
              <a:t>and</a:t>
            </a:r>
            <a:r>
              <a:rPr lang="tr-TR" sz="1400" dirty="0"/>
              <a:t> </a:t>
            </a:r>
            <a:r>
              <a:rPr lang="tr-TR" sz="1400" dirty="0" err="1"/>
              <a:t>acts</a:t>
            </a:r>
            <a:r>
              <a:rPr lang="tr-TR" sz="1400" dirty="0"/>
              <a:t> as a </a:t>
            </a:r>
            <a:r>
              <a:rPr lang="tr-TR" sz="1400" dirty="0" err="1"/>
              <a:t>repeater</a:t>
            </a:r>
            <a:r>
              <a:rPr lang="tr-TR" sz="1400" dirty="0"/>
              <a:t>. </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Advantages</a:t>
            </a:r>
            <a:endParaRPr sz="1400" b="1" dirty="0"/>
          </a:p>
          <a:p>
            <a:pPr marL="0" lvl="0" indent="0" algn="l" rtl="0">
              <a:lnSpc>
                <a:spcPct val="100000"/>
              </a:lnSpc>
              <a:spcBef>
                <a:spcPts val="0"/>
              </a:spcBef>
              <a:spcAft>
                <a:spcPts val="0"/>
              </a:spcAft>
              <a:buSzPts val="1400"/>
              <a:buNone/>
            </a:pPr>
            <a:r>
              <a:rPr lang="tr-TR" sz="1400" dirty="0"/>
              <a:t>Star </a:t>
            </a:r>
            <a:r>
              <a:rPr lang="tr-TR" sz="1400" dirty="0" err="1"/>
              <a:t>topologies</a:t>
            </a:r>
            <a:r>
              <a:rPr lang="tr-TR" sz="1400" dirty="0"/>
              <a:t> </a:t>
            </a:r>
            <a:r>
              <a:rPr lang="tr-TR" sz="1400" dirty="0" err="1"/>
              <a:t>are</a:t>
            </a:r>
            <a:r>
              <a:rPr lang="tr-TR" sz="1400" dirty="0"/>
              <a:t> </a:t>
            </a:r>
            <a:r>
              <a:rPr lang="tr-TR" sz="1400" dirty="0" err="1"/>
              <a:t>most</a:t>
            </a:r>
            <a:r>
              <a:rPr lang="tr-TR" sz="1400" dirty="0"/>
              <a:t> </a:t>
            </a:r>
            <a:r>
              <a:rPr lang="tr-TR" sz="1400" dirty="0" err="1"/>
              <a:t>commonly-used</a:t>
            </a:r>
            <a:r>
              <a:rPr lang="tr-TR" sz="1400" dirty="0"/>
              <a:t> </a:t>
            </a:r>
            <a:r>
              <a:rPr lang="tr-TR" sz="1400" dirty="0" err="1"/>
              <a:t>because</a:t>
            </a:r>
            <a:r>
              <a:rPr lang="tr-TR" sz="1400" dirty="0"/>
              <a:t> </a:t>
            </a:r>
            <a:r>
              <a:rPr lang="tr-TR" sz="1400" dirty="0" err="1"/>
              <a:t>you</a:t>
            </a:r>
            <a:r>
              <a:rPr lang="tr-TR" sz="1400" dirty="0"/>
              <a:t> can </a:t>
            </a:r>
            <a:r>
              <a:rPr lang="tr-TR" sz="1400" dirty="0" err="1"/>
              <a:t>manage</a:t>
            </a:r>
            <a:r>
              <a:rPr lang="tr-TR" sz="1400" dirty="0"/>
              <a:t> </a:t>
            </a:r>
            <a:r>
              <a:rPr lang="tr-TR" sz="1400" dirty="0" err="1"/>
              <a:t>the</a:t>
            </a:r>
            <a:r>
              <a:rPr lang="tr-TR" sz="1400" dirty="0"/>
              <a:t> </a:t>
            </a:r>
            <a:r>
              <a:rPr lang="tr-TR" sz="1400" dirty="0" err="1"/>
              <a:t>entire</a:t>
            </a:r>
            <a:r>
              <a:rPr lang="tr-TR" sz="1400" dirty="0"/>
              <a:t> network </a:t>
            </a:r>
            <a:r>
              <a:rPr lang="tr-TR" sz="1400" dirty="0" err="1"/>
              <a:t>from</a:t>
            </a:r>
            <a:r>
              <a:rPr lang="tr-TR" sz="1400" dirty="0"/>
              <a:t> </a:t>
            </a:r>
            <a:r>
              <a:rPr lang="tr-TR" sz="1400" dirty="0" err="1"/>
              <a:t>one</a:t>
            </a:r>
            <a:r>
              <a:rPr lang="tr-TR" sz="1400" dirty="0"/>
              <a:t> </a:t>
            </a:r>
            <a:r>
              <a:rPr lang="tr-TR" sz="1400" dirty="0" err="1"/>
              <a:t>location</a:t>
            </a:r>
            <a:r>
              <a:rPr lang="tr-TR" sz="1400" dirty="0"/>
              <a:t>: </a:t>
            </a:r>
            <a:r>
              <a:rPr lang="tr-TR" sz="1400" dirty="0" err="1"/>
              <a:t>the</a:t>
            </a:r>
            <a:r>
              <a:rPr lang="tr-TR" sz="1400" dirty="0"/>
              <a:t> </a:t>
            </a:r>
            <a:r>
              <a:rPr lang="tr-TR" sz="1400" dirty="0" err="1"/>
              <a:t>central</a:t>
            </a:r>
            <a:r>
              <a:rPr lang="tr-TR" sz="1400" dirty="0"/>
              <a:t> </a:t>
            </a:r>
            <a:r>
              <a:rPr lang="tr-TR" sz="1400" dirty="0" err="1"/>
              <a:t>switch</a:t>
            </a:r>
            <a:r>
              <a:rPr lang="tr-TR" sz="1400" dirty="0"/>
              <a:t>. As a </a:t>
            </a:r>
            <a:r>
              <a:rPr lang="tr-TR" sz="1400" dirty="0" err="1"/>
              <a:t>consequence</a:t>
            </a:r>
            <a:r>
              <a:rPr lang="tr-TR" sz="1400" dirty="0"/>
              <a:t>, </a:t>
            </a:r>
            <a:r>
              <a:rPr lang="tr-TR" sz="1400" dirty="0" err="1"/>
              <a:t>if</a:t>
            </a:r>
            <a:r>
              <a:rPr lang="tr-TR" sz="1400" dirty="0"/>
              <a:t> a </a:t>
            </a:r>
            <a:r>
              <a:rPr lang="tr-TR" sz="1400" dirty="0" err="1"/>
              <a:t>node</a:t>
            </a:r>
            <a:r>
              <a:rPr lang="tr-TR" sz="1400" dirty="0"/>
              <a:t> </a:t>
            </a:r>
            <a:r>
              <a:rPr lang="tr-TR" sz="1400" dirty="0" err="1"/>
              <a:t>that</a:t>
            </a:r>
            <a:r>
              <a:rPr lang="tr-TR" sz="1400" dirty="0"/>
              <a:t> </a:t>
            </a:r>
            <a:r>
              <a:rPr lang="tr-TR" sz="1400" dirty="0" err="1"/>
              <a:t>isn’t</a:t>
            </a:r>
            <a:r>
              <a:rPr lang="tr-TR" sz="1400" dirty="0"/>
              <a:t> </a:t>
            </a:r>
            <a:r>
              <a:rPr lang="tr-TR" sz="1400" dirty="0" err="1"/>
              <a:t>the</a:t>
            </a:r>
            <a:r>
              <a:rPr lang="tr-TR" sz="1400" dirty="0"/>
              <a:t> </a:t>
            </a:r>
            <a:r>
              <a:rPr lang="tr-TR" sz="1400" dirty="0" err="1"/>
              <a:t>central</a:t>
            </a:r>
            <a:r>
              <a:rPr lang="tr-TR" sz="1400" dirty="0"/>
              <a:t> </a:t>
            </a:r>
            <a:r>
              <a:rPr lang="tr-TR" sz="1400" dirty="0" err="1"/>
              <a:t>node</a:t>
            </a:r>
            <a:r>
              <a:rPr lang="tr-TR" sz="1400" dirty="0"/>
              <a:t> </a:t>
            </a:r>
            <a:r>
              <a:rPr lang="tr-TR" sz="1400" dirty="0" err="1"/>
              <a:t>goes</a:t>
            </a:r>
            <a:r>
              <a:rPr lang="tr-TR" sz="1400" dirty="0"/>
              <a:t> </a:t>
            </a:r>
            <a:r>
              <a:rPr lang="tr-TR" sz="1400" dirty="0" err="1"/>
              <a:t>down</a:t>
            </a:r>
            <a:r>
              <a:rPr lang="tr-TR" sz="1400" dirty="0"/>
              <a:t> </a:t>
            </a:r>
            <a:r>
              <a:rPr lang="tr-TR" sz="1400" dirty="0" err="1"/>
              <a:t>then</a:t>
            </a:r>
            <a:r>
              <a:rPr lang="tr-TR" sz="1400" dirty="0"/>
              <a:t> </a:t>
            </a:r>
            <a:r>
              <a:rPr lang="tr-TR" sz="1400" dirty="0" err="1"/>
              <a:t>the</a:t>
            </a:r>
            <a:r>
              <a:rPr lang="tr-TR" sz="1400" dirty="0"/>
              <a:t> network </a:t>
            </a:r>
            <a:r>
              <a:rPr lang="tr-TR" sz="1400" dirty="0" err="1"/>
              <a:t>will</a:t>
            </a:r>
            <a:r>
              <a:rPr lang="tr-TR" sz="1400" dirty="0"/>
              <a:t> </a:t>
            </a:r>
            <a:r>
              <a:rPr lang="tr-TR" sz="1400" dirty="0" err="1"/>
              <a:t>remain</a:t>
            </a:r>
            <a:r>
              <a:rPr lang="tr-TR" sz="1400" dirty="0"/>
              <a:t> </a:t>
            </a:r>
            <a:r>
              <a:rPr lang="tr-TR" sz="1400" dirty="0" err="1"/>
              <a:t>up</a:t>
            </a:r>
            <a:r>
              <a:rPr lang="tr-TR" sz="1400" dirty="0"/>
              <a:t>. </a:t>
            </a:r>
            <a:r>
              <a:rPr lang="tr-TR" sz="1400" dirty="0" err="1"/>
              <a:t>This</a:t>
            </a:r>
            <a:r>
              <a:rPr lang="tr-TR" sz="1400" dirty="0"/>
              <a:t> </a:t>
            </a:r>
            <a:r>
              <a:rPr lang="tr-TR" sz="1400" dirty="0" err="1"/>
              <a:t>gives</a:t>
            </a:r>
            <a:r>
              <a:rPr lang="tr-TR" sz="1400" dirty="0"/>
              <a:t> star </a:t>
            </a:r>
            <a:r>
              <a:rPr lang="tr-TR" sz="1400" dirty="0" err="1"/>
              <a:t>topologies</a:t>
            </a:r>
            <a:r>
              <a:rPr lang="tr-TR" sz="1400" dirty="0"/>
              <a:t> a </a:t>
            </a:r>
            <a:r>
              <a:rPr lang="tr-TR" sz="1400" dirty="0" err="1"/>
              <a:t>layer</a:t>
            </a:r>
            <a:r>
              <a:rPr lang="tr-TR" sz="1400" dirty="0"/>
              <a:t> of </a:t>
            </a:r>
            <a:r>
              <a:rPr lang="tr-TR" sz="1400" dirty="0" err="1"/>
              <a:t>protection</a:t>
            </a:r>
            <a:r>
              <a:rPr lang="tr-TR" sz="1400" dirty="0"/>
              <a:t> </a:t>
            </a:r>
            <a:r>
              <a:rPr lang="tr-TR" sz="1400" dirty="0" err="1"/>
              <a:t>against</a:t>
            </a:r>
            <a:r>
              <a:rPr lang="tr-TR" sz="1400" dirty="0"/>
              <a:t> </a:t>
            </a:r>
            <a:r>
              <a:rPr lang="tr-TR" sz="1400" dirty="0" err="1"/>
              <a:t>failures</a:t>
            </a:r>
            <a:r>
              <a:rPr lang="tr-TR" sz="1400" dirty="0"/>
              <a:t> </a:t>
            </a:r>
            <a:r>
              <a:rPr lang="tr-TR" sz="1400" dirty="0" err="1"/>
              <a:t>that</a:t>
            </a:r>
            <a:r>
              <a:rPr lang="tr-TR" sz="1400" dirty="0"/>
              <a:t> </a:t>
            </a:r>
            <a:r>
              <a:rPr lang="tr-TR" sz="1400" dirty="0" err="1"/>
              <a:t>aren’t</a:t>
            </a:r>
            <a:r>
              <a:rPr lang="tr-TR" sz="1400" dirty="0"/>
              <a:t> </a:t>
            </a:r>
            <a:r>
              <a:rPr lang="tr-TR" sz="1400" dirty="0" err="1"/>
              <a:t>always</a:t>
            </a:r>
            <a:r>
              <a:rPr lang="tr-TR" sz="1400" dirty="0"/>
              <a:t> </a:t>
            </a:r>
            <a:r>
              <a:rPr lang="tr-TR" sz="1400" dirty="0" err="1"/>
              <a:t>present</a:t>
            </a:r>
            <a:r>
              <a:rPr lang="tr-TR" sz="1400" dirty="0"/>
              <a:t> </a:t>
            </a:r>
            <a:r>
              <a:rPr lang="tr-TR" sz="1400" dirty="0" err="1"/>
              <a:t>with</a:t>
            </a:r>
            <a:r>
              <a:rPr lang="tr-TR" sz="1400" dirty="0"/>
              <a:t> </a:t>
            </a:r>
            <a:r>
              <a:rPr lang="tr-TR" sz="1400" dirty="0" err="1"/>
              <a:t>other</a:t>
            </a:r>
            <a:r>
              <a:rPr lang="tr-TR" sz="1400" dirty="0"/>
              <a:t> </a:t>
            </a:r>
            <a:r>
              <a:rPr lang="tr-TR" sz="1400" dirty="0" err="1"/>
              <a:t>topology</a:t>
            </a:r>
            <a:r>
              <a:rPr lang="tr-TR" sz="1400" dirty="0"/>
              <a:t> </a:t>
            </a:r>
            <a:r>
              <a:rPr lang="tr-TR" sz="1400" dirty="0" err="1"/>
              <a:t>setups</a:t>
            </a:r>
            <a:r>
              <a:rPr lang="tr-TR" sz="1400" dirty="0"/>
              <a:t>. </a:t>
            </a:r>
            <a:r>
              <a:rPr lang="tr-TR" sz="1400" dirty="0" err="1"/>
              <a:t>Likewise</a:t>
            </a:r>
            <a:r>
              <a:rPr lang="tr-TR" sz="1400" dirty="0"/>
              <a:t>, </a:t>
            </a:r>
            <a:r>
              <a:rPr lang="tr-TR" sz="1400" dirty="0" err="1"/>
              <a:t>you</a:t>
            </a:r>
            <a:r>
              <a:rPr lang="tr-TR" sz="1400" dirty="0"/>
              <a:t> can </a:t>
            </a:r>
            <a:r>
              <a:rPr lang="tr-TR" sz="1400" dirty="0" err="1"/>
              <a:t>add</a:t>
            </a:r>
            <a:r>
              <a:rPr lang="tr-TR" sz="1400" dirty="0"/>
              <a:t> </a:t>
            </a:r>
            <a:r>
              <a:rPr lang="tr-TR" sz="1400" dirty="0" err="1"/>
              <a:t>new</a:t>
            </a:r>
            <a:r>
              <a:rPr lang="tr-TR" sz="1400" dirty="0"/>
              <a:t> </a:t>
            </a:r>
            <a:r>
              <a:rPr lang="tr-TR" sz="1400" dirty="0" err="1"/>
              <a:t>computers</a:t>
            </a:r>
            <a:r>
              <a:rPr lang="tr-TR" sz="1400" dirty="0"/>
              <a:t> </a:t>
            </a:r>
            <a:r>
              <a:rPr lang="tr-TR" sz="1400" dirty="0" err="1"/>
              <a:t>without</a:t>
            </a:r>
            <a:r>
              <a:rPr lang="tr-TR" sz="1400" dirty="0"/>
              <a:t> </a:t>
            </a:r>
            <a:r>
              <a:rPr lang="tr-TR" sz="1400" dirty="0" err="1"/>
              <a:t>having</a:t>
            </a:r>
            <a:r>
              <a:rPr lang="tr-TR" sz="1400" dirty="0"/>
              <a:t> </a:t>
            </a:r>
            <a:r>
              <a:rPr lang="tr-TR" sz="1400" dirty="0" err="1"/>
              <a:t>to</a:t>
            </a:r>
            <a:r>
              <a:rPr lang="tr-TR" sz="1400" dirty="0"/>
              <a:t> </a:t>
            </a:r>
            <a:r>
              <a:rPr lang="tr-TR" sz="1400" dirty="0" err="1"/>
              <a:t>take</a:t>
            </a:r>
            <a:r>
              <a:rPr lang="tr-TR" sz="1400" dirty="0"/>
              <a:t> </a:t>
            </a:r>
            <a:r>
              <a:rPr lang="tr-TR" sz="1400" dirty="0" err="1"/>
              <a:t>the</a:t>
            </a:r>
            <a:r>
              <a:rPr lang="tr-TR" sz="1400" dirty="0"/>
              <a:t> network offline </a:t>
            </a:r>
            <a:r>
              <a:rPr lang="tr-TR" sz="1400" dirty="0" err="1"/>
              <a:t>like</a:t>
            </a:r>
            <a:r>
              <a:rPr lang="tr-TR" sz="1400" dirty="0"/>
              <a:t> </a:t>
            </a:r>
            <a:r>
              <a:rPr lang="tr-TR" sz="1400" dirty="0" err="1"/>
              <a:t>you</a:t>
            </a:r>
            <a:r>
              <a:rPr lang="tr-TR" sz="1400" dirty="0"/>
              <a:t> </a:t>
            </a:r>
            <a:r>
              <a:rPr lang="tr-TR" sz="1400" dirty="0" err="1"/>
              <a:t>would</a:t>
            </a:r>
            <a:r>
              <a:rPr lang="tr-TR" sz="1400" dirty="0"/>
              <a:t> </a:t>
            </a:r>
            <a:r>
              <a:rPr lang="tr-TR" sz="1400" dirty="0" err="1"/>
              <a:t>have</a:t>
            </a:r>
            <a:r>
              <a:rPr lang="tr-TR" sz="1400" dirty="0"/>
              <a:t> </a:t>
            </a:r>
            <a:r>
              <a:rPr lang="tr-TR" sz="1400" dirty="0" err="1"/>
              <a:t>to</a:t>
            </a:r>
            <a:r>
              <a:rPr lang="tr-TR" sz="1400" dirty="0"/>
              <a:t> do </a:t>
            </a:r>
            <a:r>
              <a:rPr lang="tr-TR" sz="1400" dirty="0" err="1"/>
              <a:t>with</a:t>
            </a:r>
            <a:r>
              <a:rPr lang="tr-TR" sz="1400" dirty="0"/>
              <a:t> a ring </a:t>
            </a:r>
            <a:r>
              <a:rPr lang="tr-TR" sz="1400" dirty="0" err="1"/>
              <a:t>topology</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err="1"/>
              <a:t>In</a:t>
            </a:r>
            <a:r>
              <a:rPr lang="tr-TR" sz="1400" dirty="0"/>
              <a:t> </a:t>
            </a:r>
            <a:r>
              <a:rPr lang="tr-TR" sz="1400" dirty="0" err="1"/>
              <a:t>terms</a:t>
            </a:r>
            <a:r>
              <a:rPr lang="tr-TR" sz="1400" dirty="0"/>
              <a:t> of </a:t>
            </a:r>
            <a:r>
              <a:rPr lang="tr-TR" sz="1400" dirty="0" err="1"/>
              <a:t>physical</a:t>
            </a:r>
            <a:r>
              <a:rPr lang="tr-TR" sz="1400" dirty="0"/>
              <a:t> </a:t>
            </a:r>
            <a:r>
              <a:rPr lang="tr-TR" sz="1400" dirty="0" err="1"/>
              <a:t>structure</a:t>
            </a:r>
            <a:r>
              <a:rPr lang="tr-TR" sz="1400" dirty="0"/>
              <a:t>, star </a:t>
            </a:r>
            <a:r>
              <a:rPr lang="tr-TR" sz="1400" dirty="0" err="1"/>
              <a:t>topologies</a:t>
            </a:r>
            <a:r>
              <a:rPr lang="tr-TR" sz="1400" dirty="0"/>
              <a:t> </a:t>
            </a:r>
            <a:r>
              <a:rPr lang="tr-TR" sz="1400" dirty="0" err="1"/>
              <a:t>require</a:t>
            </a:r>
            <a:r>
              <a:rPr lang="tr-TR" sz="1400" dirty="0"/>
              <a:t> </a:t>
            </a:r>
            <a:r>
              <a:rPr lang="tr-TR" sz="1400" dirty="0" err="1"/>
              <a:t>fewer</a:t>
            </a:r>
            <a:r>
              <a:rPr lang="tr-TR" sz="1400" dirty="0"/>
              <a:t> </a:t>
            </a:r>
            <a:r>
              <a:rPr lang="tr-TR" sz="1400" dirty="0" err="1"/>
              <a:t>cables</a:t>
            </a:r>
            <a:r>
              <a:rPr lang="tr-TR" sz="1400" dirty="0"/>
              <a:t> </a:t>
            </a:r>
            <a:r>
              <a:rPr lang="tr-TR" sz="1400" dirty="0" err="1"/>
              <a:t>than</a:t>
            </a:r>
            <a:r>
              <a:rPr lang="tr-TR" sz="1400" dirty="0"/>
              <a:t> </a:t>
            </a:r>
            <a:r>
              <a:rPr lang="tr-TR" sz="1400" dirty="0" err="1"/>
              <a:t>other</a:t>
            </a:r>
            <a:r>
              <a:rPr lang="tr-TR" sz="1400" dirty="0"/>
              <a:t> </a:t>
            </a:r>
            <a:r>
              <a:rPr lang="tr-TR" sz="1400" dirty="0" err="1"/>
              <a:t>topology</a:t>
            </a:r>
            <a:r>
              <a:rPr lang="tr-TR" sz="1400" dirty="0"/>
              <a:t> </a:t>
            </a:r>
            <a:r>
              <a:rPr lang="tr-TR" sz="1400" dirty="0" err="1"/>
              <a:t>types</a:t>
            </a:r>
            <a:r>
              <a:rPr lang="tr-TR" sz="1400" dirty="0"/>
              <a:t>. </a:t>
            </a:r>
            <a:r>
              <a:rPr lang="tr-TR" sz="1400" dirty="0" err="1"/>
              <a:t>This</a:t>
            </a:r>
            <a:r>
              <a:rPr lang="tr-TR" sz="1400" dirty="0"/>
              <a:t> </a:t>
            </a:r>
            <a:r>
              <a:rPr lang="tr-TR" sz="1400" dirty="0" err="1"/>
              <a:t>makes</a:t>
            </a:r>
            <a:r>
              <a:rPr lang="tr-TR" sz="1400" dirty="0"/>
              <a:t> </a:t>
            </a:r>
            <a:r>
              <a:rPr lang="tr-TR" sz="1400" dirty="0" err="1"/>
              <a:t>them</a:t>
            </a:r>
            <a:r>
              <a:rPr lang="tr-TR" sz="1400" dirty="0"/>
              <a:t> </a:t>
            </a:r>
            <a:r>
              <a:rPr lang="tr-TR" sz="1400" dirty="0" err="1"/>
              <a:t>simple</a:t>
            </a:r>
            <a:r>
              <a:rPr lang="tr-TR" sz="1400" dirty="0"/>
              <a:t> </a:t>
            </a:r>
            <a:r>
              <a:rPr lang="tr-TR" sz="1400" dirty="0" err="1"/>
              <a:t>to</a:t>
            </a:r>
            <a:r>
              <a:rPr lang="tr-TR" sz="1400" dirty="0"/>
              <a:t> set </a:t>
            </a:r>
            <a:r>
              <a:rPr lang="tr-TR" sz="1400" dirty="0" err="1"/>
              <a:t>up</a:t>
            </a:r>
            <a:r>
              <a:rPr lang="tr-TR" sz="1400" dirty="0"/>
              <a:t> </a:t>
            </a:r>
            <a:r>
              <a:rPr lang="tr-TR" sz="1400" dirty="0" err="1"/>
              <a:t>and</a:t>
            </a:r>
            <a:r>
              <a:rPr lang="tr-TR" sz="1400" dirty="0"/>
              <a:t> </a:t>
            </a:r>
            <a:r>
              <a:rPr lang="tr-TR" sz="1400" dirty="0" err="1"/>
              <a:t>manage</a:t>
            </a:r>
            <a:r>
              <a:rPr lang="tr-TR" sz="1400" dirty="0"/>
              <a:t> </a:t>
            </a:r>
            <a:r>
              <a:rPr lang="tr-TR" sz="1400" dirty="0" err="1"/>
              <a:t>over</a:t>
            </a:r>
            <a:r>
              <a:rPr lang="tr-TR" sz="1400" dirty="0"/>
              <a:t> </a:t>
            </a:r>
            <a:r>
              <a:rPr lang="tr-TR" sz="1400" dirty="0" err="1"/>
              <a:t>the</a:t>
            </a:r>
            <a:r>
              <a:rPr lang="tr-TR" sz="1400" dirty="0"/>
              <a:t> </a:t>
            </a:r>
            <a:r>
              <a:rPr lang="tr-TR" sz="1400" dirty="0" err="1"/>
              <a:t>long-term</a:t>
            </a:r>
            <a:r>
              <a:rPr lang="tr-TR" sz="1400" dirty="0"/>
              <a:t>. </a:t>
            </a:r>
            <a:r>
              <a:rPr lang="tr-TR" sz="1400" dirty="0" err="1"/>
              <a:t>The</a:t>
            </a:r>
            <a:r>
              <a:rPr lang="tr-TR" sz="1400" dirty="0"/>
              <a:t> </a:t>
            </a:r>
            <a:r>
              <a:rPr lang="tr-TR" sz="1400" dirty="0" err="1"/>
              <a:t>simplicity</a:t>
            </a:r>
            <a:r>
              <a:rPr lang="tr-TR" sz="1400" dirty="0"/>
              <a:t> of </a:t>
            </a:r>
            <a:r>
              <a:rPr lang="tr-TR" sz="1400" dirty="0" err="1"/>
              <a:t>the</a:t>
            </a:r>
            <a:r>
              <a:rPr lang="tr-TR" sz="1400" dirty="0"/>
              <a:t> </a:t>
            </a:r>
            <a:r>
              <a:rPr lang="tr-TR" sz="1400" dirty="0" err="1"/>
              <a:t>overall</a:t>
            </a:r>
            <a:r>
              <a:rPr lang="tr-TR" sz="1400" dirty="0"/>
              <a:t> </a:t>
            </a:r>
            <a:r>
              <a:rPr lang="tr-TR" sz="1400" dirty="0" err="1"/>
              <a:t>design</a:t>
            </a:r>
            <a:r>
              <a:rPr lang="tr-TR" sz="1400" dirty="0"/>
              <a:t> </a:t>
            </a:r>
            <a:r>
              <a:rPr lang="tr-TR" sz="1400" dirty="0" err="1"/>
              <a:t>makes</a:t>
            </a:r>
            <a:r>
              <a:rPr lang="tr-TR" sz="1400" dirty="0"/>
              <a:t> it </a:t>
            </a:r>
            <a:r>
              <a:rPr lang="tr-TR" sz="1400" dirty="0" err="1"/>
              <a:t>much</a:t>
            </a:r>
            <a:r>
              <a:rPr lang="tr-TR" sz="1400" dirty="0"/>
              <a:t> </a:t>
            </a:r>
            <a:r>
              <a:rPr lang="tr-TR" sz="1400" dirty="0" err="1"/>
              <a:t>easier</a:t>
            </a:r>
            <a:r>
              <a:rPr lang="tr-TR" sz="1400" dirty="0"/>
              <a:t> </a:t>
            </a:r>
            <a:r>
              <a:rPr lang="tr-TR" sz="1400" dirty="0" err="1"/>
              <a:t>for</a:t>
            </a:r>
            <a:r>
              <a:rPr lang="tr-TR" sz="1400" dirty="0"/>
              <a:t> </a:t>
            </a:r>
            <a:r>
              <a:rPr lang="tr-TR" sz="1400" dirty="0" err="1"/>
              <a:t>administrators</a:t>
            </a:r>
            <a:r>
              <a:rPr lang="tr-TR" sz="1400" dirty="0"/>
              <a:t> </a:t>
            </a:r>
            <a:r>
              <a:rPr lang="tr-TR" sz="1400" dirty="0" err="1"/>
              <a:t>to</a:t>
            </a:r>
            <a:r>
              <a:rPr lang="tr-TR" sz="1400" dirty="0"/>
              <a:t> </a:t>
            </a:r>
            <a:r>
              <a:rPr lang="tr-TR" sz="1400" dirty="0" err="1"/>
              <a:t>run</a:t>
            </a:r>
            <a:r>
              <a:rPr lang="tr-TR" sz="1400" dirty="0"/>
              <a:t> </a:t>
            </a:r>
            <a:r>
              <a:rPr lang="tr-TR" sz="1400" dirty="0" err="1"/>
              <a:t>troubleshooting</a:t>
            </a:r>
            <a:r>
              <a:rPr lang="tr-TR" sz="1400" dirty="0"/>
              <a:t> </a:t>
            </a:r>
            <a:r>
              <a:rPr lang="tr-TR" sz="1400" dirty="0" err="1"/>
              <a:t>when</a:t>
            </a:r>
            <a:r>
              <a:rPr lang="tr-TR" sz="1400" dirty="0"/>
              <a:t> </a:t>
            </a:r>
            <a:r>
              <a:rPr lang="tr-TR" sz="1400" dirty="0" err="1"/>
              <a:t>dealing</a:t>
            </a:r>
            <a:r>
              <a:rPr lang="tr-TR" sz="1400" dirty="0"/>
              <a:t> </a:t>
            </a:r>
            <a:r>
              <a:rPr lang="tr-TR" sz="1400" dirty="0" err="1"/>
              <a:t>with</a:t>
            </a:r>
            <a:r>
              <a:rPr lang="tr-TR" sz="1400" dirty="0"/>
              <a:t> </a:t>
            </a:r>
            <a:r>
              <a:rPr lang="tr-TR" sz="1400" dirty="0" err="1"/>
              <a:t>performance</a:t>
            </a:r>
            <a:r>
              <a:rPr lang="tr-TR" sz="1400" dirty="0"/>
              <a:t> </a:t>
            </a:r>
            <a:r>
              <a:rPr lang="tr-TR" sz="1400" dirty="0" err="1"/>
              <a:t>faults</a:t>
            </a:r>
            <a:r>
              <a:rPr lang="tr-TR" sz="1400" dirty="0"/>
              <a:t>.</a:t>
            </a:r>
            <a:endParaRPr sz="1400" dirty="0"/>
          </a:p>
          <a:p>
            <a:pPr marL="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Disadvantages</a:t>
            </a:r>
            <a:endParaRPr sz="1400" b="1" dirty="0"/>
          </a:p>
          <a:p>
            <a:pPr marL="0" lvl="0" indent="0" algn="l" rtl="0">
              <a:lnSpc>
                <a:spcPct val="100000"/>
              </a:lnSpc>
              <a:spcBef>
                <a:spcPts val="0"/>
              </a:spcBef>
              <a:spcAft>
                <a:spcPts val="0"/>
              </a:spcAft>
              <a:buSzPts val="1400"/>
              <a:buNone/>
            </a:pPr>
            <a:r>
              <a:rPr lang="tr-TR" sz="1400" dirty="0" err="1"/>
              <a:t>Though</a:t>
            </a:r>
            <a:r>
              <a:rPr lang="tr-TR" sz="1400" dirty="0"/>
              <a:t> star </a:t>
            </a:r>
            <a:r>
              <a:rPr lang="tr-TR" sz="1400" dirty="0" err="1"/>
              <a:t>topologies</a:t>
            </a:r>
            <a:r>
              <a:rPr lang="tr-TR" sz="1400" dirty="0"/>
              <a:t> </a:t>
            </a:r>
            <a:r>
              <a:rPr lang="tr-TR" sz="1400" dirty="0" err="1"/>
              <a:t>may</a:t>
            </a:r>
            <a:r>
              <a:rPr lang="tr-TR" sz="1400" dirty="0"/>
              <a:t> be </a:t>
            </a:r>
            <a:r>
              <a:rPr lang="tr-TR" sz="1400" dirty="0" err="1"/>
              <a:t>relatively</a:t>
            </a:r>
            <a:r>
              <a:rPr lang="tr-TR" sz="1400" dirty="0"/>
              <a:t> </a:t>
            </a:r>
            <a:r>
              <a:rPr lang="tr-TR" sz="1400" dirty="0" err="1"/>
              <a:t>safe</a:t>
            </a:r>
            <a:r>
              <a:rPr lang="tr-TR" sz="1400" dirty="0"/>
              <a:t> </a:t>
            </a:r>
            <a:r>
              <a:rPr lang="tr-TR" sz="1400" dirty="0" err="1"/>
              <a:t>from</a:t>
            </a:r>
            <a:r>
              <a:rPr lang="tr-TR" sz="1400" dirty="0"/>
              <a:t> </a:t>
            </a:r>
            <a:r>
              <a:rPr lang="tr-TR" sz="1400" dirty="0" err="1"/>
              <a:t>failure</a:t>
            </a:r>
            <a:r>
              <a:rPr lang="tr-TR" sz="1400" dirty="0"/>
              <a:t>, </a:t>
            </a:r>
            <a:r>
              <a:rPr lang="tr-TR" sz="1400" dirty="0" err="1"/>
              <a:t>if</a:t>
            </a:r>
            <a:r>
              <a:rPr lang="tr-TR" sz="1400" dirty="0"/>
              <a:t> </a:t>
            </a:r>
            <a:r>
              <a:rPr lang="tr-TR" sz="1400" dirty="0" err="1"/>
              <a:t>the</a:t>
            </a:r>
            <a:r>
              <a:rPr lang="tr-TR" sz="1400" dirty="0"/>
              <a:t> </a:t>
            </a:r>
            <a:r>
              <a:rPr lang="tr-TR" sz="1400" dirty="0" err="1"/>
              <a:t>central</a:t>
            </a:r>
            <a:r>
              <a:rPr lang="tr-TR" sz="1400" dirty="0"/>
              <a:t> </a:t>
            </a:r>
            <a:r>
              <a:rPr lang="tr-TR" sz="1400" dirty="0" err="1"/>
              <a:t>switch</a:t>
            </a:r>
            <a:r>
              <a:rPr lang="tr-TR" sz="1400" dirty="0"/>
              <a:t> </a:t>
            </a:r>
            <a:r>
              <a:rPr lang="tr-TR" sz="1400" dirty="0" err="1"/>
              <a:t>goes</a:t>
            </a:r>
            <a:r>
              <a:rPr lang="tr-TR" sz="1400" dirty="0"/>
              <a:t> </a:t>
            </a:r>
            <a:r>
              <a:rPr lang="tr-TR" sz="1400" dirty="0" err="1"/>
              <a:t>down</a:t>
            </a:r>
            <a:r>
              <a:rPr lang="tr-TR" sz="1400" dirty="0"/>
              <a:t> </a:t>
            </a:r>
            <a:r>
              <a:rPr lang="tr-TR" sz="1400" dirty="0" err="1"/>
              <a:t>then</a:t>
            </a:r>
            <a:r>
              <a:rPr lang="tr-TR" sz="1400" dirty="0"/>
              <a:t> </a:t>
            </a:r>
            <a:r>
              <a:rPr lang="tr-TR" sz="1400" dirty="0" err="1"/>
              <a:t>the</a:t>
            </a:r>
            <a:r>
              <a:rPr lang="tr-TR" sz="1400" dirty="0"/>
              <a:t> </a:t>
            </a:r>
            <a:r>
              <a:rPr lang="tr-TR" sz="1400" dirty="0" err="1"/>
              <a:t>entire</a:t>
            </a:r>
            <a:r>
              <a:rPr lang="tr-TR" sz="1400" dirty="0"/>
              <a:t> network </a:t>
            </a:r>
            <a:r>
              <a:rPr lang="tr-TR" sz="1400" dirty="0" err="1"/>
              <a:t>will</a:t>
            </a:r>
            <a:r>
              <a:rPr lang="tr-TR" sz="1400" dirty="0"/>
              <a:t> </a:t>
            </a:r>
            <a:r>
              <a:rPr lang="tr-TR" sz="1400" dirty="0" err="1"/>
              <a:t>go</a:t>
            </a:r>
            <a:r>
              <a:rPr lang="tr-TR" sz="1400" dirty="0"/>
              <a:t> </a:t>
            </a:r>
            <a:r>
              <a:rPr lang="tr-TR" sz="1400" dirty="0" err="1"/>
              <a:t>down</a:t>
            </a:r>
            <a:r>
              <a:rPr lang="tr-TR" sz="1400" dirty="0"/>
              <a:t>. As </a:t>
            </a:r>
            <a:r>
              <a:rPr lang="tr-TR" sz="1400" dirty="0" err="1"/>
              <a:t>such</a:t>
            </a:r>
            <a:r>
              <a:rPr lang="tr-TR" sz="1400" dirty="0"/>
              <a:t>, </a:t>
            </a:r>
            <a:r>
              <a:rPr lang="tr-TR" sz="1400" dirty="0" err="1"/>
              <a:t>the</a:t>
            </a:r>
            <a:r>
              <a:rPr lang="tr-TR" sz="1400" dirty="0"/>
              <a:t> </a:t>
            </a:r>
            <a:r>
              <a:rPr lang="tr-TR" sz="1400" dirty="0" err="1"/>
              <a:t>administrator</a:t>
            </a:r>
            <a:r>
              <a:rPr lang="tr-TR" sz="1400" dirty="0"/>
              <a:t> </a:t>
            </a:r>
            <a:r>
              <a:rPr lang="tr-TR" sz="1400" dirty="0" err="1"/>
              <a:t>needs</a:t>
            </a:r>
            <a:r>
              <a:rPr lang="tr-TR" sz="1400" dirty="0"/>
              <a:t> </a:t>
            </a:r>
            <a:r>
              <a:rPr lang="tr-TR" sz="1400" dirty="0" err="1"/>
              <a:t>to</a:t>
            </a:r>
            <a:r>
              <a:rPr lang="tr-TR" sz="1400" dirty="0"/>
              <a:t> </a:t>
            </a:r>
            <a:r>
              <a:rPr lang="tr-TR" sz="1400" dirty="0" err="1"/>
              <a:t>manage</a:t>
            </a:r>
            <a:r>
              <a:rPr lang="tr-TR" sz="1400" dirty="0"/>
              <a:t> </a:t>
            </a:r>
            <a:r>
              <a:rPr lang="tr-TR" sz="1400" dirty="0" err="1"/>
              <a:t>the</a:t>
            </a:r>
            <a:r>
              <a:rPr lang="tr-TR" sz="1400" dirty="0"/>
              <a:t> </a:t>
            </a:r>
            <a:r>
              <a:rPr lang="tr-TR" sz="1400" dirty="0" err="1"/>
              <a:t>health</a:t>
            </a:r>
            <a:r>
              <a:rPr lang="tr-TR" sz="1400" dirty="0"/>
              <a:t> of </a:t>
            </a:r>
            <a:r>
              <a:rPr lang="tr-TR" sz="1400" dirty="0" err="1"/>
              <a:t>the</a:t>
            </a:r>
            <a:r>
              <a:rPr lang="tr-TR" sz="1400" dirty="0"/>
              <a:t> </a:t>
            </a:r>
            <a:r>
              <a:rPr lang="tr-TR" sz="1400" dirty="0" err="1"/>
              <a:t>central</a:t>
            </a:r>
            <a:r>
              <a:rPr lang="tr-TR" sz="1400" dirty="0"/>
              <a:t> </a:t>
            </a:r>
            <a:r>
              <a:rPr lang="tr-TR" sz="1400" dirty="0" err="1"/>
              <a:t>node</a:t>
            </a:r>
            <a:r>
              <a:rPr lang="tr-TR" sz="1400" dirty="0"/>
              <a:t> </a:t>
            </a:r>
            <a:r>
              <a:rPr lang="tr-TR" sz="1400" dirty="0" err="1"/>
              <a:t>closely</a:t>
            </a:r>
            <a:r>
              <a:rPr lang="tr-TR" sz="1400" dirty="0"/>
              <a:t> </a:t>
            </a:r>
            <a:r>
              <a:rPr lang="tr-TR" sz="1400" dirty="0" err="1"/>
              <a:t>to</a:t>
            </a:r>
            <a:r>
              <a:rPr lang="tr-TR" sz="1400" dirty="0"/>
              <a:t> </a:t>
            </a:r>
            <a:r>
              <a:rPr lang="tr-TR" sz="1400" dirty="0" err="1"/>
              <a:t>make</a:t>
            </a:r>
            <a:r>
              <a:rPr lang="tr-TR" sz="1400" dirty="0"/>
              <a:t> sure </a:t>
            </a:r>
            <a:r>
              <a:rPr lang="tr-TR" sz="1400" dirty="0" err="1"/>
              <a:t>that</a:t>
            </a:r>
            <a:r>
              <a:rPr lang="tr-TR" sz="1400" dirty="0"/>
              <a:t> it </a:t>
            </a:r>
            <a:r>
              <a:rPr lang="tr-TR" sz="1400" dirty="0" err="1"/>
              <a:t>doesn’t</a:t>
            </a:r>
            <a:r>
              <a:rPr lang="tr-TR" sz="1400" dirty="0"/>
              <a:t> </a:t>
            </a:r>
            <a:r>
              <a:rPr lang="tr-TR" sz="1400" dirty="0" err="1"/>
              <a:t>go</a:t>
            </a:r>
            <a:r>
              <a:rPr lang="tr-TR" sz="1400" dirty="0"/>
              <a:t> </a:t>
            </a:r>
            <a:r>
              <a:rPr lang="tr-TR" sz="1400" dirty="0" err="1"/>
              <a:t>down</a:t>
            </a:r>
            <a:r>
              <a:rPr lang="tr-TR" sz="1400" dirty="0"/>
              <a:t>. </a:t>
            </a:r>
            <a:r>
              <a:rPr lang="tr-TR" sz="1400" dirty="0" err="1"/>
              <a:t>The</a:t>
            </a:r>
            <a:r>
              <a:rPr lang="tr-TR" sz="1400" dirty="0"/>
              <a:t> </a:t>
            </a:r>
            <a:r>
              <a:rPr lang="tr-TR" sz="1400" dirty="0" err="1"/>
              <a:t>performance</a:t>
            </a:r>
            <a:r>
              <a:rPr lang="tr-TR" sz="1400" dirty="0"/>
              <a:t> of </a:t>
            </a:r>
            <a:r>
              <a:rPr lang="tr-TR" sz="1400" dirty="0" err="1"/>
              <a:t>the</a:t>
            </a:r>
            <a:r>
              <a:rPr lang="tr-TR" sz="1400" dirty="0"/>
              <a:t> network is </a:t>
            </a:r>
            <a:r>
              <a:rPr lang="tr-TR" sz="1400" dirty="0" err="1"/>
              <a:t>also</a:t>
            </a:r>
            <a:r>
              <a:rPr lang="tr-TR" sz="1400" dirty="0"/>
              <a:t> </a:t>
            </a:r>
            <a:r>
              <a:rPr lang="tr-TR" sz="1400" dirty="0" err="1"/>
              <a:t>tied</a:t>
            </a:r>
            <a:r>
              <a:rPr lang="tr-TR" sz="1400" dirty="0"/>
              <a:t> </a:t>
            </a:r>
            <a:r>
              <a:rPr lang="tr-TR" sz="1400" dirty="0" err="1"/>
              <a:t>to</a:t>
            </a:r>
            <a:r>
              <a:rPr lang="tr-TR" sz="1400" dirty="0"/>
              <a:t> </a:t>
            </a:r>
            <a:r>
              <a:rPr lang="tr-TR" sz="1400" dirty="0" err="1"/>
              <a:t>the</a:t>
            </a:r>
            <a:r>
              <a:rPr lang="tr-TR" sz="1400" dirty="0"/>
              <a:t> </a:t>
            </a:r>
            <a:r>
              <a:rPr lang="tr-TR" sz="1400" dirty="0" err="1"/>
              <a:t>central</a:t>
            </a:r>
            <a:r>
              <a:rPr lang="tr-TR" sz="1400" dirty="0"/>
              <a:t> </a:t>
            </a:r>
            <a:r>
              <a:rPr lang="tr-TR" sz="1400" dirty="0" err="1"/>
              <a:t>node’s</a:t>
            </a:r>
            <a:r>
              <a:rPr lang="tr-TR" sz="1400" dirty="0"/>
              <a:t> </a:t>
            </a:r>
            <a:r>
              <a:rPr lang="tr-TR" sz="1400" dirty="0" err="1"/>
              <a:t>configurations</a:t>
            </a:r>
            <a:r>
              <a:rPr lang="tr-TR" sz="1400" dirty="0"/>
              <a:t> </a:t>
            </a:r>
            <a:r>
              <a:rPr lang="tr-TR" sz="1400" dirty="0" err="1"/>
              <a:t>and</a:t>
            </a:r>
            <a:r>
              <a:rPr lang="tr-TR" sz="1400" dirty="0"/>
              <a:t> </a:t>
            </a:r>
            <a:r>
              <a:rPr lang="tr-TR" sz="1400" dirty="0" err="1"/>
              <a:t>performance</a:t>
            </a:r>
            <a:r>
              <a:rPr lang="tr-TR" sz="1400" dirty="0"/>
              <a:t>. Star </a:t>
            </a:r>
            <a:r>
              <a:rPr lang="tr-TR" sz="1400" dirty="0" err="1"/>
              <a:t>topologies</a:t>
            </a:r>
            <a:r>
              <a:rPr lang="tr-TR" sz="1400" dirty="0"/>
              <a:t> </a:t>
            </a:r>
            <a:r>
              <a:rPr lang="tr-TR" sz="1400" dirty="0" err="1"/>
              <a:t>are</a:t>
            </a:r>
            <a:r>
              <a:rPr lang="tr-TR" sz="1400" dirty="0"/>
              <a:t> </a:t>
            </a:r>
            <a:r>
              <a:rPr lang="tr-TR" sz="1400" dirty="0" err="1"/>
              <a:t>easy</a:t>
            </a:r>
            <a:r>
              <a:rPr lang="tr-TR" sz="1400" dirty="0"/>
              <a:t> </a:t>
            </a:r>
            <a:r>
              <a:rPr lang="tr-TR" sz="1400" dirty="0" err="1"/>
              <a:t>to</a:t>
            </a:r>
            <a:r>
              <a:rPr lang="tr-TR" sz="1400" dirty="0"/>
              <a:t> </a:t>
            </a:r>
            <a:r>
              <a:rPr lang="tr-TR" sz="1400" dirty="0" err="1"/>
              <a:t>manage</a:t>
            </a:r>
            <a:r>
              <a:rPr lang="tr-TR" sz="1400" dirty="0"/>
              <a:t> in </a:t>
            </a:r>
            <a:r>
              <a:rPr lang="tr-TR" sz="1400" dirty="0" err="1"/>
              <a:t>most</a:t>
            </a:r>
            <a:r>
              <a:rPr lang="tr-TR" sz="1400" dirty="0"/>
              <a:t> </a:t>
            </a:r>
            <a:r>
              <a:rPr lang="tr-TR" sz="1400" dirty="0" err="1"/>
              <a:t>ways</a:t>
            </a:r>
            <a:r>
              <a:rPr lang="tr-TR" sz="1400" dirty="0"/>
              <a:t> but they </a:t>
            </a:r>
            <a:r>
              <a:rPr lang="tr-TR" sz="1400" dirty="0" err="1"/>
              <a:t>are</a:t>
            </a:r>
            <a:r>
              <a:rPr lang="tr-TR" sz="1400" dirty="0"/>
              <a:t> far </a:t>
            </a:r>
            <a:r>
              <a:rPr lang="tr-TR" sz="1400" dirty="0" err="1"/>
              <a:t>from</a:t>
            </a:r>
            <a:r>
              <a:rPr lang="tr-TR" sz="1400" dirty="0"/>
              <a:t> </a:t>
            </a:r>
            <a:r>
              <a:rPr lang="tr-TR" sz="1400" dirty="0" err="1"/>
              <a:t>cheap</a:t>
            </a:r>
            <a:r>
              <a:rPr lang="tr-TR" sz="1400" dirty="0"/>
              <a:t> </a:t>
            </a:r>
            <a:r>
              <a:rPr lang="tr-TR" sz="1400" dirty="0" err="1"/>
              <a:t>to</a:t>
            </a:r>
            <a:r>
              <a:rPr lang="tr-TR" sz="1400" dirty="0"/>
              <a:t> set </a:t>
            </a:r>
            <a:r>
              <a:rPr lang="tr-TR" sz="1400" dirty="0" err="1"/>
              <a:t>up</a:t>
            </a:r>
            <a:r>
              <a:rPr lang="tr-TR" sz="1400" dirty="0"/>
              <a:t> </a:t>
            </a:r>
            <a:r>
              <a:rPr lang="tr-TR" sz="1400" dirty="0" err="1"/>
              <a:t>and</a:t>
            </a:r>
            <a:r>
              <a:rPr lang="tr-TR" sz="1400" dirty="0"/>
              <a:t> </a:t>
            </a:r>
            <a:r>
              <a:rPr lang="tr-TR" sz="1400" dirty="0" err="1"/>
              <a:t>use</a:t>
            </a:r>
            <a:r>
              <a:rPr lang="tr-TR" sz="1400" dirty="0"/>
              <a:t>.</a:t>
            </a:r>
            <a:endParaRPr sz="1400" dirty="0"/>
          </a:p>
          <a:p>
            <a:pPr marL="0" lvl="0" indent="0" algn="l" rtl="0">
              <a:lnSpc>
                <a:spcPct val="100000"/>
              </a:lnSpc>
              <a:spcBef>
                <a:spcPts val="0"/>
              </a:spcBef>
              <a:spcAft>
                <a:spcPts val="0"/>
              </a:spcAft>
              <a:buSzPts val="1400"/>
              <a:buNone/>
            </a:pPr>
            <a:endParaRPr sz="14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8" name="Google Shape;65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dirty="0" err="1"/>
              <a:t>In</a:t>
            </a:r>
            <a:r>
              <a:rPr lang="tr-TR" sz="1400" dirty="0"/>
              <a:t> </a:t>
            </a:r>
            <a:r>
              <a:rPr lang="tr-TR" sz="1400" dirty="0" err="1"/>
              <a:t>networks</a:t>
            </a:r>
            <a:r>
              <a:rPr lang="tr-TR" sz="1400" dirty="0"/>
              <a:t> </a:t>
            </a:r>
            <a:r>
              <a:rPr lang="tr-TR" sz="1400" dirty="0" err="1"/>
              <a:t>with</a:t>
            </a:r>
            <a:r>
              <a:rPr lang="tr-TR" sz="1400" dirty="0"/>
              <a:t> a </a:t>
            </a:r>
            <a:r>
              <a:rPr lang="tr-TR" sz="1400" b="1" dirty="0"/>
              <a:t>ring </a:t>
            </a:r>
            <a:r>
              <a:rPr lang="tr-TR" sz="1400" b="1" dirty="0" err="1"/>
              <a:t>topology</a:t>
            </a:r>
            <a:r>
              <a:rPr lang="tr-TR" sz="1400" dirty="0"/>
              <a:t>, </a:t>
            </a:r>
            <a:r>
              <a:rPr lang="tr-TR" sz="1400" dirty="0" err="1"/>
              <a:t>computers</a:t>
            </a:r>
            <a:r>
              <a:rPr lang="tr-TR" sz="1400" dirty="0"/>
              <a:t> </a:t>
            </a:r>
            <a:r>
              <a:rPr lang="tr-TR" sz="1400" dirty="0" err="1"/>
              <a:t>are</a:t>
            </a:r>
            <a:r>
              <a:rPr lang="tr-TR" sz="1400" dirty="0"/>
              <a:t> </a:t>
            </a:r>
            <a:r>
              <a:rPr lang="tr-TR" sz="1400" dirty="0" err="1"/>
              <a:t>connected</a:t>
            </a:r>
            <a:r>
              <a:rPr lang="tr-TR" sz="1400" dirty="0"/>
              <a:t> </a:t>
            </a:r>
            <a:r>
              <a:rPr lang="tr-TR" sz="1400" dirty="0" err="1"/>
              <a:t>to</a:t>
            </a:r>
            <a:r>
              <a:rPr lang="tr-TR" sz="1400" dirty="0"/>
              <a:t> </a:t>
            </a:r>
            <a:r>
              <a:rPr lang="tr-TR" sz="1400" dirty="0" err="1"/>
              <a:t>each</a:t>
            </a:r>
            <a:r>
              <a:rPr lang="tr-TR" sz="1400" dirty="0"/>
              <a:t> </a:t>
            </a:r>
            <a:r>
              <a:rPr lang="tr-TR" sz="1400" dirty="0" err="1"/>
              <a:t>other</a:t>
            </a:r>
            <a:r>
              <a:rPr lang="tr-TR" sz="1400" dirty="0"/>
              <a:t> in a </a:t>
            </a:r>
            <a:r>
              <a:rPr lang="tr-TR" sz="1400" dirty="0" err="1"/>
              <a:t>circular</a:t>
            </a:r>
            <a:r>
              <a:rPr lang="tr-TR" sz="1400" dirty="0"/>
              <a:t> format. </a:t>
            </a:r>
            <a:r>
              <a:rPr lang="tr-TR" sz="1400" dirty="0" err="1"/>
              <a:t>Every</a:t>
            </a:r>
            <a:r>
              <a:rPr lang="tr-TR" sz="1400" dirty="0"/>
              <a:t> </a:t>
            </a:r>
            <a:r>
              <a:rPr lang="tr-TR" sz="1400" dirty="0" err="1"/>
              <a:t>device</a:t>
            </a:r>
            <a:r>
              <a:rPr lang="tr-TR" sz="1400" dirty="0"/>
              <a:t> in </a:t>
            </a:r>
            <a:r>
              <a:rPr lang="tr-TR" sz="1400" dirty="0" err="1"/>
              <a:t>the</a:t>
            </a:r>
            <a:r>
              <a:rPr lang="tr-TR" sz="1400" dirty="0"/>
              <a:t> network </a:t>
            </a:r>
            <a:r>
              <a:rPr lang="tr-TR" sz="1400" dirty="0" err="1"/>
              <a:t>will</a:t>
            </a:r>
            <a:r>
              <a:rPr lang="tr-TR" sz="1400" dirty="0"/>
              <a:t> </a:t>
            </a:r>
            <a:r>
              <a:rPr lang="tr-TR" sz="1400" dirty="0" err="1"/>
              <a:t>have</a:t>
            </a:r>
            <a:r>
              <a:rPr lang="tr-TR" sz="1400" dirty="0"/>
              <a:t> two </a:t>
            </a:r>
            <a:r>
              <a:rPr lang="tr-TR" sz="1400" dirty="0" err="1"/>
              <a:t>neighbors</a:t>
            </a:r>
            <a:r>
              <a:rPr lang="tr-TR" sz="1400" dirty="0"/>
              <a:t> </a:t>
            </a:r>
            <a:r>
              <a:rPr lang="tr-TR" sz="1400" dirty="0" err="1"/>
              <a:t>and</a:t>
            </a:r>
            <a:r>
              <a:rPr lang="tr-TR" sz="1400" dirty="0"/>
              <a:t> </a:t>
            </a:r>
            <a:r>
              <a:rPr lang="tr-TR" sz="1400" dirty="0" err="1"/>
              <a:t>no</a:t>
            </a:r>
            <a:r>
              <a:rPr lang="tr-TR" sz="1400" dirty="0"/>
              <a:t> </a:t>
            </a:r>
            <a:r>
              <a:rPr lang="tr-TR" sz="1400" dirty="0" err="1"/>
              <a:t>more</a:t>
            </a:r>
            <a:r>
              <a:rPr lang="tr-TR" sz="1400" dirty="0"/>
              <a:t> </a:t>
            </a:r>
            <a:r>
              <a:rPr lang="tr-TR" sz="1400" dirty="0" err="1"/>
              <a:t>or</a:t>
            </a:r>
            <a:r>
              <a:rPr lang="tr-TR" sz="1400" dirty="0"/>
              <a:t> </a:t>
            </a:r>
            <a:r>
              <a:rPr lang="tr-TR" sz="1400" dirty="0" err="1"/>
              <a:t>no</a:t>
            </a:r>
            <a:r>
              <a:rPr lang="tr-TR" sz="1400" dirty="0"/>
              <a:t> </a:t>
            </a:r>
            <a:r>
              <a:rPr lang="tr-TR" sz="1400" dirty="0" err="1"/>
              <a:t>less</a:t>
            </a:r>
            <a:r>
              <a:rPr lang="tr-TR" sz="1400" dirty="0"/>
              <a:t>. Ring </a:t>
            </a:r>
            <a:r>
              <a:rPr lang="tr-TR" sz="1400" dirty="0" err="1"/>
              <a:t>topologies</a:t>
            </a:r>
            <a:r>
              <a:rPr lang="tr-TR" sz="1400" dirty="0"/>
              <a:t> </a:t>
            </a:r>
            <a:r>
              <a:rPr lang="tr-TR" sz="1400" dirty="0" err="1"/>
              <a:t>were</a:t>
            </a:r>
            <a:r>
              <a:rPr lang="tr-TR" sz="1400" dirty="0"/>
              <a:t> </a:t>
            </a:r>
            <a:r>
              <a:rPr lang="tr-TR" sz="1400" dirty="0" err="1"/>
              <a:t>commonly</a:t>
            </a:r>
            <a:r>
              <a:rPr lang="tr-TR" sz="1400" dirty="0"/>
              <a:t> </a:t>
            </a:r>
            <a:r>
              <a:rPr lang="tr-TR" sz="1400" dirty="0" err="1"/>
              <a:t>used</a:t>
            </a:r>
            <a:r>
              <a:rPr lang="tr-TR" sz="1400" dirty="0"/>
              <a:t> in </a:t>
            </a:r>
            <a:r>
              <a:rPr lang="tr-TR" sz="1400" dirty="0" err="1"/>
              <a:t>the</a:t>
            </a:r>
            <a:r>
              <a:rPr lang="tr-TR" sz="1400" dirty="0"/>
              <a:t> </a:t>
            </a:r>
            <a:r>
              <a:rPr lang="tr-TR" sz="1400" dirty="0" err="1"/>
              <a:t>past</a:t>
            </a:r>
            <a:r>
              <a:rPr lang="tr-TR" sz="1400" dirty="0"/>
              <a:t> but </a:t>
            </a:r>
            <a:r>
              <a:rPr lang="tr-TR" sz="1400" dirty="0" err="1"/>
              <a:t>you</a:t>
            </a:r>
            <a:r>
              <a:rPr lang="tr-TR" sz="1400" dirty="0"/>
              <a:t> </a:t>
            </a:r>
            <a:r>
              <a:rPr lang="tr-TR" sz="1400" dirty="0" err="1"/>
              <a:t>would</a:t>
            </a:r>
            <a:r>
              <a:rPr lang="tr-TR" sz="1400" dirty="0"/>
              <a:t> be hard </a:t>
            </a:r>
            <a:r>
              <a:rPr lang="tr-TR" sz="1400" dirty="0" err="1"/>
              <a:t>pressed</a:t>
            </a:r>
            <a:r>
              <a:rPr lang="tr-TR" sz="1400" dirty="0"/>
              <a:t> </a:t>
            </a:r>
            <a:r>
              <a:rPr lang="tr-TR" sz="1400" dirty="0" err="1"/>
              <a:t>to</a:t>
            </a:r>
            <a:r>
              <a:rPr lang="tr-TR" sz="1400" dirty="0"/>
              <a:t> </a:t>
            </a:r>
            <a:r>
              <a:rPr lang="tr-TR" sz="1400" dirty="0" err="1"/>
              <a:t>find</a:t>
            </a:r>
            <a:r>
              <a:rPr lang="tr-TR" sz="1400" dirty="0"/>
              <a:t> an </a:t>
            </a:r>
            <a:r>
              <a:rPr lang="tr-TR" sz="1400" dirty="0" err="1"/>
              <a:t>enterprise</a:t>
            </a:r>
            <a:r>
              <a:rPr lang="tr-TR" sz="1400" dirty="0"/>
              <a:t> </a:t>
            </a:r>
            <a:r>
              <a:rPr lang="tr-TR" sz="1400" dirty="0" err="1"/>
              <a:t>still</a:t>
            </a:r>
            <a:r>
              <a:rPr lang="tr-TR" sz="1400" dirty="0"/>
              <a:t> </a:t>
            </a:r>
            <a:r>
              <a:rPr lang="tr-TR" sz="1400" dirty="0" err="1"/>
              <a:t>using</a:t>
            </a:r>
            <a:r>
              <a:rPr lang="tr-TR" sz="1400" dirty="0"/>
              <a:t> </a:t>
            </a:r>
            <a:r>
              <a:rPr lang="tr-TR" sz="1400" dirty="0" err="1"/>
              <a:t>them</a:t>
            </a:r>
            <a:r>
              <a:rPr lang="tr-TR" sz="1400" dirty="0"/>
              <a:t> </a:t>
            </a:r>
            <a:r>
              <a:rPr lang="tr-TR" sz="1400" dirty="0" err="1"/>
              <a:t>today</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err="1"/>
              <a:t>The</a:t>
            </a:r>
            <a:r>
              <a:rPr lang="tr-TR" sz="1400" dirty="0"/>
              <a:t> </a:t>
            </a:r>
            <a:r>
              <a:rPr lang="tr-TR" sz="1400" dirty="0" err="1"/>
              <a:t>first</a:t>
            </a:r>
            <a:r>
              <a:rPr lang="tr-TR" sz="1400" dirty="0"/>
              <a:t> </a:t>
            </a:r>
            <a:r>
              <a:rPr lang="tr-TR" sz="1400" dirty="0" err="1"/>
              <a:t>node</a:t>
            </a:r>
            <a:r>
              <a:rPr lang="tr-TR" sz="1400" dirty="0"/>
              <a:t> is </a:t>
            </a:r>
            <a:r>
              <a:rPr lang="tr-TR" sz="1400" dirty="0" err="1"/>
              <a:t>connected</a:t>
            </a:r>
            <a:r>
              <a:rPr lang="tr-TR" sz="1400" dirty="0"/>
              <a:t> </a:t>
            </a:r>
            <a:r>
              <a:rPr lang="tr-TR" sz="1400" dirty="0" err="1"/>
              <a:t>to</a:t>
            </a:r>
            <a:r>
              <a:rPr lang="tr-TR" sz="1400" dirty="0"/>
              <a:t> </a:t>
            </a:r>
            <a:r>
              <a:rPr lang="tr-TR" sz="1400" dirty="0" err="1"/>
              <a:t>the</a:t>
            </a:r>
            <a:r>
              <a:rPr lang="tr-TR" sz="1400" dirty="0"/>
              <a:t> </a:t>
            </a:r>
            <a:r>
              <a:rPr lang="tr-TR" sz="1400" dirty="0" err="1"/>
              <a:t>last</a:t>
            </a:r>
            <a:r>
              <a:rPr lang="tr-TR" sz="1400" dirty="0"/>
              <a:t> </a:t>
            </a:r>
            <a:r>
              <a:rPr lang="tr-TR" sz="1400" dirty="0" err="1"/>
              <a:t>node</a:t>
            </a:r>
            <a:r>
              <a:rPr lang="tr-TR" sz="1400" dirty="0"/>
              <a:t> </a:t>
            </a:r>
            <a:r>
              <a:rPr lang="tr-TR" sz="1400" dirty="0" err="1"/>
              <a:t>to</a:t>
            </a:r>
            <a:r>
              <a:rPr lang="tr-TR" sz="1400" dirty="0"/>
              <a:t> link </a:t>
            </a:r>
            <a:r>
              <a:rPr lang="tr-TR" sz="1400" dirty="0" err="1"/>
              <a:t>the</a:t>
            </a:r>
            <a:r>
              <a:rPr lang="tr-TR" sz="1400" dirty="0"/>
              <a:t> </a:t>
            </a:r>
            <a:r>
              <a:rPr lang="tr-TR" sz="1400" dirty="0" err="1"/>
              <a:t>loop</a:t>
            </a:r>
            <a:r>
              <a:rPr lang="tr-TR" sz="1400" dirty="0"/>
              <a:t> </a:t>
            </a:r>
            <a:r>
              <a:rPr lang="tr-TR" sz="1400" dirty="0" err="1"/>
              <a:t>together</a:t>
            </a:r>
            <a:r>
              <a:rPr lang="tr-TR" sz="1400" dirty="0"/>
              <a:t>. As a </a:t>
            </a:r>
            <a:r>
              <a:rPr lang="tr-TR" sz="1400" dirty="0" err="1"/>
              <a:t>consequence</a:t>
            </a:r>
            <a:r>
              <a:rPr lang="tr-TR" sz="1400" dirty="0"/>
              <a:t> of </a:t>
            </a:r>
            <a:r>
              <a:rPr lang="tr-TR" sz="1400" dirty="0" err="1"/>
              <a:t>being</a:t>
            </a:r>
            <a:r>
              <a:rPr lang="tr-TR" sz="1400" dirty="0"/>
              <a:t> </a:t>
            </a:r>
            <a:r>
              <a:rPr lang="tr-TR" sz="1400" dirty="0" err="1"/>
              <a:t>laid</a:t>
            </a:r>
            <a:r>
              <a:rPr lang="tr-TR" sz="1400" dirty="0"/>
              <a:t> </a:t>
            </a:r>
            <a:r>
              <a:rPr lang="tr-TR" sz="1400" dirty="0" err="1"/>
              <a:t>out</a:t>
            </a:r>
            <a:r>
              <a:rPr lang="tr-TR" sz="1400" dirty="0"/>
              <a:t> in </a:t>
            </a:r>
            <a:r>
              <a:rPr lang="tr-TR" sz="1400" dirty="0" err="1"/>
              <a:t>this</a:t>
            </a:r>
            <a:r>
              <a:rPr lang="tr-TR" sz="1400" dirty="0"/>
              <a:t> format </a:t>
            </a:r>
            <a:r>
              <a:rPr lang="tr-TR" sz="1400" dirty="0" err="1"/>
              <a:t>packets</a:t>
            </a:r>
            <a:r>
              <a:rPr lang="tr-TR" sz="1400" dirty="0"/>
              <a:t> </a:t>
            </a:r>
            <a:r>
              <a:rPr lang="tr-TR" sz="1400" dirty="0" err="1"/>
              <a:t>need</a:t>
            </a:r>
            <a:r>
              <a:rPr lang="tr-TR" sz="1400" dirty="0"/>
              <a:t> </a:t>
            </a:r>
            <a:r>
              <a:rPr lang="tr-TR" sz="1400" dirty="0" err="1"/>
              <a:t>to</a:t>
            </a:r>
            <a:r>
              <a:rPr lang="tr-TR" sz="1400" dirty="0"/>
              <a:t> </a:t>
            </a:r>
            <a:r>
              <a:rPr lang="tr-TR" sz="1400" dirty="0" err="1"/>
              <a:t>travel</a:t>
            </a:r>
            <a:r>
              <a:rPr lang="tr-TR" sz="1400" dirty="0"/>
              <a:t> </a:t>
            </a:r>
            <a:r>
              <a:rPr lang="tr-TR" sz="1400" dirty="0" err="1"/>
              <a:t>through</a:t>
            </a:r>
            <a:r>
              <a:rPr lang="tr-TR" sz="1400" dirty="0"/>
              <a:t> </a:t>
            </a:r>
            <a:r>
              <a:rPr lang="tr-TR" sz="1400" dirty="0" err="1"/>
              <a:t>all</a:t>
            </a:r>
            <a:r>
              <a:rPr lang="tr-TR" sz="1400" dirty="0"/>
              <a:t> </a:t>
            </a:r>
            <a:r>
              <a:rPr lang="tr-TR" sz="1400" dirty="0" err="1"/>
              <a:t>nodes</a:t>
            </a:r>
            <a:r>
              <a:rPr lang="tr-TR" sz="1400" dirty="0"/>
              <a:t> on </a:t>
            </a:r>
            <a:r>
              <a:rPr lang="tr-TR" sz="1400" dirty="0" err="1"/>
              <a:t>the</a:t>
            </a:r>
            <a:r>
              <a:rPr lang="tr-TR" sz="1400" dirty="0"/>
              <a:t> </a:t>
            </a:r>
            <a:r>
              <a:rPr lang="tr-TR" sz="1400" dirty="0" err="1"/>
              <a:t>way</a:t>
            </a:r>
            <a:r>
              <a:rPr lang="tr-TR" sz="1400" dirty="0"/>
              <a:t> </a:t>
            </a:r>
            <a:r>
              <a:rPr lang="tr-TR" sz="1400" dirty="0" err="1"/>
              <a:t>to</a:t>
            </a:r>
            <a:r>
              <a:rPr lang="tr-TR" sz="1400" dirty="0"/>
              <a:t> </a:t>
            </a:r>
            <a:r>
              <a:rPr lang="tr-TR" sz="1400" dirty="0" err="1"/>
              <a:t>their</a:t>
            </a:r>
            <a:r>
              <a:rPr lang="tr-TR" sz="1400" dirty="0"/>
              <a:t> </a:t>
            </a:r>
            <a:r>
              <a:rPr lang="tr-TR" sz="1400" dirty="0" err="1"/>
              <a:t>destination</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err="1"/>
              <a:t>Within</a:t>
            </a:r>
            <a:r>
              <a:rPr lang="tr-TR" sz="1400" dirty="0"/>
              <a:t> </a:t>
            </a:r>
            <a:r>
              <a:rPr lang="tr-TR" sz="1400" dirty="0" err="1"/>
              <a:t>this</a:t>
            </a:r>
            <a:r>
              <a:rPr lang="tr-TR" sz="1400" dirty="0"/>
              <a:t> </a:t>
            </a:r>
            <a:r>
              <a:rPr lang="tr-TR" sz="1400" dirty="0" err="1"/>
              <a:t>topology</a:t>
            </a:r>
            <a:r>
              <a:rPr lang="tr-TR" sz="1400" dirty="0"/>
              <a:t>, </a:t>
            </a:r>
            <a:r>
              <a:rPr lang="tr-TR" sz="1400" dirty="0" err="1"/>
              <a:t>one</a:t>
            </a:r>
            <a:r>
              <a:rPr lang="tr-TR" sz="1400" dirty="0"/>
              <a:t> </a:t>
            </a:r>
            <a:r>
              <a:rPr lang="tr-TR" sz="1400" dirty="0" err="1"/>
              <a:t>node</a:t>
            </a:r>
            <a:r>
              <a:rPr lang="tr-TR" sz="1400" dirty="0"/>
              <a:t> is </a:t>
            </a:r>
            <a:r>
              <a:rPr lang="tr-TR" sz="1400" dirty="0" err="1"/>
              <a:t>chosen</a:t>
            </a:r>
            <a:r>
              <a:rPr lang="tr-TR" sz="1400" dirty="0"/>
              <a:t> </a:t>
            </a:r>
            <a:r>
              <a:rPr lang="tr-TR" sz="1400" dirty="0" err="1"/>
              <a:t>to</a:t>
            </a:r>
            <a:r>
              <a:rPr lang="tr-TR" sz="1400" dirty="0"/>
              <a:t> </a:t>
            </a:r>
            <a:r>
              <a:rPr lang="tr-TR" sz="1400" dirty="0" err="1"/>
              <a:t>configure</a:t>
            </a:r>
            <a:r>
              <a:rPr lang="tr-TR" sz="1400" dirty="0"/>
              <a:t> </a:t>
            </a:r>
            <a:r>
              <a:rPr lang="tr-TR" sz="1400" dirty="0" err="1"/>
              <a:t>the</a:t>
            </a:r>
            <a:r>
              <a:rPr lang="tr-TR" sz="1400" dirty="0"/>
              <a:t> network </a:t>
            </a:r>
            <a:r>
              <a:rPr lang="tr-TR" sz="1400" dirty="0" err="1"/>
              <a:t>and</a:t>
            </a:r>
            <a:r>
              <a:rPr lang="tr-TR" sz="1400" dirty="0"/>
              <a:t> </a:t>
            </a:r>
            <a:r>
              <a:rPr lang="tr-TR" sz="1400" dirty="0" err="1"/>
              <a:t>monitor</a:t>
            </a:r>
            <a:r>
              <a:rPr lang="tr-TR" sz="1400" dirty="0"/>
              <a:t> </a:t>
            </a:r>
            <a:r>
              <a:rPr lang="tr-TR" sz="1400" dirty="0" err="1"/>
              <a:t>other</a:t>
            </a:r>
            <a:r>
              <a:rPr lang="tr-TR" sz="1400" dirty="0"/>
              <a:t> </a:t>
            </a:r>
            <a:r>
              <a:rPr lang="tr-TR" sz="1400" dirty="0" err="1"/>
              <a:t>devices</a:t>
            </a:r>
            <a:r>
              <a:rPr lang="tr-TR" sz="1400" dirty="0"/>
              <a:t>. Ring </a:t>
            </a:r>
            <a:r>
              <a:rPr lang="tr-TR" sz="1400" dirty="0" err="1"/>
              <a:t>topologies</a:t>
            </a:r>
            <a:r>
              <a:rPr lang="tr-TR" sz="1400" dirty="0"/>
              <a:t> </a:t>
            </a:r>
            <a:r>
              <a:rPr lang="tr-TR" sz="1400" dirty="0" err="1"/>
              <a:t>are</a:t>
            </a:r>
            <a:r>
              <a:rPr lang="tr-TR" sz="1400" dirty="0"/>
              <a:t> </a:t>
            </a:r>
            <a:r>
              <a:rPr lang="tr-TR" sz="1400" b="1" dirty="0" err="1"/>
              <a:t>half-duplex</a:t>
            </a:r>
            <a:r>
              <a:rPr lang="tr-TR" sz="1400" dirty="0"/>
              <a:t> but can </a:t>
            </a:r>
            <a:r>
              <a:rPr lang="tr-TR" sz="1400" dirty="0" err="1"/>
              <a:t>also</a:t>
            </a:r>
            <a:r>
              <a:rPr lang="tr-TR" sz="1400" dirty="0"/>
              <a:t> be </a:t>
            </a:r>
            <a:r>
              <a:rPr lang="tr-TR" sz="1400" dirty="0" err="1"/>
              <a:t>made</a:t>
            </a:r>
            <a:r>
              <a:rPr lang="tr-TR" sz="1400" dirty="0"/>
              <a:t> </a:t>
            </a:r>
            <a:r>
              <a:rPr lang="tr-TR" sz="1400" dirty="0" err="1"/>
              <a:t>full-duplex</a:t>
            </a:r>
            <a:r>
              <a:rPr lang="tr-TR" sz="1400" dirty="0"/>
              <a:t>. </a:t>
            </a:r>
            <a:r>
              <a:rPr lang="tr-TR" sz="1400" dirty="0" err="1"/>
              <a:t>To</a:t>
            </a:r>
            <a:r>
              <a:rPr lang="tr-TR" sz="1400" dirty="0"/>
              <a:t> </a:t>
            </a:r>
            <a:r>
              <a:rPr lang="tr-TR" sz="1400" dirty="0" err="1"/>
              <a:t>make</a:t>
            </a:r>
            <a:r>
              <a:rPr lang="tr-TR" sz="1400" dirty="0"/>
              <a:t> ring </a:t>
            </a:r>
            <a:r>
              <a:rPr lang="tr-TR" sz="1400" dirty="0" err="1"/>
              <a:t>topologies</a:t>
            </a:r>
            <a:r>
              <a:rPr lang="tr-TR" sz="1400" dirty="0"/>
              <a:t> </a:t>
            </a:r>
            <a:r>
              <a:rPr lang="tr-TR" sz="1400" b="1" dirty="0" err="1"/>
              <a:t>full-duplex</a:t>
            </a:r>
            <a:r>
              <a:rPr lang="tr-TR" sz="1400" dirty="0"/>
              <a:t> </a:t>
            </a:r>
            <a:r>
              <a:rPr lang="tr-TR" sz="1400" dirty="0" err="1"/>
              <a:t>you</a:t>
            </a:r>
            <a:r>
              <a:rPr lang="tr-TR" sz="1400" dirty="0"/>
              <a:t> </a:t>
            </a:r>
            <a:r>
              <a:rPr lang="tr-TR" sz="1400" dirty="0" err="1"/>
              <a:t>would</a:t>
            </a:r>
            <a:r>
              <a:rPr lang="tr-TR" sz="1400" dirty="0"/>
              <a:t> </a:t>
            </a:r>
            <a:r>
              <a:rPr lang="tr-TR" sz="1400" dirty="0" err="1"/>
              <a:t>need</a:t>
            </a:r>
            <a:r>
              <a:rPr lang="tr-TR" sz="1400" dirty="0"/>
              <a:t> </a:t>
            </a:r>
            <a:r>
              <a:rPr lang="tr-TR" sz="1400" dirty="0" err="1"/>
              <a:t>to</a:t>
            </a:r>
            <a:r>
              <a:rPr lang="tr-TR" sz="1400" dirty="0"/>
              <a:t> </a:t>
            </a:r>
            <a:r>
              <a:rPr lang="tr-TR" sz="1400" dirty="0" err="1"/>
              <a:t>have</a:t>
            </a:r>
            <a:r>
              <a:rPr lang="tr-TR" sz="1400" dirty="0"/>
              <a:t> two </a:t>
            </a:r>
            <a:r>
              <a:rPr lang="tr-TR" sz="1400" dirty="0" err="1"/>
              <a:t>connections</a:t>
            </a:r>
            <a:r>
              <a:rPr lang="tr-TR" sz="1400" dirty="0"/>
              <a:t> </a:t>
            </a:r>
            <a:r>
              <a:rPr lang="tr-TR" sz="1400" dirty="0" err="1"/>
              <a:t>between</a:t>
            </a:r>
            <a:r>
              <a:rPr lang="tr-TR" sz="1400" dirty="0"/>
              <a:t> network </a:t>
            </a:r>
            <a:r>
              <a:rPr lang="tr-TR" sz="1400" dirty="0" err="1"/>
              <a:t>nodes</a:t>
            </a:r>
            <a:r>
              <a:rPr lang="tr-TR" sz="1400" dirty="0"/>
              <a:t> </a:t>
            </a:r>
            <a:r>
              <a:rPr lang="tr-TR" sz="1400" dirty="0" err="1"/>
              <a:t>to</a:t>
            </a:r>
            <a:r>
              <a:rPr lang="tr-TR" sz="1400" dirty="0"/>
              <a:t> form a Dual Ring </a:t>
            </a:r>
            <a:r>
              <a:rPr lang="tr-TR" sz="1400" dirty="0" err="1"/>
              <a:t>Topology</a:t>
            </a:r>
            <a:r>
              <a:rPr lang="tr-TR" sz="1400" dirty="0"/>
              <a:t>.</a:t>
            </a:r>
            <a:endParaRPr sz="1400" dirty="0"/>
          </a:p>
          <a:p>
            <a:pPr marL="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Advantages</a:t>
            </a:r>
            <a:endParaRPr sz="1400" b="1" dirty="0"/>
          </a:p>
          <a:p>
            <a:pPr marL="0" lvl="0" indent="0" algn="l" rtl="0">
              <a:lnSpc>
                <a:spcPct val="100000"/>
              </a:lnSpc>
              <a:spcBef>
                <a:spcPts val="0"/>
              </a:spcBef>
              <a:spcAft>
                <a:spcPts val="0"/>
              </a:spcAft>
              <a:buSzPts val="1400"/>
              <a:buNone/>
            </a:pPr>
            <a:r>
              <a:rPr lang="tr-TR" sz="1400" dirty="0" err="1"/>
              <a:t>In</a:t>
            </a:r>
            <a:r>
              <a:rPr lang="tr-TR" sz="1400" dirty="0"/>
              <a:t> ring </a:t>
            </a:r>
            <a:r>
              <a:rPr lang="tr-TR" sz="1400" dirty="0" err="1"/>
              <a:t>topologies</a:t>
            </a:r>
            <a:r>
              <a:rPr lang="tr-TR" sz="1400" dirty="0"/>
              <a:t> </a:t>
            </a:r>
            <a:r>
              <a:rPr lang="tr-TR" sz="1400" dirty="0" err="1"/>
              <a:t>the</a:t>
            </a:r>
            <a:r>
              <a:rPr lang="tr-TR" sz="1400" dirty="0"/>
              <a:t> risk of </a:t>
            </a:r>
            <a:r>
              <a:rPr lang="tr-TR" sz="1400" dirty="0" err="1"/>
              <a:t>packet</a:t>
            </a:r>
            <a:r>
              <a:rPr lang="tr-TR" sz="1400" dirty="0"/>
              <a:t> </a:t>
            </a:r>
            <a:r>
              <a:rPr lang="tr-TR" sz="1400" dirty="0" err="1"/>
              <a:t>collisions</a:t>
            </a:r>
            <a:r>
              <a:rPr lang="tr-TR" sz="1400" dirty="0"/>
              <a:t> is </a:t>
            </a:r>
            <a:r>
              <a:rPr lang="tr-TR" sz="1400" dirty="0" err="1"/>
              <a:t>very</a:t>
            </a:r>
            <a:r>
              <a:rPr lang="tr-TR" sz="1400" dirty="0"/>
              <a:t> </a:t>
            </a:r>
            <a:r>
              <a:rPr lang="tr-TR" sz="1400" dirty="0" err="1"/>
              <a:t>low</a:t>
            </a:r>
            <a:r>
              <a:rPr lang="tr-TR" sz="1400" dirty="0"/>
              <a:t> </a:t>
            </a:r>
            <a:r>
              <a:rPr lang="tr-TR" sz="1400" dirty="0" err="1"/>
              <a:t>due</a:t>
            </a:r>
            <a:r>
              <a:rPr lang="tr-TR" sz="1400" dirty="0"/>
              <a:t> </a:t>
            </a:r>
            <a:r>
              <a:rPr lang="tr-TR" sz="1400" dirty="0" err="1"/>
              <a:t>to</a:t>
            </a:r>
            <a:r>
              <a:rPr lang="tr-TR" sz="1400" dirty="0"/>
              <a:t> </a:t>
            </a:r>
            <a:r>
              <a:rPr lang="tr-TR" sz="1400" dirty="0" err="1"/>
              <a:t>the</a:t>
            </a:r>
            <a:r>
              <a:rPr lang="tr-TR" sz="1400" dirty="0"/>
              <a:t> </a:t>
            </a:r>
            <a:r>
              <a:rPr lang="tr-TR" sz="1400" dirty="0" err="1"/>
              <a:t>use</a:t>
            </a:r>
            <a:r>
              <a:rPr lang="tr-TR" sz="1400" dirty="0"/>
              <a:t> of </a:t>
            </a:r>
            <a:r>
              <a:rPr lang="tr-TR" sz="1400" dirty="0" err="1"/>
              <a:t>token-based</a:t>
            </a:r>
            <a:r>
              <a:rPr lang="tr-TR" sz="1400" dirty="0"/>
              <a:t> </a:t>
            </a:r>
            <a:r>
              <a:rPr lang="tr-TR" sz="1400" dirty="0" err="1"/>
              <a:t>protocols</a:t>
            </a:r>
            <a:r>
              <a:rPr lang="tr-TR" sz="1400" dirty="0"/>
              <a:t>, </a:t>
            </a:r>
            <a:r>
              <a:rPr lang="tr-TR" sz="1400" dirty="0" err="1"/>
              <a:t>which</a:t>
            </a:r>
            <a:r>
              <a:rPr lang="tr-TR" sz="1400" dirty="0"/>
              <a:t> </a:t>
            </a:r>
            <a:r>
              <a:rPr lang="tr-TR" sz="1400" dirty="0" err="1"/>
              <a:t>only</a:t>
            </a:r>
            <a:r>
              <a:rPr lang="tr-TR" sz="1400" dirty="0"/>
              <a:t> </a:t>
            </a:r>
            <a:r>
              <a:rPr lang="tr-TR" sz="1400" dirty="0" err="1"/>
              <a:t>allow</a:t>
            </a:r>
            <a:r>
              <a:rPr lang="tr-TR" sz="1400" dirty="0"/>
              <a:t> </a:t>
            </a:r>
            <a:r>
              <a:rPr lang="tr-TR" sz="1400" dirty="0" err="1"/>
              <a:t>one</a:t>
            </a:r>
            <a:r>
              <a:rPr lang="tr-TR" sz="1400" dirty="0"/>
              <a:t> </a:t>
            </a:r>
            <a:r>
              <a:rPr lang="tr-TR" sz="1400" dirty="0" err="1"/>
              <a:t>station</a:t>
            </a:r>
            <a:r>
              <a:rPr lang="tr-TR" sz="1400" dirty="0"/>
              <a:t> </a:t>
            </a:r>
            <a:r>
              <a:rPr lang="tr-TR" sz="1400" dirty="0" err="1"/>
              <a:t>to</a:t>
            </a:r>
            <a:r>
              <a:rPr lang="tr-TR" sz="1400" dirty="0"/>
              <a:t> transmit data at a </a:t>
            </a:r>
            <a:r>
              <a:rPr lang="tr-TR" sz="1400" dirty="0" err="1"/>
              <a:t>given</a:t>
            </a:r>
            <a:r>
              <a:rPr lang="tr-TR" sz="1400" dirty="0"/>
              <a:t> time. </a:t>
            </a:r>
            <a:r>
              <a:rPr lang="tr-TR" sz="1400" dirty="0" err="1"/>
              <a:t>This</a:t>
            </a:r>
            <a:r>
              <a:rPr lang="tr-TR" sz="1400" dirty="0"/>
              <a:t> is </a:t>
            </a:r>
            <a:r>
              <a:rPr lang="tr-TR" sz="1400" dirty="0" err="1"/>
              <a:t>compounded</a:t>
            </a:r>
            <a:r>
              <a:rPr lang="tr-TR" sz="1400" dirty="0"/>
              <a:t> </a:t>
            </a:r>
            <a:r>
              <a:rPr lang="tr-TR" sz="1400" dirty="0" err="1"/>
              <a:t>by</a:t>
            </a:r>
            <a:r>
              <a:rPr lang="tr-TR" sz="1400" dirty="0"/>
              <a:t> </a:t>
            </a:r>
            <a:r>
              <a:rPr lang="tr-TR" sz="1400" dirty="0" err="1"/>
              <a:t>the</a:t>
            </a:r>
            <a:r>
              <a:rPr lang="tr-TR" sz="1400" dirty="0"/>
              <a:t> </a:t>
            </a:r>
            <a:r>
              <a:rPr lang="tr-TR" sz="1400" dirty="0" err="1"/>
              <a:t>fact</a:t>
            </a:r>
            <a:r>
              <a:rPr lang="tr-TR" sz="1400" dirty="0"/>
              <a:t> </a:t>
            </a:r>
            <a:r>
              <a:rPr lang="tr-TR" sz="1400" dirty="0" err="1"/>
              <a:t>that</a:t>
            </a:r>
            <a:r>
              <a:rPr lang="tr-TR" sz="1400" dirty="0"/>
              <a:t> data can </a:t>
            </a:r>
            <a:r>
              <a:rPr lang="tr-TR" sz="1400" dirty="0" err="1"/>
              <a:t>move</a:t>
            </a:r>
            <a:r>
              <a:rPr lang="tr-TR" sz="1400" dirty="0"/>
              <a:t> </a:t>
            </a:r>
            <a:r>
              <a:rPr lang="tr-TR" sz="1400" dirty="0" err="1"/>
              <a:t>through</a:t>
            </a:r>
            <a:r>
              <a:rPr lang="tr-TR" sz="1400" dirty="0"/>
              <a:t> </a:t>
            </a:r>
            <a:r>
              <a:rPr lang="tr-TR" sz="1400" dirty="0" err="1"/>
              <a:t>nodes</a:t>
            </a:r>
            <a:r>
              <a:rPr lang="tr-TR" sz="1400" dirty="0"/>
              <a:t> at </a:t>
            </a:r>
            <a:r>
              <a:rPr lang="tr-TR" sz="1400" dirty="0" err="1"/>
              <a:t>high</a:t>
            </a:r>
            <a:r>
              <a:rPr lang="tr-TR" sz="1400" dirty="0"/>
              <a:t> </a:t>
            </a:r>
            <a:r>
              <a:rPr lang="tr-TR" sz="1400" dirty="0" err="1"/>
              <a:t>speeds</a:t>
            </a:r>
            <a:r>
              <a:rPr lang="tr-TR" sz="1400" dirty="0"/>
              <a:t> </a:t>
            </a:r>
            <a:r>
              <a:rPr lang="tr-TR" sz="1400" dirty="0" err="1"/>
              <a:t>which</a:t>
            </a:r>
            <a:r>
              <a:rPr lang="tr-TR" sz="1400" dirty="0"/>
              <a:t> can be </a:t>
            </a:r>
            <a:r>
              <a:rPr lang="tr-TR" sz="1400" dirty="0" err="1"/>
              <a:t>expanded</a:t>
            </a:r>
            <a:r>
              <a:rPr lang="tr-TR" sz="1400" dirty="0"/>
              <a:t> on </a:t>
            </a:r>
            <a:r>
              <a:rPr lang="tr-TR" sz="1400" dirty="0" err="1"/>
              <a:t>when</a:t>
            </a:r>
            <a:r>
              <a:rPr lang="tr-TR" sz="1400" dirty="0"/>
              <a:t> </a:t>
            </a:r>
            <a:r>
              <a:rPr lang="tr-TR" sz="1400" dirty="0" err="1"/>
              <a:t>more</a:t>
            </a:r>
            <a:r>
              <a:rPr lang="tr-TR" sz="1400" dirty="0"/>
              <a:t> </a:t>
            </a:r>
            <a:r>
              <a:rPr lang="tr-TR" sz="1400" dirty="0" err="1"/>
              <a:t>nodes</a:t>
            </a:r>
            <a:r>
              <a:rPr lang="tr-TR" sz="1400" dirty="0"/>
              <a:t> </a:t>
            </a:r>
            <a:r>
              <a:rPr lang="tr-TR" sz="1400" dirty="0" err="1"/>
              <a:t>are</a:t>
            </a:r>
            <a:r>
              <a:rPr lang="tr-TR" sz="1400" dirty="0"/>
              <a:t> </a:t>
            </a:r>
            <a:r>
              <a:rPr lang="tr-TR" sz="1400" dirty="0" err="1"/>
              <a:t>added</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a:t>Dual ring </a:t>
            </a:r>
            <a:r>
              <a:rPr lang="tr-TR" sz="1400" dirty="0" err="1"/>
              <a:t>topologies</a:t>
            </a:r>
            <a:r>
              <a:rPr lang="tr-TR" sz="1400" dirty="0"/>
              <a:t> </a:t>
            </a:r>
            <a:r>
              <a:rPr lang="tr-TR" sz="1400" dirty="0" err="1"/>
              <a:t>provided</a:t>
            </a:r>
            <a:r>
              <a:rPr lang="tr-TR" sz="1400" dirty="0"/>
              <a:t> an </a:t>
            </a:r>
            <a:r>
              <a:rPr lang="tr-TR" sz="1400" dirty="0" err="1"/>
              <a:t>extra</a:t>
            </a:r>
            <a:r>
              <a:rPr lang="tr-TR" sz="1400" dirty="0"/>
              <a:t> </a:t>
            </a:r>
            <a:r>
              <a:rPr lang="tr-TR" sz="1400" dirty="0" err="1"/>
              <a:t>layer</a:t>
            </a:r>
            <a:r>
              <a:rPr lang="tr-TR" sz="1400" dirty="0"/>
              <a:t> of </a:t>
            </a:r>
            <a:r>
              <a:rPr lang="tr-TR" sz="1400" dirty="0" err="1"/>
              <a:t>protection</a:t>
            </a:r>
            <a:r>
              <a:rPr lang="tr-TR" sz="1400" dirty="0"/>
              <a:t> </a:t>
            </a:r>
            <a:r>
              <a:rPr lang="tr-TR" sz="1400" dirty="0" err="1"/>
              <a:t>because</a:t>
            </a:r>
            <a:r>
              <a:rPr lang="tr-TR" sz="1400" dirty="0"/>
              <a:t> they </a:t>
            </a:r>
            <a:r>
              <a:rPr lang="tr-TR" sz="1400" dirty="0" err="1"/>
              <a:t>were</a:t>
            </a:r>
            <a:r>
              <a:rPr lang="tr-TR" sz="1400" dirty="0"/>
              <a:t> </a:t>
            </a:r>
            <a:r>
              <a:rPr lang="tr-TR" sz="1400" dirty="0" err="1"/>
              <a:t>more</a:t>
            </a:r>
            <a:r>
              <a:rPr lang="tr-TR" sz="1400" dirty="0"/>
              <a:t> </a:t>
            </a:r>
            <a:r>
              <a:rPr lang="tr-TR" sz="1400" dirty="0" err="1"/>
              <a:t>resistant</a:t>
            </a:r>
            <a:r>
              <a:rPr lang="tr-TR" sz="1400" dirty="0"/>
              <a:t> </a:t>
            </a:r>
            <a:r>
              <a:rPr lang="tr-TR" sz="1400" dirty="0" err="1"/>
              <a:t>to</a:t>
            </a:r>
            <a:r>
              <a:rPr lang="tr-TR" sz="1400" dirty="0"/>
              <a:t> </a:t>
            </a:r>
            <a:r>
              <a:rPr lang="tr-TR" sz="1400" dirty="0" err="1"/>
              <a:t>failures</a:t>
            </a:r>
            <a:r>
              <a:rPr lang="tr-TR" sz="1400" dirty="0"/>
              <a:t>. </a:t>
            </a:r>
            <a:r>
              <a:rPr lang="tr-TR" sz="1400" dirty="0" err="1"/>
              <a:t>For</a:t>
            </a:r>
            <a:r>
              <a:rPr lang="tr-TR" sz="1400" dirty="0"/>
              <a:t> </a:t>
            </a:r>
            <a:r>
              <a:rPr lang="tr-TR" sz="1400" dirty="0" err="1"/>
              <a:t>instance</a:t>
            </a:r>
            <a:r>
              <a:rPr lang="tr-TR" sz="1400" dirty="0"/>
              <a:t>, </a:t>
            </a:r>
            <a:r>
              <a:rPr lang="tr-TR" sz="1400" dirty="0" err="1"/>
              <a:t>if</a:t>
            </a:r>
            <a:r>
              <a:rPr lang="tr-TR" sz="1400" dirty="0"/>
              <a:t> a ring </a:t>
            </a:r>
            <a:r>
              <a:rPr lang="tr-TR" sz="1400" dirty="0" err="1"/>
              <a:t>goes</a:t>
            </a:r>
            <a:r>
              <a:rPr lang="tr-TR" sz="1400" dirty="0"/>
              <a:t> </a:t>
            </a:r>
            <a:r>
              <a:rPr lang="tr-TR" sz="1400" dirty="0" err="1"/>
              <a:t>down</a:t>
            </a:r>
            <a:r>
              <a:rPr lang="tr-TR" sz="1400" dirty="0"/>
              <a:t> </a:t>
            </a:r>
            <a:r>
              <a:rPr lang="tr-TR" sz="1400" dirty="0" err="1"/>
              <a:t>within</a:t>
            </a:r>
            <a:r>
              <a:rPr lang="tr-TR" sz="1400" dirty="0"/>
              <a:t> a </a:t>
            </a:r>
            <a:r>
              <a:rPr lang="tr-TR" sz="1400" dirty="0" err="1"/>
              <a:t>node</a:t>
            </a:r>
            <a:r>
              <a:rPr lang="tr-TR" sz="1400" dirty="0"/>
              <a:t> </a:t>
            </a:r>
            <a:r>
              <a:rPr lang="tr-TR" sz="1400" dirty="0" err="1"/>
              <a:t>then</a:t>
            </a:r>
            <a:r>
              <a:rPr lang="tr-TR" sz="1400" dirty="0"/>
              <a:t> </a:t>
            </a:r>
            <a:r>
              <a:rPr lang="tr-TR" sz="1400" dirty="0" err="1"/>
              <a:t>the</a:t>
            </a:r>
            <a:r>
              <a:rPr lang="tr-TR" sz="1400" dirty="0"/>
              <a:t> </a:t>
            </a:r>
            <a:r>
              <a:rPr lang="tr-TR" sz="1400" dirty="0" err="1"/>
              <a:t>other</a:t>
            </a:r>
            <a:r>
              <a:rPr lang="tr-TR" sz="1400" dirty="0"/>
              <a:t> ring can step </a:t>
            </a:r>
            <a:r>
              <a:rPr lang="tr-TR" sz="1400" dirty="0" err="1"/>
              <a:t>up</a:t>
            </a:r>
            <a:r>
              <a:rPr lang="tr-TR" sz="1400" dirty="0"/>
              <a:t> </a:t>
            </a:r>
            <a:r>
              <a:rPr lang="tr-TR" sz="1400" dirty="0" err="1"/>
              <a:t>and</a:t>
            </a:r>
            <a:r>
              <a:rPr lang="tr-TR" sz="1400" dirty="0"/>
              <a:t> </a:t>
            </a:r>
            <a:r>
              <a:rPr lang="tr-TR" sz="1400" dirty="0" err="1"/>
              <a:t>back</a:t>
            </a:r>
            <a:r>
              <a:rPr lang="tr-TR" sz="1400" dirty="0"/>
              <a:t> it </a:t>
            </a:r>
            <a:r>
              <a:rPr lang="tr-TR" sz="1400" dirty="0" err="1"/>
              <a:t>up</a:t>
            </a:r>
            <a:r>
              <a:rPr lang="tr-TR" sz="1400" dirty="0"/>
              <a:t>. Ring </a:t>
            </a:r>
            <a:r>
              <a:rPr lang="tr-TR" sz="1400" dirty="0" err="1"/>
              <a:t>topologies</a:t>
            </a:r>
            <a:r>
              <a:rPr lang="tr-TR" sz="1400" dirty="0"/>
              <a:t> </a:t>
            </a:r>
            <a:r>
              <a:rPr lang="tr-TR" sz="1400" dirty="0" err="1"/>
              <a:t>were</a:t>
            </a:r>
            <a:r>
              <a:rPr lang="tr-TR" sz="1400" dirty="0"/>
              <a:t> </a:t>
            </a:r>
            <a:r>
              <a:rPr lang="tr-TR" sz="1400" dirty="0" err="1"/>
              <a:t>also</a:t>
            </a:r>
            <a:r>
              <a:rPr lang="tr-TR" sz="1400" dirty="0"/>
              <a:t> </a:t>
            </a:r>
            <a:r>
              <a:rPr lang="tr-TR" sz="1400" dirty="0" err="1"/>
              <a:t>low</a:t>
            </a:r>
            <a:r>
              <a:rPr lang="tr-TR" sz="1400" dirty="0"/>
              <a:t> </a:t>
            </a:r>
            <a:r>
              <a:rPr lang="tr-TR" sz="1400" dirty="0" err="1"/>
              <a:t>cost</a:t>
            </a:r>
            <a:r>
              <a:rPr lang="tr-TR" sz="1400" dirty="0"/>
              <a:t> </a:t>
            </a:r>
            <a:r>
              <a:rPr lang="tr-TR" sz="1400" dirty="0" err="1"/>
              <a:t>to</a:t>
            </a:r>
            <a:r>
              <a:rPr lang="tr-TR" sz="1400" dirty="0"/>
              <a:t> </a:t>
            </a:r>
            <a:r>
              <a:rPr lang="tr-TR" sz="1400" dirty="0" err="1"/>
              <a:t>install</a:t>
            </a:r>
            <a:r>
              <a:rPr lang="tr-TR" sz="1400" dirty="0"/>
              <a:t>.</a:t>
            </a:r>
            <a:endParaRPr sz="1400" dirty="0"/>
          </a:p>
          <a:p>
            <a:pPr marL="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Disadvantages</a:t>
            </a:r>
            <a:endParaRPr sz="1400" b="1" dirty="0"/>
          </a:p>
          <a:p>
            <a:pPr marL="0" lvl="0" indent="0" algn="l" rtl="0">
              <a:lnSpc>
                <a:spcPct val="100000"/>
              </a:lnSpc>
              <a:spcBef>
                <a:spcPts val="0"/>
              </a:spcBef>
              <a:spcAft>
                <a:spcPts val="0"/>
              </a:spcAft>
              <a:buSzPts val="1400"/>
              <a:buNone/>
            </a:pPr>
            <a:r>
              <a:rPr lang="tr-TR" sz="1400" dirty="0" err="1"/>
              <a:t>One</a:t>
            </a:r>
            <a:r>
              <a:rPr lang="tr-TR" sz="1400" dirty="0"/>
              <a:t> of </a:t>
            </a:r>
            <a:r>
              <a:rPr lang="tr-TR" sz="1400" dirty="0" err="1"/>
              <a:t>the</a:t>
            </a:r>
            <a:r>
              <a:rPr lang="tr-TR" sz="1400" dirty="0"/>
              <a:t> </a:t>
            </a:r>
            <a:r>
              <a:rPr lang="tr-TR" sz="1400" dirty="0" err="1"/>
              <a:t>reasons</a:t>
            </a:r>
            <a:r>
              <a:rPr lang="tr-TR" sz="1400" dirty="0"/>
              <a:t> </a:t>
            </a:r>
            <a:r>
              <a:rPr lang="tr-TR" sz="1400" dirty="0" err="1"/>
              <a:t>why</a:t>
            </a:r>
            <a:r>
              <a:rPr lang="tr-TR" sz="1400" dirty="0"/>
              <a:t> ring </a:t>
            </a:r>
            <a:r>
              <a:rPr lang="tr-TR" sz="1400" dirty="0" err="1"/>
              <a:t>topologies</a:t>
            </a:r>
            <a:r>
              <a:rPr lang="tr-TR" sz="1400" dirty="0"/>
              <a:t> </a:t>
            </a:r>
            <a:r>
              <a:rPr lang="tr-TR" sz="1400" dirty="0" err="1"/>
              <a:t>were</a:t>
            </a:r>
            <a:r>
              <a:rPr lang="tr-TR" sz="1400" dirty="0"/>
              <a:t> </a:t>
            </a:r>
            <a:r>
              <a:rPr lang="tr-TR" sz="1400" dirty="0" err="1"/>
              <a:t>replaced</a:t>
            </a:r>
            <a:r>
              <a:rPr lang="tr-TR" sz="1400" dirty="0"/>
              <a:t> is </a:t>
            </a:r>
            <a:r>
              <a:rPr lang="tr-TR" sz="1400" dirty="0" err="1"/>
              <a:t>because</a:t>
            </a:r>
            <a:r>
              <a:rPr lang="tr-TR" sz="1400" dirty="0"/>
              <a:t> they </a:t>
            </a:r>
            <a:r>
              <a:rPr lang="tr-TR" sz="1400" dirty="0" err="1"/>
              <a:t>are</a:t>
            </a:r>
            <a:r>
              <a:rPr lang="tr-TR" sz="1400" dirty="0"/>
              <a:t> </a:t>
            </a:r>
            <a:r>
              <a:rPr lang="tr-TR" sz="1400" dirty="0" err="1"/>
              <a:t>very</a:t>
            </a:r>
            <a:r>
              <a:rPr lang="tr-TR" sz="1400" dirty="0"/>
              <a:t> </a:t>
            </a:r>
            <a:r>
              <a:rPr lang="tr-TR" sz="1400" dirty="0" err="1"/>
              <a:t>vulnerable</a:t>
            </a:r>
            <a:r>
              <a:rPr lang="tr-TR" sz="1400" dirty="0"/>
              <a:t> </a:t>
            </a:r>
            <a:r>
              <a:rPr lang="tr-TR" sz="1400" dirty="0" err="1"/>
              <a:t>to</a:t>
            </a:r>
            <a:r>
              <a:rPr lang="tr-TR" sz="1400" dirty="0"/>
              <a:t> </a:t>
            </a:r>
            <a:r>
              <a:rPr lang="tr-TR" sz="1400" dirty="0" err="1"/>
              <a:t>failure</a:t>
            </a:r>
            <a:r>
              <a:rPr lang="tr-TR" sz="1400" dirty="0"/>
              <a:t>. </a:t>
            </a:r>
            <a:r>
              <a:rPr lang="tr-TR" sz="1400" dirty="0" err="1"/>
              <a:t>The</a:t>
            </a:r>
            <a:r>
              <a:rPr lang="tr-TR" sz="1400" dirty="0"/>
              <a:t> </a:t>
            </a:r>
            <a:r>
              <a:rPr lang="tr-TR" sz="1400" dirty="0" err="1"/>
              <a:t>failure</a:t>
            </a:r>
            <a:r>
              <a:rPr lang="tr-TR" sz="1400" dirty="0"/>
              <a:t> of </a:t>
            </a:r>
            <a:r>
              <a:rPr lang="tr-TR" sz="1400" dirty="0" err="1"/>
              <a:t>one</a:t>
            </a:r>
            <a:r>
              <a:rPr lang="tr-TR" sz="1400" dirty="0"/>
              <a:t> </a:t>
            </a:r>
            <a:r>
              <a:rPr lang="tr-TR" sz="1400" dirty="0" err="1"/>
              <a:t>node</a:t>
            </a:r>
            <a:r>
              <a:rPr lang="tr-TR" sz="1400" dirty="0"/>
              <a:t> can </a:t>
            </a:r>
            <a:r>
              <a:rPr lang="tr-TR" sz="1400" dirty="0" err="1"/>
              <a:t>take</a:t>
            </a:r>
            <a:r>
              <a:rPr lang="tr-TR" sz="1400" dirty="0"/>
              <a:t> </a:t>
            </a:r>
            <a:r>
              <a:rPr lang="tr-TR" sz="1400" dirty="0" err="1"/>
              <a:t>the</a:t>
            </a:r>
            <a:r>
              <a:rPr lang="tr-TR" sz="1400" dirty="0"/>
              <a:t> </a:t>
            </a:r>
            <a:r>
              <a:rPr lang="tr-TR" sz="1400" dirty="0" err="1"/>
              <a:t>entire</a:t>
            </a:r>
            <a:r>
              <a:rPr lang="tr-TR" sz="1400" dirty="0"/>
              <a:t> network </a:t>
            </a:r>
            <a:r>
              <a:rPr lang="tr-TR" sz="1400" dirty="0" err="1"/>
              <a:t>out</a:t>
            </a:r>
            <a:r>
              <a:rPr lang="tr-TR" sz="1400" dirty="0"/>
              <a:t> of </a:t>
            </a:r>
            <a:r>
              <a:rPr lang="tr-TR" sz="1400" dirty="0" err="1"/>
              <a:t>operation</a:t>
            </a:r>
            <a:r>
              <a:rPr lang="tr-TR" sz="1400" dirty="0"/>
              <a:t>. </a:t>
            </a:r>
            <a:r>
              <a:rPr lang="tr-TR" sz="1400" dirty="0" err="1"/>
              <a:t>This</a:t>
            </a:r>
            <a:r>
              <a:rPr lang="tr-TR" sz="1400" dirty="0"/>
              <a:t> </a:t>
            </a:r>
            <a:r>
              <a:rPr lang="tr-TR" sz="1400" dirty="0" err="1"/>
              <a:t>means</a:t>
            </a:r>
            <a:r>
              <a:rPr lang="tr-TR" sz="1400" dirty="0"/>
              <a:t> </a:t>
            </a:r>
            <a:r>
              <a:rPr lang="tr-TR" sz="1400" dirty="0" err="1"/>
              <a:t>that</a:t>
            </a:r>
            <a:r>
              <a:rPr lang="tr-TR" sz="1400" dirty="0"/>
              <a:t> ring </a:t>
            </a:r>
            <a:r>
              <a:rPr lang="tr-TR" sz="1400" dirty="0" err="1"/>
              <a:t>topology</a:t>
            </a:r>
            <a:r>
              <a:rPr lang="tr-TR" sz="1400" dirty="0"/>
              <a:t> </a:t>
            </a:r>
            <a:r>
              <a:rPr lang="tr-TR" sz="1400" dirty="0" err="1"/>
              <a:t>networks</a:t>
            </a:r>
            <a:r>
              <a:rPr lang="tr-TR" sz="1400" dirty="0"/>
              <a:t> </a:t>
            </a:r>
            <a:r>
              <a:rPr lang="tr-TR" sz="1400" dirty="0" err="1"/>
              <a:t>needed</a:t>
            </a:r>
            <a:r>
              <a:rPr lang="tr-TR" sz="1400" dirty="0"/>
              <a:t> </a:t>
            </a:r>
            <a:r>
              <a:rPr lang="tr-TR" sz="1400" dirty="0" err="1"/>
              <a:t>to</a:t>
            </a:r>
            <a:r>
              <a:rPr lang="tr-TR" sz="1400" dirty="0"/>
              <a:t> be </a:t>
            </a:r>
            <a:r>
              <a:rPr lang="tr-TR" sz="1400" dirty="0" err="1"/>
              <a:t>constantly</a:t>
            </a:r>
            <a:r>
              <a:rPr lang="tr-TR" sz="1400" dirty="0"/>
              <a:t> </a:t>
            </a:r>
            <a:r>
              <a:rPr lang="tr-TR" sz="1400" dirty="0" err="1"/>
              <a:t>managed</a:t>
            </a:r>
            <a:r>
              <a:rPr lang="tr-TR" sz="1400" dirty="0"/>
              <a:t> </a:t>
            </a:r>
            <a:r>
              <a:rPr lang="tr-TR" sz="1400" dirty="0" err="1"/>
              <a:t>to</a:t>
            </a:r>
            <a:r>
              <a:rPr lang="tr-TR" sz="1400" dirty="0"/>
              <a:t> </a:t>
            </a:r>
            <a:r>
              <a:rPr lang="tr-TR" sz="1400" dirty="0" err="1"/>
              <a:t>ensure</a:t>
            </a:r>
            <a:r>
              <a:rPr lang="tr-TR" sz="1400" dirty="0"/>
              <a:t> </a:t>
            </a:r>
            <a:r>
              <a:rPr lang="tr-TR" sz="1400" dirty="0" err="1"/>
              <a:t>that</a:t>
            </a:r>
            <a:r>
              <a:rPr lang="tr-TR" sz="1400" dirty="0"/>
              <a:t> </a:t>
            </a:r>
            <a:r>
              <a:rPr lang="tr-TR" sz="1400" dirty="0" err="1"/>
              <a:t>all</a:t>
            </a:r>
            <a:r>
              <a:rPr lang="tr-TR" sz="1400" dirty="0"/>
              <a:t> </a:t>
            </a:r>
            <a:r>
              <a:rPr lang="tr-TR" sz="1400" dirty="0" err="1"/>
              <a:t>nodes</a:t>
            </a:r>
            <a:r>
              <a:rPr lang="tr-TR" sz="1400" dirty="0"/>
              <a:t> </a:t>
            </a:r>
            <a:r>
              <a:rPr lang="tr-TR" sz="1400" dirty="0" err="1"/>
              <a:t>are</a:t>
            </a:r>
            <a:r>
              <a:rPr lang="tr-TR" sz="1400" dirty="0"/>
              <a:t> in </a:t>
            </a:r>
            <a:r>
              <a:rPr lang="tr-TR" sz="1400" dirty="0" err="1"/>
              <a:t>good</a:t>
            </a:r>
            <a:r>
              <a:rPr lang="tr-TR" sz="1400" dirty="0"/>
              <a:t> </a:t>
            </a:r>
            <a:r>
              <a:rPr lang="tr-TR" sz="1400" dirty="0" err="1"/>
              <a:t>health</a:t>
            </a:r>
            <a:r>
              <a:rPr lang="tr-TR" sz="1400" dirty="0"/>
              <a:t>. </a:t>
            </a:r>
            <a:r>
              <a:rPr lang="tr-TR" sz="1400" dirty="0" err="1"/>
              <a:t>However</a:t>
            </a:r>
            <a:r>
              <a:rPr lang="tr-TR" sz="1400" dirty="0"/>
              <a:t>, </a:t>
            </a:r>
            <a:r>
              <a:rPr lang="tr-TR" sz="1400" dirty="0" err="1"/>
              <a:t>even</a:t>
            </a:r>
            <a:r>
              <a:rPr lang="tr-TR" sz="1400" dirty="0"/>
              <a:t> </a:t>
            </a:r>
            <a:r>
              <a:rPr lang="tr-TR" sz="1400" dirty="0" err="1"/>
              <a:t>if</a:t>
            </a:r>
            <a:r>
              <a:rPr lang="tr-TR" sz="1400" dirty="0"/>
              <a:t> </a:t>
            </a:r>
            <a:r>
              <a:rPr lang="tr-TR" sz="1400" dirty="0" err="1"/>
              <a:t>the</a:t>
            </a:r>
            <a:r>
              <a:rPr lang="tr-TR" sz="1400" dirty="0"/>
              <a:t> </a:t>
            </a:r>
            <a:r>
              <a:rPr lang="tr-TR" sz="1400" dirty="0" err="1"/>
              <a:t>nodes</a:t>
            </a:r>
            <a:r>
              <a:rPr lang="tr-TR" sz="1400" dirty="0"/>
              <a:t> </a:t>
            </a:r>
            <a:r>
              <a:rPr lang="tr-TR" sz="1400" dirty="0" err="1"/>
              <a:t>were</a:t>
            </a:r>
            <a:r>
              <a:rPr lang="tr-TR" sz="1400" dirty="0"/>
              <a:t> in </a:t>
            </a:r>
            <a:r>
              <a:rPr lang="tr-TR" sz="1400" dirty="0" err="1"/>
              <a:t>good</a:t>
            </a:r>
            <a:r>
              <a:rPr lang="tr-TR" sz="1400" dirty="0"/>
              <a:t> </a:t>
            </a:r>
            <a:r>
              <a:rPr lang="tr-TR" sz="1400" dirty="0" err="1"/>
              <a:t>health</a:t>
            </a:r>
            <a:r>
              <a:rPr lang="tr-TR" sz="1400" dirty="0"/>
              <a:t> </a:t>
            </a:r>
            <a:r>
              <a:rPr lang="tr-TR" sz="1400" dirty="0" err="1"/>
              <a:t>your</a:t>
            </a:r>
            <a:r>
              <a:rPr lang="tr-TR" sz="1400" dirty="0"/>
              <a:t> network </a:t>
            </a:r>
            <a:r>
              <a:rPr lang="tr-TR" sz="1400" dirty="0" err="1"/>
              <a:t>could</a:t>
            </a:r>
            <a:r>
              <a:rPr lang="tr-TR" sz="1400" dirty="0"/>
              <a:t> </a:t>
            </a:r>
            <a:r>
              <a:rPr lang="tr-TR" sz="1400" dirty="0" err="1"/>
              <a:t>still</a:t>
            </a:r>
            <a:r>
              <a:rPr lang="tr-TR" sz="1400" dirty="0"/>
              <a:t> be </a:t>
            </a:r>
            <a:r>
              <a:rPr lang="tr-TR" sz="1400" dirty="0" err="1"/>
              <a:t>knocked</a:t>
            </a:r>
            <a:r>
              <a:rPr lang="tr-TR" sz="1400" dirty="0"/>
              <a:t> offline </a:t>
            </a:r>
            <a:r>
              <a:rPr lang="tr-TR" sz="1400" dirty="0" err="1"/>
              <a:t>by</a:t>
            </a:r>
            <a:r>
              <a:rPr lang="tr-TR" sz="1400" dirty="0"/>
              <a:t> a </a:t>
            </a:r>
            <a:r>
              <a:rPr lang="tr-TR" sz="1400" dirty="0" err="1"/>
              <a:t>transmission</a:t>
            </a:r>
            <a:r>
              <a:rPr lang="tr-TR" sz="1400" dirty="0"/>
              <a:t> </a:t>
            </a:r>
            <a:r>
              <a:rPr lang="tr-TR" sz="1400" dirty="0" err="1"/>
              <a:t>line</a:t>
            </a:r>
            <a:r>
              <a:rPr lang="tr-TR" sz="1400" dirty="0"/>
              <a:t> </a:t>
            </a:r>
            <a:r>
              <a:rPr lang="tr-TR" sz="1400" dirty="0" err="1"/>
              <a:t>failure</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a:t>Ring </a:t>
            </a:r>
            <a:r>
              <a:rPr lang="tr-TR" sz="1400" dirty="0" err="1"/>
              <a:t>topologies</a:t>
            </a:r>
            <a:r>
              <a:rPr lang="tr-TR" sz="1400" dirty="0"/>
              <a:t> </a:t>
            </a:r>
            <a:r>
              <a:rPr lang="tr-TR" sz="1400" dirty="0" err="1"/>
              <a:t>also</a:t>
            </a:r>
            <a:r>
              <a:rPr lang="tr-TR" sz="1400" dirty="0"/>
              <a:t> </a:t>
            </a:r>
            <a:r>
              <a:rPr lang="tr-TR" sz="1400" dirty="0" err="1"/>
              <a:t>raised</a:t>
            </a:r>
            <a:r>
              <a:rPr lang="tr-TR" sz="1400" dirty="0"/>
              <a:t> </a:t>
            </a:r>
            <a:r>
              <a:rPr lang="tr-TR" sz="1400" dirty="0" err="1"/>
              <a:t>scalability</a:t>
            </a:r>
            <a:r>
              <a:rPr lang="tr-TR" sz="1400" dirty="0"/>
              <a:t> </a:t>
            </a:r>
            <a:r>
              <a:rPr lang="tr-TR" sz="1400" dirty="0" err="1"/>
              <a:t>concerns</a:t>
            </a:r>
            <a:r>
              <a:rPr lang="tr-TR" sz="1400" dirty="0"/>
              <a:t>. </a:t>
            </a:r>
            <a:r>
              <a:rPr lang="tr-TR" sz="1400" dirty="0" err="1"/>
              <a:t>For</a:t>
            </a:r>
            <a:r>
              <a:rPr lang="tr-TR" sz="1400" dirty="0"/>
              <a:t> </a:t>
            </a:r>
            <a:r>
              <a:rPr lang="tr-TR" sz="1400" dirty="0" err="1"/>
              <a:t>instance</a:t>
            </a:r>
            <a:r>
              <a:rPr lang="tr-TR" sz="1400" dirty="0"/>
              <a:t>, </a:t>
            </a:r>
            <a:r>
              <a:rPr lang="tr-TR" sz="1400" dirty="0" err="1"/>
              <a:t>bandwidth</a:t>
            </a:r>
            <a:r>
              <a:rPr lang="tr-TR" sz="1400" dirty="0"/>
              <a:t> is </a:t>
            </a:r>
            <a:r>
              <a:rPr lang="tr-TR" sz="1400" dirty="0" err="1"/>
              <a:t>shared</a:t>
            </a:r>
            <a:r>
              <a:rPr lang="tr-TR" sz="1400" dirty="0"/>
              <a:t> </a:t>
            </a:r>
            <a:r>
              <a:rPr lang="tr-TR" sz="1400" dirty="0" err="1"/>
              <a:t>by</a:t>
            </a:r>
            <a:r>
              <a:rPr lang="tr-TR" sz="1400" dirty="0"/>
              <a:t> </a:t>
            </a:r>
            <a:r>
              <a:rPr lang="tr-TR" sz="1400" dirty="0" err="1"/>
              <a:t>all</a:t>
            </a:r>
            <a:r>
              <a:rPr lang="tr-TR" sz="1400" dirty="0"/>
              <a:t> </a:t>
            </a:r>
            <a:r>
              <a:rPr lang="tr-TR" sz="1400" dirty="0" err="1"/>
              <a:t>devices</a:t>
            </a:r>
            <a:r>
              <a:rPr lang="tr-TR" sz="1400" dirty="0"/>
              <a:t> </a:t>
            </a:r>
            <a:r>
              <a:rPr lang="tr-TR" sz="1400" dirty="0" err="1"/>
              <a:t>within</a:t>
            </a:r>
            <a:r>
              <a:rPr lang="tr-TR" sz="1400" dirty="0"/>
              <a:t> </a:t>
            </a:r>
            <a:r>
              <a:rPr lang="tr-TR" sz="1400" dirty="0" err="1"/>
              <a:t>the</a:t>
            </a:r>
            <a:r>
              <a:rPr lang="tr-TR" sz="1400" dirty="0"/>
              <a:t> network. </a:t>
            </a:r>
            <a:r>
              <a:rPr lang="tr-TR" sz="1400" dirty="0" err="1"/>
              <a:t>In</a:t>
            </a:r>
            <a:r>
              <a:rPr lang="tr-TR" sz="1400" dirty="0"/>
              <a:t> </a:t>
            </a:r>
            <a:r>
              <a:rPr lang="tr-TR" sz="1400" dirty="0" err="1"/>
              <a:t>addition</a:t>
            </a:r>
            <a:r>
              <a:rPr lang="tr-TR" sz="1400" dirty="0"/>
              <a:t>, </a:t>
            </a:r>
            <a:r>
              <a:rPr lang="tr-TR" sz="1400" dirty="0" err="1"/>
              <a:t>the</a:t>
            </a:r>
            <a:r>
              <a:rPr lang="tr-TR" sz="1400" dirty="0"/>
              <a:t> </a:t>
            </a:r>
            <a:r>
              <a:rPr lang="tr-TR" sz="1400" dirty="0" err="1"/>
              <a:t>more</a:t>
            </a:r>
            <a:r>
              <a:rPr lang="tr-TR" sz="1400" dirty="0"/>
              <a:t> </a:t>
            </a:r>
            <a:r>
              <a:rPr lang="tr-TR" sz="1400" dirty="0" err="1"/>
              <a:t>devices</a:t>
            </a:r>
            <a:r>
              <a:rPr lang="tr-TR" sz="1400" dirty="0"/>
              <a:t> </a:t>
            </a:r>
            <a:r>
              <a:rPr lang="tr-TR" sz="1400" dirty="0" err="1"/>
              <a:t>that</a:t>
            </a:r>
            <a:r>
              <a:rPr lang="tr-TR" sz="1400" dirty="0"/>
              <a:t> </a:t>
            </a:r>
            <a:r>
              <a:rPr lang="tr-TR" sz="1400" dirty="0" err="1"/>
              <a:t>are</a:t>
            </a:r>
            <a:r>
              <a:rPr lang="tr-TR" sz="1400" dirty="0"/>
              <a:t> </a:t>
            </a:r>
            <a:r>
              <a:rPr lang="tr-TR" sz="1400" dirty="0" err="1"/>
              <a:t>added</a:t>
            </a:r>
            <a:r>
              <a:rPr lang="tr-TR" sz="1400" dirty="0"/>
              <a:t> </a:t>
            </a:r>
            <a:r>
              <a:rPr lang="tr-TR" sz="1400" dirty="0" err="1"/>
              <a:t>to</a:t>
            </a:r>
            <a:r>
              <a:rPr lang="tr-TR" sz="1400" dirty="0"/>
              <a:t> a network </a:t>
            </a:r>
            <a:r>
              <a:rPr lang="tr-TR" sz="1400" dirty="0" err="1"/>
              <a:t>the</a:t>
            </a:r>
            <a:r>
              <a:rPr lang="tr-TR" sz="1400" dirty="0"/>
              <a:t> </a:t>
            </a:r>
            <a:r>
              <a:rPr lang="tr-TR" sz="1400" dirty="0" err="1"/>
              <a:t>more</a:t>
            </a:r>
            <a:r>
              <a:rPr lang="tr-TR" sz="1400" dirty="0"/>
              <a:t> </a:t>
            </a:r>
            <a:r>
              <a:rPr lang="tr-TR" sz="1400" dirty="0" err="1"/>
              <a:t>communication</a:t>
            </a:r>
            <a:r>
              <a:rPr lang="tr-TR" sz="1400" dirty="0"/>
              <a:t> </a:t>
            </a:r>
            <a:r>
              <a:rPr lang="tr-TR" sz="1400" dirty="0" err="1"/>
              <a:t>delay</a:t>
            </a:r>
            <a:r>
              <a:rPr lang="tr-TR" sz="1400" dirty="0"/>
              <a:t> </a:t>
            </a:r>
            <a:r>
              <a:rPr lang="tr-TR" sz="1400" dirty="0" err="1"/>
              <a:t>the</a:t>
            </a:r>
            <a:r>
              <a:rPr lang="tr-TR" sz="1400" dirty="0"/>
              <a:t> network </a:t>
            </a:r>
            <a:r>
              <a:rPr lang="tr-TR" sz="1400" dirty="0" err="1"/>
              <a:t>experiences</a:t>
            </a:r>
            <a:r>
              <a:rPr lang="tr-TR" sz="1400" dirty="0"/>
              <a:t>. </a:t>
            </a:r>
            <a:r>
              <a:rPr lang="tr-TR" sz="1400" dirty="0" err="1"/>
              <a:t>This</a:t>
            </a:r>
            <a:r>
              <a:rPr lang="tr-TR" sz="1400" dirty="0"/>
              <a:t> </a:t>
            </a:r>
            <a:r>
              <a:rPr lang="tr-TR" sz="1400" dirty="0" err="1"/>
              <a:t>means</a:t>
            </a:r>
            <a:r>
              <a:rPr lang="tr-TR" sz="1400" dirty="0"/>
              <a:t> </a:t>
            </a:r>
            <a:r>
              <a:rPr lang="tr-TR" sz="1400" dirty="0" err="1"/>
              <a:t>that</a:t>
            </a:r>
            <a:r>
              <a:rPr lang="tr-TR" sz="1400" dirty="0"/>
              <a:t> </a:t>
            </a:r>
            <a:r>
              <a:rPr lang="tr-TR" sz="1400" dirty="0" err="1"/>
              <a:t>the</a:t>
            </a:r>
            <a:r>
              <a:rPr lang="tr-TR" sz="1400" dirty="0"/>
              <a:t> </a:t>
            </a:r>
            <a:r>
              <a:rPr lang="tr-TR" sz="1400" dirty="0" err="1"/>
              <a:t>number</a:t>
            </a:r>
            <a:r>
              <a:rPr lang="tr-TR" sz="1400" dirty="0"/>
              <a:t> of </a:t>
            </a:r>
            <a:r>
              <a:rPr lang="tr-TR" sz="1400" dirty="0" err="1"/>
              <a:t>devices</a:t>
            </a:r>
            <a:r>
              <a:rPr lang="tr-TR" sz="1400" dirty="0"/>
              <a:t> </a:t>
            </a:r>
            <a:r>
              <a:rPr lang="tr-TR" sz="1400" dirty="0" err="1"/>
              <a:t>added</a:t>
            </a:r>
            <a:r>
              <a:rPr lang="tr-TR" sz="1400" dirty="0"/>
              <a:t> </a:t>
            </a:r>
            <a:r>
              <a:rPr lang="tr-TR" sz="1400" dirty="0" err="1"/>
              <a:t>to</a:t>
            </a:r>
            <a:r>
              <a:rPr lang="tr-TR" sz="1400" dirty="0"/>
              <a:t> a network </a:t>
            </a:r>
            <a:r>
              <a:rPr lang="tr-TR" sz="1400" dirty="0" err="1"/>
              <a:t>topology</a:t>
            </a:r>
            <a:r>
              <a:rPr lang="tr-TR" sz="1400" dirty="0"/>
              <a:t> </a:t>
            </a:r>
            <a:r>
              <a:rPr lang="tr-TR" sz="1400" dirty="0" err="1"/>
              <a:t>needed</a:t>
            </a:r>
            <a:r>
              <a:rPr lang="tr-TR" sz="1400" dirty="0"/>
              <a:t> </a:t>
            </a:r>
            <a:r>
              <a:rPr lang="tr-TR" sz="1400" dirty="0" err="1"/>
              <a:t>to</a:t>
            </a:r>
            <a:r>
              <a:rPr lang="tr-TR" sz="1400" dirty="0"/>
              <a:t> be </a:t>
            </a:r>
            <a:r>
              <a:rPr lang="tr-TR" sz="1400" dirty="0" err="1"/>
              <a:t>monitored</a:t>
            </a:r>
            <a:r>
              <a:rPr lang="tr-TR" sz="1400" dirty="0"/>
              <a:t> </a:t>
            </a:r>
            <a:r>
              <a:rPr lang="tr-TR" sz="1400" dirty="0" err="1"/>
              <a:t>carefully</a:t>
            </a:r>
            <a:r>
              <a:rPr lang="tr-TR" sz="1400" dirty="0"/>
              <a:t> </a:t>
            </a:r>
            <a:r>
              <a:rPr lang="tr-TR" sz="1400" dirty="0" err="1"/>
              <a:t>to</a:t>
            </a:r>
            <a:r>
              <a:rPr lang="tr-TR" sz="1400" dirty="0"/>
              <a:t> </a:t>
            </a:r>
            <a:r>
              <a:rPr lang="tr-TR" sz="1400" dirty="0" err="1"/>
              <a:t>make</a:t>
            </a:r>
            <a:r>
              <a:rPr lang="tr-TR" sz="1400" dirty="0"/>
              <a:t> sure </a:t>
            </a:r>
            <a:r>
              <a:rPr lang="tr-TR" sz="1400" dirty="0" err="1"/>
              <a:t>that</a:t>
            </a:r>
            <a:r>
              <a:rPr lang="tr-TR" sz="1400" dirty="0"/>
              <a:t> </a:t>
            </a:r>
            <a:r>
              <a:rPr lang="tr-TR" sz="1400" dirty="0" err="1"/>
              <a:t>the</a:t>
            </a:r>
            <a:r>
              <a:rPr lang="tr-TR" sz="1400" dirty="0"/>
              <a:t> network </a:t>
            </a:r>
            <a:r>
              <a:rPr lang="tr-TR" sz="1400" dirty="0" err="1"/>
              <a:t>resources</a:t>
            </a:r>
            <a:r>
              <a:rPr lang="tr-TR" sz="1400" dirty="0"/>
              <a:t> </a:t>
            </a:r>
            <a:r>
              <a:rPr lang="tr-TR" sz="1400" dirty="0" err="1"/>
              <a:t>weren’t</a:t>
            </a:r>
            <a:r>
              <a:rPr lang="tr-TR" sz="1400" dirty="0"/>
              <a:t> </a:t>
            </a:r>
            <a:r>
              <a:rPr lang="tr-TR" sz="1400" dirty="0" err="1"/>
              <a:t>stretched</a:t>
            </a:r>
            <a:r>
              <a:rPr lang="tr-TR" sz="1400" dirty="0"/>
              <a:t> </a:t>
            </a:r>
            <a:r>
              <a:rPr lang="tr-TR" sz="1400" dirty="0" err="1"/>
              <a:t>beyond</a:t>
            </a:r>
            <a:r>
              <a:rPr lang="tr-TR" sz="1400" dirty="0"/>
              <a:t> </a:t>
            </a:r>
            <a:r>
              <a:rPr lang="tr-TR" sz="1400" dirty="0" err="1"/>
              <a:t>their</a:t>
            </a:r>
            <a:r>
              <a:rPr lang="tr-TR" sz="1400" dirty="0"/>
              <a:t> limit.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tr-TR" sz="1400" dirty="0" err="1"/>
              <a:t>Making</a:t>
            </a:r>
            <a:r>
              <a:rPr lang="tr-TR" sz="1400" dirty="0"/>
              <a:t> </a:t>
            </a:r>
            <a:r>
              <a:rPr lang="tr-TR" sz="1400" dirty="0" err="1"/>
              <a:t>changes</a:t>
            </a:r>
            <a:r>
              <a:rPr lang="tr-TR" sz="1400" dirty="0"/>
              <a:t> </a:t>
            </a:r>
            <a:r>
              <a:rPr lang="tr-TR" sz="1400" dirty="0" err="1"/>
              <a:t>to</a:t>
            </a:r>
            <a:r>
              <a:rPr lang="tr-TR" sz="1400" dirty="0"/>
              <a:t> a ring </a:t>
            </a:r>
            <a:r>
              <a:rPr lang="tr-TR" sz="1400" dirty="0" err="1"/>
              <a:t>topology</a:t>
            </a:r>
            <a:r>
              <a:rPr lang="tr-TR" sz="1400" dirty="0"/>
              <a:t> </a:t>
            </a:r>
            <a:r>
              <a:rPr lang="tr-TR" sz="1400" dirty="0" err="1"/>
              <a:t>was</a:t>
            </a:r>
            <a:r>
              <a:rPr lang="tr-TR" sz="1400" dirty="0"/>
              <a:t> </a:t>
            </a:r>
            <a:r>
              <a:rPr lang="tr-TR" sz="1400" dirty="0" err="1"/>
              <a:t>also</a:t>
            </a:r>
            <a:r>
              <a:rPr lang="tr-TR" sz="1400" dirty="0"/>
              <a:t> </a:t>
            </a:r>
            <a:r>
              <a:rPr lang="tr-TR" sz="1400" dirty="0" err="1"/>
              <a:t>complicated</a:t>
            </a:r>
            <a:r>
              <a:rPr lang="tr-TR" sz="1400" dirty="0"/>
              <a:t> </a:t>
            </a:r>
            <a:r>
              <a:rPr lang="tr-TR" sz="1400" dirty="0" err="1"/>
              <a:t>because</a:t>
            </a:r>
            <a:r>
              <a:rPr lang="tr-TR" sz="1400" dirty="0"/>
              <a:t> </a:t>
            </a:r>
            <a:r>
              <a:rPr lang="tr-TR" sz="1400" dirty="0" err="1"/>
              <a:t>you</a:t>
            </a:r>
            <a:r>
              <a:rPr lang="tr-TR" sz="1400" dirty="0"/>
              <a:t> </a:t>
            </a:r>
            <a:r>
              <a:rPr lang="tr-TR" sz="1400" dirty="0" err="1"/>
              <a:t>need</a:t>
            </a:r>
            <a:r>
              <a:rPr lang="tr-TR" sz="1400" dirty="0"/>
              <a:t> </a:t>
            </a:r>
            <a:r>
              <a:rPr lang="tr-TR" sz="1400" dirty="0" err="1"/>
              <a:t>to</a:t>
            </a:r>
            <a:r>
              <a:rPr lang="tr-TR" sz="1400" dirty="0"/>
              <a:t> </a:t>
            </a:r>
            <a:r>
              <a:rPr lang="tr-TR" sz="1400" dirty="0" err="1"/>
              <a:t>shut</a:t>
            </a:r>
            <a:r>
              <a:rPr lang="tr-TR" sz="1400" dirty="0"/>
              <a:t> </a:t>
            </a:r>
            <a:r>
              <a:rPr lang="tr-TR" sz="1400" dirty="0" err="1"/>
              <a:t>down</a:t>
            </a:r>
            <a:r>
              <a:rPr lang="tr-TR" sz="1400" dirty="0"/>
              <a:t> </a:t>
            </a:r>
            <a:r>
              <a:rPr lang="tr-TR" sz="1400" dirty="0" err="1"/>
              <a:t>the</a:t>
            </a:r>
            <a:r>
              <a:rPr lang="tr-TR" sz="1400" dirty="0"/>
              <a:t> network </a:t>
            </a:r>
            <a:r>
              <a:rPr lang="tr-TR" sz="1400" dirty="0" err="1"/>
              <a:t>to</a:t>
            </a:r>
            <a:r>
              <a:rPr lang="tr-TR" sz="1400" dirty="0"/>
              <a:t> </a:t>
            </a:r>
            <a:r>
              <a:rPr lang="tr-TR" sz="1400" dirty="0" err="1"/>
              <a:t>make</a:t>
            </a:r>
            <a:r>
              <a:rPr lang="tr-TR" sz="1400" dirty="0"/>
              <a:t> </a:t>
            </a:r>
            <a:r>
              <a:rPr lang="tr-TR" sz="1400" dirty="0" err="1"/>
              <a:t>changes</a:t>
            </a:r>
            <a:r>
              <a:rPr lang="tr-TR" sz="1400" dirty="0"/>
              <a:t> </a:t>
            </a:r>
            <a:r>
              <a:rPr lang="tr-TR" sz="1400" dirty="0" err="1"/>
              <a:t>to</a:t>
            </a:r>
            <a:r>
              <a:rPr lang="tr-TR" sz="1400" dirty="0"/>
              <a:t> </a:t>
            </a:r>
            <a:r>
              <a:rPr lang="tr-TR" sz="1400" dirty="0" err="1"/>
              <a:t>existing</a:t>
            </a:r>
            <a:r>
              <a:rPr lang="tr-TR" sz="1400" dirty="0"/>
              <a:t> </a:t>
            </a:r>
            <a:r>
              <a:rPr lang="tr-TR" sz="1400" dirty="0" err="1"/>
              <a:t>nodes</a:t>
            </a:r>
            <a:r>
              <a:rPr lang="tr-TR" sz="1400" dirty="0"/>
              <a:t> </a:t>
            </a:r>
            <a:r>
              <a:rPr lang="tr-TR" sz="1400" dirty="0" err="1"/>
              <a:t>or</a:t>
            </a:r>
            <a:r>
              <a:rPr lang="tr-TR" sz="1400" dirty="0"/>
              <a:t> </a:t>
            </a:r>
            <a:r>
              <a:rPr lang="tr-TR" sz="1400" dirty="0" err="1"/>
              <a:t>add</a:t>
            </a:r>
            <a:r>
              <a:rPr lang="tr-TR" sz="1400" dirty="0"/>
              <a:t> </a:t>
            </a:r>
            <a:r>
              <a:rPr lang="tr-TR" sz="1400" dirty="0" err="1"/>
              <a:t>new</a:t>
            </a:r>
            <a:r>
              <a:rPr lang="tr-TR" sz="1400" dirty="0"/>
              <a:t> </a:t>
            </a:r>
            <a:r>
              <a:rPr lang="tr-TR" sz="1400" dirty="0" err="1"/>
              <a:t>nodes</a:t>
            </a:r>
            <a:r>
              <a:rPr lang="tr-TR" sz="1400" dirty="0"/>
              <a:t>. </a:t>
            </a:r>
            <a:r>
              <a:rPr lang="tr-TR" sz="1400" dirty="0" err="1"/>
              <a:t>This</a:t>
            </a:r>
            <a:r>
              <a:rPr lang="tr-TR" sz="1400" dirty="0"/>
              <a:t> is far </a:t>
            </a:r>
            <a:r>
              <a:rPr lang="tr-TR" sz="1400" dirty="0" err="1"/>
              <a:t>from</a:t>
            </a:r>
            <a:r>
              <a:rPr lang="tr-TR" sz="1400" dirty="0"/>
              <a:t> ideal as </a:t>
            </a:r>
            <a:r>
              <a:rPr lang="tr-TR" sz="1400" dirty="0" err="1"/>
              <a:t>you’ll</a:t>
            </a:r>
            <a:r>
              <a:rPr lang="tr-TR" sz="1400" dirty="0"/>
              <a:t> </a:t>
            </a:r>
            <a:r>
              <a:rPr lang="tr-TR" sz="1400" dirty="0" err="1"/>
              <a:t>need</a:t>
            </a:r>
            <a:r>
              <a:rPr lang="tr-TR" sz="1400" dirty="0"/>
              <a:t> </a:t>
            </a:r>
            <a:r>
              <a:rPr lang="tr-TR" sz="1400" dirty="0" err="1"/>
              <a:t>to</a:t>
            </a:r>
            <a:r>
              <a:rPr lang="tr-TR" sz="1400" dirty="0"/>
              <a:t> </a:t>
            </a:r>
            <a:r>
              <a:rPr lang="tr-TR" sz="1400" dirty="0" err="1"/>
              <a:t>factor</a:t>
            </a:r>
            <a:r>
              <a:rPr lang="tr-TR" sz="1400" dirty="0"/>
              <a:t> in </a:t>
            </a:r>
            <a:r>
              <a:rPr lang="tr-TR" sz="1400" dirty="0" err="1"/>
              <a:t>downtime</a:t>
            </a:r>
            <a:r>
              <a:rPr lang="tr-TR" sz="1400" dirty="0"/>
              <a:t> </a:t>
            </a:r>
            <a:r>
              <a:rPr lang="tr-TR" sz="1400" dirty="0" err="1"/>
              <a:t>every</a:t>
            </a:r>
            <a:r>
              <a:rPr lang="tr-TR" sz="1400" dirty="0"/>
              <a:t> time </a:t>
            </a:r>
            <a:r>
              <a:rPr lang="tr-TR" sz="1400" dirty="0" err="1"/>
              <a:t>you</a:t>
            </a:r>
            <a:r>
              <a:rPr lang="tr-TR" sz="1400" dirty="0"/>
              <a:t> </a:t>
            </a:r>
            <a:r>
              <a:rPr lang="tr-TR" sz="1400" dirty="0" err="1"/>
              <a:t>want</a:t>
            </a:r>
            <a:r>
              <a:rPr lang="tr-TR" sz="1400" dirty="0"/>
              <a:t> </a:t>
            </a:r>
            <a:r>
              <a:rPr lang="tr-TR" sz="1400" dirty="0" err="1"/>
              <a:t>to</a:t>
            </a:r>
            <a:r>
              <a:rPr lang="tr-TR" sz="1400" dirty="0"/>
              <a:t> </a:t>
            </a:r>
            <a:r>
              <a:rPr lang="tr-TR" sz="1400" dirty="0" err="1"/>
              <a:t>make</a:t>
            </a:r>
            <a:r>
              <a:rPr lang="tr-TR" sz="1400" dirty="0"/>
              <a:t> a </a:t>
            </a:r>
            <a:r>
              <a:rPr lang="tr-TR" sz="1400" dirty="0" err="1"/>
              <a:t>change</a:t>
            </a:r>
            <a:r>
              <a:rPr lang="tr-TR" sz="1400" dirty="0"/>
              <a:t> </a:t>
            </a:r>
            <a:r>
              <a:rPr lang="tr-TR" sz="1400" dirty="0" err="1"/>
              <a:t>to</a:t>
            </a:r>
            <a:r>
              <a:rPr lang="tr-TR" sz="1400" dirty="0"/>
              <a:t> </a:t>
            </a:r>
            <a:r>
              <a:rPr lang="tr-TR" sz="1400" dirty="0" err="1"/>
              <a:t>the</a:t>
            </a:r>
            <a:r>
              <a:rPr lang="tr-TR" sz="1400" dirty="0"/>
              <a:t> </a:t>
            </a:r>
            <a:r>
              <a:rPr lang="tr-TR" sz="1400" dirty="0" err="1"/>
              <a:t>topological</a:t>
            </a:r>
            <a:r>
              <a:rPr lang="tr-TR" sz="1400" dirty="0"/>
              <a:t> </a:t>
            </a:r>
            <a:r>
              <a:rPr lang="tr-TR" sz="1400" dirty="0" err="1"/>
              <a:t>structure</a:t>
            </a:r>
            <a:r>
              <a:rPr lang="tr-TR" sz="1400" dirty="0"/>
              <a:t>!</a:t>
            </a: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endParaRPr sz="14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dirty="0"/>
              <a:t>A </a:t>
            </a:r>
            <a:r>
              <a:rPr lang="tr-TR" sz="1400" b="1" dirty="0"/>
              <a:t>mesh </a:t>
            </a:r>
            <a:r>
              <a:rPr lang="tr-TR" sz="1400" b="1" dirty="0" err="1"/>
              <a:t>topology</a:t>
            </a:r>
            <a:r>
              <a:rPr lang="tr-TR" sz="1400" dirty="0"/>
              <a:t> is a </a:t>
            </a:r>
            <a:r>
              <a:rPr lang="tr-TR" sz="1400" dirty="0" err="1"/>
              <a:t>point-to-point</a:t>
            </a:r>
            <a:r>
              <a:rPr lang="tr-TR" sz="1400" dirty="0"/>
              <a:t> </a:t>
            </a:r>
            <a:r>
              <a:rPr lang="tr-TR" sz="1400" dirty="0" err="1"/>
              <a:t>connection</a:t>
            </a:r>
            <a:r>
              <a:rPr lang="tr-TR" sz="1400" dirty="0"/>
              <a:t> </a:t>
            </a:r>
            <a:r>
              <a:rPr lang="tr-TR" sz="1400" dirty="0" err="1"/>
              <a:t>where</a:t>
            </a:r>
            <a:r>
              <a:rPr lang="tr-TR" sz="1400" dirty="0"/>
              <a:t> </a:t>
            </a:r>
            <a:r>
              <a:rPr lang="tr-TR" sz="1400" dirty="0" err="1"/>
              <a:t>nodes</a:t>
            </a:r>
            <a:r>
              <a:rPr lang="tr-TR" sz="1400" dirty="0"/>
              <a:t> </a:t>
            </a:r>
            <a:r>
              <a:rPr lang="tr-TR" sz="1400" dirty="0" err="1"/>
              <a:t>are</a:t>
            </a:r>
            <a:r>
              <a:rPr lang="tr-TR" sz="1400" dirty="0"/>
              <a:t> </a:t>
            </a:r>
            <a:r>
              <a:rPr lang="tr-TR" sz="1400" dirty="0" err="1"/>
              <a:t>interconnected</a:t>
            </a:r>
            <a:r>
              <a:rPr lang="tr-TR" sz="1400" dirty="0"/>
              <a:t>. </a:t>
            </a:r>
            <a:r>
              <a:rPr lang="tr-TR" sz="1400" dirty="0" err="1"/>
              <a:t>In</a:t>
            </a:r>
            <a:r>
              <a:rPr lang="tr-TR" sz="1400" dirty="0"/>
              <a:t> </a:t>
            </a:r>
            <a:r>
              <a:rPr lang="tr-TR" sz="1400" dirty="0" err="1"/>
              <a:t>this</a:t>
            </a:r>
            <a:r>
              <a:rPr lang="tr-TR" sz="1400" dirty="0"/>
              <a:t> form of </a:t>
            </a:r>
            <a:r>
              <a:rPr lang="tr-TR" sz="1400" dirty="0" err="1"/>
              <a:t>topology</a:t>
            </a:r>
            <a:r>
              <a:rPr lang="tr-TR" sz="1400" dirty="0"/>
              <a:t>, data is </a:t>
            </a:r>
            <a:r>
              <a:rPr lang="tr-TR" sz="1400" dirty="0" err="1"/>
              <a:t>transmitted</a:t>
            </a:r>
            <a:r>
              <a:rPr lang="tr-TR" sz="1400" dirty="0"/>
              <a:t> </a:t>
            </a:r>
            <a:r>
              <a:rPr lang="tr-TR" sz="1400" dirty="0" err="1"/>
              <a:t>via</a:t>
            </a:r>
            <a:r>
              <a:rPr lang="tr-TR" sz="1400" dirty="0"/>
              <a:t> two </a:t>
            </a:r>
            <a:r>
              <a:rPr lang="tr-TR" sz="1400" dirty="0" err="1"/>
              <a:t>methods</a:t>
            </a:r>
            <a:r>
              <a:rPr lang="tr-TR" sz="1400" dirty="0"/>
              <a:t>: </a:t>
            </a:r>
            <a:r>
              <a:rPr lang="tr-TR" sz="1400" b="1" dirty="0"/>
              <a:t>routing </a:t>
            </a:r>
            <a:r>
              <a:rPr lang="tr-TR" sz="1400" dirty="0" err="1"/>
              <a:t>and</a:t>
            </a:r>
            <a:r>
              <a:rPr lang="tr-TR" sz="1400" dirty="0"/>
              <a:t> </a:t>
            </a:r>
            <a:r>
              <a:rPr lang="tr-TR" sz="1400" b="1" dirty="0" err="1"/>
              <a:t>flooding</a:t>
            </a:r>
            <a:r>
              <a:rPr lang="tr-TR" sz="1400" dirty="0"/>
              <a:t>. Routing is </a:t>
            </a:r>
            <a:r>
              <a:rPr lang="tr-TR" sz="1400" dirty="0" err="1"/>
              <a:t>where</a:t>
            </a:r>
            <a:r>
              <a:rPr lang="tr-TR" sz="1400" dirty="0"/>
              <a:t> </a:t>
            </a:r>
            <a:r>
              <a:rPr lang="tr-TR" sz="1400" dirty="0" err="1"/>
              <a:t>nodes</a:t>
            </a:r>
            <a:r>
              <a:rPr lang="tr-TR" sz="1400" dirty="0"/>
              <a:t> </a:t>
            </a:r>
            <a:r>
              <a:rPr lang="tr-TR" sz="1400" dirty="0" err="1"/>
              <a:t>use</a:t>
            </a:r>
            <a:r>
              <a:rPr lang="tr-TR" sz="1400" dirty="0"/>
              <a:t> routing </a:t>
            </a:r>
            <a:r>
              <a:rPr lang="tr-TR" sz="1400" dirty="0" err="1"/>
              <a:t>logic</a:t>
            </a:r>
            <a:r>
              <a:rPr lang="tr-TR" sz="1400" dirty="0"/>
              <a:t> </a:t>
            </a:r>
            <a:r>
              <a:rPr lang="tr-TR" sz="1400" dirty="0" err="1"/>
              <a:t>to</a:t>
            </a:r>
            <a:r>
              <a:rPr lang="tr-TR" sz="1400" dirty="0"/>
              <a:t> </a:t>
            </a:r>
            <a:r>
              <a:rPr lang="tr-TR" sz="1400" dirty="0" err="1"/>
              <a:t>work</a:t>
            </a:r>
            <a:r>
              <a:rPr lang="tr-TR" sz="1400" dirty="0"/>
              <a:t> </a:t>
            </a:r>
            <a:r>
              <a:rPr lang="tr-TR" sz="1400" dirty="0" err="1"/>
              <a:t>out</a:t>
            </a:r>
            <a:r>
              <a:rPr lang="tr-TR" sz="1400" dirty="0"/>
              <a:t> </a:t>
            </a:r>
            <a:r>
              <a:rPr lang="tr-TR" sz="1400" dirty="0" err="1"/>
              <a:t>the</a:t>
            </a:r>
            <a:r>
              <a:rPr lang="tr-TR" sz="1400" dirty="0"/>
              <a:t> </a:t>
            </a:r>
            <a:r>
              <a:rPr lang="tr-TR" sz="1400" dirty="0" err="1"/>
              <a:t>shortest</a:t>
            </a:r>
            <a:r>
              <a:rPr lang="tr-TR" sz="1400" dirty="0"/>
              <a:t> </a:t>
            </a:r>
            <a:r>
              <a:rPr lang="tr-TR" sz="1400" dirty="0" err="1"/>
              <a:t>distance</a:t>
            </a:r>
            <a:r>
              <a:rPr lang="tr-TR" sz="1400" dirty="0"/>
              <a:t> </a:t>
            </a:r>
            <a:r>
              <a:rPr lang="tr-TR" sz="1400" dirty="0" err="1"/>
              <a:t>to</a:t>
            </a:r>
            <a:r>
              <a:rPr lang="tr-TR" sz="1400" dirty="0"/>
              <a:t> </a:t>
            </a:r>
            <a:r>
              <a:rPr lang="tr-TR" sz="1400" dirty="0" err="1"/>
              <a:t>the</a:t>
            </a:r>
            <a:r>
              <a:rPr lang="tr-TR" sz="1400" dirty="0"/>
              <a:t> </a:t>
            </a:r>
            <a:r>
              <a:rPr lang="tr-TR" sz="1400" dirty="0" err="1"/>
              <a:t>packet’s</a:t>
            </a:r>
            <a:r>
              <a:rPr lang="tr-TR" sz="1400" dirty="0"/>
              <a:t> </a:t>
            </a:r>
            <a:r>
              <a:rPr lang="tr-TR" sz="1400" dirty="0" err="1"/>
              <a:t>destination</a:t>
            </a:r>
            <a:r>
              <a:rPr lang="tr-TR" sz="1400" dirty="0"/>
              <a:t>. </a:t>
            </a:r>
            <a:r>
              <a:rPr lang="tr-TR" sz="1400" dirty="0" err="1"/>
              <a:t>In</a:t>
            </a:r>
            <a:r>
              <a:rPr lang="tr-TR" sz="1400" dirty="0"/>
              <a:t> </a:t>
            </a:r>
            <a:r>
              <a:rPr lang="tr-TR" sz="1400" dirty="0" err="1"/>
              <a:t>contrast</a:t>
            </a:r>
            <a:r>
              <a:rPr lang="tr-TR" sz="1400" dirty="0"/>
              <a:t>, </a:t>
            </a:r>
            <a:r>
              <a:rPr lang="tr-TR" sz="1400" dirty="0" err="1"/>
              <a:t>flooding</a:t>
            </a:r>
            <a:r>
              <a:rPr lang="tr-TR" sz="1400" dirty="0"/>
              <a:t> is </a:t>
            </a:r>
            <a:r>
              <a:rPr lang="tr-TR" sz="1400" dirty="0" err="1"/>
              <a:t>where</a:t>
            </a:r>
            <a:r>
              <a:rPr lang="tr-TR" sz="1400" dirty="0"/>
              <a:t> data is sent </a:t>
            </a:r>
            <a:r>
              <a:rPr lang="tr-TR" sz="1400" dirty="0" err="1"/>
              <a:t>to</a:t>
            </a:r>
            <a:r>
              <a:rPr lang="tr-TR" sz="1400" dirty="0"/>
              <a:t> </a:t>
            </a:r>
            <a:r>
              <a:rPr lang="tr-TR" sz="1400" dirty="0" err="1"/>
              <a:t>all</a:t>
            </a:r>
            <a:r>
              <a:rPr lang="tr-TR" sz="1400" dirty="0"/>
              <a:t> </a:t>
            </a:r>
            <a:r>
              <a:rPr lang="tr-TR" sz="1400" dirty="0" err="1"/>
              <a:t>nodes</a:t>
            </a:r>
            <a:r>
              <a:rPr lang="tr-TR" sz="1400" dirty="0"/>
              <a:t> </a:t>
            </a:r>
            <a:r>
              <a:rPr lang="tr-TR" sz="1400" dirty="0" err="1"/>
              <a:t>within</a:t>
            </a:r>
            <a:r>
              <a:rPr lang="tr-TR" sz="1400" dirty="0"/>
              <a:t> </a:t>
            </a:r>
            <a:r>
              <a:rPr lang="tr-TR" sz="1400" dirty="0" err="1"/>
              <a:t>the</a:t>
            </a:r>
            <a:r>
              <a:rPr lang="tr-TR" sz="1400" dirty="0"/>
              <a:t> network. </a:t>
            </a:r>
            <a:r>
              <a:rPr lang="tr-TR" sz="1400" dirty="0" err="1"/>
              <a:t>Flooding</a:t>
            </a:r>
            <a:r>
              <a:rPr lang="tr-TR" sz="1400" dirty="0"/>
              <a:t> </a:t>
            </a:r>
            <a:r>
              <a:rPr lang="tr-TR" sz="1400" dirty="0" err="1"/>
              <a:t>doesn’t</a:t>
            </a:r>
            <a:r>
              <a:rPr lang="tr-TR" sz="1400" dirty="0"/>
              <a:t> </a:t>
            </a:r>
            <a:r>
              <a:rPr lang="tr-TR" sz="1400" dirty="0" err="1"/>
              <a:t>require</a:t>
            </a:r>
            <a:r>
              <a:rPr lang="tr-TR" sz="1400" dirty="0"/>
              <a:t> </a:t>
            </a:r>
            <a:r>
              <a:rPr lang="tr-TR" sz="1400" dirty="0" err="1"/>
              <a:t>any</a:t>
            </a:r>
            <a:r>
              <a:rPr lang="tr-TR" sz="1400" dirty="0"/>
              <a:t> form of routing </a:t>
            </a:r>
            <a:r>
              <a:rPr lang="tr-TR" sz="1400" dirty="0" err="1"/>
              <a:t>logic</a:t>
            </a:r>
            <a:r>
              <a:rPr lang="tr-TR" sz="1400" dirty="0"/>
              <a:t> </a:t>
            </a:r>
            <a:r>
              <a:rPr lang="tr-TR" sz="1400" dirty="0" err="1"/>
              <a:t>to</a:t>
            </a:r>
            <a:r>
              <a:rPr lang="tr-TR" sz="1400" dirty="0"/>
              <a:t> </a:t>
            </a:r>
            <a:r>
              <a:rPr lang="tr-TR" sz="1400" dirty="0" err="1"/>
              <a:t>work</a:t>
            </a:r>
            <a:r>
              <a:rPr lang="tr-TR" sz="1400" dirty="0"/>
              <a:t>.</a:t>
            </a:r>
            <a:endParaRPr sz="1400" dirty="0"/>
          </a:p>
          <a:p>
            <a:pPr marL="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Advantages</a:t>
            </a:r>
            <a:endParaRPr sz="1400" b="1" dirty="0"/>
          </a:p>
          <a:p>
            <a:pPr marL="457200" lvl="0" indent="0" algn="l" rtl="0">
              <a:lnSpc>
                <a:spcPct val="100000"/>
              </a:lnSpc>
              <a:spcBef>
                <a:spcPts val="0"/>
              </a:spcBef>
              <a:spcAft>
                <a:spcPts val="0"/>
              </a:spcAft>
              <a:buSzPts val="1400"/>
              <a:buNone/>
            </a:pPr>
            <a:r>
              <a:rPr lang="tr-TR" sz="1400" dirty="0"/>
              <a:t>Mesh </a:t>
            </a:r>
            <a:r>
              <a:rPr lang="tr-TR" sz="1400" dirty="0" err="1"/>
              <a:t>topologies</a:t>
            </a:r>
            <a:r>
              <a:rPr lang="tr-TR" sz="1400" dirty="0"/>
              <a:t> </a:t>
            </a:r>
            <a:r>
              <a:rPr lang="tr-TR" sz="1400" dirty="0" err="1"/>
              <a:t>are</a:t>
            </a:r>
            <a:r>
              <a:rPr lang="tr-TR" sz="1400" dirty="0"/>
              <a:t> </a:t>
            </a:r>
            <a:r>
              <a:rPr lang="tr-TR" sz="1400" dirty="0" err="1"/>
              <a:t>used</a:t>
            </a:r>
            <a:r>
              <a:rPr lang="tr-TR" sz="1400" dirty="0"/>
              <a:t> </a:t>
            </a:r>
            <a:r>
              <a:rPr lang="tr-TR" sz="1400" dirty="0" err="1"/>
              <a:t>first</a:t>
            </a:r>
            <a:r>
              <a:rPr lang="tr-TR" sz="1400" dirty="0"/>
              <a:t> </a:t>
            </a:r>
            <a:r>
              <a:rPr lang="tr-TR" sz="1400" dirty="0" err="1"/>
              <a:t>and</a:t>
            </a:r>
            <a:r>
              <a:rPr lang="tr-TR" sz="1400" dirty="0"/>
              <a:t> </a:t>
            </a:r>
            <a:r>
              <a:rPr lang="tr-TR" sz="1400" dirty="0" err="1"/>
              <a:t>foremost</a:t>
            </a:r>
            <a:r>
              <a:rPr lang="tr-TR" sz="1400" dirty="0"/>
              <a:t> </a:t>
            </a:r>
            <a:r>
              <a:rPr lang="tr-TR" sz="1400" dirty="0" err="1"/>
              <a:t>because</a:t>
            </a:r>
            <a:r>
              <a:rPr lang="tr-TR" sz="1400" dirty="0"/>
              <a:t> they </a:t>
            </a:r>
            <a:r>
              <a:rPr lang="tr-TR" sz="1400" dirty="0" err="1"/>
              <a:t>are</a:t>
            </a:r>
            <a:r>
              <a:rPr lang="tr-TR" sz="1400" dirty="0"/>
              <a:t> </a:t>
            </a:r>
            <a:r>
              <a:rPr lang="tr-TR" sz="1400" dirty="0" err="1"/>
              <a:t>reliable</a:t>
            </a:r>
            <a:r>
              <a:rPr lang="tr-TR" sz="1400" dirty="0"/>
              <a:t>. </a:t>
            </a:r>
            <a:r>
              <a:rPr lang="tr-TR" sz="1400" dirty="0" err="1"/>
              <a:t>The</a:t>
            </a:r>
            <a:r>
              <a:rPr lang="tr-TR" sz="1400" dirty="0"/>
              <a:t> </a:t>
            </a:r>
            <a:r>
              <a:rPr lang="tr-TR" sz="1400" dirty="0" err="1"/>
              <a:t>interconnectivity</a:t>
            </a:r>
            <a:r>
              <a:rPr lang="tr-TR" sz="1400" dirty="0"/>
              <a:t> of </a:t>
            </a:r>
            <a:r>
              <a:rPr lang="tr-TR" sz="1400" dirty="0" err="1"/>
              <a:t>nodes</a:t>
            </a:r>
            <a:r>
              <a:rPr lang="tr-TR" sz="1400" dirty="0"/>
              <a:t> </a:t>
            </a:r>
            <a:r>
              <a:rPr lang="tr-TR" sz="1400" dirty="0" err="1"/>
              <a:t>makes</a:t>
            </a:r>
            <a:r>
              <a:rPr lang="tr-TR" sz="1400" dirty="0"/>
              <a:t> </a:t>
            </a:r>
            <a:r>
              <a:rPr lang="tr-TR" sz="1400" dirty="0" err="1"/>
              <a:t>them</a:t>
            </a:r>
            <a:r>
              <a:rPr lang="tr-TR" sz="1400" dirty="0"/>
              <a:t> </a:t>
            </a:r>
            <a:r>
              <a:rPr lang="tr-TR" sz="1400" dirty="0" err="1"/>
              <a:t>extremely</a:t>
            </a:r>
            <a:r>
              <a:rPr lang="tr-TR" sz="1400" dirty="0"/>
              <a:t> </a:t>
            </a:r>
            <a:r>
              <a:rPr lang="tr-TR" sz="1400" dirty="0" err="1"/>
              <a:t>resistant</a:t>
            </a:r>
            <a:r>
              <a:rPr lang="tr-TR" sz="1400" dirty="0"/>
              <a:t> </a:t>
            </a:r>
            <a:r>
              <a:rPr lang="tr-TR" sz="1400" dirty="0" err="1"/>
              <a:t>to</a:t>
            </a:r>
            <a:r>
              <a:rPr lang="tr-TR" sz="1400" dirty="0"/>
              <a:t> </a:t>
            </a:r>
            <a:r>
              <a:rPr lang="tr-TR" sz="1400" dirty="0" err="1"/>
              <a:t>failures</a:t>
            </a:r>
            <a:r>
              <a:rPr lang="tr-TR" sz="1400" dirty="0"/>
              <a:t>. </a:t>
            </a:r>
            <a:r>
              <a:rPr lang="tr-TR" sz="1400" dirty="0" err="1"/>
              <a:t>There</a:t>
            </a:r>
            <a:r>
              <a:rPr lang="tr-TR" sz="1400" dirty="0"/>
              <a:t> is </a:t>
            </a:r>
            <a:r>
              <a:rPr lang="tr-TR" sz="1400" dirty="0" err="1"/>
              <a:t>no</a:t>
            </a:r>
            <a:r>
              <a:rPr lang="tr-TR" sz="1400" dirty="0"/>
              <a:t> </a:t>
            </a:r>
            <a:r>
              <a:rPr lang="tr-TR" sz="1400" dirty="0" err="1"/>
              <a:t>single</a:t>
            </a:r>
            <a:r>
              <a:rPr lang="tr-TR" sz="1400" dirty="0"/>
              <a:t> </a:t>
            </a:r>
            <a:r>
              <a:rPr lang="tr-TR" sz="1400" dirty="0" err="1"/>
              <a:t>machine</a:t>
            </a:r>
            <a:r>
              <a:rPr lang="tr-TR" sz="1400" dirty="0"/>
              <a:t> </a:t>
            </a:r>
            <a:r>
              <a:rPr lang="tr-TR" sz="1400" dirty="0" err="1"/>
              <a:t>failure</a:t>
            </a:r>
            <a:r>
              <a:rPr lang="tr-TR" sz="1400" dirty="0"/>
              <a:t> </a:t>
            </a:r>
            <a:r>
              <a:rPr lang="tr-TR" sz="1400" dirty="0" err="1"/>
              <a:t>that</a:t>
            </a:r>
            <a:r>
              <a:rPr lang="tr-TR" sz="1400" dirty="0"/>
              <a:t> </a:t>
            </a:r>
            <a:r>
              <a:rPr lang="tr-TR" sz="1400" dirty="0" err="1"/>
              <a:t>could</a:t>
            </a:r>
            <a:r>
              <a:rPr lang="tr-TR" sz="1400" dirty="0"/>
              <a:t> </a:t>
            </a:r>
            <a:r>
              <a:rPr lang="tr-TR" sz="1400" dirty="0" err="1"/>
              <a:t>bring</a:t>
            </a:r>
            <a:r>
              <a:rPr lang="tr-TR" sz="1400" dirty="0"/>
              <a:t> </a:t>
            </a:r>
            <a:r>
              <a:rPr lang="tr-TR" sz="1400" dirty="0" err="1"/>
              <a:t>down</a:t>
            </a:r>
            <a:r>
              <a:rPr lang="tr-TR" sz="1400" dirty="0"/>
              <a:t> </a:t>
            </a:r>
            <a:r>
              <a:rPr lang="tr-TR" sz="1400" dirty="0" err="1"/>
              <a:t>the</a:t>
            </a:r>
            <a:r>
              <a:rPr lang="tr-TR" sz="1400" dirty="0"/>
              <a:t> </a:t>
            </a:r>
            <a:r>
              <a:rPr lang="tr-TR" sz="1400" dirty="0" err="1"/>
              <a:t>entire</a:t>
            </a:r>
            <a:r>
              <a:rPr lang="tr-TR" sz="1400" dirty="0"/>
              <a:t> network. </a:t>
            </a:r>
            <a:r>
              <a:rPr lang="tr-TR" sz="1400" dirty="0" err="1"/>
              <a:t>The</a:t>
            </a:r>
            <a:r>
              <a:rPr lang="tr-TR" sz="1400" dirty="0"/>
              <a:t> </a:t>
            </a:r>
            <a:r>
              <a:rPr lang="tr-TR" sz="1400" dirty="0" err="1"/>
              <a:t>absence</a:t>
            </a:r>
            <a:r>
              <a:rPr lang="tr-TR" sz="1400" dirty="0"/>
              <a:t> of a </a:t>
            </a:r>
            <a:r>
              <a:rPr lang="tr-TR" sz="1400" dirty="0" err="1"/>
              <a:t>single</a:t>
            </a:r>
            <a:r>
              <a:rPr lang="tr-TR" sz="1400" dirty="0"/>
              <a:t> </a:t>
            </a:r>
            <a:r>
              <a:rPr lang="tr-TR" sz="1400" dirty="0" err="1"/>
              <a:t>point</a:t>
            </a:r>
            <a:r>
              <a:rPr lang="tr-TR" sz="1400" dirty="0"/>
              <a:t> of </a:t>
            </a:r>
            <a:r>
              <a:rPr lang="tr-TR" sz="1400" dirty="0" err="1"/>
              <a:t>failure</a:t>
            </a:r>
            <a:r>
              <a:rPr lang="tr-TR" sz="1400" dirty="0"/>
              <a:t> is </a:t>
            </a:r>
            <a:r>
              <a:rPr lang="tr-TR" sz="1400" dirty="0" err="1"/>
              <a:t>one</a:t>
            </a:r>
            <a:r>
              <a:rPr lang="tr-TR" sz="1400" dirty="0"/>
              <a:t> of </a:t>
            </a:r>
            <a:r>
              <a:rPr lang="tr-TR" sz="1400" dirty="0" err="1"/>
              <a:t>the</a:t>
            </a:r>
            <a:r>
              <a:rPr lang="tr-TR" sz="1400" dirty="0"/>
              <a:t> </a:t>
            </a:r>
            <a:r>
              <a:rPr lang="tr-TR" sz="1400" dirty="0" err="1"/>
              <a:t>reasons</a:t>
            </a:r>
            <a:r>
              <a:rPr lang="tr-TR" sz="1400" dirty="0"/>
              <a:t> </a:t>
            </a:r>
            <a:r>
              <a:rPr lang="tr-TR" sz="1400" dirty="0" err="1"/>
              <a:t>why</a:t>
            </a:r>
            <a:r>
              <a:rPr lang="tr-TR" sz="1400" dirty="0"/>
              <a:t> </a:t>
            </a:r>
            <a:r>
              <a:rPr lang="tr-TR" sz="1400" dirty="0" err="1"/>
              <a:t>this</a:t>
            </a:r>
            <a:r>
              <a:rPr lang="tr-TR" sz="1400" dirty="0"/>
              <a:t> is a popular </a:t>
            </a:r>
            <a:r>
              <a:rPr lang="tr-TR" sz="1400" dirty="0" err="1"/>
              <a:t>topology</a:t>
            </a:r>
            <a:r>
              <a:rPr lang="tr-TR" sz="1400" dirty="0"/>
              <a:t> </a:t>
            </a:r>
            <a:r>
              <a:rPr lang="tr-TR" sz="1400" dirty="0" err="1"/>
              <a:t>choice</a:t>
            </a:r>
            <a:r>
              <a:rPr lang="tr-TR" sz="1400" dirty="0"/>
              <a:t>. </a:t>
            </a:r>
            <a:r>
              <a:rPr lang="tr-TR" sz="1400" dirty="0" err="1"/>
              <a:t>This</a:t>
            </a:r>
            <a:r>
              <a:rPr lang="tr-TR" sz="1400" dirty="0"/>
              <a:t> setup is </a:t>
            </a:r>
            <a:r>
              <a:rPr lang="tr-TR" sz="1400" dirty="0" err="1"/>
              <a:t>also</a:t>
            </a:r>
            <a:r>
              <a:rPr lang="tr-TR" sz="1400" dirty="0"/>
              <a:t> </a:t>
            </a:r>
            <a:r>
              <a:rPr lang="tr-TR" sz="1400" dirty="0" err="1"/>
              <a:t>secure</a:t>
            </a:r>
            <a:r>
              <a:rPr lang="tr-TR" sz="1400" dirty="0"/>
              <a:t> </a:t>
            </a:r>
            <a:r>
              <a:rPr lang="tr-TR" sz="1400" dirty="0" err="1"/>
              <a:t>from</a:t>
            </a:r>
            <a:r>
              <a:rPr lang="tr-TR" sz="1400" dirty="0"/>
              <a:t> </a:t>
            </a:r>
            <a:r>
              <a:rPr lang="tr-TR" sz="1400" dirty="0" err="1"/>
              <a:t>being</a:t>
            </a:r>
            <a:r>
              <a:rPr lang="tr-TR" sz="1400" dirty="0"/>
              <a:t> </a:t>
            </a:r>
            <a:r>
              <a:rPr lang="tr-TR" sz="1400" dirty="0" err="1"/>
              <a:t>compromised</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Disadvantages</a:t>
            </a:r>
            <a:endParaRPr sz="1400" b="1" dirty="0"/>
          </a:p>
          <a:p>
            <a:pPr marL="457200" lvl="0" indent="0" algn="l" rtl="0">
              <a:lnSpc>
                <a:spcPct val="100000"/>
              </a:lnSpc>
              <a:spcBef>
                <a:spcPts val="0"/>
              </a:spcBef>
              <a:spcAft>
                <a:spcPts val="0"/>
              </a:spcAft>
              <a:buSzPts val="1400"/>
              <a:buNone/>
            </a:pPr>
            <a:r>
              <a:rPr lang="tr-TR" sz="1400" dirty="0" err="1"/>
              <a:t>However</a:t>
            </a:r>
            <a:r>
              <a:rPr lang="tr-TR" sz="1400" dirty="0"/>
              <a:t>, mesh </a:t>
            </a:r>
            <a:r>
              <a:rPr lang="tr-TR" sz="1400" dirty="0" err="1"/>
              <a:t>topologies</a:t>
            </a:r>
            <a:r>
              <a:rPr lang="tr-TR" sz="1400" dirty="0"/>
              <a:t> </a:t>
            </a:r>
            <a:r>
              <a:rPr lang="tr-TR" sz="1400" dirty="0" err="1"/>
              <a:t>are</a:t>
            </a:r>
            <a:r>
              <a:rPr lang="tr-TR" sz="1400" dirty="0"/>
              <a:t> far </a:t>
            </a:r>
            <a:r>
              <a:rPr lang="tr-TR" sz="1400" dirty="0" err="1"/>
              <a:t>from</a:t>
            </a:r>
            <a:r>
              <a:rPr lang="tr-TR" sz="1400" dirty="0"/>
              <a:t> </a:t>
            </a:r>
            <a:r>
              <a:rPr lang="tr-TR" sz="1400" dirty="0" err="1"/>
              <a:t>perfect</a:t>
            </a:r>
            <a:r>
              <a:rPr lang="tr-TR" sz="1400" dirty="0"/>
              <a:t>. They </a:t>
            </a:r>
            <a:r>
              <a:rPr lang="tr-TR" sz="1400" dirty="0" err="1"/>
              <a:t>require</a:t>
            </a:r>
            <a:r>
              <a:rPr lang="tr-TR" sz="1400" dirty="0"/>
              <a:t> an </a:t>
            </a:r>
            <a:r>
              <a:rPr lang="tr-TR" sz="1400" dirty="0" err="1"/>
              <a:t>immense</a:t>
            </a:r>
            <a:r>
              <a:rPr lang="tr-TR" sz="1400" dirty="0"/>
              <a:t> </a:t>
            </a:r>
            <a:r>
              <a:rPr lang="tr-TR" sz="1400" dirty="0" err="1"/>
              <a:t>amount</a:t>
            </a:r>
            <a:r>
              <a:rPr lang="tr-TR" sz="1400" dirty="0"/>
              <a:t> of </a:t>
            </a:r>
            <a:r>
              <a:rPr lang="tr-TR" sz="1400" dirty="0" err="1"/>
              <a:t>configuration</a:t>
            </a:r>
            <a:r>
              <a:rPr lang="tr-TR" sz="1400" dirty="0"/>
              <a:t> </a:t>
            </a:r>
            <a:r>
              <a:rPr lang="tr-TR" sz="1400" dirty="0" err="1"/>
              <a:t>once</a:t>
            </a:r>
            <a:r>
              <a:rPr lang="tr-TR" sz="1400" dirty="0"/>
              <a:t> they </a:t>
            </a:r>
            <a:r>
              <a:rPr lang="tr-TR" sz="1400" dirty="0" err="1"/>
              <a:t>are</a:t>
            </a:r>
            <a:r>
              <a:rPr lang="tr-TR" sz="1400" dirty="0"/>
              <a:t> </a:t>
            </a:r>
            <a:r>
              <a:rPr lang="tr-TR" sz="1400" dirty="0" err="1"/>
              <a:t>deployed</a:t>
            </a:r>
            <a:r>
              <a:rPr lang="tr-TR" sz="1400" dirty="0"/>
              <a:t>. </a:t>
            </a:r>
            <a:r>
              <a:rPr lang="tr-TR" sz="1400" dirty="0" err="1"/>
              <a:t>The</a:t>
            </a:r>
            <a:r>
              <a:rPr lang="tr-TR" sz="1400" dirty="0"/>
              <a:t> </a:t>
            </a:r>
            <a:r>
              <a:rPr lang="tr-TR" sz="1400" dirty="0" err="1"/>
              <a:t>topological</a:t>
            </a:r>
            <a:r>
              <a:rPr lang="tr-TR" sz="1400" dirty="0"/>
              <a:t> </a:t>
            </a:r>
            <a:r>
              <a:rPr lang="tr-TR" sz="1400" dirty="0" err="1"/>
              <a:t>layout</a:t>
            </a:r>
            <a:r>
              <a:rPr lang="tr-TR" sz="1400" dirty="0"/>
              <a:t> is </a:t>
            </a:r>
            <a:r>
              <a:rPr lang="tr-TR" sz="1400" dirty="0" err="1"/>
              <a:t>more</a:t>
            </a:r>
            <a:r>
              <a:rPr lang="tr-TR" sz="1400" dirty="0"/>
              <a:t> </a:t>
            </a:r>
            <a:r>
              <a:rPr lang="tr-TR" sz="1400" dirty="0" err="1"/>
              <a:t>complex</a:t>
            </a:r>
            <a:r>
              <a:rPr lang="tr-TR" sz="1400" dirty="0"/>
              <a:t> </a:t>
            </a:r>
            <a:r>
              <a:rPr lang="tr-TR" sz="1400" dirty="0" err="1"/>
              <a:t>than</a:t>
            </a:r>
            <a:r>
              <a:rPr lang="tr-TR" sz="1400" dirty="0"/>
              <a:t> </a:t>
            </a:r>
            <a:r>
              <a:rPr lang="tr-TR" sz="1400" dirty="0" err="1"/>
              <a:t>many</a:t>
            </a:r>
            <a:r>
              <a:rPr lang="tr-TR" sz="1400" dirty="0"/>
              <a:t> </a:t>
            </a:r>
            <a:r>
              <a:rPr lang="tr-TR" sz="1400" dirty="0" err="1"/>
              <a:t>other</a:t>
            </a:r>
            <a:r>
              <a:rPr lang="tr-TR" sz="1400" dirty="0"/>
              <a:t> </a:t>
            </a:r>
            <a:r>
              <a:rPr lang="tr-TR" sz="1400" dirty="0" err="1"/>
              <a:t>topologies</a:t>
            </a:r>
            <a:r>
              <a:rPr lang="tr-TR" sz="1400" dirty="0"/>
              <a:t> </a:t>
            </a:r>
            <a:r>
              <a:rPr lang="tr-TR" sz="1400" dirty="0" err="1"/>
              <a:t>and</a:t>
            </a:r>
            <a:r>
              <a:rPr lang="tr-TR" sz="1400" dirty="0"/>
              <a:t> </a:t>
            </a:r>
            <a:r>
              <a:rPr lang="tr-TR" sz="1400" dirty="0" err="1"/>
              <a:t>this</a:t>
            </a:r>
            <a:r>
              <a:rPr lang="tr-TR" sz="1400" dirty="0"/>
              <a:t> is </a:t>
            </a:r>
            <a:r>
              <a:rPr lang="tr-TR" sz="1400" dirty="0" err="1"/>
              <a:t>reflected</a:t>
            </a:r>
            <a:r>
              <a:rPr lang="tr-TR" sz="1400" dirty="0"/>
              <a:t> </a:t>
            </a:r>
            <a:r>
              <a:rPr lang="tr-TR" sz="1400" dirty="0" err="1"/>
              <a:t>by</a:t>
            </a:r>
            <a:r>
              <a:rPr lang="tr-TR" sz="1400" dirty="0"/>
              <a:t> how </a:t>
            </a:r>
            <a:r>
              <a:rPr lang="tr-TR" sz="1400" dirty="0" err="1"/>
              <a:t>long</a:t>
            </a:r>
            <a:r>
              <a:rPr lang="tr-TR" sz="1400" dirty="0"/>
              <a:t> it </a:t>
            </a:r>
            <a:r>
              <a:rPr lang="tr-TR" sz="1400" dirty="0" err="1"/>
              <a:t>takes</a:t>
            </a:r>
            <a:r>
              <a:rPr lang="tr-TR" sz="1400" dirty="0"/>
              <a:t> </a:t>
            </a:r>
            <a:r>
              <a:rPr lang="tr-TR" sz="1400" dirty="0" err="1"/>
              <a:t>to</a:t>
            </a:r>
            <a:r>
              <a:rPr lang="tr-TR" sz="1400" dirty="0"/>
              <a:t> set </a:t>
            </a:r>
            <a:r>
              <a:rPr lang="tr-TR" sz="1400" dirty="0" err="1"/>
              <a:t>up</a:t>
            </a:r>
            <a:r>
              <a:rPr lang="tr-TR" sz="1400" dirty="0"/>
              <a:t>. </a:t>
            </a:r>
            <a:r>
              <a:rPr lang="tr-TR" sz="1400" dirty="0" err="1"/>
              <a:t>You’ll</a:t>
            </a:r>
            <a:r>
              <a:rPr lang="tr-TR" sz="1400" dirty="0"/>
              <a:t> </a:t>
            </a:r>
            <a:r>
              <a:rPr lang="tr-TR" sz="1400" dirty="0" err="1"/>
              <a:t>need</a:t>
            </a:r>
            <a:r>
              <a:rPr lang="tr-TR" sz="1400" dirty="0"/>
              <a:t> </a:t>
            </a:r>
            <a:r>
              <a:rPr lang="tr-TR" sz="1400" dirty="0" err="1"/>
              <a:t>to</a:t>
            </a:r>
            <a:r>
              <a:rPr lang="tr-TR" sz="1400" dirty="0"/>
              <a:t> </a:t>
            </a:r>
            <a:r>
              <a:rPr lang="tr-TR" sz="1400" dirty="0" err="1"/>
              <a:t>accommodate</a:t>
            </a:r>
            <a:r>
              <a:rPr lang="tr-TR" sz="1400" dirty="0"/>
              <a:t> a </a:t>
            </a:r>
            <a:r>
              <a:rPr lang="tr-TR" sz="1400" dirty="0" err="1"/>
              <a:t>whole</a:t>
            </a:r>
            <a:r>
              <a:rPr lang="tr-TR" sz="1400" dirty="0"/>
              <a:t> host of </a:t>
            </a:r>
            <a:r>
              <a:rPr lang="tr-TR" sz="1400" dirty="0" err="1"/>
              <a:t>new</a:t>
            </a:r>
            <a:r>
              <a:rPr lang="tr-TR" sz="1400" dirty="0"/>
              <a:t> </a:t>
            </a:r>
            <a:r>
              <a:rPr lang="tr-TR" sz="1400" dirty="0" err="1"/>
              <a:t>wiring</a:t>
            </a:r>
            <a:r>
              <a:rPr lang="tr-TR" sz="1400" dirty="0"/>
              <a:t> </a:t>
            </a:r>
            <a:r>
              <a:rPr lang="tr-TR" sz="1400" dirty="0" err="1"/>
              <a:t>which</a:t>
            </a:r>
            <a:r>
              <a:rPr lang="tr-TR" sz="1400" dirty="0"/>
              <a:t> can </a:t>
            </a:r>
            <a:r>
              <a:rPr lang="tr-TR" sz="1400" dirty="0" err="1"/>
              <a:t>add</a:t>
            </a:r>
            <a:r>
              <a:rPr lang="tr-TR" sz="1400" dirty="0"/>
              <a:t> </a:t>
            </a:r>
            <a:r>
              <a:rPr lang="tr-TR" sz="1400" dirty="0" err="1"/>
              <a:t>up</a:t>
            </a:r>
            <a:r>
              <a:rPr lang="tr-TR" sz="1400" dirty="0"/>
              <a:t> </a:t>
            </a:r>
            <a:r>
              <a:rPr lang="tr-TR" sz="1400" dirty="0" err="1"/>
              <a:t>to</a:t>
            </a:r>
            <a:r>
              <a:rPr lang="tr-TR" sz="1400" dirty="0"/>
              <a:t> be </a:t>
            </a:r>
            <a:r>
              <a:rPr lang="tr-TR" sz="1400" dirty="0" err="1"/>
              <a:t>quite</a:t>
            </a:r>
            <a:r>
              <a:rPr lang="tr-TR" sz="1400" dirty="0"/>
              <a:t> </a:t>
            </a:r>
            <a:r>
              <a:rPr lang="tr-TR" sz="1400" dirty="0" err="1"/>
              <a:t>expensive</a:t>
            </a:r>
            <a:r>
              <a:rPr lang="tr-TR" sz="1400" dirty="0"/>
              <a:t>.</a:t>
            </a:r>
            <a:endParaRPr sz="1400" dirty="0"/>
          </a:p>
          <a:p>
            <a:pPr marL="457200" lvl="0" indent="0" algn="l" rtl="0">
              <a:lnSpc>
                <a:spcPct val="100000"/>
              </a:lnSpc>
              <a:spcBef>
                <a:spcPts val="0"/>
              </a:spcBef>
              <a:spcAft>
                <a:spcPts val="0"/>
              </a:spcAft>
              <a:buSzPts val="1400"/>
              <a:buNone/>
            </a:pPr>
            <a:endParaRPr sz="14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1" name="Google Shape;69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dirty="0"/>
              <a:t>As </a:t>
            </a:r>
            <a:r>
              <a:rPr lang="tr-TR" sz="1400" dirty="0" err="1"/>
              <a:t>the</a:t>
            </a:r>
            <a:r>
              <a:rPr lang="tr-TR" sz="1400" dirty="0"/>
              <a:t> name </a:t>
            </a:r>
            <a:r>
              <a:rPr lang="tr-TR" sz="1400" dirty="0" err="1"/>
              <a:t>suggests</a:t>
            </a:r>
            <a:r>
              <a:rPr lang="tr-TR" sz="1400" dirty="0"/>
              <a:t>, a </a:t>
            </a:r>
            <a:r>
              <a:rPr lang="tr-TR" sz="1400" dirty="0" err="1"/>
              <a:t>tree</a:t>
            </a:r>
            <a:r>
              <a:rPr lang="tr-TR" sz="1400" dirty="0"/>
              <a:t> </a:t>
            </a:r>
            <a:r>
              <a:rPr lang="tr-TR" sz="1400" dirty="0" err="1"/>
              <a:t>topology</a:t>
            </a:r>
            <a:r>
              <a:rPr lang="tr-TR" sz="1400" dirty="0"/>
              <a:t> is a network </a:t>
            </a:r>
            <a:r>
              <a:rPr lang="tr-TR" sz="1400" dirty="0" err="1"/>
              <a:t>structure</a:t>
            </a:r>
            <a:r>
              <a:rPr lang="tr-TR" sz="1400" dirty="0"/>
              <a:t> </a:t>
            </a:r>
            <a:r>
              <a:rPr lang="tr-TR" sz="1400" dirty="0" err="1"/>
              <a:t>that</a:t>
            </a:r>
            <a:r>
              <a:rPr lang="tr-TR" sz="1400" dirty="0"/>
              <a:t> is </a:t>
            </a:r>
            <a:r>
              <a:rPr lang="tr-TR" sz="1400" dirty="0" err="1"/>
              <a:t>shaped</a:t>
            </a:r>
            <a:r>
              <a:rPr lang="tr-TR" sz="1400" dirty="0"/>
              <a:t> </a:t>
            </a:r>
            <a:r>
              <a:rPr lang="tr-TR" sz="1400" dirty="0" err="1"/>
              <a:t>like</a:t>
            </a:r>
            <a:r>
              <a:rPr lang="tr-TR" sz="1400" dirty="0"/>
              <a:t> a </a:t>
            </a:r>
            <a:r>
              <a:rPr lang="tr-TR" sz="1400" dirty="0" err="1"/>
              <a:t>tree</a:t>
            </a:r>
            <a:r>
              <a:rPr lang="tr-TR" sz="1400" dirty="0"/>
              <a:t> </a:t>
            </a:r>
            <a:r>
              <a:rPr lang="tr-TR" sz="1400" dirty="0" err="1"/>
              <a:t>with</a:t>
            </a:r>
            <a:r>
              <a:rPr lang="tr-TR" sz="1400" dirty="0"/>
              <a:t> </a:t>
            </a:r>
            <a:r>
              <a:rPr lang="tr-TR" sz="1400" dirty="0" err="1"/>
              <a:t>its</a:t>
            </a:r>
            <a:r>
              <a:rPr lang="tr-TR" sz="1400" dirty="0"/>
              <a:t> </a:t>
            </a:r>
            <a:r>
              <a:rPr lang="tr-TR" sz="1400" dirty="0" err="1"/>
              <a:t>many</a:t>
            </a:r>
            <a:r>
              <a:rPr lang="tr-TR" sz="1400" dirty="0"/>
              <a:t> </a:t>
            </a:r>
            <a:r>
              <a:rPr lang="tr-TR" sz="1400" dirty="0" err="1"/>
              <a:t>branches</a:t>
            </a:r>
            <a:r>
              <a:rPr lang="tr-TR" sz="1400" dirty="0"/>
              <a:t>. </a:t>
            </a:r>
            <a:r>
              <a:rPr lang="tr-TR" sz="1400" dirty="0" err="1"/>
              <a:t>Tree</a:t>
            </a:r>
            <a:r>
              <a:rPr lang="tr-TR" sz="1400" dirty="0"/>
              <a:t> </a:t>
            </a:r>
            <a:r>
              <a:rPr lang="tr-TR" sz="1400" dirty="0" err="1"/>
              <a:t>topologies</a:t>
            </a:r>
            <a:r>
              <a:rPr lang="tr-TR" sz="1400" dirty="0"/>
              <a:t> </a:t>
            </a:r>
            <a:r>
              <a:rPr lang="tr-TR" sz="1400" dirty="0" err="1"/>
              <a:t>have</a:t>
            </a:r>
            <a:r>
              <a:rPr lang="tr-TR" sz="1400" dirty="0"/>
              <a:t> a </a:t>
            </a:r>
            <a:r>
              <a:rPr lang="tr-TR" sz="1400" dirty="0" err="1"/>
              <a:t>root</a:t>
            </a:r>
            <a:r>
              <a:rPr lang="tr-TR" sz="1400" dirty="0"/>
              <a:t> </a:t>
            </a:r>
            <a:r>
              <a:rPr lang="tr-TR" sz="1400" dirty="0" err="1"/>
              <a:t>node</a:t>
            </a:r>
            <a:r>
              <a:rPr lang="tr-TR" sz="1400" dirty="0"/>
              <a:t> </a:t>
            </a:r>
            <a:r>
              <a:rPr lang="tr-TR" sz="1400" dirty="0" err="1"/>
              <a:t>which</a:t>
            </a:r>
            <a:r>
              <a:rPr lang="tr-TR" sz="1400" dirty="0"/>
              <a:t> is </a:t>
            </a:r>
            <a:r>
              <a:rPr lang="tr-TR" sz="1400" dirty="0" err="1"/>
              <a:t>connected</a:t>
            </a:r>
            <a:r>
              <a:rPr lang="tr-TR" sz="1400" dirty="0"/>
              <a:t> </a:t>
            </a:r>
            <a:r>
              <a:rPr lang="tr-TR" sz="1400" dirty="0" err="1"/>
              <a:t>to</a:t>
            </a:r>
            <a:r>
              <a:rPr lang="tr-TR" sz="1400" dirty="0"/>
              <a:t> </a:t>
            </a:r>
            <a:r>
              <a:rPr lang="tr-TR" sz="1400" dirty="0" err="1"/>
              <a:t>other</a:t>
            </a:r>
            <a:r>
              <a:rPr lang="tr-TR" sz="1400" dirty="0"/>
              <a:t> </a:t>
            </a:r>
            <a:r>
              <a:rPr lang="tr-TR" sz="1400" dirty="0" err="1"/>
              <a:t>node</a:t>
            </a:r>
            <a:r>
              <a:rPr lang="tr-TR" sz="1400" dirty="0"/>
              <a:t> </a:t>
            </a:r>
            <a:r>
              <a:rPr lang="tr-TR" sz="1400" dirty="0" err="1"/>
              <a:t>hierarchy</a:t>
            </a:r>
            <a:r>
              <a:rPr lang="tr-TR" sz="1400" dirty="0"/>
              <a:t>. </a:t>
            </a:r>
            <a:r>
              <a:rPr lang="tr-TR" sz="1400" dirty="0" err="1"/>
              <a:t>The</a:t>
            </a:r>
            <a:r>
              <a:rPr lang="tr-TR" sz="1400" dirty="0"/>
              <a:t> </a:t>
            </a:r>
            <a:r>
              <a:rPr lang="tr-TR" sz="1400" dirty="0" err="1"/>
              <a:t>hierarchy</a:t>
            </a:r>
            <a:r>
              <a:rPr lang="tr-TR" sz="1400" dirty="0"/>
              <a:t> is </a:t>
            </a:r>
            <a:r>
              <a:rPr lang="tr-TR" sz="1400" dirty="0" err="1"/>
              <a:t>parent-child</a:t>
            </a:r>
            <a:r>
              <a:rPr lang="tr-TR" sz="1400" dirty="0"/>
              <a:t> </a:t>
            </a:r>
            <a:r>
              <a:rPr lang="tr-TR" sz="1400" dirty="0" err="1"/>
              <a:t>where</a:t>
            </a:r>
            <a:r>
              <a:rPr lang="tr-TR" sz="1400" dirty="0"/>
              <a:t> </a:t>
            </a:r>
            <a:r>
              <a:rPr lang="tr-TR" sz="1400" dirty="0" err="1"/>
              <a:t>there</a:t>
            </a:r>
            <a:r>
              <a:rPr lang="tr-TR" sz="1400" dirty="0"/>
              <a:t> is </a:t>
            </a:r>
            <a:r>
              <a:rPr lang="tr-TR" sz="1400" dirty="0" err="1"/>
              <a:t>only</a:t>
            </a:r>
            <a:r>
              <a:rPr lang="tr-TR" sz="1400" dirty="0"/>
              <a:t> </a:t>
            </a:r>
            <a:r>
              <a:rPr lang="tr-TR" sz="1400" dirty="0" err="1"/>
              <a:t>one</a:t>
            </a:r>
            <a:r>
              <a:rPr lang="tr-TR" sz="1400" dirty="0"/>
              <a:t> </a:t>
            </a:r>
            <a:r>
              <a:rPr lang="tr-TR" sz="1400" dirty="0" err="1"/>
              <a:t>mutual</a:t>
            </a:r>
            <a:r>
              <a:rPr lang="tr-TR" sz="1400" dirty="0"/>
              <a:t> </a:t>
            </a:r>
            <a:r>
              <a:rPr lang="tr-TR" sz="1400" dirty="0" err="1"/>
              <a:t>connection</a:t>
            </a:r>
            <a:r>
              <a:rPr lang="tr-TR" sz="1400" dirty="0"/>
              <a:t> </a:t>
            </a:r>
            <a:r>
              <a:rPr lang="tr-TR" sz="1400" dirty="0" err="1"/>
              <a:t>between</a:t>
            </a:r>
            <a:r>
              <a:rPr lang="tr-TR" sz="1400" dirty="0"/>
              <a:t> two </a:t>
            </a:r>
            <a:r>
              <a:rPr lang="tr-TR" sz="1400" dirty="0" err="1"/>
              <a:t>connected</a:t>
            </a:r>
            <a:r>
              <a:rPr lang="tr-TR" sz="1400" dirty="0"/>
              <a:t> </a:t>
            </a:r>
            <a:r>
              <a:rPr lang="tr-TR" sz="1400" dirty="0" err="1"/>
              <a:t>nodes</a:t>
            </a:r>
            <a:r>
              <a:rPr lang="tr-TR" sz="1400" dirty="0"/>
              <a:t>. As a general </a:t>
            </a:r>
            <a:r>
              <a:rPr lang="tr-TR" sz="1400" dirty="0" err="1"/>
              <a:t>rule</a:t>
            </a:r>
            <a:r>
              <a:rPr lang="tr-TR" sz="1400" dirty="0"/>
              <a:t>, a </a:t>
            </a:r>
            <a:r>
              <a:rPr lang="tr-TR" sz="1400" dirty="0" err="1"/>
              <a:t>tree</a:t>
            </a:r>
            <a:r>
              <a:rPr lang="tr-TR" sz="1400" dirty="0"/>
              <a:t> </a:t>
            </a:r>
            <a:r>
              <a:rPr lang="tr-TR" sz="1400" dirty="0" err="1"/>
              <a:t>topology</a:t>
            </a:r>
            <a:r>
              <a:rPr lang="tr-TR" sz="1400" dirty="0"/>
              <a:t> </a:t>
            </a:r>
            <a:r>
              <a:rPr lang="tr-TR" sz="1400" dirty="0" err="1"/>
              <a:t>needs</a:t>
            </a:r>
            <a:r>
              <a:rPr lang="tr-TR" sz="1400" dirty="0"/>
              <a:t> </a:t>
            </a:r>
            <a:r>
              <a:rPr lang="tr-TR" sz="1400" dirty="0" err="1"/>
              <a:t>to</a:t>
            </a:r>
            <a:r>
              <a:rPr lang="tr-TR" sz="1400" dirty="0"/>
              <a:t> </a:t>
            </a:r>
            <a:r>
              <a:rPr lang="tr-TR" sz="1400" dirty="0" err="1"/>
              <a:t>have</a:t>
            </a:r>
            <a:r>
              <a:rPr lang="tr-TR" sz="1400" dirty="0"/>
              <a:t> </a:t>
            </a:r>
            <a:r>
              <a:rPr lang="tr-TR" sz="1400" dirty="0" err="1"/>
              <a:t>three</a:t>
            </a:r>
            <a:r>
              <a:rPr lang="tr-TR" sz="1400" dirty="0"/>
              <a:t> </a:t>
            </a:r>
            <a:r>
              <a:rPr lang="tr-TR" sz="1400" dirty="0" err="1"/>
              <a:t>levels</a:t>
            </a:r>
            <a:r>
              <a:rPr lang="tr-TR" sz="1400" dirty="0"/>
              <a:t> </a:t>
            </a:r>
            <a:r>
              <a:rPr lang="tr-TR" sz="1400" dirty="0" err="1"/>
              <a:t>to</a:t>
            </a:r>
            <a:r>
              <a:rPr lang="tr-TR" sz="1400" dirty="0"/>
              <a:t> </a:t>
            </a:r>
            <a:r>
              <a:rPr lang="tr-TR" sz="1400" dirty="0" err="1"/>
              <a:t>the</a:t>
            </a:r>
            <a:r>
              <a:rPr lang="tr-TR" sz="1400" dirty="0"/>
              <a:t> </a:t>
            </a:r>
            <a:r>
              <a:rPr lang="tr-TR" sz="1400" dirty="0" err="1"/>
              <a:t>hierarchy</a:t>
            </a:r>
            <a:r>
              <a:rPr lang="tr-TR" sz="1400" dirty="0"/>
              <a:t> in </a:t>
            </a:r>
            <a:r>
              <a:rPr lang="tr-TR" sz="1400" dirty="0" err="1"/>
              <a:t>order</a:t>
            </a:r>
            <a:r>
              <a:rPr lang="tr-TR" sz="1400" dirty="0"/>
              <a:t> </a:t>
            </a:r>
            <a:r>
              <a:rPr lang="tr-TR" sz="1400" dirty="0" err="1"/>
              <a:t>to</a:t>
            </a:r>
            <a:r>
              <a:rPr lang="tr-TR" sz="1400" dirty="0"/>
              <a:t> be </a:t>
            </a:r>
            <a:r>
              <a:rPr lang="tr-TR" sz="1400" dirty="0" err="1"/>
              <a:t>classified</a:t>
            </a:r>
            <a:r>
              <a:rPr lang="tr-TR" sz="1400" dirty="0"/>
              <a:t> </a:t>
            </a:r>
            <a:r>
              <a:rPr lang="tr-TR" sz="1400" dirty="0" err="1"/>
              <a:t>this</a:t>
            </a:r>
            <a:r>
              <a:rPr lang="tr-TR" sz="1400" dirty="0"/>
              <a:t> </a:t>
            </a:r>
            <a:r>
              <a:rPr lang="tr-TR" sz="1400" dirty="0" err="1"/>
              <a:t>way</a:t>
            </a:r>
            <a:r>
              <a:rPr lang="tr-TR" sz="1400" dirty="0"/>
              <a:t>. </a:t>
            </a:r>
            <a:r>
              <a:rPr lang="tr-TR" sz="1400" dirty="0" err="1"/>
              <a:t>This</a:t>
            </a:r>
            <a:r>
              <a:rPr lang="tr-TR" sz="1400" dirty="0"/>
              <a:t> form of </a:t>
            </a:r>
            <a:r>
              <a:rPr lang="tr-TR" sz="1400" dirty="0" err="1"/>
              <a:t>topology</a:t>
            </a:r>
            <a:r>
              <a:rPr lang="tr-TR" sz="1400" dirty="0"/>
              <a:t> is </a:t>
            </a:r>
            <a:r>
              <a:rPr lang="tr-TR" sz="1400" dirty="0" err="1"/>
              <a:t>used</a:t>
            </a:r>
            <a:r>
              <a:rPr lang="tr-TR" sz="1400" dirty="0"/>
              <a:t> </a:t>
            </a:r>
            <a:r>
              <a:rPr lang="tr-TR" sz="1400" dirty="0" err="1"/>
              <a:t>within</a:t>
            </a:r>
            <a:r>
              <a:rPr lang="tr-TR" sz="1400" dirty="0"/>
              <a:t> </a:t>
            </a:r>
            <a:r>
              <a:rPr lang="tr-TR" sz="1400" dirty="0" err="1"/>
              <a:t>Wide</a:t>
            </a:r>
            <a:r>
              <a:rPr lang="tr-TR" sz="1400" dirty="0"/>
              <a:t> </a:t>
            </a:r>
            <a:r>
              <a:rPr lang="tr-TR" sz="1400" dirty="0" err="1"/>
              <a:t>Area</a:t>
            </a:r>
            <a:r>
              <a:rPr lang="tr-TR" sz="1400" dirty="0"/>
              <a:t> Networks </a:t>
            </a:r>
            <a:r>
              <a:rPr lang="tr-TR" sz="1400" dirty="0" err="1"/>
              <a:t>to</a:t>
            </a:r>
            <a:r>
              <a:rPr lang="tr-TR" sz="1400" dirty="0"/>
              <a:t> </a:t>
            </a:r>
            <a:r>
              <a:rPr lang="tr-TR" sz="1400" dirty="0" err="1"/>
              <a:t>sustain</a:t>
            </a:r>
            <a:r>
              <a:rPr lang="tr-TR" sz="1400" dirty="0"/>
              <a:t> </a:t>
            </a:r>
            <a:r>
              <a:rPr lang="tr-TR" sz="1400" dirty="0" err="1"/>
              <a:t>lots</a:t>
            </a:r>
            <a:r>
              <a:rPr lang="tr-TR" sz="1400" dirty="0"/>
              <a:t> of spread-</a:t>
            </a:r>
            <a:r>
              <a:rPr lang="tr-TR" sz="1400" dirty="0" err="1"/>
              <a:t>out</a:t>
            </a:r>
            <a:r>
              <a:rPr lang="tr-TR" sz="1400" dirty="0"/>
              <a:t> </a:t>
            </a:r>
            <a:r>
              <a:rPr lang="tr-TR" sz="1400" dirty="0" err="1"/>
              <a:t>devices</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Advantages</a:t>
            </a:r>
            <a:endParaRPr sz="1400" b="1" dirty="0"/>
          </a:p>
          <a:p>
            <a:pPr marL="457200" lvl="0" indent="0" algn="l" rtl="0">
              <a:lnSpc>
                <a:spcPct val="100000"/>
              </a:lnSpc>
              <a:spcBef>
                <a:spcPts val="0"/>
              </a:spcBef>
              <a:spcAft>
                <a:spcPts val="0"/>
              </a:spcAft>
              <a:buSzPts val="1400"/>
              <a:buNone/>
            </a:pPr>
            <a:r>
              <a:rPr lang="tr-TR" sz="1400" dirty="0" err="1"/>
              <a:t>The</a:t>
            </a:r>
            <a:r>
              <a:rPr lang="tr-TR" sz="1400" dirty="0"/>
              <a:t> main </a:t>
            </a:r>
            <a:r>
              <a:rPr lang="tr-TR" sz="1400" dirty="0" err="1"/>
              <a:t>reason</a:t>
            </a:r>
            <a:r>
              <a:rPr lang="tr-TR" sz="1400" dirty="0"/>
              <a:t> </a:t>
            </a:r>
            <a:r>
              <a:rPr lang="tr-TR" sz="1400" dirty="0" err="1"/>
              <a:t>why</a:t>
            </a:r>
            <a:r>
              <a:rPr lang="tr-TR" sz="1400" dirty="0"/>
              <a:t> </a:t>
            </a:r>
            <a:r>
              <a:rPr lang="tr-TR" sz="1400" dirty="0" err="1"/>
              <a:t>tree</a:t>
            </a:r>
            <a:r>
              <a:rPr lang="tr-TR" sz="1400" dirty="0"/>
              <a:t> </a:t>
            </a:r>
            <a:r>
              <a:rPr lang="tr-TR" sz="1400" dirty="0" err="1"/>
              <a:t>topologies</a:t>
            </a:r>
            <a:r>
              <a:rPr lang="tr-TR" sz="1400" dirty="0"/>
              <a:t> </a:t>
            </a:r>
            <a:r>
              <a:rPr lang="tr-TR" sz="1400" dirty="0" err="1"/>
              <a:t>are</a:t>
            </a:r>
            <a:r>
              <a:rPr lang="tr-TR" sz="1400" dirty="0"/>
              <a:t> </a:t>
            </a:r>
            <a:r>
              <a:rPr lang="tr-TR" sz="1400" dirty="0" err="1"/>
              <a:t>used</a:t>
            </a:r>
            <a:r>
              <a:rPr lang="tr-TR" sz="1400" dirty="0"/>
              <a:t> is </a:t>
            </a:r>
            <a:r>
              <a:rPr lang="tr-TR" sz="1400" dirty="0" err="1"/>
              <a:t>to</a:t>
            </a:r>
            <a:r>
              <a:rPr lang="tr-TR" sz="1400" dirty="0"/>
              <a:t> </a:t>
            </a:r>
            <a:r>
              <a:rPr lang="tr-TR" sz="1400" dirty="0" err="1"/>
              <a:t>extend</a:t>
            </a:r>
            <a:r>
              <a:rPr lang="tr-TR" sz="1400" dirty="0"/>
              <a:t> </a:t>
            </a:r>
            <a:r>
              <a:rPr lang="tr-TR" sz="1400" dirty="0" err="1"/>
              <a:t>bus</a:t>
            </a:r>
            <a:r>
              <a:rPr lang="tr-TR" sz="1400" dirty="0"/>
              <a:t> </a:t>
            </a:r>
            <a:r>
              <a:rPr lang="tr-TR" sz="1400" dirty="0" err="1"/>
              <a:t>and</a:t>
            </a:r>
            <a:r>
              <a:rPr lang="tr-TR" sz="1400" dirty="0"/>
              <a:t> star </a:t>
            </a:r>
            <a:r>
              <a:rPr lang="tr-TR" sz="1400" dirty="0" err="1"/>
              <a:t>topologies</a:t>
            </a:r>
            <a:r>
              <a:rPr lang="tr-TR" sz="1400" dirty="0"/>
              <a:t>. Under </a:t>
            </a:r>
            <a:r>
              <a:rPr lang="tr-TR" sz="1400" dirty="0" err="1"/>
              <a:t>this</a:t>
            </a:r>
            <a:r>
              <a:rPr lang="tr-TR" sz="1400" dirty="0"/>
              <a:t> </a:t>
            </a:r>
            <a:r>
              <a:rPr lang="tr-TR" sz="1400" dirty="0" err="1"/>
              <a:t>hierarchical</a:t>
            </a:r>
            <a:r>
              <a:rPr lang="tr-TR" sz="1400" dirty="0"/>
              <a:t> format, it is </a:t>
            </a:r>
            <a:r>
              <a:rPr lang="tr-TR" sz="1400" dirty="0" err="1"/>
              <a:t>easy</a:t>
            </a:r>
            <a:r>
              <a:rPr lang="tr-TR" sz="1400" dirty="0"/>
              <a:t> </a:t>
            </a:r>
            <a:r>
              <a:rPr lang="tr-TR" sz="1400" dirty="0" err="1"/>
              <a:t>to</a:t>
            </a:r>
            <a:r>
              <a:rPr lang="tr-TR" sz="1400" dirty="0"/>
              <a:t> </a:t>
            </a:r>
            <a:r>
              <a:rPr lang="tr-TR" sz="1400" dirty="0" err="1"/>
              <a:t>add</a:t>
            </a:r>
            <a:r>
              <a:rPr lang="tr-TR" sz="1400" dirty="0"/>
              <a:t> </a:t>
            </a:r>
            <a:r>
              <a:rPr lang="tr-TR" sz="1400" dirty="0" err="1"/>
              <a:t>more</a:t>
            </a:r>
            <a:r>
              <a:rPr lang="tr-TR" sz="1400" dirty="0"/>
              <a:t> </a:t>
            </a:r>
            <a:r>
              <a:rPr lang="tr-TR" sz="1400" dirty="0" err="1"/>
              <a:t>nodes</a:t>
            </a:r>
            <a:r>
              <a:rPr lang="tr-TR" sz="1400" dirty="0"/>
              <a:t> </a:t>
            </a:r>
            <a:r>
              <a:rPr lang="tr-TR" sz="1400" dirty="0" err="1"/>
              <a:t>to</a:t>
            </a:r>
            <a:r>
              <a:rPr lang="tr-TR" sz="1400" dirty="0"/>
              <a:t> </a:t>
            </a:r>
            <a:r>
              <a:rPr lang="tr-TR" sz="1400" dirty="0" err="1"/>
              <a:t>the</a:t>
            </a:r>
            <a:r>
              <a:rPr lang="tr-TR" sz="1400" dirty="0"/>
              <a:t> network </a:t>
            </a:r>
            <a:r>
              <a:rPr lang="tr-TR" sz="1400" dirty="0" err="1"/>
              <a:t>when</a:t>
            </a:r>
            <a:r>
              <a:rPr lang="tr-TR" sz="1400" dirty="0"/>
              <a:t> </a:t>
            </a:r>
            <a:r>
              <a:rPr lang="tr-TR" sz="1400" dirty="0" err="1"/>
              <a:t>your</a:t>
            </a:r>
            <a:r>
              <a:rPr lang="tr-TR" sz="1400" dirty="0"/>
              <a:t> </a:t>
            </a:r>
            <a:r>
              <a:rPr lang="tr-TR" sz="1400" dirty="0" err="1"/>
              <a:t>organization</a:t>
            </a:r>
            <a:r>
              <a:rPr lang="tr-TR" sz="1400" dirty="0"/>
              <a:t> </a:t>
            </a:r>
            <a:r>
              <a:rPr lang="tr-TR" sz="1400" dirty="0" err="1"/>
              <a:t>grows</a:t>
            </a:r>
            <a:r>
              <a:rPr lang="tr-TR" sz="1400" dirty="0"/>
              <a:t> in size. </a:t>
            </a:r>
            <a:r>
              <a:rPr lang="tr-TR" sz="1400" dirty="0" err="1"/>
              <a:t>This</a:t>
            </a:r>
            <a:r>
              <a:rPr lang="tr-TR" sz="1400" dirty="0"/>
              <a:t> format </a:t>
            </a:r>
            <a:r>
              <a:rPr lang="tr-TR" sz="1400" dirty="0" err="1"/>
              <a:t>also</a:t>
            </a:r>
            <a:r>
              <a:rPr lang="tr-TR" sz="1400" dirty="0"/>
              <a:t> </a:t>
            </a:r>
            <a:r>
              <a:rPr lang="tr-TR" sz="1400" dirty="0" err="1"/>
              <a:t>lends</a:t>
            </a:r>
            <a:r>
              <a:rPr lang="tr-TR" sz="1400" dirty="0"/>
              <a:t> </a:t>
            </a:r>
            <a:r>
              <a:rPr lang="tr-TR" sz="1400" dirty="0" err="1"/>
              <a:t>itself</a:t>
            </a:r>
            <a:r>
              <a:rPr lang="tr-TR" sz="1400" dirty="0"/>
              <a:t> </a:t>
            </a:r>
            <a:r>
              <a:rPr lang="tr-TR" sz="1400" dirty="0" err="1"/>
              <a:t>well</a:t>
            </a:r>
            <a:r>
              <a:rPr lang="tr-TR" sz="1400" dirty="0"/>
              <a:t> </a:t>
            </a:r>
            <a:r>
              <a:rPr lang="tr-TR" sz="1400" dirty="0" err="1"/>
              <a:t>to</a:t>
            </a:r>
            <a:r>
              <a:rPr lang="tr-TR" sz="1400" dirty="0"/>
              <a:t> </a:t>
            </a:r>
            <a:r>
              <a:rPr lang="tr-TR" sz="1400" dirty="0" err="1"/>
              <a:t>finding</a:t>
            </a:r>
            <a:r>
              <a:rPr lang="tr-TR" sz="1400" dirty="0"/>
              <a:t> </a:t>
            </a:r>
            <a:r>
              <a:rPr lang="tr-TR" sz="1400" dirty="0" err="1"/>
              <a:t>errors</a:t>
            </a:r>
            <a:r>
              <a:rPr lang="tr-TR" sz="1400" dirty="0"/>
              <a:t> </a:t>
            </a:r>
            <a:r>
              <a:rPr lang="tr-TR" sz="1400" dirty="0" err="1"/>
              <a:t>and</a:t>
            </a:r>
            <a:r>
              <a:rPr lang="tr-TR" sz="1400" dirty="0"/>
              <a:t> </a:t>
            </a:r>
            <a:r>
              <a:rPr lang="tr-TR" sz="1400" dirty="0" err="1"/>
              <a:t>troubleshooting</a:t>
            </a:r>
            <a:r>
              <a:rPr lang="tr-TR" sz="1400" dirty="0"/>
              <a:t> </a:t>
            </a:r>
            <a:r>
              <a:rPr lang="tr-TR" sz="1400" dirty="0" err="1"/>
              <a:t>because</a:t>
            </a:r>
            <a:r>
              <a:rPr lang="tr-TR" sz="1400" dirty="0"/>
              <a:t> </a:t>
            </a:r>
            <a:r>
              <a:rPr lang="tr-TR" sz="1400" dirty="0" err="1"/>
              <a:t>you</a:t>
            </a:r>
            <a:r>
              <a:rPr lang="tr-TR" sz="1400" dirty="0"/>
              <a:t> can </a:t>
            </a:r>
            <a:r>
              <a:rPr lang="tr-TR" sz="1400" dirty="0" err="1"/>
              <a:t>check</a:t>
            </a:r>
            <a:r>
              <a:rPr lang="tr-TR" sz="1400" dirty="0"/>
              <a:t> </a:t>
            </a:r>
            <a:r>
              <a:rPr lang="tr-TR" sz="1400" dirty="0" err="1"/>
              <a:t>for</a:t>
            </a:r>
            <a:r>
              <a:rPr lang="tr-TR" sz="1400" dirty="0"/>
              <a:t> </a:t>
            </a:r>
            <a:r>
              <a:rPr lang="tr-TR" sz="1400" dirty="0" err="1"/>
              <a:t>performance</a:t>
            </a:r>
            <a:r>
              <a:rPr lang="tr-TR" sz="1400" dirty="0"/>
              <a:t> </a:t>
            </a:r>
            <a:r>
              <a:rPr lang="tr-TR" sz="1400" dirty="0" err="1"/>
              <a:t>issues</a:t>
            </a:r>
            <a:r>
              <a:rPr lang="tr-TR" sz="1400" dirty="0"/>
              <a:t> </a:t>
            </a:r>
            <a:r>
              <a:rPr lang="tr-TR" sz="1400" dirty="0" err="1"/>
              <a:t>systematically</a:t>
            </a:r>
            <a:r>
              <a:rPr lang="tr-TR" sz="1400" dirty="0"/>
              <a:t> </a:t>
            </a:r>
            <a:r>
              <a:rPr lang="tr-TR" sz="1400" dirty="0" err="1"/>
              <a:t>throughout</a:t>
            </a:r>
            <a:r>
              <a:rPr lang="tr-TR" sz="1400" dirty="0"/>
              <a:t> </a:t>
            </a:r>
            <a:r>
              <a:rPr lang="tr-TR" sz="1400" dirty="0" err="1"/>
              <a:t>the</a:t>
            </a:r>
            <a:r>
              <a:rPr lang="tr-TR" sz="1400" dirty="0"/>
              <a:t> </a:t>
            </a:r>
            <a:r>
              <a:rPr lang="tr-TR" sz="1400" dirty="0" err="1"/>
              <a:t>tree</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Disadvantages</a:t>
            </a:r>
            <a:endParaRPr sz="1400" b="1" dirty="0"/>
          </a:p>
          <a:p>
            <a:pPr marL="457200" lvl="0" indent="0" algn="l" rtl="0">
              <a:lnSpc>
                <a:spcPct val="100000"/>
              </a:lnSpc>
              <a:spcBef>
                <a:spcPts val="0"/>
              </a:spcBef>
              <a:spcAft>
                <a:spcPts val="0"/>
              </a:spcAft>
              <a:buSzPts val="1400"/>
              <a:buNone/>
            </a:pPr>
            <a:r>
              <a:rPr lang="tr-TR" sz="1400" dirty="0" err="1"/>
              <a:t>The</a:t>
            </a:r>
            <a:r>
              <a:rPr lang="tr-TR" sz="1400" dirty="0"/>
              <a:t> </a:t>
            </a:r>
            <a:r>
              <a:rPr lang="tr-TR" sz="1400" dirty="0" err="1"/>
              <a:t>most</a:t>
            </a:r>
            <a:r>
              <a:rPr lang="tr-TR" sz="1400" dirty="0"/>
              <a:t> </a:t>
            </a:r>
            <a:r>
              <a:rPr lang="tr-TR" sz="1400" dirty="0" err="1"/>
              <a:t>significant</a:t>
            </a:r>
            <a:r>
              <a:rPr lang="tr-TR" sz="1400" dirty="0"/>
              <a:t> </a:t>
            </a:r>
            <a:r>
              <a:rPr lang="tr-TR" sz="1400" dirty="0" err="1"/>
              <a:t>weakness</a:t>
            </a:r>
            <a:r>
              <a:rPr lang="tr-TR" sz="1400" dirty="0"/>
              <a:t> of </a:t>
            </a:r>
            <a:r>
              <a:rPr lang="tr-TR" sz="1400" dirty="0" err="1"/>
              <a:t>tree</a:t>
            </a:r>
            <a:r>
              <a:rPr lang="tr-TR" sz="1400" dirty="0"/>
              <a:t> </a:t>
            </a:r>
            <a:r>
              <a:rPr lang="tr-TR" sz="1400" dirty="0" err="1"/>
              <a:t>topology</a:t>
            </a:r>
            <a:r>
              <a:rPr lang="tr-TR" sz="1400" dirty="0"/>
              <a:t> is </a:t>
            </a:r>
            <a:r>
              <a:rPr lang="tr-TR" sz="1400" dirty="0" err="1"/>
              <a:t>the</a:t>
            </a:r>
            <a:r>
              <a:rPr lang="tr-TR" sz="1400" dirty="0"/>
              <a:t> </a:t>
            </a:r>
            <a:r>
              <a:rPr lang="tr-TR" sz="1400" dirty="0" err="1"/>
              <a:t>root</a:t>
            </a:r>
            <a:r>
              <a:rPr lang="tr-TR" sz="1400" dirty="0"/>
              <a:t> </a:t>
            </a:r>
            <a:r>
              <a:rPr lang="tr-TR" sz="1400" dirty="0" err="1"/>
              <a:t>node</a:t>
            </a:r>
            <a:r>
              <a:rPr lang="tr-TR" sz="1400" dirty="0"/>
              <a:t>. </a:t>
            </a:r>
            <a:r>
              <a:rPr lang="tr-TR" sz="1400" dirty="0" err="1"/>
              <a:t>If</a:t>
            </a:r>
            <a:r>
              <a:rPr lang="tr-TR" sz="1400" dirty="0"/>
              <a:t> </a:t>
            </a:r>
            <a:r>
              <a:rPr lang="tr-TR" sz="1400" dirty="0" err="1"/>
              <a:t>the</a:t>
            </a:r>
            <a:r>
              <a:rPr lang="tr-TR" sz="1400" dirty="0"/>
              <a:t> </a:t>
            </a:r>
            <a:r>
              <a:rPr lang="tr-TR" sz="1400" dirty="0" err="1"/>
              <a:t>root</a:t>
            </a:r>
            <a:r>
              <a:rPr lang="tr-TR" sz="1400" dirty="0"/>
              <a:t> </a:t>
            </a:r>
            <a:r>
              <a:rPr lang="tr-TR" sz="1400" dirty="0" err="1"/>
              <a:t>node</a:t>
            </a:r>
            <a:r>
              <a:rPr lang="tr-TR" sz="1400" dirty="0"/>
              <a:t> </a:t>
            </a:r>
            <a:r>
              <a:rPr lang="tr-TR" sz="1400" dirty="0" err="1"/>
              <a:t>fails</a:t>
            </a:r>
            <a:r>
              <a:rPr lang="tr-TR" sz="1400" dirty="0"/>
              <a:t> </a:t>
            </a:r>
            <a:r>
              <a:rPr lang="tr-TR" sz="1400" dirty="0" err="1"/>
              <a:t>then</a:t>
            </a:r>
            <a:r>
              <a:rPr lang="tr-TR" sz="1400" dirty="0"/>
              <a:t> </a:t>
            </a:r>
            <a:r>
              <a:rPr lang="tr-TR" sz="1400" dirty="0" err="1"/>
              <a:t>all</a:t>
            </a:r>
            <a:r>
              <a:rPr lang="tr-TR" sz="1400" dirty="0"/>
              <a:t> of </a:t>
            </a:r>
            <a:r>
              <a:rPr lang="tr-TR" sz="1400" dirty="0" err="1"/>
              <a:t>its</a:t>
            </a:r>
            <a:r>
              <a:rPr lang="tr-TR" sz="1400" dirty="0"/>
              <a:t> </a:t>
            </a:r>
            <a:r>
              <a:rPr lang="tr-TR" sz="1400" dirty="0" err="1"/>
              <a:t>subtrees</a:t>
            </a:r>
            <a:r>
              <a:rPr lang="tr-TR" sz="1400" dirty="0"/>
              <a:t> </a:t>
            </a:r>
            <a:r>
              <a:rPr lang="tr-TR" sz="1400" dirty="0" err="1"/>
              <a:t>become</a:t>
            </a:r>
            <a:r>
              <a:rPr lang="tr-TR" sz="1400" dirty="0"/>
              <a:t> </a:t>
            </a:r>
            <a:r>
              <a:rPr lang="tr-TR" sz="1400" dirty="0" err="1"/>
              <a:t>partitioned</a:t>
            </a:r>
            <a:r>
              <a:rPr lang="tr-TR" sz="1400" dirty="0"/>
              <a:t>. </a:t>
            </a:r>
            <a:r>
              <a:rPr lang="tr-TR" sz="1400" dirty="0" err="1"/>
              <a:t>There</a:t>
            </a:r>
            <a:r>
              <a:rPr lang="tr-TR" sz="1400" dirty="0"/>
              <a:t> </a:t>
            </a:r>
            <a:r>
              <a:rPr lang="tr-TR" sz="1400" dirty="0" err="1"/>
              <a:t>will</a:t>
            </a:r>
            <a:r>
              <a:rPr lang="tr-TR" sz="1400" dirty="0"/>
              <a:t> </a:t>
            </a:r>
            <a:r>
              <a:rPr lang="tr-TR" sz="1400" dirty="0" err="1"/>
              <a:t>still</a:t>
            </a:r>
            <a:r>
              <a:rPr lang="tr-TR" sz="1400" dirty="0"/>
              <a:t> be </a:t>
            </a:r>
            <a:r>
              <a:rPr lang="tr-TR" sz="1400" dirty="0" err="1"/>
              <a:t>partial</a:t>
            </a:r>
            <a:r>
              <a:rPr lang="tr-TR" sz="1400" dirty="0"/>
              <a:t> </a:t>
            </a:r>
            <a:r>
              <a:rPr lang="tr-TR" sz="1400" dirty="0" err="1"/>
              <a:t>connectivity</a:t>
            </a:r>
            <a:r>
              <a:rPr lang="tr-TR" sz="1400" dirty="0"/>
              <a:t> </a:t>
            </a:r>
            <a:r>
              <a:rPr lang="tr-TR" sz="1400" dirty="0" err="1"/>
              <a:t>within</a:t>
            </a:r>
            <a:r>
              <a:rPr lang="tr-TR" sz="1400" dirty="0"/>
              <a:t> </a:t>
            </a:r>
            <a:r>
              <a:rPr lang="tr-TR" sz="1400" dirty="0" err="1"/>
              <a:t>the</a:t>
            </a:r>
            <a:r>
              <a:rPr lang="tr-TR" sz="1400" dirty="0"/>
              <a:t> network </a:t>
            </a:r>
            <a:r>
              <a:rPr lang="tr-TR" sz="1400" dirty="0" err="1"/>
              <a:t>amongst</a:t>
            </a:r>
            <a:r>
              <a:rPr lang="tr-TR" sz="1400" dirty="0"/>
              <a:t> </a:t>
            </a:r>
            <a:r>
              <a:rPr lang="tr-TR" sz="1400" dirty="0" err="1"/>
              <a:t>other</a:t>
            </a:r>
            <a:r>
              <a:rPr lang="tr-TR" sz="1400" dirty="0"/>
              <a:t> </a:t>
            </a:r>
            <a:r>
              <a:rPr lang="tr-TR" sz="1400" dirty="0" err="1"/>
              <a:t>devices</a:t>
            </a:r>
            <a:r>
              <a:rPr lang="tr-TR" sz="1400" dirty="0"/>
              <a:t> </a:t>
            </a:r>
            <a:r>
              <a:rPr lang="tr-TR" sz="1400" dirty="0" err="1"/>
              <a:t>such</a:t>
            </a:r>
            <a:r>
              <a:rPr lang="tr-TR" sz="1400" dirty="0"/>
              <a:t> as </a:t>
            </a:r>
            <a:r>
              <a:rPr lang="tr-TR" sz="1400" dirty="0" err="1"/>
              <a:t>the</a:t>
            </a:r>
            <a:r>
              <a:rPr lang="tr-TR" sz="1400" dirty="0"/>
              <a:t> </a:t>
            </a:r>
            <a:r>
              <a:rPr lang="tr-TR" sz="1400" dirty="0" err="1"/>
              <a:t>failed</a:t>
            </a:r>
            <a:r>
              <a:rPr lang="tr-TR" sz="1400" dirty="0"/>
              <a:t> </a:t>
            </a:r>
            <a:r>
              <a:rPr lang="tr-TR" sz="1400" dirty="0" err="1"/>
              <a:t>node’s</a:t>
            </a:r>
            <a:r>
              <a:rPr lang="tr-TR" sz="1400" dirty="0"/>
              <a:t> </a:t>
            </a:r>
            <a:r>
              <a:rPr lang="tr-TR" sz="1400" dirty="0" err="1"/>
              <a:t>parent</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0" algn="l" rtl="0">
              <a:lnSpc>
                <a:spcPct val="100000"/>
              </a:lnSpc>
              <a:spcBef>
                <a:spcPts val="0"/>
              </a:spcBef>
              <a:spcAft>
                <a:spcPts val="0"/>
              </a:spcAft>
              <a:buSzPts val="1400"/>
              <a:buNone/>
            </a:pPr>
            <a:r>
              <a:rPr lang="tr-TR" sz="1400" dirty="0" err="1"/>
              <a:t>Maintaining</a:t>
            </a:r>
            <a:r>
              <a:rPr lang="tr-TR" sz="1400" dirty="0"/>
              <a:t> </a:t>
            </a:r>
            <a:r>
              <a:rPr lang="tr-TR" sz="1400" dirty="0" err="1"/>
              <a:t>the</a:t>
            </a:r>
            <a:r>
              <a:rPr lang="tr-TR" sz="1400" dirty="0"/>
              <a:t> network is not </a:t>
            </a:r>
            <a:r>
              <a:rPr lang="tr-TR" sz="1400" dirty="0" err="1"/>
              <a:t>simple</a:t>
            </a:r>
            <a:r>
              <a:rPr lang="tr-TR" sz="1400" dirty="0"/>
              <a:t> </a:t>
            </a:r>
            <a:r>
              <a:rPr lang="tr-TR" sz="1400" dirty="0" err="1"/>
              <a:t>either</a:t>
            </a:r>
            <a:r>
              <a:rPr lang="tr-TR" sz="1400" dirty="0"/>
              <a:t> </a:t>
            </a:r>
            <a:r>
              <a:rPr lang="tr-TR" sz="1400" dirty="0" err="1"/>
              <a:t>because</a:t>
            </a:r>
            <a:r>
              <a:rPr lang="tr-TR" sz="1400" dirty="0"/>
              <a:t> </a:t>
            </a:r>
            <a:r>
              <a:rPr lang="tr-TR" sz="1400" dirty="0" err="1"/>
              <a:t>the</a:t>
            </a:r>
            <a:r>
              <a:rPr lang="tr-TR" sz="1400" dirty="0"/>
              <a:t> </a:t>
            </a:r>
            <a:r>
              <a:rPr lang="tr-TR" sz="1400" dirty="0" err="1"/>
              <a:t>more</a:t>
            </a:r>
            <a:r>
              <a:rPr lang="tr-TR" sz="1400" dirty="0"/>
              <a:t> </a:t>
            </a:r>
            <a:r>
              <a:rPr lang="tr-TR" sz="1400" dirty="0" err="1"/>
              <a:t>nodes</a:t>
            </a:r>
            <a:r>
              <a:rPr lang="tr-TR" sz="1400" dirty="0"/>
              <a:t> </a:t>
            </a:r>
            <a:r>
              <a:rPr lang="tr-TR" sz="1400" dirty="0" err="1"/>
              <a:t>you</a:t>
            </a:r>
            <a:r>
              <a:rPr lang="tr-TR" sz="1400" dirty="0"/>
              <a:t> </a:t>
            </a:r>
            <a:r>
              <a:rPr lang="tr-TR" sz="1400" dirty="0" err="1"/>
              <a:t>add</a:t>
            </a:r>
            <a:r>
              <a:rPr lang="tr-TR" sz="1400" dirty="0"/>
              <a:t>, </a:t>
            </a:r>
            <a:r>
              <a:rPr lang="tr-TR" sz="1400" dirty="0" err="1"/>
              <a:t>the</a:t>
            </a:r>
            <a:r>
              <a:rPr lang="tr-TR" sz="1400" dirty="0"/>
              <a:t> </a:t>
            </a:r>
            <a:r>
              <a:rPr lang="tr-TR" sz="1400" dirty="0" err="1"/>
              <a:t>more</a:t>
            </a:r>
            <a:r>
              <a:rPr lang="tr-TR" sz="1400" dirty="0"/>
              <a:t> </a:t>
            </a:r>
            <a:r>
              <a:rPr lang="tr-TR" sz="1400" dirty="0" err="1"/>
              <a:t>difficult</a:t>
            </a:r>
            <a:r>
              <a:rPr lang="tr-TR" sz="1400" dirty="0"/>
              <a:t> it </a:t>
            </a:r>
            <a:r>
              <a:rPr lang="tr-TR" sz="1400" dirty="0" err="1"/>
              <a:t>becomes</a:t>
            </a:r>
            <a:r>
              <a:rPr lang="tr-TR" sz="1400" dirty="0"/>
              <a:t> </a:t>
            </a:r>
            <a:r>
              <a:rPr lang="tr-TR" sz="1400" dirty="0" err="1"/>
              <a:t>to</a:t>
            </a:r>
            <a:r>
              <a:rPr lang="tr-TR" sz="1400" dirty="0"/>
              <a:t> </a:t>
            </a:r>
            <a:r>
              <a:rPr lang="tr-TR" sz="1400" dirty="0" err="1"/>
              <a:t>manage</a:t>
            </a:r>
            <a:r>
              <a:rPr lang="tr-TR" sz="1400" dirty="0"/>
              <a:t> </a:t>
            </a:r>
            <a:r>
              <a:rPr lang="tr-TR" sz="1400" dirty="0" err="1"/>
              <a:t>the</a:t>
            </a:r>
            <a:r>
              <a:rPr lang="tr-TR" sz="1400" dirty="0"/>
              <a:t> network. </a:t>
            </a:r>
            <a:r>
              <a:rPr lang="tr-TR" sz="1400" dirty="0" err="1"/>
              <a:t>Another</a:t>
            </a:r>
            <a:r>
              <a:rPr lang="tr-TR" sz="1400" dirty="0"/>
              <a:t> </a:t>
            </a:r>
            <a:r>
              <a:rPr lang="tr-TR" sz="1400" dirty="0" err="1"/>
              <a:t>disadvantage</a:t>
            </a:r>
            <a:r>
              <a:rPr lang="tr-TR" sz="1400" dirty="0"/>
              <a:t> of a </a:t>
            </a:r>
            <a:r>
              <a:rPr lang="tr-TR" sz="1400" dirty="0" err="1"/>
              <a:t>tree</a:t>
            </a:r>
            <a:r>
              <a:rPr lang="tr-TR" sz="1400" dirty="0"/>
              <a:t> </a:t>
            </a:r>
            <a:r>
              <a:rPr lang="tr-TR" sz="1400" dirty="0" err="1"/>
              <a:t>topology</a:t>
            </a:r>
            <a:r>
              <a:rPr lang="tr-TR" sz="1400" dirty="0"/>
              <a:t> is </a:t>
            </a:r>
            <a:r>
              <a:rPr lang="tr-TR" sz="1400" dirty="0" err="1"/>
              <a:t>the</a:t>
            </a:r>
            <a:r>
              <a:rPr lang="tr-TR" sz="1400" dirty="0"/>
              <a:t> </a:t>
            </a:r>
            <a:r>
              <a:rPr lang="tr-TR" sz="1400" dirty="0" err="1"/>
              <a:t>number</a:t>
            </a:r>
            <a:r>
              <a:rPr lang="tr-TR" sz="1400" dirty="0"/>
              <a:t> of </a:t>
            </a:r>
            <a:r>
              <a:rPr lang="tr-TR" sz="1400" dirty="0" err="1"/>
              <a:t>cables</a:t>
            </a:r>
            <a:r>
              <a:rPr lang="tr-TR" sz="1400" dirty="0"/>
              <a:t> </a:t>
            </a:r>
            <a:r>
              <a:rPr lang="tr-TR" sz="1400" dirty="0" err="1"/>
              <a:t>you</a:t>
            </a:r>
            <a:r>
              <a:rPr lang="tr-TR" sz="1400" dirty="0"/>
              <a:t> </a:t>
            </a:r>
            <a:r>
              <a:rPr lang="tr-TR" sz="1400" dirty="0" err="1"/>
              <a:t>need</a:t>
            </a:r>
            <a:r>
              <a:rPr lang="tr-TR" sz="1400" dirty="0"/>
              <a:t>. </a:t>
            </a:r>
            <a:r>
              <a:rPr lang="tr-TR" sz="1400" dirty="0" err="1"/>
              <a:t>Cables</a:t>
            </a:r>
            <a:r>
              <a:rPr lang="tr-TR" sz="1400" dirty="0"/>
              <a:t> </a:t>
            </a:r>
            <a:r>
              <a:rPr lang="tr-TR" sz="1400" dirty="0" err="1"/>
              <a:t>are</a:t>
            </a:r>
            <a:r>
              <a:rPr lang="tr-TR" sz="1400" dirty="0"/>
              <a:t> </a:t>
            </a:r>
            <a:r>
              <a:rPr lang="tr-TR" sz="1400" dirty="0" err="1"/>
              <a:t>required</a:t>
            </a:r>
            <a:r>
              <a:rPr lang="tr-TR" sz="1400" dirty="0"/>
              <a:t> </a:t>
            </a:r>
            <a:r>
              <a:rPr lang="tr-TR" sz="1400" dirty="0" err="1"/>
              <a:t>to</a:t>
            </a:r>
            <a:r>
              <a:rPr lang="tr-TR" sz="1400" dirty="0"/>
              <a:t> </a:t>
            </a:r>
            <a:r>
              <a:rPr lang="tr-TR" sz="1400" dirty="0" err="1"/>
              <a:t>connect</a:t>
            </a:r>
            <a:r>
              <a:rPr lang="tr-TR" sz="1400" dirty="0"/>
              <a:t> </a:t>
            </a:r>
            <a:r>
              <a:rPr lang="tr-TR" sz="1400" dirty="0" err="1"/>
              <a:t>every</a:t>
            </a:r>
            <a:r>
              <a:rPr lang="tr-TR" sz="1400" dirty="0"/>
              <a:t> </a:t>
            </a:r>
            <a:r>
              <a:rPr lang="tr-TR" sz="1400" dirty="0" err="1"/>
              <a:t>device</a:t>
            </a:r>
            <a:r>
              <a:rPr lang="tr-TR" sz="1400" dirty="0"/>
              <a:t> </a:t>
            </a:r>
            <a:r>
              <a:rPr lang="tr-TR" sz="1400" dirty="0" err="1"/>
              <a:t>throughout</a:t>
            </a:r>
            <a:r>
              <a:rPr lang="tr-TR" sz="1400" dirty="0"/>
              <a:t> </a:t>
            </a:r>
            <a:r>
              <a:rPr lang="tr-TR" sz="1400" dirty="0" err="1"/>
              <a:t>the</a:t>
            </a:r>
            <a:r>
              <a:rPr lang="tr-TR" sz="1400" dirty="0"/>
              <a:t> </a:t>
            </a:r>
            <a:r>
              <a:rPr lang="tr-TR" sz="1400" dirty="0" err="1"/>
              <a:t>hierarchy</a:t>
            </a:r>
            <a:r>
              <a:rPr lang="tr-TR" sz="1400" dirty="0"/>
              <a:t> </a:t>
            </a:r>
            <a:r>
              <a:rPr lang="tr-TR" sz="1400" dirty="0" err="1"/>
              <a:t>which</a:t>
            </a:r>
            <a:r>
              <a:rPr lang="tr-TR" sz="1400" dirty="0"/>
              <a:t> </a:t>
            </a:r>
            <a:r>
              <a:rPr lang="tr-TR" sz="1400" dirty="0" err="1"/>
              <a:t>makes</a:t>
            </a:r>
            <a:r>
              <a:rPr lang="tr-TR" sz="1400" dirty="0"/>
              <a:t> </a:t>
            </a:r>
            <a:r>
              <a:rPr lang="tr-TR" sz="1400" dirty="0" err="1"/>
              <a:t>the</a:t>
            </a:r>
            <a:r>
              <a:rPr lang="tr-TR" sz="1400" dirty="0"/>
              <a:t> </a:t>
            </a:r>
            <a:r>
              <a:rPr lang="tr-TR" sz="1400" dirty="0" err="1"/>
              <a:t>layout</a:t>
            </a:r>
            <a:r>
              <a:rPr lang="tr-TR" sz="1400" dirty="0"/>
              <a:t> </a:t>
            </a:r>
            <a:r>
              <a:rPr lang="tr-TR" sz="1400" dirty="0" err="1"/>
              <a:t>more</a:t>
            </a:r>
            <a:r>
              <a:rPr lang="tr-TR" sz="1400" dirty="0"/>
              <a:t> </a:t>
            </a:r>
            <a:r>
              <a:rPr lang="tr-TR" sz="1400" dirty="0" err="1"/>
              <a:t>complex</a:t>
            </a:r>
            <a:r>
              <a:rPr lang="tr-TR" sz="1400" dirty="0"/>
              <a:t> </a:t>
            </a:r>
            <a:r>
              <a:rPr lang="tr-TR" sz="1400" dirty="0" err="1"/>
              <a:t>when</a:t>
            </a:r>
            <a:r>
              <a:rPr lang="tr-TR" sz="1400" dirty="0"/>
              <a:t> </a:t>
            </a:r>
            <a:r>
              <a:rPr lang="tr-TR" sz="1400" dirty="0" err="1"/>
              <a:t>compared</a:t>
            </a:r>
            <a:r>
              <a:rPr lang="tr-TR" sz="1400" dirty="0"/>
              <a:t> </a:t>
            </a:r>
            <a:r>
              <a:rPr lang="tr-TR" sz="1400" dirty="0" err="1"/>
              <a:t>to</a:t>
            </a:r>
            <a:r>
              <a:rPr lang="tr-TR" sz="1400" dirty="0"/>
              <a:t> a </a:t>
            </a:r>
            <a:r>
              <a:rPr lang="tr-TR" sz="1400" dirty="0" err="1"/>
              <a:t>simpler</a:t>
            </a:r>
            <a:r>
              <a:rPr lang="tr-TR" sz="1400" dirty="0"/>
              <a:t> </a:t>
            </a:r>
            <a:r>
              <a:rPr lang="tr-TR" sz="1400" dirty="0" err="1"/>
              <a:t>topology</a:t>
            </a:r>
            <a:r>
              <a:rPr lang="tr-TR" sz="1400" dirty="0"/>
              <a:t>.</a:t>
            </a:r>
            <a:endParaRPr sz="1400" dirty="0"/>
          </a:p>
          <a:p>
            <a:pPr marL="457200" lvl="0" indent="0" algn="l" rtl="0">
              <a:lnSpc>
                <a:spcPct val="100000"/>
              </a:lnSpc>
              <a:spcBef>
                <a:spcPts val="0"/>
              </a:spcBef>
              <a:spcAft>
                <a:spcPts val="0"/>
              </a:spcAft>
              <a:buSzPts val="1400"/>
              <a:buNone/>
            </a:pPr>
            <a:endParaRPr sz="14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400"/>
              <a:buNone/>
            </a:pPr>
            <a:r>
              <a:rPr lang="tr-TR" sz="1400" dirty="0"/>
              <a:t> </a:t>
            </a:r>
            <a:endParaRPr sz="1400" dirty="0"/>
          </a:p>
          <a:p>
            <a:pPr marL="457200" lvl="0" indent="-317500" algn="l" rtl="0">
              <a:lnSpc>
                <a:spcPct val="100000"/>
              </a:lnSpc>
              <a:spcBef>
                <a:spcPts val="0"/>
              </a:spcBef>
              <a:spcAft>
                <a:spcPts val="0"/>
              </a:spcAft>
              <a:buSzPts val="1400"/>
              <a:buChar char="●"/>
            </a:pPr>
            <a:r>
              <a:rPr lang="tr-TR" sz="1400" dirty="0" err="1"/>
              <a:t>When</a:t>
            </a:r>
            <a:r>
              <a:rPr lang="tr-TR" sz="1400" dirty="0"/>
              <a:t> a </a:t>
            </a:r>
            <a:r>
              <a:rPr lang="tr-TR" sz="1400" dirty="0" err="1"/>
              <a:t>topology</a:t>
            </a:r>
            <a:r>
              <a:rPr lang="tr-TR" sz="1400" dirty="0"/>
              <a:t> is </a:t>
            </a:r>
            <a:r>
              <a:rPr lang="tr-TR" sz="1400" dirty="0" err="1"/>
              <a:t>comprised</a:t>
            </a:r>
            <a:r>
              <a:rPr lang="tr-TR" sz="1400" dirty="0"/>
              <a:t> of two </a:t>
            </a:r>
            <a:r>
              <a:rPr lang="tr-TR" sz="1400" dirty="0" err="1"/>
              <a:t>or</a:t>
            </a:r>
            <a:r>
              <a:rPr lang="tr-TR" sz="1400" dirty="0"/>
              <a:t> </a:t>
            </a:r>
            <a:r>
              <a:rPr lang="tr-TR" sz="1400" dirty="0" err="1"/>
              <a:t>more</a:t>
            </a:r>
            <a:r>
              <a:rPr lang="tr-TR" sz="1400" dirty="0"/>
              <a:t> </a:t>
            </a:r>
            <a:r>
              <a:rPr lang="tr-TR" sz="1400" dirty="0" err="1"/>
              <a:t>different</a:t>
            </a:r>
            <a:r>
              <a:rPr lang="tr-TR" sz="1400" dirty="0"/>
              <a:t> </a:t>
            </a:r>
            <a:r>
              <a:rPr lang="tr-TR" sz="1400" dirty="0" err="1"/>
              <a:t>topologies</a:t>
            </a:r>
            <a:r>
              <a:rPr lang="tr-TR" sz="1400" dirty="0"/>
              <a:t> it is </a:t>
            </a:r>
            <a:r>
              <a:rPr lang="tr-TR" sz="1400" dirty="0" err="1"/>
              <a:t>referred</a:t>
            </a:r>
            <a:r>
              <a:rPr lang="tr-TR" sz="1400" dirty="0"/>
              <a:t> </a:t>
            </a:r>
            <a:r>
              <a:rPr lang="tr-TR" sz="1400" dirty="0" err="1"/>
              <a:t>to</a:t>
            </a:r>
            <a:r>
              <a:rPr lang="tr-TR" sz="1400" dirty="0"/>
              <a:t> as a </a:t>
            </a:r>
            <a:r>
              <a:rPr lang="tr-TR" sz="1400" dirty="0" err="1"/>
              <a:t>hybrid</a:t>
            </a:r>
            <a:r>
              <a:rPr lang="tr-TR" sz="1400" dirty="0"/>
              <a:t> </a:t>
            </a:r>
            <a:r>
              <a:rPr lang="tr-TR" sz="1400" dirty="0" err="1"/>
              <a:t>topology</a:t>
            </a:r>
            <a:r>
              <a:rPr lang="tr-TR" sz="1400" dirty="0"/>
              <a:t>. </a:t>
            </a:r>
            <a:r>
              <a:rPr lang="tr-TR" sz="1400" dirty="0" err="1"/>
              <a:t>Hybrid</a:t>
            </a:r>
            <a:r>
              <a:rPr lang="tr-TR" sz="1400" dirty="0"/>
              <a:t> </a:t>
            </a:r>
            <a:r>
              <a:rPr lang="tr-TR" sz="1400" dirty="0" err="1"/>
              <a:t>topologies</a:t>
            </a:r>
            <a:r>
              <a:rPr lang="tr-TR" sz="1400" dirty="0"/>
              <a:t> </a:t>
            </a:r>
            <a:r>
              <a:rPr lang="tr-TR" sz="1400" dirty="0" err="1"/>
              <a:t>are</a:t>
            </a:r>
            <a:r>
              <a:rPr lang="tr-TR" sz="1400" dirty="0"/>
              <a:t> </a:t>
            </a:r>
            <a:r>
              <a:rPr lang="tr-TR" sz="1400" dirty="0" err="1"/>
              <a:t>most-commonly</a:t>
            </a:r>
            <a:r>
              <a:rPr lang="tr-TR" sz="1400" dirty="0"/>
              <a:t> </a:t>
            </a:r>
            <a:r>
              <a:rPr lang="tr-TR" sz="1400" dirty="0" err="1"/>
              <a:t>encountered</a:t>
            </a:r>
            <a:r>
              <a:rPr lang="tr-TR" sz="1400" dirty="0"/>
              <a:t> in </a:t>
            </a:r>
            <a:r>
              <a:rPr lang="tr-TR" sz="1400" dirty="0" err="1"/>
              <a:t>larger</a:t>
            </a:r>
            <a:r>
              <a:rPr lang="tr-TR" sz="1400" dirty="0"/>
              <a:t> </a:t>
            </a:r>
            <a:r>
              <a:rPr lang="tr-TR" sz="1400" dirty="0" err="1"/>
              <a:t>enterprises</a:t>
            </a:r>
            <a:r>
              <a:rPr lang="tr-TR" sz="1400" dirty="0"/>
              <a:t> </a:t>
            </a:r>
            <a:r>
              <a:rPr lang="tr-TR" sz="1400" dirty="0" err="1"/>
              <a:t>where</a:t>
            </a:r>
            <a:r>
              <a:rPr lang="tr-TR" sz="1400" dirty="0"/>
              <a:t> </a:t>
            </a:r>
            <a:r>
              <a:rPr lang="tr-TR" sz="1400" dirty="0" err="1"/>
              <a:t>individual</a:t>
            </a:r>
            <a:r>
              <a:rPr lang="tr-TR" sz="1400" dirty="0"/>
              <a:t> </a:t>
            </a:r>
            <a:r>
              <a:rPr lang="tr-TR" sz="1400" dirty="0" err="1"/>
              <a:t>departments</a:t>
            </a:r>
            <a:r>
              <a:rPr lang="tr-TR" sz="1400" dirty="0"/>
              <a:t> </a:t>
            </a:r>
            <a:r>
              <a:rPr lang="tr-TR" sz="1400" dirty="0" err="1"/>
              <a:t>have</a:t>
            </a:r>
            <a:r>
              <a:rPr lang="tr-TR" sz="1400" dirty="0"/>
              <a:t> network </a:t>
            </a:r>
            <a:r>
              <a:rPr lang="tr-TR" sz="1400" dirty="0" err="1"/>
              <a:t>topologies</a:t>
            </a:r>
            <a:r>
              <a:rPr lang="tr-TR" sz="1400" dirty="0"/>
              <a:t> </a:t>
            </a:r>
            <a:r>
              <a:rPr lang="tr-TR" sz="1400" dirty="0" err="1"/>
              <a:t>that</a:t>
            </a:r>
            <a:r>
              <a:rPr lang="tr-TR" sz="1400" dirty="0"/>
              <a:t> </a:t>
            </a:r>
            <a:r>
              <a:rPr lang="tr-TR" sz="1400" dirty="0" err="1"/>
              <a:t>different</a:t>
            </a:r>
            <a:r>
              <a:rPr lang="tr-TR" sz="1400" dirty="0"/>
              <a:t> </a:t>
            </a:r>
            <a:r>
              <a:rPr lang="tr-TR" sz="1400" dirty="0" err="1"/>
              <a:t>from</a:t>
            </a:r>
            <a:r>
              <a:rPr lang="tr-TR" sz="1400" dirty="0"/>
              <a:t> </a:t>
            </a:r>
            <a:r>
              <a:rPr lang="tr-TR" sz="1400" dirty="0" err="1"/>
              <a:t>another</a:t>
            </a:r>
            <a:r>
              <a:rPr lang="tr-TR" sz="1400" dirty="0"/>
              <a:t> </a:t>
            </a:r>
            <a:r>
              <a:rPr lang="tr-TR" sz="1400" dirty="0" err="1"/>
              <a:t>topology</a:t>
            </a:r>
            <a:r>
              <a:rPr lang="tr-TR" sz="1400" dirty="0"/>
              <a:t> in </a:t>
            </a:r>
            <a:r>
              <a:rPr lang="tr-TR" sz="1400" dirty="0" err="1"/>
              <a:t>the</a:t>
            </a:r>
            <a:r>
              <a:rPr lang="tr-TR" sz="1400" dirty="0"/>
              <a:t> </a:t>
            </a:r>
            <a:r>
              <a:rPr lang="tr-TR" sz="1400" dirty="0" err="1"/>
              <a:t>organization</a:t>
            </a:r>
            <a:r>
              <a:rPr lang="tr-TR" sz="1400" dirty="0"/>
              <a:t>. </a:t>
            </a:r>
            <a:r>
              <a:rPr lang="tr-TR" sz="1400" dirty="0" err="1"/>
              <a:t>Connecting</a:t>
            </a:r>
            <a:r>
              <a:rPr lang="tr-TR" sz="1400" dirty="0"/>
              <a:t> </a:t>
            </a:r>
            <a:r>
              <a:rPr lang="tr-TR" sz="1400" dirty="0" err="1"/>
              <a:t>these</a:t>
            </a:r>
            <a:r>
              <a:rPr lang="tr-TR" sz="1400" dirty="0"/>
              <a:t> </a:t>
            </a:r>
            <a:r>
              <a:rPr lang="tr-TR" sz="1400" dirty="0" err="1"/>
              <a:t>topologies</a:t>
            </a:r>
            <a:r>
              <a:rPr lang="tr-TR" sz="1400" dirty="0"/>
              <a:t> </a:t>
            </a:r>
            <a:r>
              <a:rPr lang="tr-TR" sz="1400" dirty="0" err="1"/>
              <a:t>together</a:t>
            </a:r>
            <a:r>
              <a:rPr lang="tr-TR" sz="1400" dirty="0"/>
              <a:t> </a:t>
            </a:r>
            <a:r>
              <a:rPr lang="tr-TR" sz="1400" dirty="0" err="1"/>
              <a:t>will</a:t>
            </a:r>
            <a:r>
              <a:rPr lang="tr-TR" sz="1400" dirty="0"/>
              <a:t> </a:t>
            </a:r>
            <a:r>
              <a:rPr lang="tr-TR" sz="1400" dirty="0" err="1"/>
              <a:t>result</a:t>
            </a:r>
            <a:r>
              <a:rPr lang="tr-TR" sz="1400" dirty="0"/>
              <a:t> in a </a:t>
            </a:r>
            <a:r>
              <a:rPr lang="tr-TR" sz="1400" dirty="0" err="1"/>
              <a:t>hybrid</a:t>
            </a:r>
            <a:r>
              <a:rPr lang="tr-TR" sz="1400" dirty="0"/>
              <a:t> </a:t>
            </a:r>
            <a:r>
              <a:rPr lang="tr-TR" sz="1400" dirty="0" err="1"/>
              <a:t>topology</a:t>
            </a:r>
            <a:r>
              <a:rPr lang="tr-TR" sz="1400" dirty="0"/>
              <a:t>. As a </a:t>
            </a:r>
            <a:r>
              <a:rPr lang="tr-TR" sz="1400" dirty="0" err="1"/>
              <a:t>consequence</a:t>
            </a:r>
            <a:r>
              <a:rPr lang="tr-TR" sz="1400" dirty="0"/>
              <a:t>, </a:t>
            </a:r>
            <a:r>
              <a:rPr lang="tr-TR" sz="1400" dirty="0" err="1"/>
              <a:t>the</a:t>
            </a:r>
            <a:r>
              <a:rPr lang="tr-TR" sz="1400" dirty="0"/>
              <a:t> </a:t>
            </a:r>
            <a:r>
              <a:rPr lang="tr-TR" sz="1400" dirty="0" err="1"/>
              <a:t>capabilities</a:t>
            </a:r>
            <a:r>
              <a:rPr lang="tr-TR" sz="1400" dirty="0"/>
              <a:t> </a:t>
            </a:r>
            <a:r>
              <a:rPr lang="tr-TR" sz="1400" dirty="0" err="1"/>
              <a:t>and</a:t>
            </a:r>
            <a:r>
              <a:rPr lang="tr-TR" sz="1400" dirty="0"/>
              <a:t> </a:t>
            </a:r>
            <a:r>
              <a:rPr lang="tr-TR" sz="1400" dirty="0" err="1"/>
              <a:t>vulnerabilities</a:t>
            </a:r>
            <a:r>
              <a:rPr lang="tr-TR" sz="1400" dirty="0"/>
              <a:t> </a:t>
            </a:r>
            <a:r>
              <a:rPr lang="tr-TR" sz="1400" dirty="0" err="1"/>
              <a:t>depend</a:t>
            </a:r>
            <a:r>
              <a:rPr lang="tr-TR" sz="1400" dirty="0"/>
              <a:t> on </a:t>
            </a:r>
            <a:r>
              <a:rPr lang="tr-TR" sz="1400" dirty="0" err="1"/>
              <a:t>the</a:t>
            </a:r>
            <a:r>
              <a:rPr lang="tr-TR" sz="1400" dirty="0"/>
              <a:t> </a:t>
            </a:r>
            <a:r>
              <a:rPr lang="tr-TR" sz="1400" dirty="0" err="1"/>
              <a:t>types</a:t>
            </a:r>
            <a:r>
              <a:rPr lang="tr-TR" sz="1400" dirty="0"/>
              <a:t> of </a:t>
            </a:r>
            <a:r>
              <a:rPr lang="tr-TR" sz="1400" dirty="0" err="1"/>
              <a:t>topology</a:t>
            </a:r>
            <a:r>
              <a:rPr lang="tr-TR" sz="1400" dirty="0"/>
              <a:t> </a:t>
            </a:r>
            <a:r>
              <a:rPr lang="tr-TR" sz="1400" dirty="0" err="1"/>
              <a:t>that</a:t>
            </a:r>
            <a:r>
              <a:rPr lang="tr-TR" sz="1400" dirty="0"/>
              <a:t> </a:t>
            </a:r>
            <a:r>
              <a:rPr lang="tr-TR" sz="1400" dirty="0" err="1"/>
              <a:t>are</a:t>
            </a:r>
            <a:r>
              <a:rPr lang="tr-TR" sz="1400" dirty="0"/>
              <a:t> </a:t>
            </a:r>
            <a:r>
              <a:rPr lang="tr-TR" sz="1400" dirty="0" err="1"/>
              <a:t>tied</a:t>
            </a:r>
            <a:r>
              <a:rPr lang="tr-TR" sz="1400" dirty="0"/>
              <a:t> </a:t>
            </a:r>
            <a:r>
              <a:rPr lang="tr-TR" sz="1400" dirty="0" err="1"/>
              <a:t>together</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Advantages</a:t>
            </a:r>
            <a:endParaRPr sz="1400" b="1" dirty="0"/>
          </a:p>
          <a:p>
            <a:pPr marL="457200" lvl="0" indent="0" algn="l" rtl="0">
              <a:lnSpc>
                <a:spcPct val="100000"/>
              </a:lnSpc>
              <a:spcBef>
                <a:spcPts val="0"/>
              </a:spcBef>
              <a:spcAft>
                <a:spcPts val="0"/>
              </a:spcAft>
              <a:buSzPts val="1400"/>
              <a:buNone/>
            </a:pPr>
            <a:r>
              <a:rPr lang="tr-TR" sz="1400" dirty="0" err="1"/>
              <a:t>There</a:t>
            </a:r>
            <a:r>
              <a:rPr lang="tr-TR" sz="1400" dirty="0"/>
              <a:t> </a:t>
            </a:r>
            <a:r>
              <a:rPr lang="tr-TR" sz="1400" dirty="0" err="1"/>
              <a:t>are</a:t>
            </a:r>
            <a:r>
              <a:rPr lang="tr-TR" sz="1400" dirty="0"/>
              <a:t> </a:t>
            </a:r>
            <a:r>
              <a:rPr lang="tr-TR" sz="1400" dirty="0" err="1"/>
              <a:t>many</a:t>
            </a:r>
            <a:r>
              <a:rPr lang="tr-TR" sz="1400" dirty="0"/>
              <a:t> </a:t>
            </a:r>
            <a:r>
              <a:rPr lang="tr-TR" sz="1400" dirty="0" err="1"/>
              <a:t>reasons</a:t>
            </a:r>
            <a:r>
              <a:rPr lang="tr-TR" sz="1400" dirty="0"/>
              <a:t> </a:t>
            </a:r>
            <a:r>
              <a:rPr lang="tr-TR" sz="1400" dirty="0" err="1"/>
              <a:t>why</a:t>
            </a:r>
            <a:r>
              <a:rPr lang="tr-TR" sz="1400" dirty="0"/>
              <a:t> </a:t>
            </a:r>
            <a:r>
              <a:rPr lang="tr-TR" sz="1400" dirty="0" err="1"/>
              <a:t>hybrid</a:t>
            </a:r>
            <a:r>
              <a:rPr lang="tr-TR" sz="1400" dirty="0"/>
              <a:t> </a:t>
            </a:r>
            <a:r>
              <a:rPr lang="tr-TR" sz="1400" dirty="0" err="1"/>
              <a:t>topologies</a:t>
            </a:r>
            <a:r>
              <a:rPr lang="tr-TR" sz="1400" dirty="0"/>
              <a:t> </a:t>
            </a:r>
            <a:r>
              <a:rPr lang="tr-TR" sz="1400" dirty="0" err="1"/>
              <a:t>are</a:t>
            </a:r>
            <a:r>
              <a:rPr lang="tr-TR" sz="1400" dirty="0"/>
              <a:t> </a:t>
            </a:r>
            <a:r>
              <a:rPr lang="tr-TR" sz="1400" dirty="0" err="1"/>
              <a:t>used</a:t>
            </a:r>
            <a:r>
              <a:rPr lang="tr-TR" sz="1400" dirty="0"/>
              <a:t> but they </a:t>
            </a:r>
            <a:r>
              <a:rPr lang="tr-TR" sz="1400" dirty="0" err="1"/>
              <a:t>all</a:t>
            </a:r>
            <a:r>
              <a:rPr lang="tr-TR" sz="1400" dirty="0"/>
              <a:t> </a:t>
            </a:r>
            <a:r>
              <a:rPr lang="tr-TR" sz="1400" dirty="0" err="1"/>
              <a:t>have</a:t>
            </a:r>
            <a:r>
              <a:rPr lang="tr-TR" sz="1400" dirty="0"/>
              <a:t> </a:t>
            </a:r>
            <a:r>
              <a:rPr lang="tr-TR" sz="1400" dirty="0" err="1"/>
              <a:t>one</a:t>
            </a:r>
            <a:r>
              <a:rPr lang="tr-TR" sz="1400" dirty="0"/>
              <a:t> </a:t>
            </a:r>
            <a:r>
              <a:rPr lang="tr-TR" sz="1400" dirty="0" err="1"/>
              <a:t>thing</a:t>
            </a:r>
            <a:r>
              <a:rPr lang="tr-TR" sz="1400" dirty="0"/>
              <a:t> in </a:t>
            </a:r>
            <a:r>
              <a:rPr lang="tr-TR" sz="1400" dirty="0" err="1"/>
              <a:t>common</a:t>
            </a:r>
            <a:r>
              <a:rPr lang="tr-TR" sz="1400" dirty="0"/>
              <a:t>: </a:t>
            </a:r>
            <a:r>
              <a:rPr lang="tr-TR" sz="1400" dirty="0" err="1"/>
              <a:t>flexibility</a:t>
            </a:r>
            <a:r>
              <a:rPr lang="tr-TR" sz="1400" dirty="0"/>
              <a:t>. </a:t>
            </a:r>
            <a:r>
              <a:rPr lang="tr-TR" sz="1400" dirty="0" err="1"/>
              <a:t>There</a:t>
            </a:r>
            <a:r>
              <a:rPr lang="tr-TR" sz="1400" dirty="0"/>
              <a:t> </a:t>
            </a:r>
            <a:r>
              <a:rPr lang="tr-TR" sz="1400" dirty="0" err="1"/>
              <a:t>are</a:t>
            </a:r>
            <a:r>
              <a:rPr lang="tr-TR" sz="1400" dirty="0"/>
              <a:t> </a:t>
            </a:r>
            <a:r>
              <a:rPr lang="tr-TR" sz="1400" dirty="0" err="1"/>
              <a:t>few</a:t>
            </a:r>
            <a:r>
              <a:rPr lang="tr-TR" sz="1400" dirty="0"/>
              <a:t> </a:t>
            </a:r>
            <a:r>
              <a:rPr lang="tr-TR" sz="1400" dirty="0" err="1"/>
              <a:t>constraints</a:t>
            </a:r>
            <a:r>
              <a:rPr lang="tr-TR" sz="1400" dirty="0"/>
              <a:t> on </a:t>
            </a:r>
            <a:r>
              <a:rPr lang="tr-TR" sz="1400" dirty="0" err="1"/>
              <a:t>the</a:t>
            </a:r>
            <a:r>
              <a:rPr lang="tr-TR" sz="1400" dirty="0"/>
              <a:t> </a:t>
            </a:r>
            <a:r>
              <a:rPr lang="tr-TR" sz="1400" dirty="0" err="1"/>
              <a:t>structure</a:t>
            </a:r>
            <a:r>
              <a:rPr lang="tr-TR" sz="1400" dirty="0"/>
              <a:t> </a:t>
            </a:r>
            <a:r>
              <a:rPr lang="tr-TR" sz="1400" dirty="0" err="1"/>
              <a:t>that</a:t>
            </a:r>
            <a:r>
              <a:rPr lang="tr-TR" sz="1400" dirty="0"/>
              <a:t> a </a:t>
            </a:r>
            <a:r>
              <a:rPr lang="tr-TR" sz="1400" dirty="0" err="1"/>
              <a:t>hybrid</a:t>
            </a:r>
            <a:r>
              <a:rPr lang="tr-TR" sz="1400" dirty="0"/>
              <a:t> </a:t>
            </a:r>
            <a:r>
              <a:rPr lang="tr-TR" sz="1400" dirty="0" err="1"/>
              <a:t>topology</a:t>
            </a:r>
            <a:r>
              <a:rPr lang="tr-TR" sz="1400" dirty="0"/>
              <a:t> </a:t>
            </a:r>
            <a:r>
              <a:rPr lang="tr-TR" sz="1400" dirty="0" err="1"/>
              <a:t>cannot</a:t>
            </a:r>
            <a:r>
              <a:rPr lang="tr-TR" sz="1400" dirty="0"/>
              <a:t> </a:t>
            </a:r>
            <a:r>
              <a:rPr lang="tr-TR" sz="1400" dirty="0" err="1"/>
              <a:t>accommodate</a:t>
            </a:r>
            <a:r>
              <a:rPr lang="tr-TR" sz="1400" dirty="0"/>
              <a:t>, </a:t>
            </a:r>
            <a:r>
              <a:rPr lang="tr-TR" sz="1400" dirty="0" err="1"/>
              <a:t>and</a:t>
            </a:r>
            <a:r>
              <a:rPr lang="tr-TR" sz="1400" dirty="0"/>
              <a:t> </a:t>
            </a:r>
            <a:r>
              <a:rPr lang="tr-TR" sz="1400" dirty="0" err="1"/>
              <a:t>you</a:t>
            </a:r>
            <a:r>
              <a:rPr lang="tr-TR" sz="1400" dirty="0"/>
              <a:t> can </a:t>
            </a:r>
            <a:r>
              <a:rPr lang="tr-TR" sz="1400" dirty="0" err="1"/>
              <a:t>incorporate</a:t>
            </a:r>
            <a:r>
              <a:rPr lang="tr-TR" sz="1400" dirty="0"/>
              <a:t> multiple </a:t>
            </a:r>
            <a:r>
              <a:rPr lang="tr-TR" sz="1400" dirty="0" err="1"/>
              <a:t>topologies</a:t>
            </a:r>
            <a:r>
              <a:rPr lang="tr-TR" sz="1400" dirty="0"/>
              <a:t> </a:t>
            </a:r>
            <a:r>
              <a:rPr lang="tr-TR" sz="1400" dirty="0" err="1"/>
              <a:t>into</a:t>
            </a:r>
            <a:r>
              <a:rPr lang="tr-TR" sz="1400" dirty="0"/>
              <a:t> </a:t>
            </a:r>
            <a:r>
              <a:rPr lang="tr-TR" sz="1400" dirty="0" err="1"/>
              <a:t>one</a:t>
            </a:r>
            <a:r>
              <a:rPr lang="tr-TR" sz="1400" dirty="0"/>
              <a:t> </a:t>
            </a:r>
            <a:r>
              <a:rPr lang="tr-TR" sz="1400" dirty="0" err="1"/>
              <a:t>hybrid</a:t>
            </a:r>
            <a:r>
              <a:rPr lang="tr-TR" sz="1400" dirty="0"/>
              <a:t> setup. As a </a:t>
            </a:r>
            <a:r>
              <a:rPr lang="tr-TR" sz="1400" dirty="0" err="1"/>
              <a:t>consequence</a:t>
            </a:r>
            <a:r>
              <a:rPr lang="tr-TR" sz="1400" dirty="0"/>
              <a:t>, </a:t>
            </a:r>
            <a:r>
              <a:rPr lang="tr-TR" sz="1400" dirty="0" err="1"/>
              <a:t>hybrid</a:t>
            </a:r>
            <a:r>
              <a:rPr lang="tr-TR" sz="1400" dirty="0"/>
              <a:t> </a:t>
            </a:r>
            <a:r>
              <a:rPr lang="tr-TR" sz="1400" dirty="0" err="1"/>
              <a:t>topologies</a:t>
            </a:r>
            <a:r>
              <a:rPr lang="tr-TR" sz="1400" dirty="0"/>
              <a:t> </a:t>
            </a:r>
            <a:r>
              <a:rPr lang="tr-TR" sz="1400" dirty="0" err="1"/>
              <a:t>are</a:t>
            </a:r>
            <a:r>
              <a:rPr lang="tr-TR" sz="1400" dirty="0"/>
              <a:t> </a:t>
            </a:r>
            <a:r>
              <a:rPr lang="tr-TR" sz="1400" dirty="0" err="1"/>
              <a:t>very</a:t>
            </a:r>
            <a:r>
              <a:rPr lang="tr-TR" sz="1400" dirty="0"/>
              <a:t> </a:t>
            </a:r>
            <a:r>
              <a:rPr lang="tr-TR" sz="1400" dirty="0" err="1"/>
              <a:t>scalable</a:t>
            </a:r>
            <a:r>
              <a:rPr lang="tr-TR" sz="1400" dirty="0"/>
              <a:t>. </a:t>
            </a:r>
            <a:r>
              <a:rPr lang="tr-TR" sz="1400" dirty="0" err="1"/>
              <a:t>The</a:t>
            </a:r>
            <a:r>
              <a:rPr lang="tr-TR" sz="1400" dirty="0"/>
              <a:t> </a:t>
            </a:r>
            <a:r>
              <a:rPr lang="tr-TR" sz="1400" dirty="0" err="1"/>
              <a:t>scalability</a:t>
            </a:r>
            <a:r>
              <a:rPr lang="tr-TR" sz="1400" dirty="0"/>
              <a:t> of </a:t>
            </a:r>
            <a:r>
              <a:rPr lang="tr-TR" sz="1400" dirty="0" err="1"/>
              <a:t>hybrid</a:t>
            </a:r>
            <a:r>
              <a:rPr lang="tr-TR" sz="1400" dirty="0"/>
              <a:t> </a:t>
            </a:r>
            <a:r>
              <a:rPr lang="tr-TR" sz="1400" dirty="0" err="1"/>
              <a:t>setups</a:t>
            </a:r>
            <a:r>
              <a:rPr lang="tr-TR" sz="1400" dirty="0"/>
              <a:t> </a:t>
            </a:r>
            <a:r>
              <a:rPr lang="tr-TR" sz="1400" dirty="0" err="1"/>
              <a:t>makes</a:t>
            </a:r>
            <a:r>
              <a:rPr lang="tr-TR" sz="1400" dirty="0"/>
              <a:t> </a:t>
            </a:r>
            <a:r>
              <a:rPr lang="tr-TR" sz="1400" dirty="0" err="1"/>
              <a:t>them</a:t>
            </a:r>
            <a:r>
              <a:rPr lang="tr-TR" sz="1400" dirty="0"/>
              <a:t> </a:t>
            </a:r>
            <a:r>
              <a:rPr lang="tr-TR" sz="1400" dirty="0" err="1"/>
              <a:t>well-suited</a:t>
            </a:r>
            <a:r>
              <a:rPr lang="tr-TR" sz="1400" dirty="0"/>
              <a:t> </a:t>
            </a:r>
            <a:r>
              <a:rPr lang="tr-TR" sz="1400" dirty="0" err="1"/>
              <a:t>to</a:t>
            </a:r>
            <a:r>
              <a:rPr lang="tr-TR" sz="1400" dirty="0"/>
              <a:t> </a:t>
            </a:r>
            <a:r>
              <a:rPr lang="tr-TR" sz="1400" dirty="0" err="1"/>
              <a:t>larger</a:t>
            </a:r>
            <a:r>
              <a:rPr lang="tr-TR" sz="1400" dirty="0"/>
              <a:t> </a:t>
            </a:r>
            <a:r>
              <a:rPr lang="tr-TR" sz="1400" dirty="0" err="1"/>
              <a:t>networks</a:t>
            </a:r>
            <a:r>
              <a:rPr lang="tr-TR" sz="1400" dirty="0"/>
              <a:t>.</a:t>
            </a:r>
            <a:endParaRPr sz="1400" dirty="0"/>
          </a:p>
          <a:p>
            <a:pPr marL="457200" lvl="0" indent="0" algn="l" rtl="0">
              <a:lnSpc>
                <a:spcPct val="100000"/>
              </a:lnSpc>
              <a:spcBef>
                <a:spcPts val="0"/>
              </a:spcBef>
              <a:spcAft>
                <a:spcPts val="0"/>
              </a:spcAft>
              <a:buSzPts val="1400"/>
              <a:buNone/>
            </a:pPr>
            <a:endParaRPr sz="1400" dirty="0"/>
          </a:p>
          <a:p>
            <a:pPr marL="457200" lvl="0" indent="-317500" algn="l" rtl="0">
              <a:lnSpc>
                <a:spcPct val="100000"/>
              </a:lnSpc>
              <a:spcBef>
                <a:spcPts val="0"/>
              </a:spcBef>
              <a:spcAft>
                <a:spcPts val="0"/>
              </a:spcAft>
              <a:buSzPts val="1400"/>
              <a:buChar char="●"/>
            </a:pPr>
            <a:r>
              <a:rPr lang="tr-TR" sz="1400" b="1" dirty="0" err="1"/>
              <a:t>Disadvantages</a:t>
            </a:r>
            <a:endParaRPr sz="1400" b="1" dirty="0"/>
          </a:p>
          <a:p>
            <a:pPr marL="457200" lvl="0" indent="0" algn="l" rtl="0">
              <a:lnSpc>
                <a:spcPct val="100000"/>
              </a:lnSpc>
              <a:spcBef>
                <a:spcPts val="0"/>
              </a:spcBef>
              <a:spcAft>
                <a:spcPts val="0"/>
              </a:spcAft>
              <a:buSzPts val="1400"/>
              <a:buNone/>
            </a:pPr>
            <a:r>
              <a:rPr lang="tr-TR" sz="1400" dirty="0" err="1"/>
              <a:t>Unfortunately</a:t>
            </a:r>
            <a:r>
              <a:rPr lang="tr-TR" sz="1400" dirty="0"/>
              <a:t>, </a:t>
            </a:r>
            <a:r>
              <a:rPr lang="tr-TR" sz="1400" dirty="0" err="1"/>
              <a:t>hybrid</a:t>
            </a:r>
            <a:r>
              <a:rPr lang="tr-TR" sz="1400" dirty="0"/>
              <a:t> </a:t>
            </a:r>
            <a:r>
              <a:rPr lang="tr-TR" sz="1400" dirty="0" err="1"/>
              <a:t>topologies</a:t>
            </a:r>
            <a:r>
              <a:rPr lang="tr-TR" sz="1400" dirty="0"/>
              <a:t> can be </a:t>
            </a:r>
            <a:r>
              <a:rPr lang="tr-TR" sz="1400" dirty="0" err="1"/>
              <a:t>quite</a:t>
            </a:r>
            <a:r>
              <a:rPr lang="tr-TR" sz="1400" dirty="0"/>
              <a:t> </a:t>
            </a:r>
            <a:r>
              <a:rPr lang="tr-TR" sz="1400" dirty="0" err="1"/>
              <a:t>complex</a:t>
            </a:r>
            <a:r>
              <a:rPr lang="tr-TR" sz="1400" dirty="0"/>
              <a:t>, </a:t>
            </a:r>
            <a:r>
              <a:rPr lang="tr-TR" sz="1400" dirty="0" err="1"/>
              <a:t>depending</a:t>
            </a:r>
            <a:r>
              <a:rPr lang="tr-TR" sz="1400" dirty="0"/>
              <a:t> on </a:t>
            </a:r>
            <a:r>
              <a:rPr lang="tr-TR" sz="1400" dirty="0" err="1"/>
              <a:t>the</a:t>
            </a:r>
            <a:r>
              <a:rPr lang="tr-TR" sz="1400" dirty="0"/>
              <a:t> </a:t>
            </a:r>
            <a:r>
              <a:rPr lang="tr-TR" sz="1400" dirty="0" err="1"/>
              <a:t>topologies</a:t>
            </a:r>
            <a:r>
              <a:rPr lang="tr-TR" sz="1400" dirty="0"/>
              <a:t> </a:t>
            </a:r>
            <a:r>
              <a:rPr lang="tr-TR" sz="1400" dirty="0" err="1"/>
              <a:t>that</a:t>
            </a:r>
            <a:r>
              <a:rPr lang="tr-TR" sz="1400" dirty="0"/>
              <a:t> </a:t>
            </a:r>
            <a:r>
              <a:rPr lang="tr-TR" sz="1400" dirty="0" err="1"/>
              <a:t>you</a:t>
            </a:r>
            <a:r>
              <a:rPr lang="tr-TR" sz="1400" dirty="0"/>
              <a:t> </a:t>
            </a:r>
            <a:r>
              <a:rPr lang="tr-TR" sz="1400" dirty="0" err="1"/>
              <a:t>decide</a:t>
            </a:r>
            <a:r>
              <a:rPr lang="tr-TR" sz="1400" dirty="0"/>
              <a:t> </a:t>
            </a:r>
            <a:r>
              <a:rPr lang="tr-TR" sz="1400" dirty="0" err="1"/>
              <a:t>to</a:t>
            </a:r>
            <a:r>
              <a:rPr lang="tr-TR" sz="1400" dirty="0"/>
              <a:t> </a:t>
            </a:r>
            <a:r>
              <a:rPr lang="tr-TR" sz="1400" dirty="0" err="1"/>
              <a:t>use</a:t>
            </a:r>
            <a:r>
              <a:rPr lang="tr-TR" sz="1400" dirty="0"/>
              <a:t>. </a:t>
            </a:r>
            <a:r>
              <a:rPr lang="tr-TR" sz="1400" dirty="0" err="1"/>
              <a:t>Each</a:t>
            </a:r>
            <a:r>
              <a:rPr lang="tr-TR" sz="1400" dirty="0"/>
              <a:t> </a:t>
            </a:r>
            <a:r>
              <a:rPr lang="tr-TR" sz="1400" dirty="0" err="1"/>
              <a:t>topology</a:t>
            </a:r>
            <a:r>
              <a:rPr lang="tr-TR" sz="1400" dirty="0"/>
              <a:t> </a:t>
            </a:r>
            <a:r>
              <a:rPr lang="tr-TR" sz="1400" dirty="0" err="1"/>
              <a:t>that</a:t>
            </a:r>
            <a:r>
              <a:rPr lang="tr-TR" sz="1400" dirty="0"/>
              <a:t> is </a:t>
            </a:r>
            <a:r>
              <a:rPr lang="tr-TR" sz="1400" dirty="0" err="1"/>
              <a:t>part</a:t>
            </a:r>
            <a:r>
              <a:rPr lang="tr-TR" sz="1400" dirty="0"/>
              <a:t> of </a:t>
            </a:r>
            <a:r>
              <a:rPr lang="tr-TR" sz="1400" dirty="0" err="1"/>
              <a:t>your</a:t>
            </a:r>
            <a:r>
              <a:rPr lang="tr-TR" sz="1400" dirty="0"/>
              <a:t> </a:t>
            </a:r>
            <a:r>
              <a:rPr lang="tr-TR" sz="1400" dirty="0" err="1"/>
              <a:t>hybrid</a:t>
            </a:r>
            <a:r>
              <a:rPr lang="tr-TR" sz="1400" dirty="0"/>
              <a:t> </a:t>
            </a:r>
            <a:r>
              <a:rPr lang="tr-TR" sz="1400" dirty="0" err="1"/>
              <a:t>topology</a:t>
            </a:r>
            <a:r>
              <a:rPr lang="tr-TR" sz="1400" dirty="0"/>
              <a:t> </a:t>
            </a:r>
            <a:r>
              <a:rPr lang="tr-TR" sz="1400" dirty="0" err="1"/>
              <a:t>will</a:t>
            </a:r>
            <a:r>
              <a:rPr lang="tr-TR" sz="1400" dirty="0"/>
              <a:t> </a:t>
            </a:r>
            <a:r>
              <a:rPr lang="tr-TR" sz="1400" dirty="0" err="1"/>
              <a:t>have</a:t>
            </a:r>
            <a:r>
              <a:rPr lang="tr-TR" sz="1400" dirty="0"/>
              <a:t> </a:t>
            </a:r>
            <a:r>
              <a:rPr lang="tr-TR" sz="1400" dirty="0" err="1"/>
              <a:t>to</a:t>
            </a:r>
            <a:r>
              <a:rPr lang="tr-TR" sz="1400" dirty="0"/>
              <a:t> be </a:t>
            </a:r>
            <a:r>
              <a:rPr lang="tr-TR" sz="1400" dirty="0" err="1"/>
              <a:t>managed</a:t>
            </a:r>
            <a:r>
              <a:rPr lang="tr-TR" sz="1400" dirty="0"/>
              <a:t> </a:t>
            </a:r>
            <a:r>
              <a:rPr lang="tr-TR" sz="1400" dirty="0" err="1"/>
              <a:t>according</a:t>
            </a:r>
            <a:r>
              <a:rPr lang="tr-TR" sz="1400" dirty="0"/>
              <a:t> </a:t>
            </a:r>
            <a:r>
              <a:rPr lang="tr-TR" sz="1400" dirty="0" err="1"/>
              <a:t>to</a:t>
            </a:r>
            <a:r>
              <a:rPr lang="tr-TR" sz="1400" dirty="0"/>
              <a:t> </a:t>
            </a:r>
            <a:r>
              <a:rPr lang="tr-TR" sz="1400" dirty="0" err="1"/>
              <a:t>its</a:t>
            </a:r>
            <a:r>
              <a:rPr lang="tr-TR" sz="1400" dirty="0"/>
              <a:t> </a:t>
            </a:r>
            <a:r>
              <a:rPr lang="tr-TR" sz="1400" dirty="0" err="1"/>
              <a:t>unique</a:t>
            </a:r>
            <a:r>
              <a:rPr lang="tr-TR" sz="1400" dirty="0"/>
              <a:t> </a:t>
            </a:r>
            <a:r>
              <a:rPr lang="tr-TR" sz="1400" dirty="0" err="1"/>
              <a:t>requirements</a:t>
            </a:r>
            <a:r>
              <a:rPr lang="tr-TR" sz="1400" dirty="0"/>
              <a:t>. </a:t>
            </a:r>
            <a:r>
              <a:rPr lang="tr-TR" sz="1400" dirty="0" err="1"/>
              <a:t>This</a:t>
            </a:r>
            <a:r>
              <a:rPr lang="tr-TR" sz="1400" dirty="0"/>
              <a:t> </a:t>
            </a:r>
            <a:r>
              <a:rPr lang="tr-TR" sz="1400" dirty="0" err="1"/>
              <a:t>makes</a:t>
            </a:r>
            <a:r>
              <a:rPr lang="tr-TR" sz="1400" dirty="0"/>
              <a:t> </a:t>
            </a:r>
            <a:r>
              <a:rPr lang="tr-TR" sz="1400" dirty="0" err="1"/>
              <a:t>administrators</a:t>
            </a:r>
            <a:r>
              <a:rPr lang="tr-TR" sz="1400" dirty="0"/>
              <a:t>’ </a:t>
            </a:r>
            <a:r>
              <a:rPr lang="tr-TR" sz="1400" dirty="0" err="1"/>
              <a:t>jobs</a:t>
            </a:r>
            <a:r>
              <a:rPr lang="tr-TR" sz="1400" dirty="0"/>
              <a:t> </a:t>
            </a:r>
            <a:r>
              <a:rPr lang="tr-TR" sz="1400" dirty="0" err="1"/>
              <a:t>more</a:t>
            </a:r>
            <a:r>
              <a:rPr lang="tr-TR" sz="1400" dirty="0"/>
              <a:t> </a:t>
            </a:r>
            <a:r>
              <a:rPr lang="tr-TR" sz="1400" dirty="0" err="1"/>
              <a:t>difficult</a:t>
            </a:r>
            <a:r>
              <a:rPr lang="tr-TR" sz="1400" dirty="0"/>
              <a:t> </a:t>
            </a:r>
            <a:r>
              <a:rPr lang="tr-TR" sz="1400" dirty="0" err="1"/>
              <a:t>because</a:t>
            </a:r>
            <a:r>
              <a:rPr lang="tr-TR" sz="1400" dirty="0"/>
              <a:t> they </a:t>
            </a:r>
            <a:r>
              <a:rPr lang="tr-TR" sz="1400" dirty="0" err="1"/>
              <a:t>are</a:t>
            </a:r>
            <a:r>
              <a:rPr lang="tr-TR" sz="1400" dirty="0"/>
              <a:t> </a:t>
            </a:r>
            <a:r>
              <a:rPr lang="tr-TR" sz="1400" dirty="0" err="1"/>
              <a:t>going</a:t>
            </a:r>
            <a:r>
              <a:rPr lang="tr-TR" sz="1400" dirty="0"/>
              <a:t> </a:t>
            </a:r>
            <a:r>
              <a:rPr lang="tr-TR" sz="1400" dirty="0" err="1"/>
              <a:t>to</a:t>
            </a:r>
            <a:r>
              <a:rPr lang="tr-TR" sz="1400" dirty="0"/>
              <a:t> </a:t>
            </a:r>
            <a:r>
              <a:rPr lang="tr-TR" sz="1400" dirty="0" err="1"/>
              <a:t>have</a:t>
            </a:r>
            <a:r>
              <a:rPr lang="tr-TR" sz="1400" dirty="0"/>
              <a:t> </a:t>
            </a:r>
            <a:r>
              <a:rPr lang="tr-TR" sz="1400" dirty="0" err="1"/>
              <a:t>to</a:t>
            </a:r>
            <a:r>
              <a:rPr lang="tr-TR" sz="1400" dirty="0"/>
              <a:t> </a:t>
            </a:r>
            <a:r>
              <a:rPr lang="tr-TR" sz="1400" dirty="0" err="1"/>
              <a:t>attempt</a:t>
            </a:r>
            <a:r>
              <a:rPr lang="tr-TR" sz="1400" dirty="0"/>
              <a:t> </a:t>
            </a:r>
            <a:r>
              <a:rPr lang="tr-TR" sz="1400" dirty="0" err="1"/>
              <a:t>to</a:t>
            </a:r>
            <a:r>
              <a:rPr lang="tr-TR" sz="1400" dirty="0"/>
              <a:t> </a:t>
            </a:r>
            <a:r>
              <a:rPr lang="tr-TR" sz="1400" dirty="0" err="1"/>
              <a:t>manage</a:t>
            </a:r>
            <a:r>
              <a:rPr lang="tr-TR" sz="1400" dirty="0"/>
              <a:t> multiple </a:t>
            </a:r>
            <a:r>
              <a:rPr lang="tr-TR" sz="1400" dirty="0" err="1"/>
              <a:t>topologies</a:t>
            </a:r>
            <a:r>
              <a:rPr lang="tr-TR" sz="1400" dirty="0"/>
              <a:t> </a:t>
            </a:r>
            <a:r>
              <a:rPr lang="tr-TR" sz="1400" dirty="0" err="1"/>
              <a:t>rather</a:t>
            </a:r>
            <a:r>
              <a:rPr lang="tr-TR" sz="1400" dirty="0"/>
              <a:t> </a:t>
            </a:r>
            <a:r>
              <a:rPr lang="tr-TR" sz="1400" dirty="0" err="1"/>
              <a:t>than</a:t>
            </a:r>
            <a:r>
              <a:rPr lang="tr-TR" sz="1400" dirty="0"/>
              <a:t> a </a:t>
            </a:r>
            <a:r>
              <a:rPr lang="tr-TR" sz="1400" dirty="0" err="1"/>
              <a:t>single</a:t>
            </a:r>
            <a:r>
              <a:rPr lang="tr-TR" sz="1400" dirty="0"/>
              <a:t> </a:t>
            </a:r>
            <a:r>
              <a:rPr lang="tr-TR" sz="1400" dirty="0" err="1"/>
              <a:t>one</a:t>
            </a:r>
            <a:r>
              <a:rPr lang="tr-TR" sz="1400" dirty="0"/>
              <a:t>. </a:t>
            </a:r>
            <a:r>
              <a:rPr lang="tr-TR" sz="1400" dirty="0" err="1"/>
              <a:t>In</a:t>
            </a:r>
            <a:r>
              <a:rPr lang="tr-TR" sz="1400" dirty="0"/>
              <a:t> </a:t>
            </a:r>
            <a:r>
              <a:rPr lang="tr-TR" sz="1400" dirty="0" err="1"/>
              <a:t>addition</a:t>
            </a:r>
            <a:r>
              <a:rPr lang="tr-TR" sz="1400" dirty="0"/>
              <a:t>, </a:t>
            </a:r>
            <a:r>
              <a:rPr lang="tr-TR" sz="1400" dirty="0" err="1"/>
              <a:t>setting</a:t>
            </a:r>
            <a:r>
              <a:rPr lang="tr-TR" sz="1400" dirty="0"/>
              <a:t> </a:t>
            </a:r>
            <a:r>
              <a:rPr lang="tr-TR" sz="1400" dirty="0" err="1"/>
              <a:t>up</a:t>
            </a:r>
            <a:r>
              <a:rPr lang="tr-TR" sz="1400" dirty="0"/>
              <a:t> a </a:t>
            </a:r>
            <a:r>
              <a:rPr lang="tr-TR" sz="1400" dirty="0" err="1"/>
              <a:t>hybrid</a:t>
            </a:r>
            <a:r>
              <a:rPr lang="tr-TR" sz="1400" dirty="0"/>
              <a:t> </a:t>
            </a:r>
            <a:r>
              <a:rPr lang="tr-TR" sz="1400" dirty="0" err="1"/>
              <a:t>topology</a:t>
            </a:r>
            <a:r>
              <a:rPr lang="tr-TR" sz="1400" dirty="0"/>
              <a:t> can </a:t>
            </a:r>
            <a:r>
              <a:rPr lang="tr-TR" sz="1400" dirty="0" err="1"/>
              <a:t>end</a:t>
            </a:r>
            <a:r>
              <a:rPr lang="tr-TR" sz="1400" dirty="0"/>
              <a:t> </a:t>
            </a:r>
            <a:r>
              <a:rPr lang="tr-TR" sz="1400" dirty="0" err="1"/>
              <a:t>up</a:t>
            </a:r>
            <a:r>
              <a:rPr lang="tr-TR" sz="1400" dirty="0"/>
              <a:t> </a:t>
            </a:r>
            <a:r>
              <a:rPr lang="tr-TR" sz="1400" dirty="0" err="1"/>
              <a:t>being</a:t>
            </a:r>
            <a:r>
              <a:rPr lang="tr-TR" sz="1400" dirty="0"/>
              <a:t> </a:t>
            </a:r>
            <a:r>
              <a:rPr lang="tr-TR" sz="1400" dirty="0" err="1"/>
              <a:t>quite</a:t>
            </a:r>
            <a:r>
              <a:rPr lang="tr-TR" sz="1400" dirty="0"/>
              <a:t> </a:t>
            </a:r>
            <a:r>
              <a:rPr lang="tr-TR" sz="1400" dirty="0" err="1"/>
              <a:t>costly</a:t>
            </a:r>
            <a:r>
              <a:rPr lang="tr-TR" sz="1400" dirty="0"/>
              <a:t>.</a:t>
            </a:r>
            <a:endParaRPr sz="14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rgbClr val="FFFFFF"/>
                </a:highlight>
              </a:rPr>
              <a:t>A </a:t>
            </a:r>
            <a:r>
              <a:rPr lang="tr-TR" sz="1450" b="1">
                <a:solidFill>
                  <a:srgbClr val="373A3C"/>
                </a:solidFill>
                <a:highlight>
                  <a:srgbClr val="FFFFFF"/>
                </a:highlight>
              </a:rPr>
              <a:t>network </a:t>
            </a:r>
            <a:r>
              <a:rPr lang="tr-TR" sz="1450">
                <a:solidFill>
                  <a:srgbClr val="373A3C"/>
                </a:solidFill>
                <a:highlight>
                  <a:srgbClr val="FFFFFF"/>
                </a:highlight>
              </a:rPr>
              <a:t>is two or more computer systems linked together by some form of the transmission medium that enables them to share information. It does not matter whether the network contains two or thousands of machines; the concept is essentially the same.</a:t>
            </a:r>
            <a:endParaRPr sz="145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rgbClr val="FFFFFF"/>
                </a:highlight>
              </a:rPr>
              <a:t>An excellent example of a network is the </a:t>
            </a:r>
            <a:r>
              <a:rPr lang="tr-TR" sz="1450" b="1">
                <a:solidFill>
                  <a:srgbClr val="373A3C"/>
                </a:solidFill>
                <a:highlight>
                  <a:srgbClr val="FFFFFF"/>
                </a:highlight>
              </a:rPr>
              <a:t>Internet</a:t>
            </a:r>
            <a:r>
              <a:rPr lang="tr-TR" sz="1450">
                <a:solidFill>
                  <a:srgbClr val="373A3C"/>
                </a:solidFill>
                <a:highlight>
                  <a:srgbClr val="FFFFFF"/>
                </a:highlight>
              </a:rPr>
              <a:t>, which connects millions of devices all over the world.</a:t>
            </a:r>
            <a:endParaRPr sz="1450">
              <a:solidFill>
                <a:srgbClr val="373A3C"/>
              </a:solidFill>
              <a:highlight>
                <a:srgbClr val="FFFFFF"/>
              </a:highlight>
            </a:endParaRPr>
          </a:p>
          <a:p>
            <a:pPr marL="0" lvl="0" indent="0" algn="l" rtl="0">
              <a:lnSpc>
                <a:spcPct val="100000"/>
              </a:lnSpc>
              <a:spcBef>
                <a:spcPts val="0"/>
              </a:spcBef>
              <a:spcAft>
                <a:spcPts val="0"/>
              </a:spcAft>
              <a:buSzPts val="1400"/>
              <a:buNone/>
            </a:pPr>
            <a:endParaRPr sz="1450">
              <a:solidFill>
                <a:srgbClr val="373A3C"/>
              </a:solidFill>
              <a:highlight>
                <a:srgbClr val="FFFFFF"/>
              </a:highlight>
            </a:endParaRPr>
          </a:p>
          <a:p>
            <a:pPr marL="0" lvl="0" indent="0" algn="l" rtl="0">
              <a:lnSpc>
                <a:spcPct val="100000"/>
              </a:lnSpc>
              <a:spcBef>
                <a:spcPts val="0"/>
              </a:spcBef>
              <a:spcAft>
                <a:spcPts val="0"/>
              </a:spcAft>
              <a:buSzPts val="1400"/>
              <a:buNone/>
            </a:pPr>
            <a:endParaRPr sz="1450">
              <a:solidFill>
                <a:srgbClr val="373A3C"/>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rgbClr val="FFFFFF"/>
                </a:highlight>
              </a:rPr>
              <a:t>A network will provide services to its users. Historically, these services have included access to shared files, folders, and printers plus email and database applications. Modern networks provide more diverse services, including web applications, Voice over IP, and multimedia conferencing.</a:t>
            </a:r>
            <a:endParaRPr sz="1450">
              <a:solidFill>
                <a:srgbClr val="373A3C"/>
              </a:solidFill>
              <a:highlight>
                <a:srgbClr val="FFFFFF"/>
              </a:highlight>
            </a:endParaRPr>
          </a:p>
          <a:p>
            <a:pPr marL="0" lvl="0" indent="0" algn="l" rtl="0">
              <a:lnSpc>
                <a:spcPct val="100000"/>
              </a:lnSpc>
              <a:spcBef>
                <a:spcPts val="0"/>
              </a:spcBef>
              <a:spcAft>
                <a:spcPts val="0"/>
              </a:spcAft>
              <a:buSzPts val="1400"/>
              <a:buNone/>
            </a:pPr>
            <a:endParaRPr sz="1450">
              <a:solidFill>
                <a:srgbClr val="373A3C"/>
              </a:solidFill>
              <a:highlight>
                <a:srgbClr val="FFFFFF"/>
              </a:highlight>
            </a:endParaRPr>
          </a:p>
          <a:p>
            <a:pPr marL="0" lvl="0" indent="0" algn="l" rtl="0">
              <a:lnSpc>
                <a:spcPct val="100000"/>
              </a:lnSpc>
              <a:spcBef>
                <a:spcPts val="0"/>
              </a:spcBef>
              <a:spcAft>
                <a:spcPts val="0"/>
              </a:spcAft>
              <a:buSzPts val="1400"/>
              <a:buNone/>
            </a:pPr>
            <a:endParaRPr sz="1450">
              <a:solidFill>
                <a:srgbClr val="373A3C"/>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dirty="0">
                <a:solidFill>
                  <a:srgbClr val="373A3C"/>
                </a:solidFill>
                <a:highlight>
                  <a:srgbClr val="FFFFFF"/>
                </a:highlight>
              </a:rPr>
              <a:t>A </a:t>
            </a:r>
            <a:r>
              <a:rPr lang="tr-TR" sz="1450" dirty="0" err="1">
                <a:solidFill>
                  <a:srgbClr val="373A3C"/>
                </a:solidFill>
                <a:highlight>
                  <a:srgbClr val="FFFFFF"/>
                </a:highlight>
              </a:rPr>
              <a:t>computer</a:t>
            </a:r>
            <a:r>
              <a:rPr lang="tr-TR" sz="1450" dirty="0">
                <a:solidFill>
                  <a:srgbClr val="373A3C"/>
                </a:solidFill>
                <a:highlight>
                  <a:srgbClr val="FFFFFF"/>
                </a:highlight>
              </a:rPr>
              <a:t> network has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following</a:t>
            </a:r>
            <a:r>
              <a:rPr lang="tr-TR" sz="1450" dirty="0">
                <a:solidFill>
                  <a:srgbClr val="373A3C"/>
                </a:solidFill>
                <a:highlight>
                  <a:srgbClr val="FFFFFF"/>
                </a:highlight>
              </a:rPr>
              <a:t> </a:t>
            </a:r>
            <a:r>
              <a:rPr lang="tr-TR" sz="1450" dirty="0" err="1">
                <a:solidFill>
                  <a:srgbClr val="373A3C"/>
                </a:solidFill>
                <a:highlight>
                  <a:srgbClr val="FFFFFF"/>
                </a:highlight>
              </a:rPr>
              <a:t>features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dirty="0" err="1">
                <a:solidFill>
                  <a:srgbClr val="373A3C"/>
                </a:solidFill>
                <a:highlight>
                  <a:srgbClr val="FFFFFF"/>
                </a:highlight>
              </a:rPr>
              <a:t>Performance</a:t>
            </a:r>
            <a:r>
              <a:rPr lang="tr-TR" sz="1450" dirty="0">
                <a:solidFill>
                  <a:srgbClr val="373A3C"/>
                </a:solidFill>
                <a:highlight>
                  <a:srgbClr val="FFFFFF"/>
                </a:highlight>
              </a:rPr>
              <a:t>: </a:t>
            </a:r>
            <a:r>
              <a:rPr lang="tr-TR" sz="1450" dirty="0" err="1">
                <a:solidFill>
                  <a:srgbClr val="373A3C"/>
                </a:solidFill>
                <a:highlight>
                  <a:srgbClr val="FFFFFF"/>
                </a:highlight>
              </a:rPr>
              <a:t>Performance</a:t>
            </a:r>
            <a:r>
              <a:rPr lang="tr-TR" sz="1450" dirty="0">
                <a:solidFill>
                  <a:srgbClr val="373A3C"/>
                </a:solidFill>
                <a:highlight>
                  <a:srgbClr val="FFFFFF"/>
                </a:highlight>
              </a:rPr>
              <a:t> of a </a:t>
            </a:r>
            <a:r>
              <a:rPr lang="tr-TR" sz="1450" dirty="0" err="1">
                <a:solidFill>
                  <a:srgbClr val="373A3C"/>
                </a:solidFill>
                <a:highlight>
                  <a:srgbClr val="FFFFFF"/>
                </a:highlight>
              </a:rPr>
              <a:t>computer</a:t>
            </a:r>
            <a:r>
              <a:rPr lang="tr-TR" sz="1450" dirty="0">
                <a:solidFill>
                  <a:srgbClr val="373A3C"/>
                </a:solidFill>
                <a:highlight>
                  <a:srgbClr val="FFFFFF"/>
                </a:highlight>
              </a:rPr>
              <a:t> network is </a:t>
            </a:r>
            <a:r>
              <a:rPr lang="tr-TR" sz="1450" dirty="0" err="1">
                <a:solidFill>
                  <a:srgbClr val="373A3C"/>
                </a:solidFill>
                <a:highlight>
                  <a:srgbClr val="FFFFFF"/>
                </a:highlight>
              </a:rPr>
              <a:t>measured</a:t>
            </a:r>
            <a:r>
              <a:rPr lang="tr-TR" sz="1450" dirty="0">
                <a:solidFill>
                  <a:srgbClr val="373A3C"/>
                </a:solidFill>
                <a:highlight>
                  <a:srgbClr val="FFFFFF"/>
                </a:highlight>
              </a:rPr>
              <a:t> in </a:t>
            </a:r>
            <a:r>
              <a:rPr lang="tr-TR" sz="1450" dirty="0" err="1">
                <a:solidFill>
                  <a:srgbClr val="373A3C"/>
                </a:solidFill>
                <a:highlight>
                  <a:srgbClr val="FFFFFF"/>
                </a:highlight>
              </a:rPr>
              <a:t>terms</a:t>
            </a:r>
            <a:r>
              <a:rPr lang="tr-TR" sz="1450" dirty="0">
                <a:solidFill>
                  <a:srgbClr val="373A3C"/>
                </a:solidFill>
                <a:highlight>
                  <a:srgbClr val="FFFFFF"/>
                </a:highlight>
              </a:rPr>
              <a:t> of </a:t>
            </a:r>
            <a:r>
              <a:rPr lang="tr-TR" sz="1450" dirty="0" err="1">
                <a:solidFill>
                  <a:srgbClr val="373A3C"/>
                </a:solidFill>
                <a:highlight>
                  <a:srgbClr val="FFFFFF"/>
                </a:highlight>
              </a:rPr>
              <a:t>response</a:t>
            </a:r>
            <a:r>
              <a:rPr lang="tr-TR" sz="1450" dirty="0">
                <a:solidFill>
                  <a:srgbClr val="373A3C"/>
                </a:solidFill>
                <a:highlight>
                  <a:srgbClr val="FFFFFF"/>
                </a:highlight>
              </a:rPr>
              <a:t> time.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response</a:t>
            </a:r>
            <a:r>
              <a:rPr lang="tr-TR" sz="1450" dirty="0">
                <a:solidFill>
                  <a:srgbClr val="373A3C"/>
                </a:solidFill>
                <a:highlight>
                  <a:srgbClr val="FFFFFF"/>
                </a:highlight>
              </a:rPr>
              <a:t> time of </a:t>
            </a:r>
            <a:r>
              <a:rPr lang="tr-TR" sz="1450" dirty="0" err="1">
                <a:solidFill>
                  <a:srgbClr val="373A3C"/>
                </a:solidFill>
                <a:highlight>
                  <a:srgbClr val="FFFFFF"/>
                </a:highlight>
              </a:rPr>
              <a:t>sending</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receiving</a:t>
            </a:r>
            <a:r>
              <a:rPr lang="tr-TR" sz="1450" dirty="0">
                <a:solidFill>
                  <a:srgbClr val="373A3C"/>
                </a:solidFill>
                <a:highlight>
                  <a:srgbClr val="FFFFFF"/>
                </a:highlight>
              </a:rPr>
              <a:t> data </a:t>
            </a:r>
            <a:r>
              <a:rPr lang="tr-TR" sz="1450" dirty="0" err="1">
                <a:solidFill>
                  <a:srgbClr val="373A3C"/>
                </a:solidFill>
                <a:highlight>
                  <a:srgbClr val="FFFFFF"/>
                </a:highlight>
              </a:rPr>
              <a:t>from</a:t>
            </a:r>
            <a:r>
              <a:rPr lang="tr-TR" sz="1450" dirty="0">
                <a:solidFill>
                  <a:srgbClr val="373A3C"/>
                </a:solidFill>
                <a:highlight>
                  <a:srgbClr val="FFFFFF"/>
                </a:highlight>
              </a:rPr>
              <a:t> </a:t>
            </a:r>
            <a:r>
              <a:rPr lang="tr-TR" sz="1450" dirty="0" err="1">
                <a:solidFill>
                  <a:srgbClr val="373A3C"/>
                </a:solidFill>
                <a:highlight>
                  <a:srgbClr val="FFFFFF"/>
                </a:highlight>
              </a:rPr>
              <a:t>one</a:t>
            </a:r>
            <a:r>
              <a:rPr lang="tr-TR" sz="1450" dirty="0">
                <a:solidFill>
                  <a:srgbClr val="373A3C"/>
                </a:solidFill>
                <a:highlight>
                  <a:srgbClr val="FFFFFF"/>
                </a:highlight>
              </a:rPr>
              <a:t> </a:t>
            </a:r>
            <a:r>
              <a:rPr lang="tr-TR" sz="1450" dirty="0" err="1">
                <a:solidFill>
                  <a:srgbClr val="373A3C"/>
                </a:solidFill>
                <a:highlight>
                  <a:srgbClr val="FFFFFF"/>
                </a:highlight>
              </a:rPr>
              <a:t>system</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dirty="0">
                <a:solidFill>
                  <a:srgbClr val="373A3C"/>
                </a:solidFill>
                <a:highlight>
                  <a:srgbClr val="FFFFFF"/>
                </a:highlight>
              </a:rPr>
              <a:t>Data </a:t>
            </a:r>
            <a:r>
              <a:rPr lang="tr-TR" sz="1450" b="1" dirty="0" err="1">
                <a:solidFill>
                  <a:srgbClr val="373A3C"/>
                </a:solidFill>
                <a:highlight>
                  <a:srgbClr val="FFFFFF"/>
                </a:highlight>
              </a:rPr>
              <a:t>Sharing</a:t>
            </a:r>
            <a:r>
              <a:rPr lang="tr-TR" sz="1450" dirty="0">
                <a:solidFill>
                  <a:srgbClr val="373A3C"/>
                </a:solidFill>
                <a:highlight>
                  <a:srgbClr val="FFFFFF"/>
                </a:highlight>
              </a:rPr>
              <a:t>: </a:t>
            </a:r>
            <a:r>
              <a:rPr lang="tr-TR" sz="1450" dirty="0" err="1">
                <a:solidFill>
                  <a:srgbClr val="373A3C"/>
                </a:solidFill>
                <a:highlight>
                  <a:srgbClr val="FFFFFF"/>
                </a:highlight>
              </a:rPr>
              <a:t>One</a:t>
            </a:r>
            <a:r>
              <a:rPr lang="tr-TR" sz="1450" dirty="0">
                <a:solidFill>
                  <a:srgbClr val="373A3C"/>
                </a:solidFill>
                <a:highlight>
                  <a:srgbClr val="FFFFFF"/>
                </a:highlight>
              </a:rPr>
              <a:t> of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reasons</a:t>
            </a:r>
            <a:r>
              <a:rPr lang="tr-TR" sz="1450" dirty="0">
                <a:solidFill>
                  <a:srgbClr val="373A3C"/>
                </a:solidFill>
                <a:highlight>
                  <a:srgbClr val="FFFFFF"/>
                </a:highlight>
              </a:rPr>
              <a:t> </a:t>
            </a:r>
            <a:r>
              <a:rPr lang="tr-TR" sz="1450" dirty="0" err="1">
                <a:solidFill>
                  <a:srgbClr val="373A3C"/>
                </a:solidFill>
                <a:highlight>
                  <a:srgbClr val="FFFFFF"/>
                </a:highlight>
              </a:rPr>
              <a:t>why</a:t>
            </a:r>
            <a:r>
              <a:rPr lang="tr-TR" sz="1450" dirty="0">
                <a:solidFill>
                  <a:srgbClr val="373A3C"/>
                </a:solidFill>
                <a:highlight>
                  <a:srgbClr val="FFFFFF"/>
                </a:highlight>
              </a:rPr>
              <a:t> </a:t>
            </a:r>
            <a:r>
              <a:rPr lang="tr-TR" sz="1450" dirty="0" err="1">
                <a:solidFill>
                  <a:srgbClr val="373A3C"/>
                </a:solidFill>
                <a:highlight>
                  <a:srgbClr val="FFFFFF"/>
                </a:highlight>
              </a:rPr>
              <a:t>we</a:t>
            </a:r>
            <a:r>
              <a:rPr lang="tr-TR" sz="1450" dirty="0">
                <a:solidFill>
                  <a:srgbClr val="373A3C"/>
                </a:solidFill>
                <a:highlight>
                  <a:srgbClr val="FFFFFF"/>
                </a:highlight>
              </a:rPr>
              <a:t> </a:t>
            </a:r>
            <a:r>
              <a:rPr lang="tr-TR" sz="1450" dirty="0" err="1">
                <a:solidFill>
                  <a:srgbClr val="373A3C"/>
                </a:solidFill>
                <a:highlight>
                  <a:srgbClr val="FFFFFF"/>
                </a:highlight>
              </a:rPr>
              <a:t>use</a:t>
            </a:r>
            <a:r>
              <a:rPr lang="tr-TR" sz="1450" dirty="0">
                <a:solidFill>
                  <a:srgbClr val="373A3C"/>
                </a:solidFill>
                <a:highlight>
                  <a:srgbClr val="FFFFFF"/>
                </a:highlight>
              </a:rPr>
              <a:t> a </a:t>
            </a:r>
            <a:r>
              <a:rPr lang="tr-TR" sz="1450" dirty="0" err="1">
                <a:solidFill>
                  <a:srgbClr val="373A3C"/>
                </a:solidFill>
                <a:highlight>
                  <a:srgbClr val="FFFFFF"/>
                </a:highlight>
              </a:rPr>
              <a:t>computer</a:t>
            </a:r>
            <a:r>
              <a:rPr lang="tr-TR" sz="1450" dirty="0">
                <a:solidFill>
                  <a:srgbClr val="373A3C"/>
                </a:solidFill>
                <a:highlight>
                  <a:srgbClr val="FFFFFF"/>
                </a:highlight>
              </a:rPr>
              <a:t> network is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share</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data </a:t>
            </a:r>
            <a:r>
              <a:rPr lang="tr-TR" sz="1450" dirty="0" err="1">
                <a:solidFill>
                  <a:srgbClr val="373A3C"/>
                </a:solidFill>
                <a:highlight>
                  <a:srgbClr val="FFFFFF"/>
                </a:highlight>
              </a:rPr>
              <a:t>between</a:t>
            </a:r>
            <a:r>
              <a:rPr lang="tr-TR" sz="1450" dirty="0">
                <a:solidFill>
                  <a:srgbClr val="373A3C"/>
                </a:solidFill>
                <a:highlight>
                  <a:srgbClr val="FFFFFF"/>
                </a:highlight>
              </a:rPr>
              <a:t> </a:t>
            </a:r>
            <a:r>
              <a:rPr lang="tr-TR" sz="1450" dirty="0" err="1">
                <a:solidFill>
                  <a:srgbClr val="373A3C"/>
                </a:solidFill>
                <a:highlight>
                  <a:srgbClr val="FFFFFF"/>
                </a:highlight>
              </a:rPr>
              <a:t>different</a:t>
            </a:r>
            <a:r>
              <a:rPr lang="tr-TR" sz="1450" dirty="0">
                <a:solidFill>
                  <a:srgbClr val="373A3C"/>
                </a:solidFill>
                <a:highlight>
                  <a:srgbClr val="FFFFFF"/>
                </a:highlight>
              </a:rPr>
              <a:t> </a:t>
            </a:r>
            <a:r>
              <a:rPr lang="tr-TR" sz="1450" dirty="0" err="1">
                <a:solidFill>
                  <a:srgbClr val="373A3C"/>
                </a:solidFill>
                <a:highlight>
                  <a:srgbClr val="FFFFFF"/>
                </a:highlight>
              </a:rPr>
              <a:t>systems</a:t>
            </a:r>
            <a:r>
              <a:rPr lang="tr-TR" sz="1450" dirty="0">
                <a:solidFill>
                  <a:srgbClr val="373A3C"/>
                </a:solidFill>
                <a:highlight>
                  <a:srgbClr val="FFFFFF"/>
                </a:highlight>
              </a:rPr>
              <a:t> </a:t>
            </a:r>
            <a:r>
              <a:rPr lang="tr-TR" sz="1450" dirty="0" err="1">
                <a:solidFill>
                  <a:srgbClr val="373A3C"/>
                </a:solidFill>
                <a:highlight>
                  <a:srgbClr val="FFFFFF"/>
                </a:highlight>
              </a:rPr>
              <a:t>connected</a:t>
            </a:r>
            <a:r>
              <a:rPr lang="tr-TR" sz="1450" dirty="0">
                <a:solidFill>
                  <a:srgbClr val="373A3C"/>
                </a:solidFill>
                <a:highlight>
                  <a:srgbClr val="FFFFFF"/>
                </a:highlight>
              </a:rPr>
              <a:t> </a:t>
            </a:r>
            <a:r>
              <a:rPr lang="tr-TR" sz="1450" dirty="0" err="1">
                <a:solidFill>
                  <a:srgbClr val="373A3C"/>
                </a:solidFill>
                <a:highlight>
                  <a:srgbClr val="FFFFFF"/>
                </a:highlight>
              </a:rPr>
              <a:t>with</a:t>
            </a:r>
            <a:r>
              <a:rPr lang="tr-TR" sz="1450" dirty="0">
                <a:solidFill>
                  <a:srgbClr val="373A3C"/>
                </a:solidFill>
                <a:highlight>
                  <a:srgbClr val="FFFFFF"/>
                </a:highlight>
              </a:rPr>
              <a:t> </a:t>
            </a:r>
            <a:r>
              <a:rPr lang="tr-TR" sz="1450" dirty="0" err="1">
                <a:solidFill>
                  <a:srgbClr val="373A3C"/>
                </a:solidFill>
                <a:highlight>
                  <a:srgbClr val="FFFFFF"/>
                </a:highlight>
              </a:rPr>
              <a:t>each</a:t>
            </a:r>
            <a:r>
              <a:rPr lang="tr-TR" sz="1450" dirty="0">
                <a:solidFill>
                  <a:srgbClr val="373A3C"/>
                </a:solidFill>
                <a:highlight>
                  <a:srgbClr val="FFFFFF"/>
                </a:highlight>
              </a:rPr>
              <a:t> </a:t>
            </a:r>
            <a:r>
              <a:rPr lang="tr-TR" sz="1450" dirty="0" err="1">
                <a:solidFill>
                  <a:srgbClr val="373A3C"/>
                </a:solidFill>
                <a:highlight>
                  <a:srgbClr val="FFFFFF"/>
                </a:highlight>
              </a:rPr>
              <a:t>other</a:t>
            </a:r>
            <a:r>
              <a:rPr lang="tr-TR" sz="1450" dirty="0">
                <a:solidFill>
                  <a:srgbClr val="373A3C"/>
                </a:solidFill>
                <a:highlight>
                  <a:srgbClr val="FFFFFF"/>
                </a:highlight>
              </a:rPr>
              <a:t> </a:t>
            </a:r>
            <a:r>
              <a:rPr lang="tr-TR" sz="1450" dirty="0" err="1">
                <a:solidFill>
                  <a:srgbClr val="373A3C"/>
                </a:solidFill>
                <a:highlight>
                  <a:srgbClr val="FFFFFF"/>
                </a:highlight>
              </a:rPr>
              <a:t>through</a:t>
            </a:r>
            <a:r>
              <a:rPr lang="tr-TR" sz="1450" dirty="0">
                <a:solidFill>
                  <a:srgbClr val="373A3C"/>
                </a:solidFill>
                <a:highlight>
                  <a:srgbClr val="FFFFFF"/>
                </a:highlight>
              </a:rPr>
              <a:t> a </a:t>
            </a:r>
            <a:r>
              <a:rPr lang="tr-TR" sz="1450" dirty="0" err="1">
                <a:solidFill>
                  <a:srgbClr val="373A3C"/>
                </a:solidFill>
                <a:highlight>
                  <a:srgbClr val="FFFFFF"/>
                </a:highlight>
              </a:rPr>
              <a:t>transmission</a:t>
            </a:r>
            <a:r>
              <a:rPr lang="tr-TR" sz="1450" dirty="0">
                <a:solidFill>
                  <a:srgbClr val="373A3C"/>
                </a:solidFill>
                <a:highlight>
                  <a:srgbClr val="FFFFFF"/>
                </a:highlight>
              </a:rPr>
              <a:t> </a:t>
            </a:r>
            <a:r>
              <a:rPr lang="tr-TR" sz="1450" dirty="0" err="1">
                <a:solidFill>
                  <a:srgbClr val="373A3C"/>
                </a:solidFill>
                <a:highlight>
                  <a:srgbClr val="FFFFFF"/>
                </a:highlight>
              </a:rPr>
              <a:t>media</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dirty="0" err="1">
                <a:solidFill>
                  <a:srgbClr val="373A3C"/>
                </a:solidFill>
                <a:highlight>
                  <a:srgbClr val="FFFFFF"/>
                </a:highlight>
              </a:rPr>
              <a:t>Backup</a:t>
            </a:r>
            <a:r>
              <a:rPr lang="tr-TR" sz="1450" dirty="0">
                <a:solidFill>
                  <a:srgbClr val="373A3C"/>
                </a:solidFill>
                <a:highlight>
                  <a:srgbClr val="FFFFFF"/>
                </a:highlight>
              </a:rPr>
              <a:t>: A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must</a:t>
            </a:r>
            <a:r>
              <a:rPr lang="tr-TR" sz="1450" dirty="0">
                <a:solidFill>
                  <a:srgbClr val="373A3C"/>
                </a:solidFill>
                <a:highlight>
                  <a:srgbClr val="FFFFFF"/>
                </a:highlight>
              </a:rPr>
              <a:t> </a:t>
            </a:r>
            <a:r>
              <a:rPr lang="tr-TR" sz="1450" dirty="0" err="1">
                <a:solidFill>
                  <a:srgbClr val="373A3C"/>
                </a:solidFill>
                <a:highlight>
                  <a:srgbClr val="FFFFFF"/>
                </a:highlight>
              </a:rPr>
              <a:t>have</a:t>
            </a:r>
            <a:r>
              <a:rPr lang="tr-TR" sz="1450" dirty="0">
                <a:solidFill>
                  <a:srgbClr val="373A3C"/>
                </a:solidFill>
                <a:highlight>
                  <a:srgbClr val="FFFFFF"/>
                </a:highlight>
              </a:rPr>
              <a:t> a </a:t>
            </a:r>
            <a:r>
              <a:rPr lang="tr-TR" sz="1450" dirty="0" err="1">
                <a:solidFill>
                  <a:srgbClr val="373A3C"/>
                </a:solidFill>
                <a:highlight>
                  <a:srgbClr val="FFFFFF"/>
                </a:highlight>
              </a:rPr>
              <a:t>central</a:t>
            </a:r>
            <a:r>
              <a:rPr lang="tr-TR" sz="1450" dirty="0">
                <a:solidFill>
                  <a:srgbClr val="373A3C"/>
                </a:solidFill>
                <a:highlight>
                  <a:srgbClr val="FFFFFF"/>
                </a:highlight>
              </a:rPr>
              <a:t> server </a:t>
            </a:r>
            <a:r>
              <a:rPr lang="tr-TR" sz="1450" dirty="0" err="1">
                <a:solidFill>
                  <a:srgbClr val="373A3C"/>
                </a:solidFill>
                <a:highlight>
                  <a:srgbClr val="FFFFFF"/>
                </a:highlight>
              </a:rPr>
              <a:t>that</a:t>
            </a:r>
            <a:r>
              <a:rPr lang="tr-TR" sz="1450" dirty="0">
                <a:solidFill>
                  <a:srgbClr val="373A3C"/>
                </a:solidFill>
                <a:highlight>
                  <a:srgbClr val="FFFFFF"/>
                </a:highlight>
              </a:rPr>
              <a:t> </a:t>
            </a:r>
            <a:r>
              <a:rPr lang="tr-TR" sz="1450" dirty="0" err="1">
                <a:solidFill>
                  <a:srgbClr val="373A3C"/>
                </a:solidFill>
                <a:highlight>
                  <a:srgbClr val="FFFFFF"/>
                </a:highlight>
              </a:rPr>
              <a:t>keeps</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backup</a:t>
            </a:r>
            <a:r>
              <a:rPr lang="tr-TR" sz="1450" dirty="0">
                <a:solidFill>
                  <a:srgbClr val="373A3C"/>
                </a:solidFill>
                <a:highlight>
                  <a:srgbClr val="FFFFFF"/>
                </a:highlight>
              </a:rPr>
              <a:t> of </a:t>
            </a:r>
            <a:r>
              <a:rPr lang="tr-TR" sz="1450" dirty="0" err="1">
                <a:solidFill>
                  <a:srgbClr val="373A3C"/>
                </a:solidFill>
                <a:highlight>
                  <a:srgbClr val="FFFFFF"/>
                </a:highlight>
              </a:rPr>
              <a:t>all</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data </a:t>
            </a:r>
            <a:r>
              <a:rPr lang="tr-TR" sz="1450" dirty="0" err="1">
                <a:solidFill>
                  <a:srgbClr val="373A3C"/>
                </a:solidFill>
                <a:highlight>
                  <a:srgbClr val="FFFFFF"/>
                </a:highlight>
              </a:rPr>
              <a:t>that</a:t>
            </a:r>
            <a:r>
              <a:rPr lang="tr-TR" sz="1450" dirty="0">
                <a:solidFill>
                  <a:srgbClr val="373A3C"/>
                </a:solidFill>
                <a:highlight>
                  <a:srgbClr val="FFFFFF"/>
                </a:highlight>
              </a:rPr>
              <a:t> is </a:t>
            </a:r>
            <a:r>
              <a:rPr lang="tr-TR" sz="1450" dirty="0" err="1">
                <a:solidFill>
                  <a:srgbClr val="373A3C"/>
                </a:solidFill>
                <a:highlight>
                  <a:srgbClr val="FFFFFF"/>
                </a:highlight>
              </a:rPr>
              <a:t>to</a:t>
            </a:r>
            <a:r>
              <a:rPr lang="tr-TR" sz="1450" dirty="0">
                <a:solidFill>
                  <a:srgbClr val="373A3C"/>
                </a:solidFill>
                <a:highlight>
                  <a:srgbClr val="FFFFFF"/>
                </a:highlight>
              </a:rPr>
              <a:t> be </a:t>
            </a:r>
            <a:r>
              <a:rPr lang="tr-TR" sz="1450" dirty="0" err="1">
                <a:solidFill>
                  <a:srgbClr val="373A3C"/>
                </a:solidFill>
                <a:highlight>
                  <a:srgbClr val="FFFFFF"/>
                </a:highlight>
              </a:rPr>
              <a:t>shared</a:t>
            </a:r>
            <a:r>
              <a:rPr lang="tr-TR" sz="1450" dirty="0">
                <a:solidFill>
                  <a:srgbClr val="373A3C"/>
                </a:solidFill>
                <a:highlight>
                  <a:srgbClr val="FFFFFF"/>
                </a:highlight>
              </a:rPr>
              <a:t> </a:t>
            </a:r>
            <a:r>
              <a:rPr lang="tr-TR" sz="1450" dirty="0" err="1">
                <a:solidFill>
                  <a:srgbClr val="373A3C"/>
                </a:solidFill>
                <a:highlight>
                  <a:srgbClr val="FFFFFF"/>
                </a:highlight>
              </a:rPr>
              <a:t>over</a:t>
            </a:r>
            <a:r>
              <a:rPr lang="tr-TR" sz="1450" dirty="0">
                <a:solidFill>
                  <a:srgbClr val="373A3C"/>
                </a:solidFill>
                <a:highlight>
                  <a:srgbClr val="FFFFFF"/>
                </a:highlight>
              </a:rPr>
              <a:t> a network </a:t>
            </a:r>
            <a:r>
              <a:rPr lang="tr-TR" sz="1450" dirty="0" err="1">
                <a:solidFill>
                  <a:srgbClr val="373A3C"/>
                </a:solidFill>
                <a:highlight>
                  <a:srgbClr val="FFFFFF"/>
                </a:highlight>
              </a:rPr>
              <a:t>so</a:t>
            </a:r>
            <a:r>
              <a:rPr lang="tr-TR" sz="1450" dirty="0">
                <a:solidFill>
                  <a:srgbClr val="373A3C"/>
                </a:solidFill>
                <a:highlight>
                  <a:srgbClr val="FFFFFF"/>
                </a:highlight>
              </a:rPr>
              <a:t> </a:t>
            </a:r>
            <a:r>
              <a:rPr lang="tr-TR" sz="1450" dirty="0" err="1">
                <a:solidFill>
                  <a:srgbClr val="373A3C"/>
                </a:solidFill>
                <a:highlight>
                  <a:srgbClr val="FFFFFF"/>
                </a:highlight>
              </a:rPr>
              <a:t>that</a:t>
            </a:r>
            <a:r>
              <a:rPr lang="tr-TR" sz="1450" dirty="0">
                <a:solidFill>
                  <a:srgbClr val="373A3C"/>
                </a:solidFill>
                <a:highlight>
                  <a:srgbClr val="FFFFFF"/>
                </a:highlight>
              </a:rPr>
              <a:t> in </a:t>
            </a:r>
            <a:r>
              <a:rPr lang="tr-TR" sz="1450" dirty="0" err="1">
                <a:solidFill>
                  <a:srgbClr val="373A3C"/>
                </a:solidFill>
                <a:highlight>
                  <a:srgbClr val="FFFFFF"/>
                </a:highlight>
              </a:rPr>
              <a:t>case</a:t>
            </a:r>
            <a:r>
              <a:rPr lang="tr-TR" sz="1450" dirty="0">
                <a:solidFill>
                  <a:srgbClr val="373A3C"/>
                </a:solidFill>
                <a:highlight>
                  <a:srgbClr val="FFFFFF"/>
                </a:highlight>
              </a:rPr>
              <a:t> of a </a:t>
            </a:r>
            <a:r>
              <a:rPr lang="tr-TR" sz="1450" dirty="0" err="1">
                <a:solidFill>
                  <a:srgbClr val="373A3C"/>
                </a:solidFill>
                <a:highlight>
                  <a:srgbClr val="FFFFFF"/>
                </a:highlight>
              </a:rPr>
              <a:t>failure</a:t>
            </a:r>
            <a:r>
              <a:rPr lang="tr-TR" sz="1450" dirty="0">
                <a:solidFill>
                  <a:srgbClr val="373A3C"/>
                </a:solidFill>
                <a:highlight>
                  <a:srgbClr val="FFFFFF"/>
                </a:highlight>
              </a:rPr>
              <a:t> it </a:t>
            </a:r>
            <a:r>
              <a:rPr lang="tr-TR" sz="1450" dirty="0" err="1">
                <a:solidFill>
                  <a:srgbClr val="373A3C"/>
                </a:solidFill>
                <a:highlight>
                  <a:srgbClr val="FFFFFF"/>
                </a:highlight>
              </a:rPr>
              <a:t>should</a:t>
            </a:r>
            <a:r>
              <a:rPr lang="tr-TR" sz="1450" dirty="0">
                <a:solidFill>
                  <a:srgbClr val="373A3C"/>
                </a:solidFill>
                <a:highlight>
                  <a:srgbClr val="FFFFFF"/>
                </a:highlight>
              </a:rPr>
              <a:t> be </a:t>
            </a:r>
            <a:r>
              <a:rPr lang="tr-TR" sz="1450" dirty="0" err="1">
                <a:solidFill>
                  <a:srgbClr val="373A3C"/>
                </a:solidFill>
                <a:highlight>
                  <a:srgbClr val="FFFFFF"/>
                </a:highlight>
              </a:rPr>
              <a:t>able</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recover</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data </a:t>
            </a:r>
            <a:r>
              <a:rPr lang="tr-TR" sz="1450" dirty="0" err="1">
                <a:solidFill>
                  <a:srgbClr val="373A3C"/>
                </a:solidFill>
                <a:highlight>
                  <a:srgbClr val="FFFFFF"/>
                </a:highlight>
              </a:rPr>
              <a:t>faster</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dirty="0" err="1">
                <a:solidFill>
                  <a:srgbClr val="373A3C"/>
                </a:solidFill>
                <a:highlight>
                  <a:srgbClr val="FFFFFF"/>
                </a:highlight>
              </a:rPr>
              <a:t>Reliability</a:t>
            </a:r>
            <a:r>
              <a:rPr lang="tr-TR" sz="1450" dirty="0">
                <a:solidFill>
                  <a:srgbClr val="373A3C"/>
                </a:solidFill>
                <a:highlight>
                  <a:srgbClr val="FFFFFF"/>
                </a:highlight>
              </a:rPr>
              <a:t>: </a:t>
            </a:r>
            <a:r>
              <a:rPr lang="tr-TR" sz="1450" dirty="0" err="1">
                <a:solidFill>
                  <a:srgbClr val="373A3C"/>
                </a:solidFill>
                <a:highlight>
                  <a:srgbClr val="FFFFFF"/>
                </a:highlight>
              </a:rPr>
              <a:t>There</a:t>
            </a:r>
            <a:r>
              <a:rPr lang="tr-TR" sz="1450" dirty="0">
                <a:solidFill>
                  <a:srgbClr val="373A3C"/>
                </a:solidFill>
                <a:highlight>
                  <a:srgbClr val="FFFFFF"/>
                </a:highlight>
              </a:rPr>
              <a:t> </a:t>
            </a:r>
            <a:r>
              <a:rPr lang="tr-TR" sz="1450" dirty="0" err="1">
                <a:solidFill>
                  <a:srgbClr val="373A3C"/>
                </a:solidFill>
                <a:highlight>
                  <a:srgbClr val="FFFFFF"/>
                </a:highlight>
              </a:rPr>
              <a:t>should</a:t>
            </a:r>
            <a:r>
              <a:rPr lang="tr-TR" sz="1450" dirty="0">
                <a:solidFill>
                  <a:srgbClr val="373A3C"/>
                </a:solidFill>
                <a:highlight>
                  <a:srgbClr val="FFFFFF"/>
                </a:highlight>
              </a:rPr>
              <a:t> not be </a:t>
            </a:r>
            <a:r>
              <a:rPr lang="tr-TR" sz="1450" dirty="0" err="1">
                <a:solidFill>
                  <a:srgbClr val="373A3C"/>
                </a:solidFill>
                <a:highlight>
                  <a:srgbClr val="FFFFFF"/>
                </a:highlight>
              </a:rPr>
              <a:t>any</a:t>
            </a:r>
            <a:r>
              <a:rPr lang="tr-TR" sz="1450" dirty="0">
                <a:solidFill>
                  <a:srgbClr val="373A3C"/>
                </a:solidFill>
                <a:highlight>
                  <a:srgbClr val="FFFFFF"/>
                </a:highlight>
              </a:rPr>
              <a:t> </a:t>
            </a:r>
            <a:r>
              <a:rPr lang="tr-TR" sz="1450" dirty="0" err="1">
                <a:solidFill>
                  <a:srgbClr val="373A3C"/>
                </a:solidFill>
                <a:highlight>
                  <a:srgbClr val="FFFFFF"/>
                </a:highlight>
              </a:rPr>
              <a:t>failure</a:t>
            </a:r>
            <a:r>
              <a:rPr lang="tr-TR" sz="1450" dirty="0">
                <a:solidFill>
                  <a:srgbClr val="373A3C"/>
                </a:solidFill>
                <a:highlight>
                  <a:srgbClr val="FFFFFF"/>
                </a:highlight>
              </a:rPr>
              <a:t> in </a:t>
            </a:r>
            <a:r>
              <a:rPr lang="tr-TR" sz="1450" dirty="0" err="1">
                <a:solidFill>
                  <a:srgbClr val="373A3C"/>
                </a:solidFill>
                <a:highlight>
                  <a:srgbClr val="FFFFFF"/>
                </a:highlight>
              </a:rPr>
              <a:t>the</a:t>
            </a:r>
            <a:r>
              <a:rPr lang="tr-TR" sz="1450" dirty="0">
                <a:solidFill>
                  <a:srgbClr val="373A3C"/>
                </a:solidFill>
                <a:highlight>
                  <a:srgbClr val="FFFFFF"/>
                </a:highlight>
              </a:rPr>
              <a:t> network </a:t>
            </a:r>
            <a:r>
              <a:rPr lang="tr-TR" sz="1450" dirty="0" err="1">
                <a:solidFill>
                  <a:srgbClr val="373A3C"/>
                </a:solidFill>
                <a:highlight>
                  <a:srgbClr val="FFFFFF"/>
                </a:highlight>
              </a:rPr>
              <a:t>or</a:t>
            </a:r>
            <a:r>
              <a:rPr lang="tr-TR" sz="1450" dirty="0">
                <a:solidFill>
                  <a:srgbClr val="373A3C"/>
                </a:solidFill>
                <a:highlight>
                  <a:srgbClr val="FFFFFF"/>
                </a:highlight>
              </a:rPr>
              <a:t> </a:t>
            </a:r>
            <a:r>
              <a:rPr lang="tr-TR" sz="1450" dirty="0" err="1">
                <a:solidFill>
                  <a:srgbClr val="373A3C"/>
                </a:solidFill>
                <a:highlight>
                  <a:srgbClr val="FFFFFF"/>
                </a:highlight>
              </a:rPr>
              <a:t>if</a:t>
            </a:r>
            <a:r>
              <a:rPr lang="tr-TR" sz="1450" dirty="0">
                <a:solidFill>
                  <a:srgbClr val="373A3C"/>
                </a:solidFill>
                <a:highlight>
                  <a:srgbClr val="FFFFFF"/>
                </a:highlight>
              </a:rPr>
              <a:t> it </a:t>
            </a:r>
            <a:r>
              <a:rPr lang="tr-TR" sz="1450" dirty="0" err="1">
                <a:solidFill>
                  <a:srgbClr val="373A3C"/>
                </a:solidFill>
                <a:highlight>
                  <a:srgbClr val="FFFFFF"/>
                </a:highlight>
              </a:rPr>
              <a:t>occurs</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recovery</a:t>
            </a:r>
            <a:r>
              <a:rPr lang="tr-TR" sz="1450" dirty="0">
                <a:solidFill>
                  <a:srgbClr val="373A3C"/>
                </a:solidFill>
                <a:highlight>
                  <a:srgbClr val="FFFFFF"/>
                </a:highlight>
              </a:rPr>
              <a:t> </a:t>
            </a:r>
            <a:r>
              <a:rPr lang="tr-TR" sz="1450" dirty="0" err="1">
                <a:solidFill>
                  <a:srgbClr val="373A3C"/>
                </a:solidFill>
                <a:highlight>
                  <a:srgbClr val="FFFFFF"/>
                </a:highlight>
              </a:rPr>
              <a:t>from</a:t>
            </a:r>
            <a:r>
              <a:rPr lang="tr-TR" sz="1450" dirty="0">
                <a:solidFill>
                  <a:srgbClr val="373A3C"/>
                </a:solidFill>
                <a:highlight>
                  <a:srgbClr val="FFFFFF"/>
                </a:highlight>
              </a:rPr>
              <a:t> </a:t>
            </a:r>
            <a:r>
              <a:rPr lang="tr-TR" sz="1450" dirty="0" err="1">
                <a:solidFill>
                  <a:srgbClr val="373A3C"/>
                </a:solidFill>
                <a:highlight>
                  <a:srgbClr val="FFFFFF"/>
                </a:highlight>
              </a:rPr>
              <a:t>failure</a:t>
            </a:r>
            <a:r>
              <a:rPr lang="tr-TR" sz="1450" dirty="0">
                <a:solidFill>
                  <a:srgbClr val="373A3C"/>
                </a:solidFill>
                <a:highlight>
                  <a:srgbClr val="FFFFFF"/>
                </a:highlight>
              </a:rPr>
              <a:t> </a:t>
            </a:r>
            <a:r>
              <a:rPr lang="tr-TR" sz="1450" dirty="0" err="1">
                <a:solidFill>
                  <a:srgbClr val="373A3C"/>
                </a:solidFill>
                <a:highlight>
                  <a:srgbClr val="FFFFFF"/>
                </a:highlight>
              </a:rPr>
              <a:t>should</a:t>
            </a:r>
            <a:r>
              <a:rPr lang="tr-TR" sz="1450" dirty="0">
                <a:solidFill>
                  <a:srgbClr val="373A3C"/>
                </a:solidFill>
                <a:highlight>
                  <a:srgbClr val="FFFFFF"/>
                </a:highlight>
              </a:rPr>
              <a:t> be </a:t>
            </a:r>
            <a:r>
              <a:rPr lang="tr-TR" sz="1450" dirty="0" err="1">
                <a:solidFill>
                  <a:srgbClr val="373A3C"/>
                </a:solidFill>
                <a:highlight>
                  <a:srgbClr val="FFFFFF"/>
                </a:highlight>
              </a:rPr>
              <a:t>fast</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dirty="0">
                <a:solidFill>
                  <a:srgbClr val="373A3C"/>
                </a:solidFill>
                <a:highlight>
                  <a:srgbClr val="FFFFFF"/>
                </a:highlight>
              </a:rPr>
              <a:t>Security</a:t>
            </a:r>
            <a:r>
              <a:rPr lang="tr-TR" sz="1450" dirty="0">
                <a:solidFill>
                  <a:srgbClr val="373A3C"/>
                </a:solidFill>
                <a:highlight>
                  <a:srgbClr val="FFFFFF"/>
                </a:highlight>
              </a:rPr>
              <a:t>: A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should</a:t>
            </a:r>
            <a:r>
              <a:rPr lang="tr-TR" sz="1450" dirty="0">
                <a:solidFill>
                  <a:srgbClr val="373A3C"/>
                </a:solidFill>
                <a:highlight>
                  <a:srgbClr val="FFFFFF"/>
                </a:highlight>
              </a:rPr>
              <a:t> be </a:t>
            </a:r>
            <a:r>
              <a:rPr lang="tr-TR" sz="1450" dirty="0" err="1">
                <a:solidFill>
                  <a:srgbClr val="373A3C"/>
                </a:solidFill>
                <a:highlight>
                  <a:srgbClr val="FFFFFF"/>
                </a:highlight>
              </a:rPr>
              <a:t>secure</a:t>
            </a:r>
            <a:r>
              <a:rPr lang="tr-TR" sz="1450" dirty="0">
                <a:solidFill>
                  <a:srgbClr val="373A3C"/>
                </a:solidFill>
                <a:highlight>
                  <a:srgbClr val="FFFFFF"/>
                </a:highlight>
              </a:rPr>
              <a:t> </a:t>
            </a:r>
            <a:r>
              <a:rPr lang="tr-TR" sz="1450" dirty="0" err="1">
                <a:solidFill>
                  <a:srgbClr val="373A3C"/>
                </a:solidFill>
                <a:highlight>
                  <a:srgbClr val="FFFFFF"/>
                </a:highlight>
              </a:rPr>
              <a:t>so</a:t>
            </a:r>
            <a:r>
              <a:rPr lang="tr-TR" sz="1450" dirty="0">
                <a:solidFill>
                  <a:srgbClr val="373A3C"/>
                </a:solidFill>
                <a:highlight>
                  <a:srgbClr val="FFFFFF"/>
                </a:highlight>
              </a:rPr>
              <a:t> </a:t>
            </a:r>
            <a:r>
              <a:rPr lang="tr-TR" sz="1450" dirty="0" err="1">
                <a:solidFill>
                  <a:srgbClr val="373A3C"/>
                </a:solidFill>
                <a:highlight>
                  <a:srgbClr val="FFFFFF"/>
                </a:highlight>
              </a:rPr>
              <a:t>that</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data </a:t>
            </a:r>
            <a:r>
              <a:rPr lang="tr-TR" sz="1450" dirty="0" err="1">
                <a:solidFill>
                  <a:srgbClr val="373A3C"/>
                </a:solidFill>
                <a:highlight>
                  <a:srgbClr val="FFFFFF"/>
                </a:highlight>
              </a:rPr>
              <a:t>transmitting</a:t>
            </a:r>
            <a:r>
              <a:rPr lang="tr-TR" sz="1450" dirty="0">
                <a:solidFill>
                  <a:srgbClr val="373A3C"/>
                </a:solidFill>
                <a:highlight>
                  <a:srgbClr val="FFFFFF"/>
                </a:highlight>
              </a:rPr>
              <a:t> </a:t>
            </a:r>
            <a:r>
              <a:rPr lang="tr-TR" sz="1450" dirty="0" err="1">
                <a:solidFill>
                  <a:srgbClr val="373A3C"/>
                </a:solidFill>
                <a:highlight>
                  <a:srgbClr val="FFFFFF"/>
                </a:highlight>
              </a:rPr>
              <a:t>over</a:t>
            </a:r>
            <a:r>
              <a:rPr lang="tr-TR" sz="1450" dirty="0">
                <a:solidFill>
                  <a:srgbClr val="373A3C"/>
                </a:solidFill>
                <a:highlight>
                  <a:srgbClr val="FFFFFF"/>
                </a:highlight>
              </a:rPr>
              <a:t> a network </a:t>
            </a:r>
            <a:r>
              <a:rPr lang="tr-TR" sz="1450" dirty="0" err="1">
                <a:solidFill>
                  <a:srgbClr val="373A3C"/>
                </a:solidFill>
                <a:highlight>
                  <a:srgbClr val="FFFFFF"/>
                </a:highlight>
              </a:rPr>
              <a:t>should</a:t>
            </a:r>
            <a:r>
              <a:rPr lang="tr-TR" sz="1450" dirty="0">
                <a:solidFill>
                  <a:srgbClr val="373A3C"/>
                </a:solidFill>
                <a:highlight>
                  <a:srgbClr val="FFFFFF"/>
                </a:highlight>
              </a:rPr>
              <a:t> be </a:t>
            </a:r>
            <a:r>
              <a:rPr lang="tr-TR" sz="1450" dirty="0" err="1">
                <a:solidFill>
                  <a:srgbClr val="373A3C"/>
                </a:solidFill>
                <a:highlight>
                  <a:srgbClr val="FFFFFF"/>
                </a:highlight>
              </a:rPr>
              <a:t>safe</a:t>
            </a:r>
            <a:r>
              <a:rPr lang="tr-TR" sz="1450" dirty="0">
                <a:solidFill>
                  <a:srgbClr val="373A3C"/>
                </a:solidFill>
                <a:highlight>
                  <a:srgbClr val="FFFFFF"/>
                </a:highlight>
              </a:rPr>
              <a:t> </a:t>
            </a:r>
            <a:r>
              <a:rPr lang="tr-TR" sz="1450" dirty="0" err="1">
                <a:solidFill>
                  <a:srgbClr val="373A3C"/>
                </a:solidFill>
                <a:highlight>
                  <a:srgbClr val="FFFFFF"/>
                </a:highlight>
              </a:rPr>
              <a:t>from</a:t>
            </a:r>
            <a:r>
              <a:rPr lang="tr-TR" sz="1450" dirty="0">
                <a:solidFill>
                  <a:srgbClr val="373A3C"/>
                </a:solidFill>
                <a:highlight>
                  <a:srgbClr val="FFFFFF"/>
                </a:highlight>
              </a:rPr>
              <a:t> </a:t>
            </a:r>
            <a:r>
              <a:rPr lang="tr-TR" sz="1450" dirty="0" err="1">
                <a:solidFill>
                  <a:srgbClr val="373A3C"/>
                </a:solidFill>
                <a:highlight>
                  <a:srgbClr val="FFFFFF"/>
                </a:highlight>
              </a:rPr>
              <a:t>unauthorized</a:t>
            </a:r>
            <a:r>
              <a:rPr lang="tr-TR" sz="1450" dirty="0">
                <a:solidFill>
                  <a:srgbClr val="373A3C"/>
                </a:solidFill>
                <a:highlight>
                  <a:srgbClr val="FFFFFF"/>
                </a:highlight>
              </a:rPr>
              <a:t> </a:t>
            </a:r>
            <a:r>
              <a:rPr lang="tr-TR" sz="1450" dirty="0" err="1">
                <a:solidFill>
                  <a:srgbClr val="373A3C"/>
                </a:solidFill>
                <a:highlight>
                  <a:srgbClr val="FFFFFF"/>
                </a:highlight>
              </a:rPr>
              <a:t>access</a:t>
            </a:r>
            <a:r>
              <a:rPr lang="tr-TR" sz="1450" dirty="0">
                <a:solidFill>
                  <a:srgbClr val="373A3C"/>
                </a:solidFill>
                <a:highlight>
                  <a:srgbClr val="FFFFFF"/>
                </a:highlight>
              </a:rPr>
              <a:t>. </a:t>
            </a:r>
            <a:r>
              <a:rPr lang="tr-TR" sz="1450" dirty="0" err="1">
                <a:solidFill>
                  <a:srgbClr val="373A3C"/>
                </a:solidFill>
                <a:highlight>
                  <a:srgbClr val="FFFFFF"/>
                </a:highlight>
              </a:rPr>
              <a:t>Also</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sent data </a:t>
            </a:r>
            <a:r>
              <a:rPr lang="tr-TR" sz="1450" dirty="0" err="1">
                <a:solidFill>
                  <a:srgbClr val="373A3C"/>
                </a:solidFill>
                <a:highlight>
                  <a:srgbClr val="FFFFFF"/>
                </a:highlight>
              </a:rPr>
              <a:t>should</a:t>
            </a:r>
            <a:r>
              <a:rPr lang="tr-TR" sz="1450" dirty="0">
                <a:solidFill>
                  <a:srgbClr val="373A3C"/>
                </a:solidFill>
                <a:highlight>
                  <a:srgbClr val="FFFFFF"/>
                </a:highlight>
              </a:rPr>
              <a:t> be </a:t>
            </a:r>
            <a:r>
              <a:rPr lang="tr-TR" sz="1450" dirty="0" err="1">
                <a:solidFill>
                  <a:srgbClr val="373A3C"/>
                </a:solidFill>
                <a:highlight>
                  <a:srgbClr val="FFFFFF"/>
                </a:highlight>
              </a:rPr>
              <a:t>received</a:t>
            </a:r>
            <a:r>
              <a:rPr lang="tr-TR" sz="1450" dirty="0">
                <a:solidFill>
                  <a:srgbClr val="373A3C"/>
                </a:solidFill>
                <a:highlight>
                  <a:srgbClr val="FFFFFF"/>
                </a:highlight>
              </a:rPr>
              <a:t> as it is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receiving</a:t>
            </a:r>
            <a:r>
              <a:rPr lang="tr-TR" sz="1450" dirty="0">
                <a:solidFill>
                  <a:srgbClr val="373A3C"/>
                </a:solidFill>
                <a:highlight>
                  <a:srgbClr val="FFFFFF"/>
                </a:highlight>
              </a:rPr>
              <a:t> </a:t>
            </a:r>
            <a:r>
              <a:rPr lang="tr-TR" sz="1450" dirty="0" err="1">
                <a:solidFill>
                  <a:srgbClr val="373A3C"/>
                </a:solidFill>
                <a:highlight>
                  <a:srgbClr val="FFFFFF"/>
                </a:highlight>
              </a:rPr>
              <a:t>node</a:t>
            </a:r>
            <a:r>
              <a:rPr lang="tr-TR" sz="1450" dirty="0">
                <a:solidFill>
                  <a:srgbClr val="373A3C"/>
                </a:solidFill>
                <a:highlight>
                  <a:srgbClr val="FFFFFF"/>
                </a:highlight>
              </a:rPr>
              <a:t>, </a:t>
            </a:r>
            <a:r>
              <a:rPr lang="tr-TR" sz="1450" dirty="0" err="1">
                <a:solidFill>
                  <a:srgbClr val="373A3C"/>
                </a:solidFill>
                <a:highlight>
                  <a:srgbClr val="FFFFFF"/>
                </a:highlight>
              </a:rPr>
              <a:t>which</a:t>
            </a:r>
            <a:r>
              <a:rPr lang="tr-TR" sz="1450" dirty="0">
                <a:solidFill>
                  <a:srgbClr val="373A3C"/>
                </a:solidFill>
                <a:highlight>
                  <a:srgbClr val="FFFFFF"/>
                </a:highlight>
              </a:rPr>
              <a:t> </a:t>
            </a:r>
            <a:r>
              <a:rPr lang="tr-TR" sz="1450" dirty="0" err="1">
                <a:solidFill>
                  <a:srgbClr val="373A3C"/>
                </a:solidFill>
                <a:highlight>
                  <a:srgbClr val="FFFFFF"/>
                </a:highlight>
              </a:rPr>
              <a:t>means</a:t>
            </a:r>
            <a:r>
              <a:rPr lang="tr-TR" sz="1450" dirty="0">
                <a:solidFill>
                  <a:srgbClr val="373A3C"/>
                </a:solidFill>
                <a:highlight>
                  <a:srgbClr val="FFFFFF"/>
                </a:highlight>
              </a:rPr>
              <a:t> </a:t>
            </a:r>
            <a:r>
              <a:rPr lang="tr-TR" sz="1450" dirty="0" err="1">
                <a:solidFill>
                  <a:srgbClr val="373A3C"/>
                </a:solidFill>
                <a:highlight>
                  <a:srgbClr val="FFFFFF"/>
                </a:highlight>
              </a:rPr>
              <a:t>there</a:t>
            </a:r>
            <a:r>
              <a:rPr lang="tr-TR" sz="1450" dirty="0">
                <a:solidFill>
                  <a:srgbClr val="373A3C"/>
                </a:solidFill>
                <a:highlight>
                  <a:srgbClr val="FFFFFF"/>
                </a:highlight>
              </a:rPr>
              <a:t> </a:t>
            </a:r>
            <a:r>
              <a:rPr lang="tr-TR" sz="1450" dirty="0" err="1">
                <a:solidFill>
                  <a:srgbClr val="373A3C"/>
                </a:solidFill>
                <a:highlight>
                  <a:srgbClr val="FFFFFF"/>
                </a:highlight>
              </a:rPr>
              <a:t>should</a:t>
            </a:r>
            <a:r>
              <a:rPr lang="tr-TR" sz="1450" dirty="0">
                <a:solidFill>
                  <a:srgbClr val="373A3C"/>
                </a:solidFill>
                <a:highlight>
                  <a:srgbClr val="FFFFFF"/>
                </a:highlight>
              </a:rPr>
              <a:t> not be </a:t>
            </a:r>
            <a:r>
              <a:rPr lang="tr-TR" sz="1450" dirty="0" err="1">
                <a:solidFill>
                  <a:srgbClr val="373A3C"/>
                </a:solidFill>
                <a:highlight>
                  <a:srgbClr val="FFFFFF"/>
                </a:highlight>
              </a:rPr>
              <a:t>any</a:t>
            </a:r>
            <a:r>
              <a:rPr lang="tr-TR" sz="1450" dirty="0">
                <a:solidFill>
                  <a:srgbClr val="373A3C"/>
                </a:solidFill>
                <a:highlight>
                  <a:srgbClr val="FFFFFF"/>
                </a:highlight>
              </a:rPr>
              <a:t> </a:t>
            </a:r>
            <a:r>
              <a:rPr lang="tr-TR" sz="1450" dirty="0" err="1">
                <a:solidFill>
                  <a:srgbClr val="373A3C"/>
                </a:solidFill>
                <a:highlight>
                  <a:srgbClr val="FFFFFF"/>
                </a:highlight>
              </a:rPr>
              <a:t>loss</a:t>
            </a:r>
            <a:r>
              <a:rPr lang="tr-TR" sz="1450" dirty="0">
                <a:solidFill>
                  <a:srgbClr val="373A3C"/>
                </a:solidFill>
                <a:highlight>
                  <a:srgbClr val="FFFFFF"/>
                </a:highlight>
              </a:rPr>
              <a:t> of data </a:t>
            </a:r>
            <a:r>
              <a:rPr lang="tr-TR" sz="1450" dirty="0" err="1">
                <a:solidFill>
                  <a:srgbClr val="373A3C"/>
                </a:solidFill>
                <a:highlight>
                  <a:srgbClr val="FFFFFF"/>
                </a:highlight>
              </a:rPr>
              <a:t>during</a:t>
            </a:r>
            <a:r>
              <a:rPr lang="tr-TR" sz="1450" dirty="0">
                <a:solidFill>
                  <a:srgbClr val="373A3C"/>
                </a:solidFill>
                <a:highlight>
                  <a:srgbClr val="FFFFFF"/>
                </a:highlight>
              </a:rPr>
              <a:t> </a:t>
            </a:r>
            <a:r>
              <a:rPr lang="tr-TR" sz="1450" dirty="0" err="1">
                <a:solidFill>
                  <a:srgbClr val="373A3C"/>
                </a:solidFill>
                <a:highlight>
                  <a:srgbClr val="FFFFFF"/>
                </a:highlight>
              </a:rPr>
              <a:t>transmission</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dirty="0" err="1">
                <a:solidFill>
                  <a:srgbClr val="373A3C"/>
                </a:solidFill>
                <a:highlight>
                  <a:srgbClr val="FFFFFF"/>
                </a:highlight>
              </a:rPr>
              <a:t>Scalability</a:t>
            </a:r>
            <a:r>
              <a:rPr lang="tr-TR" sz="1450" dirty="0">
                <a:solidFill>
                  <a:srgbClr val="373A3C"/>
                </a:solidFill>
                <a:highlight>
                  <a:srgbClr val="FFFFFF"/>
                </a:highlight>
              </a:rPr>
              <a:t>: A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should</a:t>
            </a:r>
            <a:r>
              <a:rPr lang="tr-TR" sz="1450" dirty="0">
                <a:solidFill>
                  <a:srgbClr val="373A3C"/>
                </a:solidFill>
                <a:highlight>
                  <a:srgbClr val="FFFFFF"/>
                </a:highlight>
              </a:rPr>
              <a:t> be </a:t>
            </a:r>
            <a:r>
              <a:rPr lang="tr-TR" sz="1450" dirty="0" err="1">
                <a:solidFill>
                  <a:srgbClr val="373A3C"/>
                </a:solidFill>
                <a:highlight>
                  <a:srgbClr val="FFFFFF"/>
                </a:highlight>
              </a:rPr>
              <a:t>scalable</a:t>
            </a:r>
            <a:r>
              <a:rPr lang="tr-TR" sz="1450" dirty="0">
                <a:solidFill>
                  <a:srgbClr val="373A3C"/>
                </a:solidFill>
                <a:highlight>
                  <a:srgbClr val="FFFFFF"/>
                </a:highlight>
              </a:rPr>
              <a:t> </a:t>
            </a:r>
            <a:r>
              <a:rPr lang="tr-TR" sz="1450" dirty="0" err="1">
                <a:solidFill>
                  <a:srgbClr val="373A3C"/>
                </a:solidFill>
                <a:highlight>
                  <a:srgbClr val="FFFFFF"/>
                </a:highlight>
              </a:rPr>
              <a:t>which</a:t>
            </a:r>
            <a:r>
              <a:rPr lang="tr-TR" sz="1450" dirty="0">
                <a:solidFill>
                  <a:srgbClr val="373A3C"/>
                </a:solidFill>
                <a:highlight>
                  <a:srgbClr val="FFFFFF"/>
                </a:highlight>
              </a:rPr>
              <a:t> </a:t>
            </a:r>
            <a:r>
              <a:rPr lang="tr-TR" sz="1450" dirty="0" err="1">
                <a:solidFill>
                  <a:srgbClr val="373A3C"/>
                </a:solidFill>
                <a:highlight>
                  <a:srgbClr val="FFFFFF"/>
                </a:highlight>
              </a:rPr>
              <a:t>means</a:t>
            </a:r>
            <a:r>
              <a:rPr lang="tr-TR" sz="1450" dirty="0">
                <a:solidFill>
                  <a:srgbClr val="373A3C"/>
                </a:solidFill>
                <a:highlight>
                  <a:srgbClr val="FFFFFF"/>
                </a:highlight>
              </a:rPr>
              <a:t> it </a:t>
            </a:r>
            <a:r>
              <a:rPr lang="tr-TR" sz="1450" dirty="0" err="1">
                <a:solidFill>
                  <a:srgbClr val="373A3C"/>
                </a:solidFill>
                <a:highlight>
                  <a:srgbClr val="FFFFFF"/>
                </a:highlight>
              </a:rPr>
              <a:t>should</a:t>
            </a:r>
            <a:r>
              <a:rPr lang="tr-TR" sz="1450" dirty="0">
                <a:solidFill>
                  <a:srgbClr val="373A3C"/>
                </a:solidFill>
                <a:highlight>
                  <a:srgbClr val="FFFFFF"/>
                </a:highlight>
              </a:rPr>
              <a:t> </a:t>
            </a:r>
            <a:r>
              <a:rPr lang="tr-TR" sz="1450" dirty="0" err="1">
                <a:solidFill>
                  <a:srgbClr val="373A3C"/>
                </a:solidFill>
                <a:highlight>
                  <a:srgbClr val="FFFFFF"/>
                </a:highlight>
              </a:rPr>
              <a:t>always</a:t>
            </a:r>
            <a:r>
              <a:rPr lang="tr-TR" sz="1450" dirty="0">
                <a:solidFill>
                  <a:srgbClr val="373A3C"/>
                </a:solidFill>
                <a:highlight>
                  <a:srgbClr val="FFFFFF"/>
                </a:highlight>
              </a:rPr>
              <a:t> </a:t>
            </a:r>
            <a:r>
              <a:rPr lang="tr-TR" sz="1450" dirty="0" err="1">
                <a:solidFill>
                  <a:srgbClr val="373A3C"/>
                </a:solidFill>
                <a:highlight>
                  <a:srgbClr val="FFFFFF"/>
                </a:highlight>
              </a:rPr>
              <a:t>allow</a:t>
            </a:r>
            <a:r>
              <a:rPr lang="tr-TR" sz="1450" dirty="0">
                <a:solidFill>
                  <a:srgbClr val="373A3C"/>
                </a:solidFill>
                <a:highlight>
                  <a:srgbClr val="FFFFFF"/>
                </a:highlight>
              </a:rPr>
              <a:t> </a:t>
            </a:r>
            <a:r>
              <a:rPr lang="tr-TR" sz="1450" dirty="0" err="1">
                <a:solidFill>
                  <a:srgbClr val="373A3C"/>
                </a:solidFill>
                <a:highlight>
                  <a:srgbClr val="FFFFFF"/>
                </a:highlight>
              </a:rPr>
              <a:t>adding</a:t>
            </a:r>
            <a:r>
              <a:rPr lang="tr-TR" sz="1450" dirty="0">
                <a:solidFill>
                  <a:srgbClr val="373A3C"/>
                </a:solidFill>
                <a:highlight>
                  <a:srgbClr val="FFFFFF"/>
                </a:highlight>
              </a:rPr>
              <a:t> </a:t>
            </a:r>
            <a:r>
              <a:rPr lang="tr-TR" sz="1450" dirty="0" err="1">
                <a:solidFill>
                  <a:srgbClr val="373A3C"/>
                </a:solidFill>
                <a:highlight>
                  <a:srgbClr val="FFFFFF"/>
                </a:highlight>
              </a:rPr>
              <a:t>new</a:t>
            </a:r>
            <a:r>
              <a:rPr lang="tr-TR" sz="1450" dirty="0">
                <a:solidFill>
                  <a:srgbClr val="373A3C"/>
                </a:solidFill>
                <a:highlight>
                  <a:srgbClr val="FFFFFF"/>
                </a:highlight>
              </a:rPr>
              <a:t> </a:t>
            </a:r>
            <a:r>
              <a:rPr lang="tr-TR" sz="1450" dirty="0" err="1">
                <a:solidFill>
                  <a:srgbClr val="373A3C"/>
                </a:solidFill>
                <a:highlight>
                  <a:srgbClr val="FFFFFF"/>
                </a:highlight>
              </a:rPr>
              <a:t>computers</a:t>
            </a:r>
            <a:r>
              <a:rPr lang="tr-TR" sz="1450" dirty="0">
                <a:solidFill>
                  <a:srgbClr val="373A3C"/>
                </a:solidFill>
                <a:highlight>
                  <a:srgbClr val="FFFFFF"/>
                </a:highlight>
              </a:rPr>
              <a:t> (</a:t>
            </a:r>
            <a:r>
              <a:rPr lang="tr-TR" sz="1450" dirty="0" err="1">
                <a:solidFill>
                  <a:srgbClr val="373A3C"/>
                </a:solidFill>
                <a:highlight>
                  <a:srgbClr val="FFFFFF"/>
                </a:highlight>
              </a:rPr>
              <a:t>or</a:t>
            </a:r>
            <a:r>
              <a:rPr lang="tr-TR" sz="1450" dirty="0">
                <a:solidFill>
                  <a:srgbClr val="373A3C"/>
                </a:solidFill>
                <a:highlight>
                  <a:srgbClr val="FFFFFF"/>
                </a:highlight>
              </a:rPr>
              <a:t> </a:t>
            </a:r>
            <a:r>
              <a:rPr lang="tr-TR" sz="1450" dirty="0" err="1">
                <a:solidFill>
                  <a:srgbClr val="373A3C"/>
                </a:solidFill>
                <a:highlight>
                  <a:srgbClr val="FFFFFF"/>
                </a:highlight>
              </a:rPr>
              <a:t>nodes</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already</a:t>
            </a:r>
            <a:r>
              <a:rPr lang="tr-TR" sz="1450" dirty="0">
                <a:solidFill>
                  <a:srgbClr val="373A3C"/>
                </a:solidFill>
                <a:highlight>
                  <a:srgbClr val="FFFFFF"/>
                </a:highlight>
              </a:rPr>
              <a:t> </a:t>
            </a:r>
            <a:r>
              <a:rPr lang="tr-TR" sz="1450" dirty="0" err="1">
                <a:solidFill>
                  <a:srgbClr val="373A3C"/>
                </a:solidFill>
                <a:highlight>
                  <a:srgbClr val="FFFFFF"/>
                </a:highlight>
              </a:rPr>
              <a:t>existing</a:t>
            </a:r>
            <a:r>
              <a:rPr lang="tr-TR" sz="1450" dirty="0">
                <a:solidFill>
                  <a:srgbClr val="373A3C"/>
                </a:solidFill>
                <a:highlight>
                  <a:srgbClr val="FFFFFF"/>
                </a:highlight>
              </a:rPr>
              <a:t>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dirty="0" err="1">
                <a:solidFill>
                  <a:srgbClr val="373A3C"/>
                </a:solidFill>
                <a:highlight>
                  <a:srgbClr val="FFFFFF"/>
                </a:highlight>
              </a:rPr>
              <a:t>example</a:t>
            </a:r>
            <a:r>
              <a:rPr lang="tr-TR" sz="1450" dirty="0">
                <a:solidFill>
                  <a:srgbClr val="373A3C"/>
                </a:solidFill>
                <a:highlight>
                  <a:srgbClr val="FFFFFF"/>
                </a:highlight>
              </a:rPr>
              <a:t>, a </a:t>
            </a:r>
            <a:r>
              <a:rPr lang="tr-TR" sz="1450" dirty="0" err="1">
                <a:solidFill>
                  <a:srgbClr val="373A3C"/>
                </a:solidFill>
                <a:highlight>
                  <a:srgbClr val="FFFFFF"/>
                </a:highlight>
              </a:rPr>
              <a:t>company</a:t>
            </a:r>
            <a:r>
              <a:rPr lang="tr-TR" sz="1450" dirty="0">
                <a:solidFill>
                  <a:srgbClr val="373A3C"/>
                </a:solidFill>
                <a:highlight>
                  <a:srgbClr val="FFFFFF"/>
                </a:highlight>
              </a:rPr>
              <a:t> </a:t>
            </a:r>
            <a:r>
              <a:rPr lang="tr-TR" sz="1450" dirty="0" err="1">
                <a:solidFill>
                  <a:srgbClr val="373A3C"/>
                </a:solidFill>
                <a:highlight>
                  <a:srgbClr val="FFFFFF"/>
                </a:highlight>
              </a:rPr>
              <a:t>runs</a:t>
            </a:r>
            <a:r>
              <a:rPr lang="tr-TR" sz="1450" dirty="0">
                <a:solidFill>
                  <a:srgbClr val="373A3C"/>
                </a:solidFill>
                <a:highlight>
                  <a:srgbClr val="FFFFFF"/>
                </a:highlight>
              </a:rPr>
              <a:t> 100 </a:t>
            </a:r>
            <a:r>
              <a:rPr lang="tr-TR" sz="1450" dirty="0" err="1">
                <a:solidFill>
                  <a:srgbClr val="373A3C"/>
                </a:solidFill>
                <a:highlight>
                  <a:srgbClr val="FFFFFF"/>
                </a:highlight>
              </a:rPr>
              <a:t>computers</a:t>
            </a:r>
            <a:r>
              <a:rPr lang="tr-TR" sz="1450" dirty="0">
                <a:solidFill>
                  <a:srgbClr val="373A3C"/>
                </a:solidFill>
                <a:highlight>
                  <a:srgbClr val="FFFFFF"/>
                </a:highlight>
              </a:rPr>
              <a:t> </a:t>
            </a:r>
            <a:r>
              <a:rPr lang="tr-TR" sz="1450" dirty="0" err="1">
                <a:solidFill>
                  <a:srgbClr val="373A3C"/>
                </a:solidFill>
                <a:highlight>
                  <a:srgbClr val="FFFFFF"/>
                </a:highlight>
              </a:rPr>
              <a:t>over</a:t>
            </a:r>
            <a:r>
              <a:rPr lang="tr-TR" sz="1450" dirty="0">
                <a:solidFill>
                  <a:srgbClr val="373A3C"/>
                </a:solidFill>
                <a:highlight>
                  <a:srgbClr val="FFFFFF"/>
                </a:highlight>
              </a:rPr>
              <a:t> a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for</a:t>
            </a:r>
            <a:r>
              <a:rPr lang="tr-TR" sz="1450" dirty="0">
                <a:solidFill>
                  <a:srgbClr val="373A3C"/>
                </a:solidFill>
                <a:highlight>
                  <a:srgbClr val="FFFFFF"/>
                </a:highlight>
              </a:rPr>
              <a:t> </a:t>
            </a:r>
            <a:r>
              <a:rPr lang="tr-TR" sz="1450" dirty="0" err="1">
                <a:solidFill>
                  <a:srgbClr val="373A3C"/>
                </a:solidFill>
                <a:highlight>
                  <a:srgbClr val="FFFFFF"/>
                </a:highlight>
              </a:rPr>
              <a:t>their</a:t>
            </a:r>
            <a:r>
              <a:rPr lang="tr-TR" sz="1450" dirty="0">
                <a:solidFill>
                  <a:srgbClr val="373A3C"/>
                </a:solidFill>
                <a:highlight>
                  <a:srgbClr val="FFFFFF"/>
                </a:highlight>
              </a:rPr>
              <a:t> 100 </a:t>
            </a:r>
            <a:r>
              <a:rPr lang="tr-TR" sz="1450" dirty="0" err="1">
                <a:solidFill>
                  <a:srgbClr val="373A3C"/>
                </a:solidFill>
                <a:highlight>
                  <a:srgbClr val="FFFFFF"/>
                </a:highlight>
              </a:rPr>
              <a:t>employees</a:t>
            </a:r>
            <a:r>
              <a:rPr lang="tr-TR" sz="1450" dirty="0">
                <a:solidFill>
                  <a:srgbClr val="373A3C"/>
                </a:solidFill>
                <a:highlight>
                  <a:srgbClr val="FFFFFF"/>
                </a:highlight>
              </a:rPr>
              <a:t>, </a:t>
            </a:r>
            <a:r>
              <a:rPr lang="tr-TR" sz="1450" dirty="0" err="1">
                <a:solidFill>
                  <a:srgbClr val="373A3C"/>
                </a:solidFill>
                <a:highlight>
                  <a:srgbClr val="FFFFFF"/>
                </a:highlight>
              </a:rPr>
              <a:t>let's</a:t>
            </a:r>
            <a:r>
              <a:rPr lang="tr-TR" sz="1450" dirty="0">
                <a:solidFill>
                  <a:srgbClr val="373A3C"/>
                </a:solidFill>
                <a:highlight>
                  <a:srgbClr val="FFFFFF"/>
                </a:highlight>
              </a:rPr>
              <a:t> say they </a:t>
            </a:r>
            <a:r>
              <a:rPr lang="tr-TR" sz="1450" dirty="0" err="1">
                <a:solidFill>
                  <a:srgbClr val="373A3C"/>
                </a:solidFill>
                <a:highlight>
                  <a:srgbClr val="FFFFFF"/>
                </a:highlight>
              </a:rPr>
              <a:t>hire</a:t>
            </a:r>
            <a:r>
              <a:rPr lang="tr-TR" sz="1450" dirty="0">
                <a:solidFill>
                  <a:srgbClr val="373A3C"/>
                </a:solidFill>
                <a:highlight>
                  <a:srgbClr val="FFFFFF"/>
                </a:highlight>
              </a:rPr>
              <a:t> </a:t>
            </a:r>
            <a:r>
              <a:rPr lang="tr-TR" sz="1450" dirty="0" err="1">
                <a:solidFill>
                  <a:srgbClr val="373A3C"/>
                </a:solidFill>
                <a:highlight>
                  <a:srgbClr val="FFFFFF"/>
                </a:highlight>
              </a:rPr>
              <a:t>another</a:t>
            </a:r>
            <a:r>
              <a:rPr lang="tr-TR" sz="1450" dirty="0">
                <a:solidFill>
                  <a:srgbClr val="373A3C"/>
                </a:solidFill>
                <a:highlight>
                  <a:srgbClr val="FFFFFF"/>
                </a:highlight>
              </a:rPr>
              <a:t> 100 </a:t>
            </a:r>
            <a:r>
              <a:rPr lang="tr-TR" sz="1450" dirty="0" err="1">
                <a:solidFill>
                  <a:srgbClr val="373A3C"/>
                </a:solidFill>
                <a:highlight>
                  <a:srgbClr val="FFFFFF"/>
                </a:highlight>
              </a:rPr>
              <a:t>employees</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want</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add</a:t>
            </a:r>
            <a:r>
              <a:rPr lang="tr-TR" sz="1450" dirty="0">
                <a:solidFill>
                  <a:srgbClr val="373A3C"/>
                </a:solidFill>
                <a:highlight>
                  <a:srgbClr val="FFFFFF"/>
                </a:highlight>
              </a:rPr>
              <a:t> </a:t>
            </a:r>
            <a:r>
              <a:rPr lang="tr-TR" sz="1450" dirty="0" err="1">
                <a:solidFill>
                  <a:srgbClr val="373A3C"/>
                </a:solidFill>
                <a:highlight>
                  <a:srgbClr val="FFFFFF"/>
                </a:highlight>
              </a:rPr>
              <a:t>new</a:t>
            </a:r>
            <a:r>
              <a:rPr lang="tr-TR" sz="1450" dirty="0">
                <a:solidFill>
                  <a:srgbClr val="373A3C"/>
                </a:solidFill>
                <a:highlight>
                  <a:srgbClr val="FFFFFF"/>
                </a:highlight>
              </a:rPr>
              <a:t> 100 </a:t>
            </a:r>
            <a:r>
              <a:rPr lang="tr-TR" sz="1450" dirty="0" err="1">
                <a:solidFill>
                  <a:srgbClr val="373A3C"/>
                </a:solidFill>
                <a:highlight>
                  <a:srgbClr val="FFFFFF"/>
                </a:highlight>
              </a:rPr>
              <a:t>computers</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already</a:t>
            </a:r>
            <a:r>
              <a:rPr lang="tr-TR" sz="1450" dirty="0">
                <a:solidFill>
                  <a:srgbClr val="373A3C"/>
                </a:solidFill>
                <a:highlight>
                  <a:srgbClr val="FFFFFF"/>
                </a:highlight>
              </a:rPr>
              <a:t> </a:t>
            </a:r>
            <a:r>
              <a:rPr lang="tr-TR" sz="1450" dirty="0" err="1">
                <a:solidFill>
                  <a:srgbClr val="373A3C"/>
                </a:solidFill>
                <a:highlight>
                  <a:srgbClr val="FFFFFF"/>
                </a:highlight>
              </a:rPr>
              <a:t>existing</a:t>
            </a:r>
            <a:r>
              <a:rPr lang="tr-TR" sz="1450" dirty="0">
                <a:solidFill>
                  <a:srgbClr val="373A3C"/>
                </a:solidFill>
                <a:highlight>
                  <a:srgbClr val="FFFFFF"/>
                </a:highlight>
              </a:rPr>
              <a:t> LAN </a:t>
            </a:r>
            <a:r>
              <a:rPr lang="tr-TR" sz="1450" dirty="0" err="1">
                <a:solidFill>
                  <a:srgbClr val="373A3C"/>
                </a:solidFill>
                <a:highlight>
                  <a:srgbClr val="FFFFFF"/>
                </a:highlight>
              </a:rPr>
              <a:t>then</a:t>
            </a:r>
            <a:r>
              <a:rPr lang="tr-TR" sz="1450" dirty="0">
                <a:solidFill>
                  <a:srgbClr val="373A3C"/>
                </a:solidFill>
                <a:highlight>
                  <a:srgbClr val="FFFFFF"/>
                </a:highlight>
              </a:rPr>
              <a:t>, in </a:t>
            </a:r>
            <a:r>
              <a:rPr lang="tr-TR" sz="1450" dirty="0" err="1">
                <a:solidFill>
                  <a:srgbClr val="373A3C"/>
                </a:solidFill>
                <a:highlight>
                  <a:srgbClr val="FFFFFF"/>
                </a:highlight>
              </a:rPr>
              <a:t>that</a:t>
            </a:r>
            <a:r>
              <a:rPr lang="tr-TR" sz="1450" dirty="0">
                <a:solidFill>
                  <a:srgbClr val="373A3C"/>
                </a:solidFill>
                <a:highlight>
                  <a:srgbClr val="FFFFFF"/>
                </a:highlight>
              </a:rPr>
              <a:t> </a:t>
            </a:r>
            <a:r>
              <a:rPr lang="tr-TR" sz="1450" dirty="0" err="1">
                <a:solidFill>
                  <a:srgbClr val="373A3C"/>
                </a:solidFill>
                <a:highlight>
                  <a:srgbClr val="FFFFFF"/>
                </a:highlight>
              </a:rPr>
              <a:t>case</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local</a:t>
            </a:r>
            <a:r>
              <a:rPr lang="tr-TR" sz="1450" dirty="0">
                <a:solidFill>
                  <a:srgbClr val="373A3C"/>
                </a:solidFill>
                <a:highlight>
                  <a:srgbClr val="FFFFFF"/>
                </a:highlight>
              </a:rPr>
              <a:t> </a:t>
            </a:r>
            <a:r>
              <a:rPr lang="tr-TR" sz="1450" dirty="0" err="1">
                <a:solidFill>
                  <a:srgbClr val="373A3C"/>
                </a:solidFill>
                <a:highlight>
                  <a:srgbClr val="FFFFFF"/>
                </a:highlight>
              </a:rPr>
              <a:t>area</a:t>
            </a:r>
            <a:r>
              <a:rPr lang="tr-TR" sz="1450" dirty="0">
                <a:solidFill>
                  <a:srgbClr val="373A3C"/>
                </a:solidFill>
                <a:highlight>
                  <a:srgbClr val="FFFFFF"/>
                </a:highlight>
              </a:rPr>
              <a:t>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should</a:t>
            </a:r>
            <a:r>
              <a:rPr lang="tr-TR" sz="1450" dirty="0">
                <a:solidFill>
                  <a:srgbClr val="373A3C"/>
                </a:solidFill>
                <a:highlight>
                  <a:srgbClr val="FFFFFF"/>
                </a:highlight>
              </a:rPr>
              <a:t> </a:t>
            </a:r>
            <a:r>
              <a:rPr lang="tr-TR" sz="1450" dirty="0" err="1">
                <a:solidFill>
                  <a:srgbClr val="373A3C"/>
                </a:solidFill>
                <a:highlight>
                  <a:srgbClr val="FFFFFF"/>
                </a:highlight>
              </a:rPr>
              <a:t>allow</a:t>
            </a:r>
            <a:r>
              <a:rPr lang="tr-TR" sz="1450" dirty="0">
                <a:solidFill>
                  <a:srgbClr val="373A3C"/>
                </a:solidFill>
                <a:highlight>
                  <a:srgbClr val="FFFFFF"/>
                </a:highlight>
              </a:rPr>
              <a:t> </a:t>
            </a:r>
            <a:r>
              <a:rPr lang="tr-TR" sz="1450" dirty="0" err="1">
                <a:solidFill>
                  <a:srgbClr val="373A3C"/>
                </a:solidFill>
                <a:highlight>
                  <a:srgbClr val="FFFFFF"/>
                </a:highlight>
              </a:rPr>
              <a:t>this</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dirty="0">
                <a:solidFill>
                  <a:srgbClr val="373A3C"/>
                </a:solidFill>
                <a:highlight>
                  <a:srgbClr val="FFFFFF"/>
                </a:highlight>
              </a:rPr>
              <a:t>Software </a:t>
            </a:r>
            <a:r>
              <a:rPr lang="tr-TR" sz="1450" b="1" dirty="0" err="1">
                <a:solidFill>
                  <a:srgbClr val="373A3C"/>
                </a:solidFill>
                <a:highlight>
                  <a:srgbClr val="FFFFFF"/>
                </a:highlight>
              </a:rPr>
              <a:t>and</a:t>
            </a:r>
            <a:r>
              <a:rPr lang="tr-TR" sz="1450" b="1" dirty="0">
                <a:solidFill>
                  <a:srgbClr val="373A3C"/>
                </a:solidFill>
                <a:highlight>
                  <a:srgbClr val="FFFFFF"/>
                </a:highlight>
              </a:rPr>
              <a:t> hardware </a:t>
            </a:r>
            <a:r>
              <a:rPr lang="tr-TR" sz="1450" b="1" dirty="0" err="1">
                <a:solidFill>
                  <a:srgbClr val="373A3C"/>
                </a:solidFill>
                <a:highlight>
                  <a:srgbClr val="FFFFFF"/>
                </a:highlight>
              </a:rPr>
              <a:t>compatibility</a:t>
            </a:r>
            <a:r>
              <a:rPr lang="tr-TR" sz="1450" dirty="0">
                <a:solidFill>
                  <a:srgbClr val="373A3C"/>
                </a:solidFill>
                <a:highlight>
                  <a:srgbClr val="FFFFFF"/>
                </a:highlight>
              </a:rPr>
              <a:t>: A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must</a:t>
            </a:r>
            <a:r>
              <a:rPr lang="tr-TR" sz="1450" dirty="0">
                <a:solidFill>
                  <a:srgbClr val="373A3C"/>
                </a:solidFill>
                <a:highlight>
                  <a:srgbClr val="FFFFFF"/>
                </a:highlight>
              </a:rPr>
              <a:t> not limit </a:t>
            </a:r>
            <a:r>
              <a:rPr lang="tr-TR" sz="1450" dirty="0" err="1">
                <a:solidFill>
                  <a:srgbClr val="373A3C"/>
                </a:solidFill>
                <a:highlight>
                  <a:srgbClr val="FFFFFF"/>
                </a:highlight>
              </a:rPr>
              <a:t>all</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computers</a:t>
            </a:r>
            <a:r>
              <a:rPr lang="tr-TR" sz="1450" dirty="0">
                <a:solidFill>
                  <a:srgbClr val="373A3C"/>
                </a:solidFill>
                <a:highlight>
                  <a:srgbClr val="FFFFFF"/>
                </a:highlight>
              </a:rPr>
              <a:t> in a </a:t>
            </a:r>
            <a:r>
              <a:rPr lang="tr-TR" sz="1450" dirty="0" err="1">
                <a:solidFill>
                  <a:srgbClr val="373A3C"/>
                </a:solidFill>
                <a:highlight>
                  <a:srgbClr val="FFFFFF"/>
                </a:highlight>
              </a:rPr>
              <a:t>computer</a:t>
            </a:r>
            <a:r>
              <a:rPr lang="tr-TR" sz="1450" dirty="0">
                <a:solidFill>
                  <a:srgbClr val="373A3C"/>
                </a:solidFill>
                <a:highlight>
                  <a:srgbClr val="FFFFFF"/>
                </a:highlight>
              </a:rPr>
              <a:t> network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use</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same</a:t>
            </a:r>
            <a:r>
              <a:rPr lang="tr-TR" sz="1450" dirty="0">
                <a:solidFill>
                  <a:srgbClr val="373A3C"/>
                </a:solidFill>
                <a:highlight>
                  <a:srgbClr val="FFFFFF"/>
                </a:highlight>
              </a:rPr>
              <a:t> software </a:t>
            </a:r>
            <a:r>
              <a:rPr lang="tr-TR" sz="1450" dirty="0" err="1">
                <a:solidFill>
                  <a:srgbClr val="373A3C"/>
                </a:solidFill>
                <a:highlight>
                  <a:srgbClr val="FFFFFF"/>
                </a:highlight>
              </a:rPr>
              <a:t>and</a:t>
            </a:r>
            <a:r>
              <a:rPr lang="tr-TR" sz="1450" dirty="0">
                <a:solidFill>
                  <a:srgbClr val="373A3C"/>
                </a:solidFill>
                <a:highlight>
                  <a:srgbClr val="FFFFFF"/>
                </a:highlight>
              </a:rPr>
              <a:t> hardware, </a:t>
            </a:r>
            <a:r>
              <a:rPr lang="tr-TR" sz="1450" dirty="0" err="1">
                <a:solidFill>
                  <a:srgbClr val="373A3C"/>
                </a:solidFill>
                <a:highlight>
                  <a:srgbClr val="FFFFFF"/>
                </a:highlight>
              </a:rPr>
              <a:t>instead</a:t>
            </a:r>
            <a:r>
              <a:rPr lang="tr-TR" sz="1450" dirty="0">
                <a:solidFill>
                  <a:srgbClr val="373A3C"/>
                </a:solidFill>
                <a:highlight>
                  <a:srgbClr val="FFFFFF"/>
                </a:highlight>
              </a:rPr>
              <a:t>, it </a:t>
            </a:r>
            <a:r>
              <a:rPr lang="tr-TR" sz="1450" dirty="0" err="1">
                <a:solidFill>
                  <a:srgbClr val="373A3C"/>
                </a:solidFill>
                <a:highlight>
                  <a:srgbClr val="FFFFFF"/>
                </a:highlight>
              </a:rPr>
              <a:t>should</a:t>
            </a:r>
            <a:r>
              <a:rPr lang="tr-TR" sz="1450" dirty="0">
                <a:solidFill>
                  <a:srgbClr val="373A3C"/>
                </a:solidFill>
                <a:highlight>
                  <a:srgbClr val="FFFFFF"/>
                </a:highlight>
              </a:rPr>
              <a:t> </a:t>
            </a:r>
            <a:r>
              <a:rPr lang="tr-TR" sz="1450" dirty="0" err="1">
                <a:solidFill>
                  <a:srgbClr val="373A3C"/>
                </a:solidFill>
                <a:highlight>
                  <a:srgbClr val="FFFFFF"/>
                </a:highlight>
              </a:rPr>
              <a:t>allow</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better</a:t>
            </a:r>
            <a:r>
              <a:rPr lang="tr-TR" sz="1450" dirty="0">
                <a:solidFill>
                  <a:srgbClr val="373A3C"/>
                </a:solidFill>
                <a:highlight>
                  <a:srgbClr val="FFFFFF"/>
                </a:highlight>
              </a:rPr>
              <a:t> </a:t>
            </a:r>
            <a:r>
              <a:rPr lang="tr-TR" sz="1450" dirty="0" err="1">
                <a:solidFill>
                  <a:srgbClr val="373A3C"/>
                </a:solidFill>
                <a:highlight>
                  <a:srgbClr val="FFFFFF"/>
                </a:highlight>
              </a:rPr>
              <a:t>compatibility</a:t>
            </a:r>
            <a:r>
              <a:rPr lang="tr-TR" sz="1450" dirty="0">
                <a:solidFill>
                  <a:srgbClr val="373A3C"/>
                </a:solidFill>
                <a:highlight>
                  <a:srgbClr val="FFFFFF"/>
                </a:highlight>
              </a:rPr>
              <a:t> </a:t>
            </a:r>
            <a:r>
              <a:rPr lang="tr-TR" sz="1450" dirty="0" err="1">
                <a:solidFill>
                  <a:srgbClr val="373A3C"/>
                </a:solidFill>
                <a:highlight>
                  <a:srgbClr val="FFFFFF"/>
                </a:highlight>
              </a:rPr>
              <a:t>between</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different</a:t>
            </a:r>
            <a:r>
              <a:rPr lang="tr-TR" sz="1450" dirty="0">
                <a:solidFill>
                  <a:srgbClr val="373A3C"/>
                </a:solidFill>
                <a:highlight>
                  <a:srgbClr val="FFFFFF"/>
                </a:highlight>
              </a:rPr>
              <a:t> software </a:t>
            </a:r>
            <a:r>
              <a:rPr lang="tr-TR" sz="1450" dirty="0" err="1">
                <a:solidFill>
                  <a:srgbClr val="373A3C"/>
                </a:solidFill>
                <a:highlight>
                  <a:srgbClr val="FFFFFF"/>
                </a:highlight>
              </a:rPr>
              <a:t>and</a:t>
            </a:r>
            <a:r>
              <a:rPr lang="tr-TR" sz="1450" dirty="0">
                <a:solidFill>
                  <a:srgbClr val="373A3C"/>
                </a:solidFill>
                <a:highlight>
                  <a:srgbClr val="FFFFFF"/>
                </a:highlight>
              </a:rPr>
              <a:t> hardware </a:t>
            </a:r>
            <a:r>
              <a:rPr lang="tr-TR" sz="1450" dirty="0" err="1">
                <a:solidFill>
                  <a:srgbClr val="373A3C"/>
                </a:solidFill>
                <a:highlight>
                  <a:srgbClr val="FFFFFF"/>
                </a:highlight>
              </a:rPr>
              <a:t>configuration</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1200"/>
              </a:spcBef>
              <a:spcAft>
                <a:spcPts val="0"/>
              </a:spcAft>
              <a:buSzPts val="1400"/>
              <a:buNone/>
            </a:pPr>
            <a:endParaRPr sz="1450" dirty="0">
              <a:solidFill>
                <a:srgbClr val="373A3C"/>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tr-TR" sz="1400"/>
              <a:t>A LAN is, as the name implies, a local network. This network could be as small as two computers that are connected to each other or large, with thousands of devices connected. The keyword here is “local”.</a:t>
            </a:r>
            <a:endParaRPr sz="1400"/>
          </a:p>
          <a:p>
            <a:pPr marL="457200" lvl="0" indent="-317500" algn="l" rtl="0">
              <a:lnSpc>
                <a:spcPct val="100000"/>
              </a:lnSpc>
              <a:spcBef>
                <a:spcPts val="0"/>
              </a:spcBef>
              <a:spcAft>
                <a:spcPts val="0"/>
              </a:spcAft>
              <a:buSzPts val="1400"/>
              <a:buChar char="●"/>
            </a:pPr>
            <a:r>
              <a:rPr lang="tr-TR" sz="1450">
                <a:highlight>
                  <a:srgbClr val="FFFFFF"/>
                </a:highlight>
              </a:rPr>
              <a:t>A LAN is usually restricted to spanning a particular geographic location such as an office building, a single department within a corporate office, or even a home office.</a:t>
            </a:r>
            <a:endParaRPr sz="1400"/>
          </a:p>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 name="Google Shape;64;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 name="Google Shape;65;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6" name="Google Shape;6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3" name="Google Shape;7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6" name="Google Shape;7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0" name="Google Shape;80;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2" name="Google Shape;8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5" name="Google Shape;8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8" name="Google Shape;88;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89" name="Google Shape;8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17" name="Google Shape;17;p3"/>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2" name="Google Shape;22;p4"/>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3" name="Google Shape;23;p4"/>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5"/>
          <p:cNvSpPr txBox="1">
            <a:spLocks noGrp="1"/>
          </p:cNvSpPr>
          <p:nvPr>
            <p:ph type="body" idx="1"/>
          </p:nvPr>
        </p:nvSpPr>
        <p:spPr>
          <a:xfrm>
            <a:off x="501500" y="1508650"/>
            <a:ext cx="6605700" cy="36033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a:lvl1pPr>
            <a:lvl2pPr marL="914400" lvl="1" indent="-342900" algn="l">
              <a:lnSpc>
                <a:spcPct val="110000"/>
              </a:lnSpc>
              <a:spcBef>
                <a:spcPts val="600"/>
              </a:spcBef>
              <a:spcAft>
                <a:spcPts val="0"/>
              </a:spcAft>
              <a:buClr>
                <a:srgbClr val="741B47"/>
              </a:buClr>
              <a:buSzPts val="1800"/>
              <a:buChar char="▹"/>
              <a:defRPr/>
            </a:lvl2pPr>
            <a:lvl3pPr marL="1371600" lvl="2" indent="-342900" algn="l">
              <a:lnSpc>
                <a:spcPct val="110000"/>
              </a:lnSpc>
              <a:spcBef>
                <a:spcPts val="600"/>
              </a:spcBef>
              <a:spcAft>
                <a:spcPts val="0"/>
              </a:spcAft>
              <a:buClr>
                <a:srgbClr val="741B47"/>
              </a:buClr>
              <a:buSzPts val="1800"/>
              <a:buChar char="▹"/>
              <a:defRPr/>
            </a:lvl3pPr>
            <a:lvl4pPr marL="1828800" lvl="3" indent="-355600" algn="l">
              <a:lnSpc>
                <a:spcPct val="110000"/>
              </a:lnSpc>
              <a:spcBef>
                <a:spcPts val="600"/>
              </a:spcBef>
              <a:spcAft>
                <a:spcPts val="0"/>
              </a:spcAft>
              <a:buClr>
                <a:srgbClr val="741B47"/>
              </a:buClr>
              <a:buSzPts val="2000"/>
              <a:buChar char="▹"/>
              <a:defRPr/>
            </a:lvl4pPr>
            <a:lvl5pPr marL="2286000" lvl="4" indent="-355600" algn="l">
              <a:lnSpc>
                <a:spcPct val="110000"/>
              </a:lnSpc>
              <a:spcBef>
                <a:spcPts val="600"/>
              </a:spcBef>
              <a:spcAft>
                <a:spcPts val="0"/>
              </a:spcAft>
              <a:buClr>
                <a:srgbClr val="741B47"/>
              </a:buClr>
              <a:buSzPts val="2000"/>
              <a:buChar char="▹"/>
              <a:defRPr/>
            </a:lvl5pPr>
            <a:lvl6pPr marL="2743200" lvl="5" indent="-355600" algn="l">
              <a:lnSpc>
                <a:spcPct val="110000"/>
              </a:lnSpc>
              <a:spcBef>
                <a:spcPts val="600"/>
              </a:spcBef>
              <a:spcAft>
                <a:spcPts val="0"/>
              </a:spcAft>
              <a:buClr>
                <a:srgbClr val="741B47"/>
              </a:buClr>
              <a:buSzPts val="2000"/>
              <a:buChar char="▹"/>
              <a:defRPr/>
            </a:lvl6pPr>
            <a:lvl7pPr marL="3200400" lvl="6" indent="-355600" algn="l">
              <a:lnSpc>
                <a:spcPct val="110000"/>
              </a:lnSpc>
              <a:spcBef>
                <a:spcPts val="600"/>
              </a:spcBef>
              <a:spcAft>
                <a:spcPts val="0"/>
              </a:spcAft>
              <a:buClr>
                <a:srgbClr val="741B47"/>
              </a:buClr>
              <a:buSzPts val="2000"/>
              <a:buChar char="▹"/>
              <a:defRPr/>
            </a:lvl7pPr>
            <a:lvl8pPr marL="3657600" lvl="7" indent="-355600" algn="l">
              <a:lnSpc>
                <a:spcPct val="110000"/>
              </a:lnSpc>
              <a:spcBef>
                <a:spcPts val="600"/>
              </a:spcBef>
              <a:spcAft>
                <a:spcPts val="0"/>
              </a:spcAft>
              <a:buClr>
                <a:srgbClr val="741B47"/>
              </a:buClr>
              <a:buSzPts val="2000"/>
              <a:buChar char="▹"/>
              <a:defRPr/>
            </a:lvl8pPr>
            <a:lvl9pPr marL="4114800" lvl="8" indent="-355600" algn="l">
              <a:lnSpc>
                <a:spcPct val="110000"/>
              </a:lnSpc>
              <a:spcBef>
                <a:spcPts val="600"/>
              </a:spcBef>
              <a:spcAft>
                <a:spcPts val="0"/>
              </a:spcAft>
              <a:buClr>
                <a:srgbClr val="741B47"/>
              </a:buClr>
              <a:buSzPts val="2000"/>
              <a:buChar char="▹"/>
              <a:defRPr/>
            </a:lvl9pPr>
          </a:lstStyle>
          <a:p>
            <a:endParaRPr/>
          </a:p>
        </p:txBody>
      </p:sp>
      <p:sp>
        <p:nvSpPr>
          <p:cNvPr id="31" name="Google Shape;31;p5"/>
          <p:cNvSpPr txBox="1">
            <a:spLocks noGrp="1"/>
          </p:cNvSpPr>
          <p:nvPr>
            <p:ph type="sldNum" idx="12"/>
          </p:nvPr>
        </p:nvSpPr>
        <p:spPr>
          <a:xfrm>
            <a:off x="8909123" y="4934346"/>
            <a:ext cx="205500" cy="177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A0CF"/>
              </a:solidFill>
              <a:latin typeface="Arial"/>
              <a:ea typeface="Arial"/>
              <a:cs typeface="Arial"/>
              <a:sym typeface="Arial"/>
            </a:endParaRPr>
          </a:p>
        </p:txBody>
      </p:sp>
      <p:sp>
        <p:nvSpPr>
          <p:cNvPr id="36" name="Google Shape;36;p6"/>
          <p:cNvSpPr txBox="1">
            <a:spLocks noGrp="1"/>
          </p:cNvSpPr>
          <p:nvPr>
            <p:ph type="body" idx="1"/>
          </p:nvPr>
        </p:nvSpPr>
        <p:spPr>
          <a:xfrm>
            <a:off x="457200" y="1462350"/>
            <a:ext cx="4369500" cy="34416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sz="1800"/>
            </a:lvl1pPr>
            <a:lvl2pPr marL="914400" lvl="1" indent="-342900" algn="l">
              <a:lnSpc>
                <a:spcPct val="110000"/>
              </a:lnSpc>
              <a:spcBef>
                <a:spcPts val="600"/>
              </a:spcBef>
              <a:spcAft>
                <a:spcPts val="0"/>
              </a:spcAft>
              <a:buClr>
                <a:srgbClr val="741B47"/>
              </a:buClr>
              <a:buSzPts val="1800"/>
              <a:buChar char="▹"/>
              <a:defRPr sz="1800"/>
            </a:lvl2pPr>
            <a:lvl3pPr marL="1371600" lvl="2" indent="-342900" algn="l">
              <a:lnSpc>
                <a:spcPct val="110000"/>
              </a:lnSpc>
              <a:spcBef>
                <a:spcPts val="600"/>
              </a:spcBef>
              <a:spcAft>
                <a:spcPts val="0"/>
              </a:spcAft>
              <a:buClr>
                <a:srgbClr val="741B47"/>
              </a:buClr>
              <a:buSzPts val="1800"/>
              <a:buChar char="▹"/>
              <a:defRPr sz="1800"/>
            </a:lvl3pPr>
            <a:lvl4pPr marL="1828800" lvl="3" indent="-342900" algn="l">
              <a:lnSpc>
                <a:spcPct val="110000"/>
              </a:lnSpc>
              <a:spcBef>
                <a:spcPts val="600"/>
              </a:spcBef>
              <a:spcAft>
                <a:spcPts val="0"/>
              </a:spcAft>
              <a:buClr>
                <a:srgbClr val="741B47"/>
              </a:buClr>
              <a:buSzPts val="1800"/>
              <a:buChar char="▹"/>
              <a:defRPr sz="1800"/>
            </a:lvl4pPr>
            <a:lvl5pPr marL="2286000" lvl="4" indent="-342900" algn="l">
              <a:lnSpc>
                <a:spcPct val="110000"/>
              </a:lnSpc>
              <a:spcBef>
                <a:spcPts val="600"/>
              </a:spcBef>
              <a:spcAft>
                <a:spcPts val="0"/>
              </a:spcAft>
              <a:buClr>
                <a:srgbClr val="741B47"/>
              </a:buClr>
              <a:buSzPts val="1800"/>
              <a:buChar char="▹"/>
              <a:defRPr sz="1800"/>
            </a:lvl5pPr>
            <a:lvl6pPr marL="2743200" lvl="5" indent="-342900" algn="l">
              <a:lnSpc>
                <a:spcPct val="110000"/>
              </a:lnSpc>
              <a:spcBef>
                <a:spcPts val="600"/>
              </a:spcBef>
              <a:spcAft>
                <a:spcPts val="0"/>
              </a:spcAft>
              <a:buClr>
                <a:srgbClr val="741B47"/>
              </a:buClr>
              <a:buSzPts val="1800"/>
              <a:buChar char="▹"/>
              <a:defRPr sz="1800"/>
            </a:lvl6pPr>
            <a:lvl7pPr marL="3200400" lvl="6" indent="-342900" algn="l">
              <a:lnSpc>
                <a:spcPct val="110000"/>
              </a:lnSpc>
              <a:spcBef>
                <a:spcPts val="600"/>
              </a:spcBef>
              <a:spcAft>
                <a:spcPts val="0"/>
              </a:spcAft>
              <a:buClr>
                <a:srgbClr val="741B47"/>
              </a:buClr>
              <a:buSzPts val="1800"/>
              <a:buChar char="▹"/>
              <a:defRPr sz="1800"/>
            </a:lvl7pPr>
            <a:lvl8pPr marL="3657600" lvl="7" indent="-342900" algn="l">
              <a:lnSpc>
                <a:spcPct val="110000"/>
              </a:lnSpc>
              <a:spcBef>
                <a:spcPts val="600"/>
              </a:spcBef>
              <a:spcAft>
                <a:spcPts val="0"/>
              </a:spcAft>
              <a:buClr>
                <a:srgbClr val="741B47"/>
              </a:buClr>
              <a:buSzPts val="1800"/>
              <a:buChar char="▹"/>
              <a:defRPr sz="1800"/>
            </a:lvl8pPr>
            <a:lvl9pPr marL="4114800" lvl="8" indent="-342900" algn="l">
              <a:lnSpc>
                <a:spcPct val="110000"/>
              </a:lnSpc>
              <a:spcBef>
                <a:spcPts val="600"/>
              </a:spcBef>
              <a:spcAft>
                <a:spcPts val="0"/>
              </a:spcAft>
              <a:buClr>
                <a:srgbClr val="741B47"/>
              </a:buClr>
              <a:buSzPts val="1800"/>
              <a:buChar char="▹"/>
              <a:defRPr sz="1800"/>
            </a:lvl9pPr>
          </a:lstStyle>
          <a:p>
            <a:endParaRPr/>
          </a:p>
        </p:txBody>
      </p:sp>
      <p:sp>
        <p:nvSpPr>
          <p:cNvPr id="37" name="Google Shape;37;p6"/>
          <p:cNvSpPr txBox="1">
            <a:spLocks noGrp="1"/>
          </p:cNvSpPr>
          <p:nvPr>
            <p:ph type="sldNum" idx="12"/>
          </p:nvPr>
        </p:nvSpPr>
        <p:spPr>
          <a:xfrm>
            <a:off x="8943350" y="4903875"/>
            <a:ext cx="1626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pic>
        <p:nvPicPr>
          <p:cNvPr id="40" name="Google Shape;40;p6"/>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44" name="Google Shape;44;p7"/>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4" name="Google Shape;5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7" name="Google Shape;57;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8" name="Google Shape;5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1" name="Google Shape;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8">
            <a:alphaModFix/>
          </a:blip>
          <a:srcRect/>
          <a:stretch/>
        </p:blipFill>
        <p:spPr>
          <a:xfrm>
            <a:off x="8766751" y="59900"/>
            <a:ext cx="339175" cy="374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0" name="Google Shape;5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dontchangethislink.peardeckmagic.zone?eyJ0eXBlIjoiZ29vZ2xlLXNsaWRlcy1hZGRvbi1yZXNwb25zZS1mb290ZXIiLCJsYXN0RWRpdGVkQnkiOiIxMDgyMTc5NDgzODMyMzUwOTUxMjUiLCJwcmVzZW50YXRpb25JZCI6IjF5QTl5NGNMUzhLRjRfczBrR25LcFBYdG9qU0g3UjdWSmxySUNnZDJOeUFZIiwiY29udGVudElkIjoiY3VzdG9tLXJlc3BvbnNlLW11bHRpcGxlQ2hvaWNlIiwic2xpZGVJZCI6Imc4MDNmZTI2NmQ3XzBfNzEiLCJjb250ZW50SW5zdGFuY2VJZCI6IjF5QTl5NGNMUzhLRjRfczBrR25LcFBYdG9qU0g3UjdWSmxySUNnZDJOeUFZL2YzZjFjNDhiLTM0NjAtNDcyMC1hZThiLTI5NzllODhhMTNiOCJ9pearId=magic-pear-metadata-identifier"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dontchangethislink.peardeckmagic.zone?eyJ0eXBlIjoibXVsdGlwbGVDaG9pY2UiLCJkcmFnZ2FibGVzIjpbeyJpZCI6ImRyYWdnYWJsZTAiLCJ0eXBlIjoiaWNvbiIsImljb24iOnsiaWQiOiJvYmplY3QtcGVhciJ9LCJjb2xvciI6IiM0MUJERUIifV0sImRyYWdnYWJsZVNpemUiOiIxMi45IiwiZW1iZWRkYWJsZVVybCI6Imh0dHBzOi8vIiwiYW5zd2VycyI6WyJUcnVlIiwiRmFsc2UiXX0=pearId=magic-pear-shape-identifier"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dontchangethislink.peardeckmagic.zone?eyJ0eXBlIjoiZ29vZ2xlLXNsaWRlcy1hZGRvbi1yZXNwb25zZS1mb290ZXIiLCJsYXN0RWRpdGVkQnkiOiIxMDgyMTc5NDgzODMyMzUwOTUxMjUiLCJwcmVzZW50YXRpb25JZCI6IjF5QTl5NGNMUzhLRjRfczBrR25LcFBYdG9qU0g3UjdWSmxySUNnZDJOeUFZIiwiY29udGVudElkIjoiY3VzdG9tLXJlc3BvbnNlLW11bHRpcGxlQ2hvaWNlIiwic2xpZGVJZCI6Imc3N2ViOGRmMjA2XzBfNjMzIiwiY29udGVudEluc3RhbmNlSWQiOiIxeUE5eTRjTFM4S0Y0X3Mwa0duS3BQWHRvalNIN1I3VkpscklDZ2QyTnlBWS82NTFhNmI5Yy1mNDdiLTRjMWItODI4OC1hOWZjYTY2YTBjMmUifQ==pearId=magic-pear-metadata-identifier"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dontchangethislink.peardeckmagic.zone?eyJ0eXBlIjoibXVsdGlwbGVDaG9pY2UiLCJkcmFnZ2FibGVzIjpbeyJpZCI6ImRyYWdnYWJsZTAiLCJ0eXBlIjoiaWNvbiIsImljb24iOnsiaWQiOiJvYmplY3QtcGVhciJ9LCJjb2xvciI6IiM0MUJERUIifV0sImRyYWdnYWJsZVNpemUiOiIxMi45IiwiZW1iZWRkYWJsZVVybCI6Imh0dHBzOi8vIiwiYW5zd2VycyI6WyJUcnVlIiwiRmFsc2UiXX0=pearId=magic-pear-shape-identifier"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9.jp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22.jp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0"/>
          <p:cNvGrpSpPr/>
          <p:nvPr/>
        </p:nvGrpSpPr>
        <p:grpSpPr>
          <a:xfrm>
            <a:off x="5122427" y="668001"/>
            <a:ext cx="3841143" cy="3893303"/>
            <a:chOff x="5122427" y="668001"/>
            <a:chExt cx="3841143" cy="3893303"/>
          </a:xfrm>
        </p:grpSpPr>
        <p:grpSp>
          <p:nvGrpSpPr>
            <p:cNvPr id="97" name="Google Shape;97;p20"/>
            <p:cNvGrpSpPr/>
            <p:nvPr/>
          </p:nvGrpSpPr>
          <p:grpSpPr>
            <a:xfrm>
              <a:off x="5144045" y="893590"/>
              <a:ext cx="2833667" cy="2964311"/>
              <a:chOff x="3860721" y="1330073"/>
              <a:chExt cx="3544299" cy="3707706"/>
            </a:xfrm>
          </p:grpSpPr>
          <p:sp>
            <p:nvSpPr>
              <p:cNvPr id="98" name="Google Shape;98;p20"/>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20"/>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20"/>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20"/>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20"/>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20"/>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20"/>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20"/>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20"/>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20"/>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20"/>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20"/>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20"/>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20"/>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20"/>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20"/>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20"/>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20"/>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20"/>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20"/>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20"/>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20"/>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20"/>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20"/>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20"/>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20"/>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20"/>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20"/>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20"/>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20"/>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20"/>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20"/>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20"/>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20"/>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20"/>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20"/>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20"/>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20"/>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20"/>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20"/>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20"/>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20"/>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20"/>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20"/>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20"/>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20"/>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20"/>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20"/>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20"/>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20"/>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20"/>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20"/>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20"/>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20"/>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20"/>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20"/>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20"/>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20"/>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20"/>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20"/>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20"/>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20"/>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20"/>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20"/>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20"/>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20"/>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20"/>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20"/>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20"/>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20"/>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20"/>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20"/>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20"/>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20"/>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20"/>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20"/>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20"/>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20"/>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20"/>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20"/>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20"/>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20"/>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20"/>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20"/>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20"/>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20"/>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20"/>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20"/>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20"/>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20"/>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20"/>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20"/>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20"/>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20"/>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2" name="Google Shape;192;p20"/>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20"/>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20"/>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20"/>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20"/>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20"/>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20"/>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20"/>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20"/>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20"/>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20"/>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20"/>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20"/>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05" name="Google Shape;205;p20"/>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20"/>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20"/>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20"/>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20"/>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20"/>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20"/>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20"/>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20"/>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20"/>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20"/>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20"/>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20"/>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20"/>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20"/>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20"/>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20"/>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20"/>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20"/>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20"/>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20"/>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20"/>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20"/>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20"/>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20"/>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20"/>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20"/>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20"/>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20"/>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20"/>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20"/>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36" name="Google Shape;236;p20"/>
            <p:cNvGrpSpPr/>
            <p:nvPr/>
          </p:nvGrpSpPr>
          <p:grpSpPr>
            <a:xfrm flipH="1">
              <a:off x="5678143" y="1227582"/>
              <a:ext cx="345795" cy="1043508"/>
              <a:chOff x="5678143" y="1151382"/>
              <a:chExt cx="345795" cy="1043508"/>
            </a:xfrm>
          </p:grpSpPr>
          <p:sp>
            <p:nvSpPr>
              <p:cNvPr id="237" name="Google Shape;237;p20"/>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20"/>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20"/>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20"/>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20"/>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20"/>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20"/>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20"/>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20"/>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20"/>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20"/>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20"/>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20"/>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20"/>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20"/>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20"/>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20"/>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54" name="Google Shape;254;p20"/>
            <p:cNvGrpSpPr/>
            <p:nvPr/>
          </p:nvGrpSpPr>
          <p:grpSpPr>
            <a:xfrm>
              <a:off x="5122427" y="3292365"/>
              <a:ext cx="823270" cy="1268939"/>
              <a:chOff x="5490177" y="3555452"/>
              <a:chExt cx="823270" cy="1268939"/>
            </a:xfrm>
          </p:grpSpPr>
          <p:sp>
            <p:nvSpPr>
              <p:cNvPr id="255" name="Google Shape;255;p20"/>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20"/>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20"/>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20"/>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20"/>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20"/>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20"/>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20"/>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20"/>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20"/>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20"/>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20"/>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20"/>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20"/>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20"/>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20"/>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20"/>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20"/>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20"/>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20"/>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20"/>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20"/>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20"/>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20"/>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20"/>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20"/>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20"/>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20"/>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20"/>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20"/>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20"/>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6" name="Google Shape;286;p20"/>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20"/>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20"/>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9" name="Google Shape;289;p20"/>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20"/>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1" name="Google Shape;291;p20"/>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2" name="Google Shape;292;p20"/>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20"/>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20"/>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20"/>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20"/>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20"/>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20"/>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20"/>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20"/>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20"/>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20"/>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20"/>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20"/>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20"/>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20"/>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20"/>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20"/>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20"/>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20"/>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20"/>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20"/>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20"/>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20"/>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20"/>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20"/>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20"/>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8" name="Google Shape;318;p20"/>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9" name="Google Shape;319;p20"/>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20"/>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20"/>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22" name="Google Shape;322;p20"/>
            <p:cNvGrpSpPr/>
            <p:nvPr/>
          </p:nvGrpSpPr>
          <p:grpSpPr>
            <a:xfrm>
              <a:off x="6544681" y="927100"/>
              <a:ext cx="264551" cy="200503"/>
              <a:chOff x="6621095" y="1452181"/>
              <a:chExt cx="330894" cy="250785"/>
            </a:xfrm>
          </p:grpSpPr>
          <p:sp>
            <p:nvSpPr>
              <p:cNvPr id="323" name="Google Shape;323;p20"/>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20"/>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33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20"/>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20"/>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7" name="Google Shape;327;p20"/>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28" name="Google Shape;328;p20"/>
            <p:cNvGrpSpPr/>
            <p:nvPr/>
          </p:nvGrpSpPr>
          <p:grpSpPr>
            <a:xfrm>
              <a:off x="7210360" y="1314224"/>
              <a:ext cx="264551" cy="200503"/>
              <a:chOff x="6621095" y="1452181"/>
              <a:chExt cx="330894" cy="250785"/>
            </a:xfrm>
          </p:grpSpPr>
          <p:sp>
            <p:nvSpPr>
              <p:cNvPr id="329" name="Google Shape;329;p20"/>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0" name="Google Shape;330;p20"/>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33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1" name="Google Shape;331;p20"/>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20"/>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20"/>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34" name="Google Shape;334;p20"/>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5" name="Google Shape;335;p20"/>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36" name="Google Shape;336;p20"/>
            <p:cNvGrpSpPr/>
            <p:nvPr/>
          </p:nvGrpSpPr>
          <p:grpSpPr>
            <a:xfrm flipH="1">
              <a:off x="8183211" y="2407472"/>
              <a:ext cx="780359" cy="1195999"/>
              <a:chOff x="3975528" y="3303922"/>
              <a:chExt cx="780359" cy="1195999"/>
            </a:xfrm>
          </p:grpSpPr>
          <p:sp>
            <p:nvSpPr>
              <p:cNvPr id="337" name="Google Shape;337;p20"/>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8" name="Google Shape;338;p20"/>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9" name="Google Shape;339;p20"/>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0" name="Google Shape;340;p20"/>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1" name="Google Shape;341;p20"/>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2" name="Google Shape;342;p20"/>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p20"/>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4" name="Google Shape;344;p20"/>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5" name="Google Shape;345;p20"/>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6" name="Google Shape;346;p20"/>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7" name="Google Shape;347;p20"/>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20"/>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20"/>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0" name="Google Shape;350;p20"/>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20"/>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2" name="Google Shape;352;p20"/>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3" name="Google Shape;353;p20"/>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p20"/>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5" name="Google Shape;355;p20"/>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6" name="Google Shape;356;p20"/>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7" name="Google Shape;357;p20"/>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8" name="Google Shape;358;p20"/>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9" name="Google Shape;359;p20"/>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0" name="Google Shape;360;p20"/>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1" name="Google Shape;361;p20"/>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2" name="Google Shape;362;p20"/>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63" name="Google Shape;363;p20"/>
              <p:cNvGrpSpPr/>
              <p:nvPr/>
            </p:nvGrpSpPr>
            <p:grpSpPr>
              <a:xfrm flipH="1">
                <a:off x="4321768" y="3621401"/>
                <a:ext cx="239006" cy="181217"/>
                <a:chOff x="6621095" y="1452181"/>
                <a:chExt cx="330894" cy="250785"/>
              </a:xfrm>
            </p:grpSpPr>
            <p:sp>
              <p:nvSpPr>
                <p:cNvPr id="364" name="Google Shape;364;p20"/>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5" name="Google Shape;365;p20"/>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33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6" name="Google Shape;366;p20"/>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7" name="Google Shape;367;p20"/>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8" name="Google Shape;368;p20"/>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69" name="Google Shape;369;p20"/>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0" name="Google Shape;370;p20"/>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71" name="Google Shape;371;p20"/>
          <p:cNvSpPr txBox="1">
            <a:spLocks noGrp="1"/>
          </p:cNvSpPr>
          <p:nvPr>
            <p:ph type="ctrTitle"/>
          </p:nvPr>
        </p:nvSpPr>
        <p:spPr>
          <a:xfrm>
            <a:off x="889475" y="1863600"/>
            <a:ext cx="43821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sz="3600">
                <a:solidFill>
                  <a:srgbClr val="741B47"/>
                </a:solidFill>
                <a:latin typeface="Raleway Medium"/>
                <a:ea typeface="Raleway Medium"/>
                <a:cs typeface="Raleway Medium"/>
                <a:sym typeface="Raleway Medium"/>
              </a:rPr>
              <a:t>Introduction to Networks</a:t>
            </a:r>
            <a:endParaRPr sz="3600">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EABCD"/>
        </a:solidFill>
        <a:effectLst/>
      </p:bgPr>
    </p:bg>
    <p:spTree>
      <p:nvGrpSpPr>
        <p:cNvPr id="1" name="Shape 448"/>
        <p:cNvGrpSpPr/>
        <p:nvPr/>
      </p:nvGrpSpPr>
      <p:grpSpPr>
        <a:xfrm>
          <a:off x="0" y="0"/>
          <a:ext cx="0" cy="0"/>
          <a:chOff x="0" y="0"/>
          <a:chExt cx="0" cy="0"/>
        </a:xfrm>
      </p:grpSpPr>
      <p:sp>
        <p:nvSpPr>
          <p:cNvPr id="449" name="Google Shape;449;p29"/>
          <p:cNvSpPr/>
          <p:nvPr/>
        </p:nvSpPr>
        <p:spPr>
          <a:xfrm>
            <a:off x="220050" y="255025"/>
            <a:ext cx="8703900" cy="447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0" name="Google Shape;450;p29"/>
          <p:cNvPicPr preferRelativeResize="0"/>
          <p:nvPr/>
        </p:nvPicPr>
        <p:blipFill rotWithShape="1">
          <a:blip r:embed="rId3">
            <a:alphaModFix/>
          </a:blip>
          <a:srcRect l="8474" t="8803" r="8032" b="9228"/>
          <a:stretch/>
        </p:blipFill>
        <p:spPr>
          <a:xfrm>
            <a:off x="5643669" y="1612175"/>
            <a:ext cx="2606206" cy="2357975"/>
          </a:xfrm>
          <a:prstGeom prst="rect">
            <a:avLst/>
          </a:prstGeom>
          <a:noFill/>
          <a:ln>
            <a:noFill/>
          </a:ln>
        </p:spPr>
      </p:pic>
      <p:pic>
        <p:nvPicPr>
          <p:cNvPr id="451" name="Google Shape;451;p29"/>
          <p:cNvPicPr preferRelativeResize="0"/>
          <p:nvPr/>
        </p:nvPicPr>
        <p:blipFill rotWithShape="1">
          <a:blip r:embed="rId4">
            <a:alphaModFix/>
          </a:blip>
          <a:srcRect l="8441" t="8803" r="8064" b="9228"/>
          <a:stretch/>
        </p:blipFill>
        <p:spPr>
          <a:xfrm>
            <a:off x="806550" y="1612175"/>
            <a:ext cx="2606206" cy="2357975"/>
          </a:xfrm>
          <a:prstGeom prst="rect">
            <a:avLst/>
          </a:prstGeom>
          <a:noFill/>
          <a:ln>
            <a:noFill/>
          </a:ln>
        </p:spPr>
      </p:pic>
      <p:sp>
        <p:nvSpPr>
          <p:cNvPr id="452" name="Google Shape;452;p29"/>
          <p:cNvSpPr txBox="1">
            <a:spLocks noGrp="1"/>
          </p:cNvSpPr>
          <p:nvPr>
            <p:ph type="title"/>
          </p:nvPr>
        </p:nvSpPr>
        <p:spPr>
          <a:xfrm>
            <a:off x="520950" y="428125"/>
            <a:ext cx="8348400" cy="464700"/>
          </a:xfrm>
          <a:prstGeom prst="rect">
            <a:avLst/>
          </a:prstGeom>
          <a:noFill/>
          <a:ln>
            <a:noFill/>
          </a:ln>
        </p:spPr>
        <p:txBody>
          <a:bodyPr spcFirstLastPara="1" wrap="square" lIns="91425" tIns="91425" rIns="91425" bIns="91425" anchor="ctr" anchorCtr="0">
            <a:noAutofit/>
          </a:bodyPr>
          <a:lstStyle/>
          <a:p>
            <a:pPr marL="0" lvl="0" indent="457200" algn="l" rtl="0">
              <a:lnSpc>
                <a:spcPct val="100000"/>
              </a:lnSpc>
              <a:spcBef>
                <a:spcPts val="0"/>
              </a:spcBef>
              <a:spcAft>
                <a:spcPts val="0"/>
              </a:spcAft>
              <a:buSzPts val="2800"/>
              <a:buNone/>
            </a:pPr>
            <a:r>
              <a:rPr lang="tr-TR" sz="2400" dirty="0">
                <a:latin typeface="Raleway"/>
                <a:ea typeface="Raleway"/>
                <a:cs typeface="Raleway"/>
                <a:sym typeface="Raleway"/>
              </a:rPr>
              <a:t>A </a:t>
            </a:r>
            <a:r>
              <a:rPr lang="tr-TR" sz="2400" dirty="0" err="1">
                <a:latin typeface="Raleway"/>
                <a:ea typeface="Raleway"/>
                <a:cs typeface="Raleway"/>
                <a:sym typeface="Raleway"/>
              </a:rPr>
              <a:t>company</a:t>
            </a:r>
            <a:r>
              <a:rPr lang="tr-TR" sz="2400" dirty="0">
                <a:latin typeface="Raleway"/>
                <a:ea typeface="Raleway"/>
                <a:cs typeface="Raleway"/>
                <a:sym typeface="Raleway"/>
              </a:rPr>
              <a:t> in a </a:t>
            </a:r>
            <a:r>
              <a:rPr lang="tr-TR" sz="2400" dirty="0" err="1">
                <a:latin typeface="Raleway"/>
                <a:ea typeface="Raleway"/>
                <a:cs typeface="Raleway"/>
                <a:sym typeface="Raleway"/>
              </a:rPr>
              <a:t>single</a:t>
            </a:r>
            <a:r>
              <a:rPr lang="tr-TR" sz="2400" dirty="0">
                <a:latin typeface="Raleway"/>
                <a:ea typeface="Raleway"/>
                <a:cs typeface="Raleway"/>
                <a:sym typeface="Raleway"/>
              </a:rPr>
              <a:t> </a:t>
            </a:r>
            <a:r>
              <a:rPr lang="tr-TR" sz="2400" dirty="0" err="1">
                <a:latin typeface="Raleway"/>
                <a:ea typeface="Raleway"/>
                <a:cs typeface="Raleway"/>
                <a:sym typeface="Raleway"/>
              </a:rPr>
              <a:t>building</a:t>
            </a:r>
            <a:r>
              <a:rPr lang="tr-TR" sz="2400" dirty="0">
                <a:latin typeface="Raleway"/>
                <a:ea typeface="Raleway"/>
                <a:cs typeface="Raleway"/>
                <a:sym typeface="Raleway"/>
              </a:rPr>
              <a:t> is </a:t>
            </a:r>
            <a:r>
              <a:rPr lang="tr-TR" sz="2400" dirty="0" err="1">
                <a:latin typeface="Raleway"/>
                <a:ea typeface="Raleway"/>
                <a:cs typeface="Raleway"/>
                <a:sym typeface="Raleway"/>
              </a:rPr>
              <a:t>considered</a:t>
            </a:r>
            <a:r>
              <a:rPr lang="tr-TR" sz="2400" dirty="0">
                <a:latin typeface="Raleway"/>
                <a:ea typeface="Raleway"/>
                <a:cs typeface="Raleway"/>
                <a:sym typeface="Raleway"/>
              </a:rPr>
              <a:t> as LAN</a:t>
            </a:r>
            <a:endParaRPr sz="2400" dirty="0">
              <a:latin typeface="Raleway"/>
              <a:ea typeface="Raleway"/>
              <a:cs typeface="Raleway"/>
              <a:sym typeface="Raleway"/>
            </a:endParaRPr>
          </a:p>
        </p:txBody>
      </p:sp>
      <p:sp>
        <p:nvSpPr>
          <p:cNvPr id="453" name="Google Shape;453;p29"/>
          <p:cNvSpPr txBox="1"/>
          <p:nvPr/>
        </p:nvSpPr>
        <p:spPr>
          <a:xfrm>
            <a:off x="914249" y="2471279"/>
            <a:ext cx="2379000" cy="541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tr-TR" sz="6000" b="0" i="0" u="none" strike="noStrike" cap="none">
                <a:solidFill>
                  <a:srgbClr val="FFFFFF"/>
                </a:solidFill>
                <a:latin typeface="Proxima Nova Semibold"/>
                <a:ea typeface="Proxima Nova Semibold"/>
                <a:cs typeface="Proxima Nova Semibold"/>
                <a:sym typeface="Proxima Nova Semibold"/>
              </a:rPr>
              <a:t>True</a:t>
            </a:r>
            <a:endParaRPr sz="6000" b="0" i="0" u="none" strike="noStrike" cap="none">
              <a:solidFill>
                <a:srgbClr val="FFFFFF"/>
              </a:solidFill>
              <a:latin typeface="Proxima Nova Semibold"/>
              <a:ea typeface="Proxima Nova Semibold"/>
              <a:cs typeface="Proxima Nova Semibold"/>
              <a:sym typeface="Proxima Nova Semibold"/>
            </a:endParaRPr>
          </a:p>
        </p:txBody>
      </p:sp>
      <p:sp>
        <p:nvSpPr>
          <p:cNvPr id="454" name="Google Shape;454;p29"/>
          <p:cNvSpPr txBox="1"/>
          <p:nvPr/>
        </p:nvSpPr>
        <p:spPr>
          <a:xfrm>
            <a:off x="5750531" y="2488231"/>
            <a:ext cx="2378700" cy="541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tr-TR" sz="6000" b="0" i="0" u="none" strike="noStrike" cap="none">
                <a:solidFill>
                  <a:srgbClr val="FFFFFF"/>
                </a:solidFill>
                <a:latin typeface="Proxima Nova Semibold"/>
                <a:ea typeface="Proxima Nova Semibold"/>
                <a:cs typeface="Proxima Nova Semibold"/>
                <a:sym typeface="Proxima Nova Semibold"/>
              </a:rPr>
              <a:t>False</a:t>
            </a:r>
            <a:endParaRPr sz="6000" b="0" i="0" u="none" strike="noStrike" cap="none">
              <a:solidFill>
                <a:srgbClr val="FFFFFF"/>
              </a:solidFill>
              <a:latin typeface="Proxima Nova Semibold"/>
              <a:ea typeface="Proxima Nova Semibold"/>
              <a:cs typeface="Proxima Nova Semibold"/>
              <a:sym typeface="Proxima Nova Semibold"/>
            </a:endParaRPr>
          </a:p>
        </p:txBody>
      </p:sp>
      <p:pic>
        <p:nvPicPr>
          <p:cNvPr id="455" name="Google Shape;455;p29">
            <a:hlinkClick r:id="rId5"/>
          </p:cNvPr>
          <p:cNvPicPr preferRelativeResize="0"/>
          <p:nvPr/>
        </p:nvPicPr>
        <p:blipFill rotWithShape="1">
          <a:blip r:embed="rId6">
            <a:alphaModFix/>
          </a:blip>
          <a:srcRect/>
          <a:stretch/>
        </p:blipFill>
        <p:spPr>
          <a:xfrm>
            <a:off x="0" y="4429125"/>
            <a:ext cx="9144000" cy="714375"/>
          </a:xfrm>
          <a:prstGeom prst="rect">
            <a:avLst/>
          </a:prstGeom>
          <a:noFill/>
          <a:ln>
            <a:noFill/>
          </a:ln>
        </p:spPr>
      </p:pic>
      <p:sp>
        <p:nvSpPr>
          <p:cNvPr id="456" name="Google Shape;456;p29">
            <a:hlinkClick r:id="rId7"/>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EABCD"/>
        </a:solidFill>
        <a:effectLst/>
      </p:bgPr>
    </p:bg>
    <p:spTree>
      <p:nvGrpSpPr>
        <p:cNvPr id="1" name="Shape 460"/>
        <p:cNvGrpSpPr/>
        <p:nvPr/>
      </p:nvGrpSpPr>
      <p:grpSpPr>
        <a:xfrm>
          <a:off x="0" y="0"/>
          <a:ext cx="0" cy="0"/>
          <a:chOff x="0" y="0"/>
          <a:chExt cx="0" cy="0"/>
        </a:xfrm>
      </p:grpSpPr>
      <p:sp>
        <p:nvSpPr>
          <p:cNvPr id="461" name="Google Shape;461;p30"/>
          <p:cNvSpPr/>
          <p:nvPr/>
        </p:nvSpPr>
        <p:spPr>
          <a:xfrm>
            <a:off x="220050" y="255025"/>
            <a:ext cx="8703900" cy="447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2" name="Google Shape;462;p30"/>
          <p:cNvPicPr preferRelativeResize="0"/>
          <p:nvPr/>
        </p:nvPicPr>
        <p:blipFill rotWithShape="1">
          <a:blip r:embed="rId3">
            <a:alphaModFix/>
          </a:blip>
          <a:srcRect l="8474" t="8803" r="8032" b="9228"/>
          <a:stretch/>
        </p:blipFill>
        <p:spPr>
          <a:xfrm>
            <a:off x="5643669" y="1612175"/>
            <a:ext cx="2606206" cy="2357975"/>
          </a:xfrm>
          <a:prstGeom prst="rect">
            <a:avLst/>
          </a:prstGeom>
          <a:noFill/>
          <a:ln>
            <a:noFill/>
          </a:ln>
        </p:spPr>
      </p:pic>
      <p:pic>
        <p:nvPicPr>
          <p:cNvPr id="463" name="Google Shape;463;p30"/>
          <p:cNvPicPr preferRelativeResize="0"/>
          <p:nvPr/>
        </p:nvPicPr>
        <p:blipFill rotWithShape="1">
          <a:blip r:embed="rId4">
            <a:alphaModFix/>
          </a:blip>
          <a:srcRect l="8441" t="8803" r="8064" b="9228"/>
          <a:stretch/>
        </p:blipFill>
        <p:spPr>
          <a:xfrm>
            <a:off x="806550" y="1612175"/>
            <a:ext cx="2606206" cy="2357975"/>
          </a:xfrm>
          <a:prstGeom prst="rect">
            <a:avLst/>
          </a:prstGeom>
          <a:noFill/>
          <a:ln>
            <a:noFill/>
          </a:ln>
        </p:spPr>
      </p:pic>
      <p:sp>
        <p:nvSpPr>
          <p:cNvPr id="464" name="Google Shape;464;p30"/>
          <p:cNvSpPr txBox="1">
            <a:spLocks noGrp="1"/>
          </p:cNvSpPr>
          <p:nvPr>
            <p:ph type="title"/>
          </p:nvPr>
        </p:nvSpPr>
        <p:spPr>
          <a:xfrm>
            <a:off x="520950" y="428125"/>
            <a:ext cx="8102100" cy="464700"/>
          </a:xfrm>
          <a:prstGeom prst="rect">
            <a:avLst/>
          </a:prstGeom>
          <a:noFill/>
          <a:ln>
            <a:noFill/>
          </a:ln>
        </p:spPr>
        <p:txBody>
          <a:bodyPr spcFirstLastPara="1" wrap="square" lIns="91425" tIns="91425" rIns="91425" bIns="91425" anchor="ctr" anchorCtr="0">
            <a:noAutofit/>
          </a:bodyPr>
          <a:lstStyle/>
          <a:p>
            <a:pPr marL="0" lvl="0" indent="457200" algn="l" rtl="0">
              <a:lnSpc>
                <a:spcPct val="100000"/>
              </a:lnSpc>
              <a:spcBef>
                <a:spcPts val="0"/>
              </a:spcBef>
              <a:spcAft>
                <a:spcPts val="0"/>
              </a:spcAft>
              <a:buSzPts val="2800"/>
              <a:buNone/>
            </a:pPr>
            <a:r>
              <a:rPr lang="tr-TR" sz="2400" dirty="0">
                <a:latin typeface="Raleway"/>
                <a:ea typeface="Raleway"/>
                <a:cs typeface="Raleway"/>
                <a:sym typeface="Raleway"/>
              </a:rPr>
              <a:t>A </a:t>
            </a:r>
            <a:r>
              <a:rPr lang="tr-TR" sz="2400" dirty="0" err="1">
                <a:latin typeface="Raleway"/>
                <a:ea typeface="Raleway"/>
                <a:cs typeface="Raleway"/>
                <a:sym typeface="Raleway"/>
              </a:rPr>
              <a:t>company</a:t>
            </a:r>
            <a:r>
              <a:rPr lang="tr-TR" sz="2400" dirty="0">
                <a:latin typeface="Raleway"/>
                <a:ea typeface="Raleway"/>
                <a:cs typeface="Raleway"/>
                <a:sym typeface="Raleway"/>
              </a:rPr>
              <a:t> </a:t>
            </a:r>
            <a:r>
              <a:rPr lang="tr-TR" sz="2400" dirty="0" err="1">
                <a:latin typeface="Raleway"/>
                <a:ea typeface="Raleway"/>
                <a:cs typeface="Raleway"/>
                <a:sym typeface="Raleway"/>
              </a:rPr>
              <a:t>consisting</a:t>
            </a:r>
            <a:r>
              <a:rPr lang="tr-TR" sz="2400" dirty="0">
                <a:latin typeface="Raleway"/>
                <a:ea typeface="Raleway"/>
                <a:cs typeface="Raleway"/>
                <a:sym typeface="Raleway"/>
              </a:rPr>
              <a:t> of multiple </a:t>
            </a:r>
            <a:r>
              <a:rPr lang="tr-TR" sz="2400" dirty="0" err="1">
                <a:latin typeface="Raleway"/>
                <a:ea typeface="Raleway"/>
                <a:cs typeface="Raleway"/>
                <a:sym typeface="Raleway"/>
              </a:rPr>
              <a:t>buildings</a:t>
            </a:r>
            <a:r>
              <a:rPr lang="tr-TR" sz="2400" dirty="0">
                <a:latin typeface="Raleway"/>
                <a:ea typeface="Raleway"/>
                <a:cs typeface="Raleway"/>
                <a:sym typeface="Raleway"/>
              </a:rPr>
              <a:t> in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same</a:t>
            </a:r>
            <a:r>
              <a:rPr lang="tr-TR" sz="2400" dirty="0">
                <a:latin typeface="Raleway"/>
                <a:ea typeface="Raleway"/>
                <a:cs typeface="Raleway"/>
                <a:sym typeface="Raleway"/>
              </a:rPr>
              <a:t> </a:t>
            </a:r>
            <a:r>
              <a:rPr lang="tr-TR" sz="2400" dirty="0" err="1">
                <a:latin typeface="Raleway"/>
                <a:ea typeface="Raleway"/>
                <a:cs typeface="Raleway"/>
                <a:sym typeface="Raleway"/>
              </a:rPr>
              <a:t>area</a:t>
            </a:r>
            <a:r>
              <a:rPr lang="tr-TR" sz="2400" dirty="0">
                <a:latin typeface="Raleway"/>
                <a:ea typeface="Raleway"/>
                <a:cs typeface="Raleway"/>
                <a:sym typeface="Raleway"/>
              </a:rPr>
              <a:t> is </a:t>
            </a:r>
            <a:r>
              <a:rPr lang="tr-TR" sz="2400" dirty="0" err="1">
                <a:latin typeface="Raleway"/>
                <a:ea typeface="Raleway"/>
                <a:cs typeface="Raleway"/>
                <a:sym typeface="Raleway"/>
              </a:rPr>
              <a:t>considered</a:t>
            </a:r>
            <a:r>
              <a:rPr lang="tr-TR" sz="2400" dirty="0">
                <a:latin typeface="Raleway"/>
                <a:ea typeface="Raleway"/>
                <a:cs typeface="Raleway"/>
                <a:sym typeface="Raleway"/>
              </a:rPr>
              <a:t> as LAN</a:t>
            </a:r>
            <a:endParaRPr sz="2400" dirty="0"/>
          </a:p>
        </p:txBody>
      </p:sp>
      <p:sp>
        <p:nvSpPr>
          <p:cNvPr id="465" name="Google Shape;465;p30"/>
          <p:cNvSpPr txBox="1"/>
          <p:nvPr/>
        </p:nvSpPr>
        <p:spPr>
          <a:xfrm>
            <a:off x="914249" y="2471279"/>
            <a:ext cx="2379000" cy="541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tr-TR" sz="6000" b="0" i="0" u="none" strike="noStrike" cap="none">
                <a:solidFill>
                  <a:srgbClr val="FFFFFF"/>
                </a:solidFill>
                <a:latin typeface="Proxima Nova Semibold"/>
                <a:ea typeface="Proxima Nova Semibold"/>
                <a:cs typeface="Proxima Nova Semibold"/>
                <a:sym typeface="Proxima Nova Semibold"/>
              </a:rPr>
              <a:t>True</a:t>
            </a:r>
            <a:endParaRPr sz="6000" b="0" i="0" u="none" strike="noStrike" cap="none">
              <a:solidFill>
                <a:srgbClr val="FFFFFF"/>
              </a:solidFill>
              <a:latin typeface="Proxima Nova Semibold"/>
              <a:ea typeface="Proxima Nova Semibold"/>
              <a:cs typeface="Proxima Nova Semibold"/>
              <a:sym typeface="Proxima Nova Semibold"/>
            </a:endParaRPr>
          </a:p>
        </p:txBody>
      </p:sp>
      <p:sp>
        <p:nvSpPr>
          <p:cNvPr id="466" name="Google Shape;466;p30"/>
          <p:cNvSpPr txBox="1"/>
          <p:nvPr/>
        </p:nvSpPr>
        <p:spPr>
          <a:xfrm>
            <a:off x="5750531" y="2488231"/>
            <a:ext cx="2378700" cy="541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tr-TR" sz="6000" b="0" i="0" u="none" strike="noStrike" cap="none">
                <a:solidFill>
                  <a:srgbClr val="FFFFFF"/>
                </a:solidFill>
                <a:latin typeface="Proxima Nova Semibold"/>
                <a:ea typeface="Proxima Nova Semibold"/>
                <a:cs typeface="Proxima Nova Semibold"/>
                <a:sym typeface="Proxima Nova Semibold"/>
              </a:rPr>
              <a:t>False</a:t>
            </a:r>
            <a:endParaRPr sz="6000" b="0" i="0" u="none" strike="noStrike" cap="none">
              <a:solidFill>
                <a:srgbClr val="FFFFFF"/>
              </a:solidFill>
              <a:latin typeface="Proxima Nova Semibold"/>
              <a:ea typeface="Proxima Nova Semibold"/>
              <a:cs typeface="Proxima Nova Semibold"/>
              <a:sym typeface="Proxima Nova Semibold"/>
            </a:endParaRPr>
          </a:p>
        </p:txBody>
      </p:sp>
      <p:pic>
        <p:nvPicPr>
          <p:cNvPr id="467" name="Google Shape;467;p30">
            <a:hlinkClick r:id="rId5"/>
          </p:cNvPr>
          <p:cNvPicPr preferRelativeResize="0"/>
          <p:nvPr/>
        </p:nvPicPr>
        <p:blipFill rotWithShape="1">
          <a:blip r:embed="rId6">
            <a:alphaModFix/>
          </a:blip>
          <a:srcRect/>
          <a:stretch/>
        </p:blipFill>
        <p:spPr>
          <a:xfrm>
            <a:off x="0" y="4429125"/>
            <a:ext cx="9144000" cy="714375"/>
          </a:xfrm>
          <a:prstGeom prst="rect">
            <a:avLst/>
          </a:prstGeom>
          <a:noFill/>
          <a:ln>
            <a:noFill/>
          </a:ln>
        </p:spPr>
      </p:pic>
      <p:sp>
        <p:nvSpPr>
          <p:cNvPr id="468" name="Google Shape;468;p30">
            <a:hlinkClick r:id="rId7"/>
          </p:cNvPr>
          <p:cNvSpPr/>
          <p:nvPr/>
        </p:nvSpPr>
        <p:spPr>
          <a:xfrm>
            <a:off x="0" y="5207000"/>
            <a:ext cx="12600" cy="1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12</a:t>
            </a:fld>
            <a:endParaRPr/>
          </a:p>
        </p:txBody>
      </p:sp>
      <p:sp>
        <p:nvSpPr>
          <p:cNvPr id="474" name="Google Shape;474;p31"/>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Local Area Network (LAN)</a:t>
            </a:r>
            <a:endParaRPr sz="4800" b="0" i="0" u="none" strike="noStrike" cap="none">
              <a:solidFill>
                <a:srgbClr val="419ED3"/>
              </a:solidFill>
              <a:latin typeface="Raleway SemiBold"/>
              <a:ea typeface="Raleway SemiBold"/>
              <a:cs typeface="Raleway SemiBold"/>
              <a:sym typeface="Raleway SemiBold"/>
            </a:endParaRPr>
          </a:p>
        </p:txBody>
      </p:sp>
      <p:sp>
        <p:nvSpPr>
          <p:cNvPr id="475" name="Google Shape;475;p31"/>
          <p:cNvSpPr txBox="1"/>
          <p:nvPr/>
        </p:nvSpPr>
        <p:spPr>
          <a:xfrm>
            <a:off x="300575" y="943850"/>
            <a:ext cx="8642100" cy="24216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dirty="0" err="1">
                <a:solidFill>
                  <a:srgbClr val="000000"/>
                </a:solidFill>
                <a:latin typeface="Raleway"/>
                <a:ea typeface="Raleway"/>
                <a:cs typeface="Raleway"/>
                <a:sym typeface="Raleway"/>
              </a:rPr>
              <a:t>LAN’s</a:t>
            </a:r>
            <a:r>
              <a:rPr lang="tr-TR" sz="2400" b="0" i="0" u="none" strike="noStrike" cap="none" dirty="0">
                <a:solidFill>
                  <a:srgbClr val="000000"/>
                </a:solidFill>
                <a:latin typeface="Raleway"/>
                <a:ea typeface="Raleway"/>
                <a:cs typeface="Raleway"/>
                <a:sym typeface="Raleway"/>
              </a:rPr>
              <a:t> size </a:t>
            </a:r>
            <a:r>
              <a:rPr lang="tr-TR" sz="2400" b="0" i="0" u="none" strike="noStrike" cap="none" dirty="0" err="1">
                <a:solidFill>
                  <a:srgbClr val="000000"/>
                </a:solidFill>
                <a:latin typeface="Raleway"/>
                <a:ea typeface="Raleway"/>
                <a:cs typeface="Raleway"/>
                <a:sym typeface="Raleway"/>
              </a:rPr>
              <a:t>and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distance</a:t>
            </a:r>
            <a:r>
              <a:rPr lang="tr-TR" sz="2400" b="0" i="0" u="none" strike="noStrike" cap="none" dirty="0">
                <a:solidFill>
                  <a:srgbClr val="000000"/>
                </a:solidFill>
                <a:latin typeface="Raleway"/>
                <a:ea typeface="Raleway"/>
                <a:cs typeface="Raleway"/>
                <a:sym typeface="Raleway"/>
              </a:rPr>
              <a:t> a LAN can span is not </a:t>
            </a:r>
            <a:r>
              <a:rPr lang="tr-TR" sz="2400" b="0" i="0" u="none" strike="noStrike" cap="none" dirty="0" err="1">
                <a:solidFill>
                  <a:srgbClr val="000000"/>
                </a:solidFill>
                <a:latin typeface="Raleway"/>
                <a:ea typeface="Raleway"/>
                <a:cs typeface="Raleway"/>
                <a:sym typeface="Raleway"/>
              </a:rPr>
              <a:t>restricted</a:t>
            </a: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But </a:t>
            </a:r>
            <a:r>
              <a:rPr lang="tr-TR" sz="2400" b="0" i="0" u="none" strike="noStrike" cap="none" dirty="0" err="1">
                <a:solidFill>
                  <a:srgbClr val="000000"/>
                </a:solidFill>
                <a:latin typeface="Raleway"/>
                <a:ea typeface="Raleway"/>
                <a:cs typeface="Raleway"/>
                <a:sym typeface="Raleway"/>
              </a:rPr>
              <a:t>it’s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best</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split</a:t>
            </a:r>
            <a:r>
              <a:rPr lang="tr-TR" sz="2400" b="0" i="0" u="none" strike="noStrike" cap="none" dirty="0">
                <a:solidFill>
                  <a:srgbClr val="000000"/>
                </a:solidFill>
                <a:latin typeface="Raleway"/>
                <a:ea typeface="Raleway"/>
                <a:cs typeface="Raleway"/>
                <a:sym typeface="Raleway"/>
              </a:rPr>
              <a:t> a </a:t>
            </a:r>
            <a:r>
              <a:rPr lang="tr-TR" sz="2400" b="0" i="0" u="none" strike="noStrike" cap="none" dirty="0" err="1">
                <a:solidFill>
                  <a:srgbClr val="000000"/>
                </a:solidFill>
                <a:latin typeface="Raleway"/>
                <a:ea typeface="Raleway"/>
                <a:cs typeface="Raleway"/>
                <a:sym typeface="Raleway"/>
              </a:rPr>
              <a:t>big</a:t>
            </a:r>
            <a:r>
              <a:rPr lang="tr-TR" sz="2400" b="0" i="0" u="none" strike="noStrike" cap="none" dirty="0">
                <a:solidFill>
                  <a:srgbClr val="000000"/>
                </a:solidFill>
                <a:latin typeface="Raleway"/>
                <a:ea typeface="Raleway"/>
                <a:cs typeface="Raleway"/>
                <a:sym typeface="Raleway"/>
              </a:rPr>
              <a:t> LAN </a:t>
            </a:r>
            <a:r>
              <a:rPr lang="tr-TR" sz="2400" b="0" i="0" u="none" strike="noStrike" cap="none" dirty="0" err="1">
                <a:solidFill>
                  <a:srgbClr val="000000"/>
                </a:solidFill>
                <a:latin typeface="Raleway"/>
                <a:ea typeface="Raleway"/>
                <a:cs typeface="Raleway"/>
                <a:sym typeface="Raleway"/>
              </a:rPr>
              <a:t>into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smaller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logical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zones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known</a:t>
            </a:r>
            <a:r>
              <a:rPr lang="tr-TR" sz="2400" b="0" i="0" u="none" strike="noStrike" cap="none" dirty="0">
                <a:solidFill>
                  <a:srgbClr val="000000"/>
                </a:solidFill>
                <a:latin typeface="Raleway"/>
                <a:ea typeface="Raleway"/>
                <a:cs typeface="Raleway"/>
                <a:sym typeface="Raleway"/>
              </a:rPr>
              <a:t> as </a:t>
            </a:r>
            <a:r>
              <a:rPr lang="tr-TR" sz="2400" b="1" i="0" u="none" strike="noStrike" cap="none" dirty="0" err="1">
                <a:solidFill>
                  <a:srgbClr val="000000"/>
                </a:solidFill>
                <a:latin typeface="Raleway"/>
                <a:ea typeface="Raleway"/>
                <a:cs typeface="Raleway"/>
                <a:sym typeface="Raleway"/>
              </a:rPr>
              <a:t>workgroups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make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administration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easier</a:t>
            </a:r>
            <a:endParaRPr sz="2400" b="0" i="0" u="none" strike="noStrike" cap="none" dirty="0">
              <a:solidFill>
                <a:srgbClr val="000000"/>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2"/>
          <p:cNvSpPr txBox="1"/>
          <p:nvPr/>
        </p:nvSpPr>
        <p:spPr>
          <a:xfrm>
            <a:off x="3556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Local Area Network (LAN)</a:t>
            </a:r>
            <a:endParaRPr sz="4800" b="0" i="0" u="none" strike="noStrike" cap="none">
              <a:solidFill>
                <a:srgbClr val="419ED3"/>
              </a:solidFill>
              <a:latin typeface="Raleway SemiBold"/>
              <a:ea typeface="Raleway SemiBold"/>
              <a:cs typeface="Raleway SemiBold"/>
              <a:sym typeface="Raleway SemiBold"/>
            </a:endParaRPr>
          </a:p>
        </p:txBody>
      </p:sp>
      <p:pic>
        <p:nvPicPr>
          <p:cNvPr id="481" name="Google Shape;481;p32"/>
          <p:cNvPicPr preferRelativeResize="0"/>
          <p:nvPr/>
        </p:nvPicPr>
        <p:blipFill rotWithShape="1">
          <a:blip r:embed="rId3">
            <a:alphaModFix/>
          </a:blip>
          <a:srcRect/>
          <a:stretch/>
        </p:blipFill>
        <p:spPr>
          <a:xfrm>
            <a:off x="2980450" y="684225"/>
            <a:ext cx="5196600" cy="4392201"/>
          </a:xfrm>
          <a:prstGeom prst="rect">
            <a:avLst/>
          </a:prstGeom>
          <a:noFill/>
          <a:ln>
            <a:noFill/>
          </a:ln>
        </p:spPr>
      </p:pic>
      <p:sp>
        <p:nvSpPr>
          <p:cNvPr id="482" name="Google Shape;482;p32"/>
          <p:cNvSpPr txBox="1"/>
          <p:nvPr/>
        </p:nvSpPr>
        <p:spPr>
          <a:xfrm>
            <a:off x="192800" y="2127850"/>
            <a:ext cx="36603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dirty="0">
                <a:solidFill>
                  <a:srgbClr val="000000"/>
                </a:solidFill>
                <a:latin typeface="Arial"/>
                <a:ea typeface="Arial"/>
                <a:cs typeface="Arial"/>
                <a:sym typeface="Arial"/>
              </a:rPr>
              <a:t>3 </a:t>
            </a:r>
            <a:r>
              <a:rPr lang="tr-TR" sz="1800" b="0" i="0" u="none" strike="noStrike" cap="none" dirty="0" err="1">
                <a:solidFill>
                  <a:srgbClr val="000000"/>
                </a:solidFill>
                <a:latin typeface="Arial"/>
                <a:ea typeface="Arial"/>
                <a:cs typeface="Arial"/>
                <a:sym typeface="Arial"/>
              </a:rPr>
              <a:t>LANs</a:t>
            </a:r>
            <a:r>
              <a:rPr lang="tr-TR" sz="1800" b="0" i="0" u="none" strike="noStrike" cap="none" dirty="0">
                <a:solidFill>
                  <a:srgbClr val="000000"/>
                </a:solidFill>
                <a:latin typeface="Arial"/>
                <a:ea typeface="Arial"/>
                <a:cs typeface="Arial"/>
                <a:sym typeface="Arial"/>
              </a:rPr>
              <a:t>, </a:t>
            </a:r>
            <a:r>
              <a:rPr lang="tr-TR" sz="1800" b="0" i="0" u="none" strike="noStrike" cap="none" dirty="0" err="1">
                <a:solidFill>
                  <a:srgbClr val="000000"/>
                </a:solidFill>
                <a:latin typeface="Arial"/>
                <a:ea typeface="Arial"/>
                <a:cs typeface="Arial"/>
                <a:sym typeface="Arial"/>
              </a:rPr>
              <a:t>each</a:t>
            </a:r>
            <a:r>
              <a:rPr lang="tr-TR" sz="1800" b="0" i="0" u="none" strike="noStrike" cap="none" dirty="0">
                <a:solidFill>
                  <a:srgbClr val="000000"/>
                </a:solidFill>
                <a:latin typeface="Arial"/>
                <a:ea typeface="Arial"/>
                <a:cs typeface="Arial"/>
                <a:sym typeface="Arial"/>
              </a:rPr>
              <a:t> has </a:t>
            </a:r>
            <a:r>
              <a:rPr lang="tr-TR" sz="1800" b="0" i="0" u="none" strike="noStrike" cap="none" dirty="0" err="1">
                <a:solidFill>
                  <a:srgbClr val="000000"/>
                </a:solidFill>
                <a:latin typeface="Arial"/>
                <a:ea typeface="Arial"/>
                <a:cs typeface="Arial"/>
                <a:sym typeface="Arial"/>
              </a:rPr>
              <a:t>its</a:t>
            </a:r>
            <a:r>
              <a:rPr lang="tr-TR" sz="1800" b="0" i="0" u="none" strike="noStrike" cap="none" dirty="0">
                <a:solidFill>
                  <a:srgbClr val="000000"/>
                </a:solidFill>
                <a:latin typeface="Arial"/>
                <a:ea typeface="Arial"/>
                <a:cs typeface="Arial"/>
                <a:sym typeface="Arial"/>
              </a:rPr>
              <a:t> </a:t>
            </a:r>
            <a:r>
              <a:rPr lang="tr-TR" sz="1800" b="0" i="0" u="none" strike="noStrike" cap="none" dirty="0" err="1">
                <a:solidFill>
                  <a:srgbClr val="000000"/>
                </a:solidFill>
                <a:latin typeface="Arial"/>
                <a:ea typeface="Arial"/>
                <a:cs typeface="Arial"/>
                <a:sym typeface="Arial"/>
              </a:rPr>
              <a:t>own</a:t>
            </a:r>
            <a:r>
              <a:rPr lang="tr-TR" sz="1800" b="0" i="0" u="none" strike="noStrike" cap="none" dirty="0">
                <a:solidFill>
                  <a:srgbClr val="000000"/>
                </a:solidFill>
                <a:latin typeface="Arial"/>
                <a:ea typeface="Arial"/>
                <a:cs typeface="Arial"/>
                <a:sym typeface="Arial"/>
              </a:rPr>
              <a:t> </a:t>
            </a:r>
            <a:r>
              <a:rPr lang="tr-TR" sz="1800" b="0" i="0" u="none" strike="noStrike" cap="none" dirty="0" err="1">
                <a:solidFill>
                  <a:srgbClr val="000000"/>
                </a:solidFill>
                <a:latin typeface="Arial"/>
                <a:ea typeface="Arial"/>
                <a:cs typeface="Arial"/>
                <a:sym typeface="Arial"/>
              </a:rPr>
              <a:t>workgroup</a:t>
            </a:r>
            <a:endParaRPr sz="1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482"/>
                                        </p:tgtEl>
                                      </p:cBhvr>
                                    </p:animEffect>
                                    <p:set>
                                      <p:cBhvr>
                                        <p:cTn id="7" dur="1" fill="hold">
                                          <p:stCondLst>
                                            <p:cond delay="1000"/>
                                          </p:stCondLst>
                                        </p:cTn>
                                        <p:tgtEl>
                                          <p:spTgt spid="4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3"/>
          <p:cNvSpPr txBox="1"/>
          <p:nvPr/>
        </p:nvSpPr>
        <p:spPr>
          <a:xfrm>
            <a:off x="3556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Local Area Network (LAN)</a:t>
            </a:r>
            <a:endParaRPr sz="4800" b="0" i="0" u="none" strike="noStrike" cap="none">
              <a:solidFill>
                <a:srgbClr val="419ED3"/>
              </a:solidFill>
              <a:latin typeface="Raleway SemiBold"/>
              <a:ea typeface="Raleway SemiBold"/>
              <a:cs typeface="Raleway SemiBold"/>
              <a:sym typeface="Raleway SemiBold"/>
            </a:endParaRPr>
          </a:p>
        </p:txBody>
      </p:sp>
      <p:pic>
        <p:nvPicPr>
          <p:cNvPr id="488" name="Google Shape;488;p33"/>
          <p:cNvPicPr preferRelativeResize="0"/>
          <p:nvPr/>
        </p:nvPicPr>
        <p:blipFill rotWithShape="1">
          <a:blip r:embed="rId3">
            <a:alphaModFix/>
          </a:blip>
          <a:srcRect/>
          <a:stretch/>
        </p:blipFill>
        <p:spPr>
          <a:xfrm>
            <a:off x="2980450" y="684225"/>
            <a:ext cx="5196600" cy="4392201"/>
          </a:xfrm>
          <a:prstGeom prst="rect">
            <a:avLst/>
          </a:prstGeom>
          <a:noFill/>
          <a:ln>
            <a:noFill/>
          </a:ln>
        </p:spPr>
      </p:pic>
      <p:pic>
        <p:nvPicPr>
          <p:cNvPr id="489" name="Google Shape;489;p33" descr="router ıcon ile ilgili görsel sonucu"/>
          <p:cNvPicPr preferRelativeResize="0"/>
          <p:nvPr/>
        </p:nvPicPr>
        <p:blipFill rotWithShape="1">
          <a:blip r:embed="rId4">
            <a:alphaModFix/>
          </a:blip>
          <a:srcRect/>
          <a:stretch/>
        </p:blipFill>
        <p:spPr>
          <a:xfrm>
            <a:off x="5253597" y="2890445"/>
            <a:ext cx="606700" cy="378000"/>
          </a:xfrm>
          <a:prstGeom prst="rect">
            <a:avLst/>
          </a:prstGeom>
          <a:noFill/>
          <a:ln>
            <a:noFill/>
          </a:ln>
        </p:spPr>
      </p:pic>
      <p:cxnSp>
        <p:nvCxnSpPr>
          <p:cNvPr id="490" name="Google Shape;490;p33"/>
          <p:cNvCxnSpPr>
            <a:stCxn id="489" idx="1"/>
          </p:cNvCxnSpPr>
          <p:nvPr/>
        </p:nvCxnSpPr>
        <p:spPr>
          <a:xfrm flipH="1">
            <a:off x="4432497" y="3079445"/>
            <a:ext cx="821100" cy="399900"/>
          </a:xfrm>
          <a:prstGeom prst="straightConnector1">
            <a:avLst/>
          </a:prstGeom>
          <a:noFill/>
          <a:ln w="28575" cap="flat" cmpd="sng">
            <a:solidFill>
              <a:srgbClr val="93C47D"/>
            </a:solidFill>
            <a:prstDash val="solid"/>
            <a:round/>
            <a:headEnd type="none" w="sm" len="sm"/>
            <a:tailEnd type="none" w="sm" len="sm"/>
          </a:ln>
        </p:spPr>
      </p:cxnSp>
      <p:cxnSp>
        <p:nvCxnSpPr>
          <p:cNvPr id="491" name="Google Shape;491;p33"/>
          <p:cNvCxnSpPr>
            <a:stCxn id="489" idx="3"/>
          </p:cNvCxnSpPr>
          <p:nvPr/>
        </p:nvCxnSpPr>
        <p:spPr>
          <a:xfrm>
            <a:off x="5860297" y="3079445"/>
            <a:ext cx="748200" cy="467100"/>
          </a:xfrm>
          <a:prstGeom prst="straightConnector1">
            <a:avLst/>
          </a:prstGeom>
          <a:noFill/>
          <a:ln w="28575" cap="flat" cmpd="sng">
            <a:solidFill>
              <a:srgbClr val="93C47D"/>
            </a:solidFill>
            <a:prstDash val="solid"/>
            <a:round/>
            <a:headEnd type="none" w="sm" len="sm"/>
            <a:tailEnd type="none" w="sm" len="sm"/>
          </a:ln>
        </p:spPr>
      </p:cxnSp>
      <p:cxnSp>
        <p:nvCxnSpPr>
          <p:cNvPr id="492" name="Google Shape;492;p33"/>
          <p:cNvCxnSpPr>
            <a:endCxn id="489" idx="0"/>
          </p:cNvCxnSpPr>
          <p:nvPr/>
        </p:nvCxnSpPr>
        <p:spPr>
          <a:xfrm>
            <a:off x="5506247" y="2003345"/>
            <a:ext cx="50700" cy="887100"/>
          </a:xfrm>
          <a:prstGeom prst="straightConnector1">
            <a:avLst/>
          </a:prstGeom>
          <a:noFill/>
          <a:ln w="28575" cap="flat" cmpd="sng">
            <a:solidFill>
              <a:srgbClr val="93C47D"/>
            </a:solidFill>
            <a:prstDash val="solid"/>
            <a:round/>
            <a:headEnd type="none" w="sm" len="sm"/>
            <a:tailEnd type="none" w="sm" len="sm"/>
          </a:ln>
        </p:spPr>
      </p:cxnSp>
      <p:sp>
        <p:nvSpPr>
          <p:cNvPr id="493" name="Google Shape;493;p33"/>
          <p:cNvSpPr txBox="1"/>
          <p:nvPr/>
        </p:nvSpPr>
        <p:spPr>
          <a:xfrm>
            <a:off x="192788" y="2201048"/>
            <a:ext cx="36603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dirty="0">
                <a:solidFill>
                  <a:srgbClr val="000000"/>
                </a:solidFill>
                <a:latin typeface="Arial"/>
                <a:ea typeface="Arial"/>
                <a:cs typeface="Arial"/>
                <a:sym typeface="Arial"/>
              </a:rPr>
              <a:t>A LAN </a:t>
            </a:r>
            <a:r>
              <a:rPr lang="tr-TR" sz="1800" b="0" i="0" u="none" strike="noStrike" cap="none" dirty="0" err="1">
                <a:solidFill>
                  <a:srgbClr val="000000"/>
                </a:solidFill>
                <a:latin typeface="Arial"/>
                <a:ea typeface="Arial"/>
                <a:cs typeface="Arial"/>
                <a:sym typeface="Arial"/>
              </a:rPr>
              <a:t>with</a:t>
            </a:r>
            <a:r>
              <a:rPr lang="tr-TR" sz="1800" b="0" i="0" u="none" strike="noStrike" cap="none" dirty="0">
                <a:solidFill>
                  <a:srgbClr val="000000"/>
                </a:solidFill>
                <a:latin typeface="Arial"/>
                <a:ea typeface="Arial"/>
                <a:cs typeface="Arial"/>
                <a:sym typeface="Arial"/>
              </a:rPr>
              <a:t> 3 </a:t>
            </a:r>
            <a:r>
              <a:rPr lang="tr-TR" sz="1800" b="0" i="0" u="none" strike="noStrike" cap="none" dirty="0" err="1">
                <a:solidFill>
                  <a:srgbClr val="000000"/>
                </a:solidFill>
                <a:latin typeface="Arial"/>
                <a:ea typeface="Arial"/>
                <a:cs typeface="Arial"/>
                <a:sym typeface="Arial"/>
              </a:rPr>
              <a:t>workgroups</a:t>
            </a:r>
            <a:endParaRPr sz="1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fade">
                                      <p:cBhvr>
                                        <p:cTn id="7" dur="1000"/>
                                        <p:tgtEl>
                                          <p:spTgt spid="489"/>
                                        </p:tgtEl>
                                      </p:cBhvr>
                                    </p:animEffect>
                                  </p:childTnLst>
                                </p:cTn>
                              </p:par>
                              <p:par>
                                <p:cTn id="8" presetID="10" presetClass="entr" presetSubtype="0" fill="hold" nodeType="withEffect">
                                  <p:stCondLst>
                                    <p:cond delay="0"/>
                                  </p:stCondLst>
                                  <p:childTnLst>
                                    <p:set>
                                      <p:cBhvr>
                                        <p:cTn id="9" dur="1" fill="hold">
                                          <p:stCondLst>
                                            <p:cond delay="0"/>
                                          </p:stCondLst>
                                        </p:cTn>
                                        <p:tgtEl>
                                          <p:spTgt spid="491"/>
                                        </p:tgtEl>
                                        <p:attrNameLst>
                                          <p:attrName>style.visibility</p:attrName>
                                        </p:attrNameLst>
                                      </p:cBhvr>
                                      <p:to>
                                        <p:strVal val="visible"/>
                                      </p:to>
                                    </p:set>
                                    <p:animEffect transition="in" filter="fade">
                                      <p:cBhvr>
                                        <p:cTn id="10" dur="1000"/>
                                        <p:tgtEl>
                                          <p:spTgt spid="491"/>
                                        </p:tgtEl>
                                      </p:cBhvr>
                                    </p:animEffect>
                                  </p:childTnLst>
                                </p:cTn>
                              </p:par>
                              <p:par>
                                <p:cTn id="11" presetID="10" presetClass="entr" presetSubtype="0" fill="hold" nodeType="withEffect">
                                  <p:stCondLst>
                                    <p:cond delay="0"/>
                                  </p:stCondLst>
                                  <p:childTnLst>
                                    <p:set>
                                      <p:cBhvr>
                                        <p:cTn id="12" dur="1" fill="hold">
                                          <p:stCondLst>
                                            <p:cond delay="0"/>
                                          </p:stCondLst>
                                        </p:cTn>
                                        <p:tgtEl>
                                          <p:spTgt spid="490"/>
                                        </p:tgtEl>
                                        <p:attrNameLst>
                                          <p:attrName>style.visibility</p:attrName>
                                        </p:attrNameLst>
                                      </p:cBhvr>
                                      <p:to>
                                        <p:strVal val="visible"/>
                                      </p:to>
                                    </p:set>
                                    <p:animEffect transition="in" filter="fade">
                                      <p:cBhvr>
                                        <p:cTn id="13" dur="1000"/>
                                        <p:tgtEl>
                                          <p:spTgt spid="490"/>
                                        </p:tgtEl>
                                      </p:cBhvr>
                                    </p:animEffect>
                                  </p:childTnLst>
                                </p:cTn>
                              </p:par>
                              <p:par>
                                <p:cTn id="14" presetID="10" presetClass="entr" presetSubtype="0" fill="hold" nodeType="withEffect">
                                  <p:stCondLst>
                                    <p:cond delay="0"/>
                                  </p:stCondLst>
                                  <p:childTnLst>
                                    <p:set>
                                      <p:cBhvr>
                                        <p:cTn id="15" dur="1" fill="hold">
                                          <p:stCondLst>
                                            <p:cond delay="0"/>
                                          </p:stCondLst>
                                        </p:cTn>
                                        <p:tgtEl>
                                          <p:spTgt spid="492"/>
                                        </p:tgtEl>
                                        <p:attrNameLst>
                                          <p:attrName>style.visibility</p:attrName>
                                        </p:attrNameLst>
                                      </p:cBhvr>
                                      <p:to>
                                        <p:strVal val="visible"/>
                                      </p:to>
                                    </p:set>
                                    <p:animEffect transition="in" filter="fade">
                                      <p:cBhvr>
                                        <p:cTn id="16" dur="1000"/>
                                        <p:tgtEl>
                                          <p:spTgt spid="492"/>
                                        </p:tgtEl>
                                      </p:cBhvr>
                                    </p:animEffect>
                                  </p:childTnLst>
                                </p:cTn>
                              </p:par>
                              <p:par>
                                <p:cTn id="17" presetID="10" presetClass="entr" presetSubtype="0" fill="hold" nodeType="withEffect">
                                  <p:stCondLst>
                                    <p:cond delay="0"/>
                                  </p:stCondLst>
                                  <p:childTnLst>
                                    <p:set>
                                      <p:cBhvr>
                                        <p:cTn id="18" dur="1" fill="hold">
                                          <p:stCondLst>
                                            <p:cond delay="0"/>
                                          </p:stCondLst>
                                        </p:cTn>
                                        <p:tgtEl>
                                          <p:spTgt spid="493"/>
                                        </p:tgtEl>
                                        <p:attrNameLst>
                                          <p:attrName>style.visibility</p:attrName>
                                        </p:attrNameLst>
                                      </p:cBhvr>
                                      <p:to>
                                        <p:strVal val="visible"/>
                                      </p:to>
                                    </p:set>
                                    <p:animEffect transition="in" filter="fade">
                                      <p:cBhvr>
                                        <p:cTn id="19" dur="10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Common Network Components</a:t>
            </a:r>
            <a:endParaRPr>
              <a:solidFill>
                <a:srgbClr val="409CD1"/>
              </a:solidFill>
            </a:endParaRPr>
          </a:p>
        </p:txBody>
      </p:sp>
      <p:sp>
        <p:nvSpPr>
          <p:cNvPr id="499" name="Google Shape;499;p34"/>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3</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16</a:t>
            </a:fld>
            <a:endParaRPr/>
          </a:p>
        </p:txBody>
      </p:sp>
      <p:sp>
        <p:nvSpPr>
          <p:cNvPr id="506" name="Google Shape;506;p35"/>
          <p:cNvSpPr txBox="1"/>
          <p:nvPr/>
        </p:nvSpPr>
        <p:spPr>
          <a:xfrm>
            <a:off x="431800" y="173800"/>
            <a:ext cx="80316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Common Network Components</a:t>
            </a:r>
            <a:endParaRPr sz="4800" b="0" i="0" u="none" strike="noStrike" cap="none">
              <a:solidFill>
                <a:srgbClr val="419ED3"/>
              </a:solidFill>
              <a:latin typeface="Raleway SemiBold"/>
              <a:ea typeface="Raleway SemiBold"/>
              <a:cs typeface="Raleway SemiBold"/>
              <a:sym typeface="Raleway SemiBold"/>
            </a:endParaRPr>
          </a:p>
        </p:txBody>
      </p:sp>
      <p:sp>
        <p:nvSpPr>
          <p:cNvPr id="507" name="Google Shape;507;p35"/>
          <p:cNvSpPr txBox="1"/>
          <p:nvPr/>
        </p:nvSpPr>
        <p:spPr>
          <a:xfrm>
            <a:off x="286398" y="741778"/>
            <a:ext cx="1951800" cy="1802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dirty="0" err="1">
                <a:solidFill>
                  <a:srgbClr val="000000"/>
                </a:solidFill>
                <a:latin typeface="Raleway"/>
                <a:ea typeface="Raleway"/>
                <a:cs typeface="Raleway"/>
                <a:sym typeface="Raleway"/>
              </a:rPr>
              <a:t>Node</a:t>
            </a: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dirty="0">
                <a:solidFill>
                  <a:srgbClr val="000000"/>
                </a:solidFill>
                <a:latin typeface="Raleway"/>
                <a:ea typeface="Raleway"/>
                <a:cs typeface="Raleway"/>
                <a:sym typeface="Raleway"/>
              </a:rPr>
              <a:t>Station</a:t>
            </a: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1" i="0" u="none" strike="noStrike" cap="none" dirty="0">
                <a:solidFill>
                  <a:srgbClr val="000000"/>
                </a:solidFill>
                <a:latin typeface="Raleway"/>
                <a:ea typeface="Raleway"/>
                <a:cs typeface="Raleway"/>
                <a:sym typeface="Raleway"/>
              </a:rPr>
              <a:t> </a:t>
            </a:r>
            <a:endParaRPr sz="2400" b="1" i="0" u="none" strike="noStrike" cap="none" dirty="0">
              <a:solidFill>
                <a:srgbClr val="000000"/>
              </a:solidFill>
              <a:latin typeface="Raleway"/>
              <a:ea typeface="Raleway"/>
              <a:cs typeface="Raleway"/>
              <a:sym typeface="Raleway"/>
            </a:endParaRPr>
          </a:p>
        </p:txBody>
      </p:sp>
      <p:sp>
        <p:nvSpPr>
          <p:cNvPr id="508" name="Google Shape;508;p35"/>
          <p:cNvSpPr/>
          <p:nvPr/>
        </p:nvSpPr>
        <p:spPr>
          <a:xfrm>
            <a:off x="1902798" y="984972"/>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5"/>
          <p:cNvSpPr txBox="1"/>
          <p:nvPr/>
        </p:nvSpPr>
        <p:spPr>
          <a:xfrm>
            <a:off x="1368806" y="2524777"/>
            <a:ext cx="5484900" cy="1976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PC				-  Printer</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Laptop			-  </a:t>
            </a:r>
            <a:r>
              <a:rPr lang="tr-TR" sz="2400" b="0" i="0" u="none" strike="noStrike" cap="none" dirty="0" err="1">
                <a:solidFill>
                  <a:srgbClr val="000000"/>
                </a:solidFill>
                <a:latin typeface="Raleway"/>
                <a:ea typeface="Raleway"/>
                <a:cs typeface="Raleway"/>
                <a:sym typeface="Raleway"/>
              </a:rPr>
              <a:t>Router</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Server				-  Switch	Smartphone		-  </a:t>
            </a:r>
            <a:r>
              <a:rPr lang="tr-TR" sz="2400" b="0" i="0" u="none" strike="noStrike" cap="none" dirty="0" err="1">
                <a:solidFill>
                  <a:srgbClr val="000000"/>
                </a:solidFill>
                <a:latin typeface="Raleway"/>
                <a:ea typeface="Raleway"/>
                <a:cs typeface="Raleway"/>
                <a:sym typeface="Raleway"/>
              </a:rPr>
              <a:t>etc</a:t>
            </a:r>
            <a:r>
              <a:rPr lang="tr-TR" sz="2400" b="0" i="0" u="none" strike="noStrike" cap="none" dirty="0">
                <a:solidFill>
                  <a:srgbClr val="000000"/>
                </a:solidFill>
                <a:latin typeface="Raleway"/>
                <a:ea typeface="Raleway"/>
                <a:cs typeface="Raleway"/>
                <a:sym typeface="Raleway"/>
              </a:rPr>
              <a:t>.</a:t>
            </a:r>
            <a:endParaRPr sz="2400" b="0" i="0" u="none" strike="noStrike" cap="none" dirty="0">
              <a:solidFill>
                <a:srgbClr val="000000"/>
              </a:solidFill>
              <a:latin typeface="Raleway"/>
              <a:ea typeface="Raleway"/>
              <a:cs typeface="Raleway"/>
              <a:sym typeface="Raleway"/>
            </a:endParaRPr>
          </a:p>
          <a:p>
            <a:pPr marL="0" marR="0" lvl="0" indent="0" algn="ctr" rtl="0">
              <a:lnSpc>
                <a:spcPct val="100000"/>
              </a:lnSpc>
              <a:spcBef>
                <a:spcPts val="0"/>
              </a:spcBef>
              <a:spcAft>
                <a:spcPts val="0"/>
              </a:spcAft>
              <a:buClr>
                <a:srgbClr val="000000"/>
              </a:buClr>
              <a:buSzPts val="2400"/>
              <a:buFont typeface="Arial"/>
              <a:buNone/>
            </a:pPr>
            <a:r>
              <a:rPr lang="tr-TR" sz="2400" b="0" i="1" u="none" strike="noStrike" cap="none" dirty="0" err="1">
                <a:solidFill>
                  <a:srgbClr val="FF0000"/>
                </a:solidFill>
                <a:latin typeface="Raleway"/>
                <a:ea typeface="Raleway"/>
                <a:cs typeface="Raleway"/>
                <a:sym typeface="Raleway"/>
              </a:rPr>
              <a:t>Some</a:t>
            </a:r>
            <a:r>
              <a:rPr lang="tr-TR" sz="2400" b="0" i="1" u="none" strike="noStrike" cap="none" dirty="0">
                <a:solidFill>
                  <a:srgbClr val="FF0000"/>
                </a:solidFill>
                <a:latin typeface="Raleway"/>
                <a:ea typeface="Raleway"/>
                <a:cs typeface="Raleway"/>
                <a:sym typeface="Raleway"/>
              </a:rPr>
              <a:t> </a:t>
            </a:r>
            <a:r>
              <a:rPr lang="tr-TR" sz="2400" b="0" i="1" u="none" strike="noStrike" cap="none" dirty="0" err="1">
                <a:solidFill>
                  <a:srgbClr val="FF0000"/>
                </a:solidFill>
                <a:latin typeface="Raleway"/>
                <a:ea typeface="Raleway"/>
                <a:cs typeface="Raleway"/>
                <a:sym typeface="Raleway"/>
              </a:rPr>
              <a:t>examples</a:t>
            </a:r>
            <a:r>
              <a:rPr lang="tr-TR" sz="2400" b="0" i="1" u="none" strike="noStrike" cap="none" dirty="0">
                <a:solidFill>
                  <a:srgbClr val="FF0000"/>
                </a:solidFill>
                <a:latin typeface="Raleway"/>
                <a:ea typeface="Raleway"/>
                <a:cs typeface="Raleway"/>
                <a:sym typeface="Raleway"/>
              </a:rPr>
              <a:t> of </a:t>
            </a:r>
            <a:r>
              <a:rPr lang="tr-TR" sz="2400" b="0" i="1" u="none" strike="noStrike" cap="none" dirty="0" err="1">
                <a:solidFill>
                  <a:srgbClr val="FF0000"/>
                </a:solidFill>
                <a:latin typeface="Raleway"/>
                <a:ea typeface="Raleway"/>
                <a:cs typeface="Raleway"/>
                <a:sym typeface="Raleway"/>
              </a:rPr>
              <a:t>Node</a:t>
            </a:r>
            <a:endParaRPr sz="2400" b="0" i="1" u="none" strike="noStrike" cap="none" dirty="0">
              <a:solidFill>
                <a:srgbClr val="FF0000"/>
              </a:solidFill>
              <a:latin typeface="Raleway"/>
              <a:ea typeface="Raleway"/>
              <a:cs typeface="Raleway"/>
              <a:sym typeface="Raleway"/>
            </a:endParaRPr>
          </a:p>
        </p:txBody>
      </p:sp>
      <p:sp>
        <p:nvSpPr>
          <p:cNvPr id="510" name="Google Shape;510;p35"/>
          <p:cNvSpPr txBox="1"/>
          <p:nvPr/>
        </p:nvSpPr>
        <p:spPr>
          <a:xfrm>
            <a:off x="2482340" y="741778"/>
            <a:ext cx="6471900" cy="1256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A </a:t>
            </a:r>
            <a:r>
              <a:rPr lang="tr-TR" sz="2400" b="0" i="0" u="none" strike="noStrike" cap="none" dirty="0" err="1">
                <a:solidFill>
                  <a:srgbClr val="000000"/>
                </a:solidFill>
                <a:latin typeface="Raleway"/>
                <a:ea typeface="Raleway"/>
                <a:cs typeface="Raleway"/>
                <a:sym typeface="Raleway"/>
              </a:rPr>
              <a:t>point</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joint</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where</a:t>
            </a:r>
            <a:r>
              <a:rPr lang="tr-TR" sz="2400" b="0" i="0" u="none" strike="noStrike" cap="none" dirty="0">
                <a:solidFill>
                  <a:srgbClr val="000000"/>
                </a:solidFill>
                <a:latin typeface="Raleway"/>
                <a:ea typeface="Raleway"/>
                <a:cs typeface="Raleway"/>
                <a:sym typeface="Raleway"/>
              </a:rPr>
              <a:t> a </a:t>
            </a:r>
            <a:r>
              <a:rPr lang="tr-TR" sz="2400" b="0" i="0" u="none" strike="noStrike" cap="none" dirty="0" err="1">
                <a:solidFill>
                  <a:srgbClr val="000000"/>
                </a:solidFill>
                <a:latin typeface="Raleway"/>
                <a:ea typeface="Raleway"/>
                <a:cs typeface="Raleway"/>
                <a:sym typeface="Raleway"/>
              </a:rPr>
              <a:t>connection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takes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place</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Can be a </a:t>
            </a:r>
            <a:r>
              <a:rPr lang="tr-TR" sz="2400" b="0" i="0" u="none" strike="noStrike" cap="none" dirty="0" err="1">
                <a:solidFill>
                  <a:srgbClr val="000000"/>
                </a:solidFill>
                <a:latin typeface="Raleway"/>
                <a:ea typeface="Raleway"/>
                <a:cs typeface="Raleway"/>
                <a:sym typeface="Raleway"/>
              </a:rPr>
              <a:t>computer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device</a:t>
            </a:r>
            <a:endParaRPr sz="2400" b="0" i="0" u="none" strike="noStrike" cap="none" dirty="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A </a:t>
            </a:r>
            <a:r>
              <a:rPr lang="tr-TR" sz="2400" b="0" i="0" u="none" strike="noStrike" cap="none" dirty="0" err="1">
                <a:solidFill>
                  <a:srgbClr val="000000"/>
                </a:solidFill>
                <a:latin typeface="Raleway"/>
                <a:ea typeface="Raleway"/>
                <a:cs typeface="Raleway"/>
                <a:sym typeface="Raleway"/>
              </a:rPr>
              <a:t>node</a:t>
            </a:r>
            <a:r>
              <a:rPr lang="tr-TR" sz="2400" b="0" i="0" u="none" strike="noStrike" cap="none" dirty="0">
                <a:solidFill>
                  <a:srgbClr val="000000"/>
                </a:solidFill>
                <a:latin typeface="Raleway"/>
                <a:ea typeface="Raleway"/>
                <a:cs typeface="Raleway"/>
                <a:sym typeface="Raleway"/>
              </a:rPr>
              <a:t> on a </a:t>
            </a:r>
            <a:r>
              <a:rPr lang="tr-TR" sz="2400" b="0" i="0" u="none" strike="noStrike" cap="none" dirty="0" err="1">
                <a:solidFill>
                  <a:srgbClr val="000000"/>
                </a:solidFill>
                <a:latin typeface="Raleway"/>
                <a:ea typeface="Raleway"/>
                <a:cs typeface="Raleway"/>
                <a:sym typeface="Raleway"/>
              </a:rPr>
              <a:t>wireless</a:t>
            </a:r>
            <a:r>
              <a:rPr lang="tr-TR" sz="2400" b="0" i="0" u="none" strike="noStrike" cap="none" dirty="0">
                <a:solidFill>
                  <a:srgbClr val="000000"/>
                </a:solidFill>
                <a:latin typeface="Raleway"/>
                <a:ea typeface="Raleway"/>
                <a:cs typeface="Raleway"/>
                <a:sym typeface="Raleway"/>
              </a:rPr>
              <a:t> network</a:t>
            </a:r>
            <a:endParaRPr sz="2400" b="0" i="0" u="none" strike="noStrike" cap="none" dirty="0">
              <a:solidFill>
                <a:srgbClr val="000000"/>
              </a:solidFill>
              <a:latin typeface="Raleway"/>
              <a:ea typeface="Raleway"/>
              <a:cs typeface="Raleway"/>
              <a:sym typeface="Raleway"/>
            </a:endParaRPr>
          </a:p>
        </p:txBody>
      </p:sp>
      <p:sp>
        <p:nvSpPr>
          <p:cNvPr id="511" name="Google Shape;511;p35"/>
          <p:cNvSpPr/>
          <p:nvPr/>
        </p:nvSpPr>
        <p:spPr>
          <a:xfrm>
            <a:off x="2024869" y="2227908"/>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6"/>
          <p:cNvSpPr txBox="1">
            <a:spLocks noGrp="1"/>
          </p:cNvSpPr>
          <p:nvPr>
            <p:ph type="sldNum" idx="12"/>
          </p:nvPr>
        </p:nvSpPr>
        <p:spPr>
          <a:xfrm>
            <a:off x="8649025" y="44843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17</a:t>
            </a:fld>
            <a:endParaRPr/>
          </a:p>
        </p:txBody>
      </p:sp>
      <p:sp>
        <p:nvSpPr>
          <p:cNvPr id="517" name="Google Shape;517;p36"/>
          <p:cNvSpPr txBox="1"/>
          <p:nvPr/>
        </p:nvSpPr>
        <p:spPr>
          <a:xfrm>
            <a:off x="431800" y="173800"/>
            <a:ext cx="80316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Common Network Components</a:t>
            </a:r>
            <a:endParaRPr sz="4800" b="0" i="0" u="none" strike="noStrike" cap="none">
              <a:solidFill>
                <a:srgbClr val="419ED3"/>
              </a:solidFill>
              <a:latin typeface="Raleway SemiBold"/>
              <a:ea typeface="Raleway SemiBold"/>
              <a:cs typeface="Raleway SemiBold"/>
              <a:sym typeface="Raleway SemiBold"/>
            </a:endParaRPr>
          </a:p>
        </p:txBody>
      </p:sp>
      <p:sp>
        <p:nvSpPr>
          <p:cNvPr id="518" name="Google Shape;518;p36"/>
          <p:cNvSpPr txBox="1"/>
          <p:nvPr/>
        </p:nvSpPr>
        <p:spPr>
          <a:xfrm>
            <a:off x="300575" y="791450"/>
            <a:ext cx="2987100" cy="36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a:solidFill>
                  <a:srgbClr val="000000"/>
                </a:solidFill>
                <a:latin typeface="Raleway"/>
                <a:ea typeface="Raleway"/>
                <a:cs typeface="Raleway"/>
                <a:sym typeface="Raleway"/>
              </a:rPr>
              <a:t>Host</a:t>
            </a:r>
            <a:endParaRPr sz="2400" b="1"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a:solidFill>
                  <a:srgbClr val="000000"/>
                </a:solidFill>
                <a:latin typeface="Raleway"/>
                <a:ea typeface="Raleway"/>
                <a:cs typeface="Raleway"/>
                <a:sym typeface="Raleway"/>
              </a:rPr>
              <a:t>Workstation</a:t>
            </a:r>
            <a:endParaRPr sz="2400" b="1" i="0" u="none" strike="noStrike" cap="none">
              <a:solidFill>
                <a:srgbClr val="000000"/>
              </a:solidFill>
              <a:latin typeface="Raleway"/>
              <a:ea typeface="Raleway"/>
              <a:cs typeface="Raleway"/>
              <a:sym typeface="Raleway"/>
            </a:endParaRPr>
          </a:p>
        </p:txBody>
      </p:sp>
      <p:sp>
        <p:nvSpPr>
          <p:cNvPr id="519" name="Google Shape;519;p36"/>
          <p:cNvSpPr txBox="1"/>
          <p:nvPr/>
        </p:nvSpPr>
        <p:spPr>
          <a:xfrm>
            <a:off x="2785625" y="791450"/>
            <a:ext cx="6232200" cy="412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Requires</a:t>
            </a:r>
            <a:r>
              <a:rPr lang="tr-TR" sz="2400" b="0" i="0" u="none" strike="noStrike" cap="none" dirty="0">
                <a:solidFill>
                  <a:srgbClr val="000000"/>
                </a:solidFill>
                <a:latin typeface="Raleway"/>
                <a:ea typeface="Raleway"/>
                <a:cs typeface="Raleway"/>
                <a:sym typeface="Raleway"/>
              </a:rPr>
              <a:t> IP </a:t>
            </a:r>
            <a:r>
              <a:rPr lang="tr-TR" sz="2400" b="0" i="0" u="none" strike="noStrike" cap="none" dirty="0" err="1">
                <a:solidFill>
                  <a:srgbClr val="000000"/>
                </a:solidFill>
                <a:latin typeface="Raleway"/>
                <a:ea typeface="Raleway"/>
                <a:cs typeface="Raleway"/>
                <a:sym typeface="Raleway"/>
              </a:rPr>
              <a:t>Address</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Can be a </a:t>
            </a:r>
            <a:r>
              <a:rPr lang="tr-TR" sz="2400" b="0" i="0" u="none" strike="noStrike" cap="none" dirty="0" err="1">
                <a:solidFill>
                  <a:srgbClr val="000000"/>
                </a:solidFill>
                <a:latin typeface="Raleway"/>
                <a:ea typeface="Raleway"/>
                <a:cs typeface="Raleway"/>
                <a:sym typeface="Raleway"/>
              </a:rPr>
              <a:t>client</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or</a:t>
            </a:r>
            <a:r>
              <a:rPr lang="tr-TR" sz="2400" b="0" i="0" u="none" strike="noStrike" cap="none" dirty="0">
                <a:solidFill>
                  <a:srgbClr val="000000"/>
                </a:solidFill>
                <a:latin typeface="Raleway"/>
                <a:ea typeface="Raleway"/>
                <a:cs typeface="Raleway"/>
                <a:sym typeface="Raleway"/>
              </a:rPr>
              <a:t> server</a:t>
            </a:r>
            <a:endParaRPr sz="2400" b="0" i="0" u="none" strike="noStrike" cap="none" dirty="0">
              <a:solidFill>
                <a:srgbClr val="000000"/>
              </a:solidFill>
              <a:latin typeface="Raleway"/>
              <a:ea typeface="Raleway"/>
              <a:cs typeface="Raleway"/>
              <a:sym typeface="Raleway"/>
            </a:endParaRPr>
          </a:p>
          <a:p>
            <a:pPr marL="9144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914400" marR="0" lvl="0" indent="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Powerful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computer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designed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for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technical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scientific</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applications</a:t>
            </a:r>
            <a:endParaRPr sz="2400" b="0" i="0" u="none" strike="noStrike" cap="none" dirty="0">
              <a:solidFill>
                <a:srgbClr val="000000"/>
              </a:solidFill>
              <a:latin typeface="Raleway"/>
              <a:ea typeface="Raleway"/>
              <a:cs typeface="Raleway"/>
              <a:sym typeface="Raleway"/>
            </a:endParaRPr>
          </a:p>
          <a:p>
            <a:pPr marL="914400" marR="0" lvl="0" indent="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Used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by</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one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person</a:t>
            </a:r>
            <a:r>
              <a:rPr lang="tr-TR" sz="2400" b="0" i="0" u="none" strike="noStrike" cap="none" dirty="0">
                <a:solidFill>
                  <a:srgbClr val="000000"/>
                </a:solidFill>
                <a:latin typeface="Raleway"/>
                <a:ea typeface="Raleway"/>
                <a:cs typeface="Raleway"/>
                <a:sym typeface="Raleway"/>
              </a:rPr>
              <a:t> at a time</a:t>
            </a:r>
            <a:endParaRPr sz="2400" b="0" i="0" u="none" strike="noStrike" cap="none" dirty="0">
              <a:solidFill>
                <a:srgbClr val="000000"/>
              </a:solidFill>
              <a:latin typeface="Raleway"/>
              <a:ea typeface="Raleway"/>
              <a:cs typeface="Raleway"/>
              <a:sym typeface="Raleway"/>
            </a:endParaRPr>
          </a:p>
        </p:txBody>
      </p:sp>
      <p:sp>
        <p:nvSpPr>
          <p:cNvPr id="520" name="Google Shape;520;p36"/>
          <p:cNvSpPr/>
          <p:nvPr/>
        </p:nvSpPr>
        <p:spPr>
          <a:xfrm>
            <a:off x="1849340" y="1353109"/>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6"/>
          <p:cNvSpPr/>
          <p:nvPr/>
        </p:nvSpPr>
        <p:spPr>
          <a:xfrm>
            <a:off x="2785615" y="2463115"/>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18</a:t>
            </a:fld>
            <a:endParaRPr/>
          </a:p>
        </p:txBody>
      </p:sp>
      <p:sp>
        <p:nvSpPr>
          <p:cNvPr id="527" name="Google Shape;527;p37"/>
          <p:cNvSpPr txBox="1"/>
          <p:nvPr/>
        </p:nvSpPr>
        <p:spPr>
          <a:xfrm>
            <a:off x="431800" y="173800"/>
            <a:ext cx="80316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Common Network Components</a:t>
            </a:r>
            <a:endParaRPr sz="4800" b="0" i="0" u="none" strike="noStrike" cap="none">
              <a:solidFill>
                <a:srgbClr val="419ED3"/>
              </a:solidFill>
              <a:latin typeface="Raleway SemiBold"/>
              <a:ea typeface="Raleway SemiBold"/>
              <a:cs typeface="Raleway SemiBold"/>
              <a:sym typeface="Raleway SemiBold"/>
            </a:endParaRPr>
          </a:p>
        </p:txBody>
      </p:sp>
      <p:sp>
        <p:nvSpPr>
          <p:cNvPr id="528" name="Google Shape;528;p37"/>
          <p:cNvSpPr txBox="1"/>
          <p:nvPr/>
        </p:nvSpPr>
        <p:spPr>
          <a:xfrm>
            <a:off x="300575" y="943850"/>
            <a:ext cx="1654800" cy="1802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dirty="0">
                <a:solidFill>
                  <a:srgbClr val="000000"/>
                </a:solidFill>
                <a:latin typeface="Raleway"/>
                <a:ea typeface="Raleway"/>
                <a:cs typeface="Raleway"/>
                <a:sym typeface="Raleway"/>
              </a:rPr>
              <a:t>Server</a:t>
            </a: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dirty="0">
                <a:solidFill>
                  <a:srgbClr val="000000"/>
                </a:solidFill>
                <a:latin typeface="Raleway"/>
                <a:ea typeface="Raleway"/>
                <a:cs typeface="Raleway"/>
                <a:sym typeface="Raleway"/>
              </a:rPr>
              <a:t>Client</a:t>
            </a:r>
            <a:endParaRPr sz="2400" b="1" i="0" u="none" strike="noStrike" cap="none" dirty="0">
              <a:solidFill>
                <a:srgbClr val="000000"/>
              </a:solidFill>
              <a:latin typeface="Raleway"/>
              <a:ea typeface="Raleway"/>
              <a:cs typeface="Raleway"/>
              <a:sym typeface="Raleway"/>
            </a:endParaRPr>
          </a:p>
        </p:txBody>
      </p:sp>
      <p:sp>
        <p:nvSpPr>
          <p:cNvPr id="529" name="Google Shape;529;p37"/>
          <p:cNvSpPr/>
          <p:nvPr/>
        </p:nvSpPr>
        <p:spPr>
          <a:xfrm>
            <a:off x="1963940" y="1155590"/>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7"/>
          <p:cNvSpPr txBox="1"/>
          <p:nvPr/>
        </p:nvSpPr>
        <p:spPr>
          <a:xfrm>
            <a:off x="1847480" y="2767306"/>
            <a:ext cx="5953500" cy="233804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Web Server		-  Application Server</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Proxy Server		-  DNS Server</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Mail Server		-  File Server</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Print</a:t>
            </a:r>
            <a:r>
              <a:rPr lang="tr-TR" sz="2400" b="0" i="0" u="none" strike="noStrike" cap="none" dirty="0">
                <a:solidFill>
                  <a:srgbClr val="000000"/>
                </a:solidFill>
                <a:latin typeface="Raleway"/>
                <a:ea typeface="Raleway"/>
                <a:cs typeface="Raleway"/>
                <a:sym typeface="Raleway"/>
              </a:rPr>
              <a:t> Server		-  </a:t>
            </a:r>
            <a:r>
              <a:rPr lang="tr-TR" sz="2400" b="0" i="0" u="none" strike="noStrike" cap="none" dirty="0" err="1">
                <a:solidFill>
                  <a:srgbClr val="000000"/>
                </a:solidFill>
                <a:latin typeface="Raleway"/>
                <a:ea typeface="Raleway"/>
                <a:cs typeface="Raleway"/>
                <a:sym typeface="Raleway"/>
              </a:rPr>
              <a:t>Telephony</a:t>
            </a:r>
            <a:r>
              <a:rPr lang="tr-TR" sz="2400" b="0" i="0" u="none" strike="noStrike" cap="none" dirty="0">
                <a:solidFill>
                  <a:srgbClr val="000000"/>
                </a:solidFill>
                <a:latin typeface="Raleway"/>
                <a:ea typeface="Raleway"/>
                <a:cs typeface="Raleway"/>
                <a:sym typeface="Raleway"/>
              </a:rPr>
              <a:t> Server</a:t>
            </a:r>
            <a:endParaRPr sz="2400" b="0" i="0" u="none" strike="noStrike" cap="none" dirty="0">
              <a:solidFill>
                <a:srgbClr val="000000"/>
              </a:solidFill>
              <a:latin typeface="Raleway"/>
              <a:ea typeface="Raleway"/>
              <a:cs typeface="Raleway"/>
              <a:sym typeface="Raleway"/>
            </a:endParaRPr>
          </a:p>
          <a:p>
            <a:pPr marL="0" marR="0" lvl="0" indent="0" algn="ctr" rtl="0">
              <a:lnSpc>
                <a:spcPct val="100000"/>
              </a:lnSpc>
              <a:spcBef>
                <a:spcPts val="0"/>
              </a:spcBef>
              <a:spcAft>
                <a:spcPts val="0"/>
              </a:spcAft>
              <a:buClr>
                <a:srgbClr val="000000"/>
              </a:buClr>
              <a:buSzPts val="2400"/>
              <a:buFont typeface="Arial"/>
              <a:buNone/>
            </a:pPr>
            <a:r>
              <a:rPr lang="tr-TR" sz="2400" b="0" i="1" u="none" strike="noStrike" cap="none" dirty="0" err="1">
                <a:solidFill>
                  <a:srgbClr val="FF0000"/>
                </a:solidFill>
                <a:latin typeface="Raleway"/>
                <a:ea typeface="Raleway"/>
                <a:cs typeface="Raleway"/>
                <a:sym typeface="Raleway"/>
              </a:rPr>
              <a:t>Common</a:t>
            </a:r>
            <a:r>
              <a:rPr lang="tr-TR" sz="2400" b="0" i="1" u="none" strike="noStrike" cap="none" dirty="0">
                <a:solidFill>
                  <a:srgbClr val="FF0000"/>
                </a:solidFill>
                <a:latin typeface="Raleway"/>
                <a:ea typeface="Raleway"/>
                <a:cs typeface="Raleway"/>
                <a:sym typeface="Raleway"/>
              </a:rPr>
              <a:t> </a:t>
            </a:r>
            <a:r>
              <a:rPr lang="tr-TR" sz="2400" b="0" i="1" u="none" strike="noStrike" cap="none" dirty="0" err="1">
                <a:solidFill>
                  <a:srgbClr val="FF0000"/>
                </a:solidFill>
                <a:latin typeface="Raleway"/>
                <a:ea typeface="Raleway"/>
                <a:cs typeface="Raleway"/>
                <a:sym typeface="Raleway"/>
              </a:rPr>
              <a:t>types</a:t>
            </a:r>
            <a:r>
              <a:rPr lang="tr-TR" sz="2400" b="0" i="1" u="none" strike="noStrike" cap="none" dirty="0">
                <a:solidFill>
                  <a:srgbClr val="FF0000"/>
                </a:solidFill>
                <a:latin typeface="Raleway"/>
                <a:ea typeface="Raleway"/>
                <a:cs typeface="Raleway"/>
                <a:sym typeface="Raleway"/>
              </a:rPr>
              <a:t> of </a:t>
            </a:r>
            <a:r>
              <a:rPr lang="tr-TR" sz="2400" b="0" i="1" u="none" strike="noStrike" cap="none" dirty="0" err="1">
                <a:solidFill>
                  <a:srgbClr val="FF0000"/>
                </a:solidFill>
                <a:latin typeface="Raleway"/>
                <a:ea typeface="Raleway"/>
                <a:cs typeface="Raleway"/>
                <a:sym typeface="Raleway"/>
              </a:rPr>
              <a:t>servers</a:t>
            </a:r>
            <a:endParaRPr sz="2400" b="0" i="1" u="none" strike="noStrike" cap="none" dirty="0">
              <a:solidFill>
                <a:srgbClr val="FF0000"/>
              </a:solidFill>
              <a:latin typeface="Raleway"/>
              <a:ea typeface="Raleway"/>
              <a:cs typeface="Raleway"/>
              <a:sym typeface="Raleway"/>
            </a:endParaRPr>
          </a:p>
        </p:txBody>
      </p:sp>
      <p:sp>
        <p:nvSpPr>
          <p:cNvPr id="531" name="Google Shape;531;p37"/>
          <p:cNvSpPr txBox="1"/>
          <p:nvPr/>
        </p:nvSpPr>
        <p:spPr>
          <a:xfrm>
            <a:off x="2252225" y="943850"/>
            <a:ext cx="6776700" cy="12564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A powerful computer used to store files and run programs centrally</a:t>
            </a: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A device that makes request from a server</a:t>
            </a:r>
            <a:endParaRPr sz="2400" b="0" i="0" u="none" strike="noStrike" cap="none">
              <a:solidFill>
                <a:srgbClr val="000000"/>
              </a:solidFill>
              <a:latin typeface="Raleway"/>
              <a:ea typeface="Raleway"/>
              <a:cs typeface="Raleway"/>
              <a:sym typeface="Raleway"/>
            </a:endParaRPr>
          </a:p>
        </p:txBody>
      </p:sp>
      <p:sp>
        <p:nvSpPr>
          <p:cNvPr id="532" name="Google Shape;532;p37"/>
          <p:cNvSpPr/>
          <p:nvPr/>
        </p:nvSpPr>
        <p:spPr>
          <a:xfrm>
            <a:off x="1963940" y="2200240"/>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19</a:t>
            </a:fld>
            <a:endParaRPr/>
          </a:p>
        </p:txBody>
      </p:sp>
      <p:sp>
        <p:nvSpPr>
          <p:cNvPr id="538" name="Google Shape;538;p38"/>
          <p:cNvSpPr txBox="1"/>
          <p:nvPr/>
        </p:nvSpPr>
        <p:spPr>
          <a:xfrm>
            <a:off x="431800" y="173800"/>
            <a:ext cx="80316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Common Network Components</a:t>
            </a:r>
            <a:endParaRPr sz="4800" b="0" i="0" u="none" strike="noStrike" cap="none">
              <a:solidFill>
                <a:srgbClr val="419ED3"/>
              </a:solidFill>
              <a:latin typeface="Raleway SemiBold"/>
              <a:ea typeface="Raleway SemiBold"/>
              <a:cs typeface="Raleway SemiBold"/>
              <a:sym typeface="Raleway SemiBold"/>
            </a:endParaRPr>
          </a:p>
        </p:txBody>
      </p:sp>
      <p:sp>
        <p:nvSpPr>
          <p:cNvPr id="539" name="Google Shape;539;p38"/>
          <p:cNvSpPr txBox="1"/>
          <p:nvPr/>
        </p:nvSpPr>
        <p:spPr>
          <a:xfrm>
            <a:off x="300575" y="943850"/>
            <a:ext cx="2210700" cy="1802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a:solidFill>
                  <a:srgbClr val="000000"/>
                </a:solidFill>
                <a:latin typeface="Raleway"/>
                <a:ea typeface="Raleway"/>
                <a:cs typeface="Raleway"/>
                <a:sym typeface="Raleway"/>
              </a:rPr>
              <a:t>Segment</a:t>
            </a: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a:solidFill>
                  <a:srgbClr val="000000"/>
                </a:solidFill>
                <a:latin typeface="Raleway"/>
                <a:ea typeface="Raleway"/>
                <a:cs typeface="Raleway"/>
                <a:sym typeface="Raleway"/>
              </a:rPr>
              <a:t>Backbone</a:t>
            </a:r>
            <a:endParaRPr sz="2400" b="1" i="0" u="none" strike="noStrike" cap="none">
              <a:solidFill>
                <a:srgbClr val="000000"/>
              </a:solidFill>
              <a:latin typeface="Raleway"/>
              <a:ea typeface="Raleway"/>
              <a:cs typeface="Raleway"/>
              <a:sym typeface="Raleway"/>
            </a:endParaRPr>
          </a:p>
        </p:txBody>
      </p:sp>
      <p:sp>
        <p:nvSpPr>
          <p:cNvPr id="540" name="Google Shape;540;p38"/>
          <p:cNvSpPr/>
          <p:nvPr/>
        </p:nvSpPr>
        <p:spPr>
          <a:xfrm>
            <a:off x="2344940" y="1155590"/>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8"/>
          <p:cNvSpPr txBox="1"/>
          <p:nvPr/>
        </p:nvSpPr>
        <p:spPr>
          <a:xfrm>
            <a:off x="2938025" y="943850"/>
            <a:ext cx="6119700" cy="1256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Refers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 </a:t>
            </a:r>
            <a:r>
              <a:rPr lang="tr-TR" sz="2400" b="0" i="0" u="none" strike="noStrike" cap="none" dirty="0" err="1">
                <a:solidFill>
                  <a:srgbClr val="000000"/>
                </a:solidFill>
                <a:latin typeface="Raleway"/>
                <a:ea typeface="Raleway"/>
                <a:cs typeface="Raleway"/>
                <a:sym typeface="Raleway"/>
              </a:rPr>
              <a:t>specific</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physical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region</a:t>
            </a:r>
            <a:r>
              <a:rPr lang="tr-TR" sz="2400" b="0" i="0" u="none" strike="noStrike" cap="none" dirty="0">
                <a:solidFill>
                  <a:srgbClr val="000000"/>
                </a:solidFill>
                <a:latin typeface="Raleway"/>
                <a:ea typeface="Raleway"/>
                <a:cs typeface="Raleway"/>
                <a:sym typeface="Raleway"/>
              </a:rPr>
              <a:t> of a network</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Typical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usage</a:t>
            </a:r>
            <a:r>
              <a:rPr lang="tr-TR" sz="2400" b="0" i="0" u="none" strike="noStrike" cap="none" dirty="0">
                <a:solidFill>
                  <a:srgbClr val="000000"/>
                </a:solidFill>
                <a:latin typeface="Raleway"/>
                <a:ea typeface="Raleway"/>
                <a:cs typeface="Raleway"/>
                <a:sym typeface="Raleway"/>
              </a:rPr>
              <a:t> is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describe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link </a:t>
            </a:r>
            <a:r>
              <a:rPr lang="tr-TR" sz="2400" b="0" i="0" u="none" strike="noStrike" cap="none" dirty="0" err="1">
                <a:solidFill>
                  <a:srgbClr val="000000"/>
                </a:solidFill>
                <a:latin typeface="Raleway"/>
                <a:ea typeface="Raleway"/>
                <a:cs typeface="Raleway"/>
                <a:sym typeface="Raleway"/>
              </a:rPr>
              <a:t>between</a:t>
            </a:r>
            <a:r>
              <a:rPr lang="tr-TR" sz="2400" b="0" i="0" u="none" strike="noStrike" cap="none" dirty="0">
                <a:solidFill>
                  <a:srgbClr val="000000"/>
                </a:solidFill>
                <a:latin typeface="Raleway"/>
                <a:ea typeface="Raleway"/>
                <a:cs typeface="Raleway"/>
                <a:sym typeface="Raleway"/>
              </a:rPr>
              <a:t> a </a:t>
            </a:r>
            <a:r>
              <a:rPr lang="tr-TR" sz="2400" b="0" i="0" u="none" strike="noStrike" cap="none" dirty="0" err="1">
                <a:solidFill>
                  <a:srgbClr val="000000"/>
                </a:solidFill>
                <a:latin typeface="Raleway"/>
                <a:ea typeface="Raleway"/>
                <a:cs typeface="Raleway"/>
                <a:sym typeface="Raleway"/>
              </a:rPr>
              <a:t>computer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and</a:t>
            </a:r>
            <a:r>
              <a:rPr lang="tr-TR" sz="2400" b="0" i="0" u="none" strike="noStrike" cap="none" dirty="0">
                <a:solidFill>
                  <a:srgbClr val="000000"/>
                </a:solidFill>
                <a:latin typeface="Raleway"/>
                <a:ea typeface="Raleway"/>
                <a:cs typeface="Raleway"/>
                <a:sym typeface="Raleway"/>
              </a:rPr>
              <a:t> a </a:t>
            </a:r>
            <a:r>
              <a:rPr lang="tr-TR" sz="2400" b="0" i="0" u="none" strike="noStrike" cap="none" dirty="0" err="1">
                <a:solidFill>
                  <a:srgbClr val="000000"/>
                </a:solidFill>
                <a:latin typeface="Raleway"/>
                <a:ea typeface="Raleway"/>
                <a:cs typeface="Raleway"/>
                <a:sym typeface="Raleway"/>
              </a:rPr>
              <a:t>switch</a:t>
            </a: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Another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usage</a:t>
            </a:r>
            <a:r>
              <a:rPr lang="tr-TR" sz="2400" b="0" i="0" u="none" strike="noStrike" cap="none" dirty="0">
                <a:solidFill>
                  <a:srgbClr val="000000"/>
                </a:solidFill>
                <a:latin typeface="Raleway"/>
                <a:ea typeface="Raleway"/>
                <a:cs typeface="Raleway"/>
                <a:sym typeface="Raleway"/>
              </a:rPr>
              <a:t> is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refer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 </a:t>
            </a:r>
            <a:r>
              <a:rPr lang="tr-TR" sz="2400" b="0" i="0" u="none" strike="noStrike" cap="none" dirty="0" err="1">
                <a:solidFill>
                  <a:srgbClr val="000000"/>
                </a:solidFill>
                <a:latin typeface="Raleway"/>
                <a:ea typeface="Raleway"/>
                <a:cs typeface="Raleway"/>
                <a:sym typeface="Raleway"/>
              </a:rPr>
              <a:t>region</a:t>
            </a:r>
            <a:r>
              <a:rPr lang="tr-TR" sz="2400" b="0" i="0" u="none" strike="noStrike" cap="none" dirty="0">
                <a:solidFill>
                  <a:srgbClr val="000000"/>
                </a:solidFill>
                <a:latin typeface="Raleway"/>
                <a:ea typeface="Raleway"/>
                <a:cs typeface="Raleway"/>
                <a:sym typeface="Raleway"/>
              </a:rPr>
              <a:t> of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network </a:t>
            </a:r>
            <a:r>
              <a:rPr lang="tr-TR" sz="2400" b="0" i="0" u="none" strike="noStrike" cap="none" dirty="0" err="1">
                <a:solidFill>
                  <a:srgbClr val="000000"/>
                </a:solidFill>
                <a:latin typeface="Raleway"/>
                <a:ea typeface="Raleway"/>
                <a:cs typeface="Raleway"/>
                <a:sym typeface="Raleway"/>
              </a:rPr>
              <a:t>where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all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nodes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use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same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type</a:t>
            </a:r>
            <a:r>
              <a:rPr lang="tr-TR" sz="2400" b="0" i="0" u="none" strike="noStrike" cap="none" dirty="0">
                <a:solidFill>
                  <a:srgbClr val="000000"/>
                </a:solidFill>
                <a:latin typeface="Raleway"/>
                <a:ea typeface="Raleway"/>
                <a:cs typeface="Raleway"/>
                <a:sym typeface="Raleway"/>
              </a:rPr>
              <a:t> of </a:t>
            </a:r>
            <a:r>
              <a:rPr lang="tr-TR" sz="2400" b="0" i="0" u="none" strike="noStrike" cap="none" dirty="0" err="1">
                <a:solidFill>
                  <a:srgbClr val="000000"/>
                </a:solidFill>
                <a:latin typeface="Raleway"/>
                <a:ea typeface="Raleway"/>
                <a:cs typeface="Raleway"/>
                <a:sym typeface="Raleway"/>
              </a:rPr>
              <a:t>transmission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media</a:t>
            </a:r>
            <a:endParaRPr sz="2400" b="0" i="0" u="none" strike="noStrike" cap="none" dirty="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A </a:t>
            </a:r>
            <a:r>
              <a:rPr lang="tr-TR" sz="2400" b="0" i="0" u="none" strike="noStrike" cap="none" dirty="0" err="1">
                <a:solidFill>
                  <a:srgbClr val="000000"/>
                </a:solidFill>
                <a:latin typeface="Raleway"/>
                <a:ea typeface="Raleway"/>
                <a:cs typeface="Raleway"/>
                <a:sym typeface="Raleway"/>
              </a:rPr>
              <a:t>fast</a:t>
            </a:r>
            <a:r>
              <a:rPr lang="tr-TR" sz="2400" b="0" i="0" u="none" strike="noStrike" cap="none" dirty="0">
                <a:solidFill>
                  <a:srgbClr val="000000"/>
                </a:solidFill>
                <a:latin typeface="Raleway"/>
                <a:ea typeface="Raleway"/>
                <a:cs typeface="Raleway"/>
                <a:sym typeface="Raleway"/>
              </a:rPr>
              <a:t> link </a:t>
            </a:r>
            <a:r>
              <a:rPr lang="tr-TR" sz="2400" b="0" i="0" u="none" strike="noStrike" cap="none" dirty="0" err="1">
                <a:solidFill>
                  <a:srgbClr val="000000"/>
                </a:solidFill>
                <a:latin typeface="Raleway"/>
                <a:ea typeface="Raleway"/>
                <a:cs typeface="Raleway"/>
                <a:sym typeface="Raleway"/>
              </a:rPr>
              <a:t>between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other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segments</a:t>
            </a:r>
            <a:r>
              <a:rPr lang="tr-TR" sz="2400" b="0" i="0" u="none" strike="noStrike" cap="none" dirty="0">
                <a:solidFill>
                  <a:srgbClr val="000000"/>
                </a:solidFill>
                <a:latin typeface="Raleway"/>
                <a:ea typeface="Raleway"/>
                <a:cs typeface="Raleway"/>
                <a:sym typeface="Raleway"/>
              </a:rPr>
              <a:t> of</a:t>
            </a: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a network</a:t>
            </a:r>
            <a:endParaRPr sz="2400" b="0" i="0" u="none" strike="noStrike" cap="none" dirty="0">
              <a:solidFill>
                <a:srgbClr val="000000"/>
              </a:solidFill>
              <a:latin typeface="Raleway"/>
              <a:ea typeface="Raleway"/>
              <a:cs typeface="Raleway"/>
              <a:sym typeface="Raleway"/>
            </a:endParaRPr>
          </a:p>
        </p:txBody>
      </p:sp>
      <p:sp>
        <p:nvSpPr>
          <p:cNvPr id="542" name="Google Shape;542;p38"/>
          <p:cNvSpPr/>
          <p:nvPr/>
        </p:nvSpPr>
        <p:spPr>
          <a:xfrm>
            <a:off x="2402915" y="4042630"/>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1"/>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a:t>
            </a:fld>
            <a:endParaRPr/>
          </a:p>
        </p:txBody>
      </p:sp>
      <p:sp>
        <p:nvSpPr>
          <p:cNvPr id="377" name="Google Shape;377;p21"/>
          <p:cNvSpPr txBox="1">
            <a:spLocks noGrp="1"/>
          </p:cNvSpPr>
          <p:nvPr>
            <p:ph type="ctrTitle" idx="4294967295"/>
          </p:nvPr>
        </p:nvSpPr>
        <p:spPr>
          <a:xfrm>
            <a:off x="1264525" y="0"/>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378" name="Google Shape;378;p21"/>
          <p:cNvSpPr txBox="1">
            <a:spLocks noGrp="1"/>
          </p:cNvSpPr>
          <p:nvPr>
            <p:ph type="subTitle" idx="4294967295"/>
          </p:nvPr>
        </p:nvSpPr>
        <p:spPr>
          <a:xfrm>
            <a:off x="845725" y="1229675"/>
            <a:ext cx="7842300" cy="2529900"/>
          </a:xfrm>
          <a:prstGeom prst="rect">
            <a:avLst/>
          </a:prstGeom>
          <a:noFill/>
          <a:ln>
            <a:noFill/>
          </a:ln>
        </p:spPr>
        <p:txBody>
          <a:bodyPr spcFirstLastPara="1" wrap="square" lIns="0" tIns="0" rIns="0" bIns="0" anchor="t" anchorCtr="0">
            <a:noAutofit/>
          </a:bodyPr>
          <a:lstStyle/>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What’s a Network?</a:t>
            </a:r>
            <a:endParaRPr sz="3600" b="0" i="0" u="none" strike="noStrike" cap="none">
              <a:solidFill>
                <a:schemeClr val="dk1"/>
              </a:solidFill>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Local Area Network (LAN)</a:t>
            </a:r>
            <a:endParaRPr sz="3600" b="0" i="0" u="none" strike="noStrike" cap="none">
              <a:solidFill>
                <a:schemeClr val="dk1"/>
              </a:solidFill>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Common Network Components</a:t>
            </a:r>
            <a:endParaRPr sz="3600" b="0" i="0" u="none" strike="noStrike" cap="none">
              <a:solidFill>
                <a:schemeClr val="dk1"/>
              </a:solidFill>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Wide Area Network (WAN)</a:t>
            </a:r>
            <a:endParaRPr sz="3600" b="0" i="0" u="none" strike="noStrike" cap="none">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20</a:t>
            </a:fld>
            <a:endParaRPr/>
          </a:p>
        </p:txBody>
      </p:sp>
      <p:sp>
        <p:nvSpPr>
          <p:cNvPr id="548" name="Google Shape;548;p39"/>
          <p:cNvSpPr txBox="1"/>
          <p:nvPr/>
        </p:nvSpPr>
        <p:spPr>
          <a:xfrm>
            <a:off x="431800" y="173800"/>
            <a:ext cx="80316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Common Network Components</a:t>
            </a:r>
            <a:endParaRPr sz="4800" b="0" i="0" u="none" strike="noStrike" cap="none">
              <a:solidFill>
                <a:srgbClr val="419ED3"/>
              </a:solidFill>
              <a:latin typeface="Raleway SemiBold"/>
              <a:ea typeface="Raleway SemiBold"/>
              <a:cs typeface="Raleway SemiBold"/>
              <a:sym typeface="Raleway SemiBold"/>
            </a:endParaRPr>
          </a:p>
        </p:txBody>
      </p:sp>
      <p:sp>
        <p:nvSpPr>
          <p:cNvPr id="549" name="Google Shape;549;p39"/>
          <p:cNvSpPr txBox="1"/>
          <p:nvPr/>
        </p:nvSpPr>
        <p:spPr>
          <a:xfrm>
            <a:off x="300575" y="943850"/>
            <a:ext cx="2622900" cy="1802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1" i="0" u="none" strike="noStrike" cap="none">
                <a:solidFill>
                  <a:srgbClr val="000000"/>
                </a:solidFill>
                <a:latin typeface="Raleway"/>
                <a:ea typeface="Raleway"/>
                <a:cs typeface="Raleway"/>
                <a:sym typeface="Raleway"/>
              </a:rPr>
              <a:t>Transmission Media</a:t>
            </a:r>
            <a:endParaRPr sz="2400" b="1" i="0" u="none" strike="noStrike" cap="none">
              <a:solidFill>
                <a:srgbClr val="000000"/>
              </a:solidFill>
              <a:latin typeface="Raleway"/>
              <a:ea typeface="Raleway"/>
              <a:cs typeface="Raleway"/>
              <a:sym typeface="Raleway"/>
            </a:endParaRPr>
          </a:p>
        </p:txBody>
      </p:sp>
      <p:sp>
        <p:nvSpPr>
          <p:cNvPr id="550" name="Google Shape;550;p39"/>
          <p:cNvSpPr/>
          <p:nvPr/>
        </p:nvSpPr>
        <p:spPr>
          <a:xfrm>
            <a:off x="2954540" y="1155590"/>
            <a:ext cx="670800" cy="191700"/>
          </a:xfrm>
          <a:prstGeom prs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9"/>
          <p:cNvSpPr txBox="1"/>
          <p:nvPr/>
        </p:nvSpPr>
        <p:spPr>
          <a:xfrm>
            <a:off x="3575175" y="943850"/>
            <a:ext cx="5348400" cy="23970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Raleway"/>
              <a:buChar char="-"/>
            </a:pPr>
            <a:r>
              <a:rPr lang="tr-TR" sz="2200" b="0" i="0" u="none" strike="noStrike" cap="none" dirty="0">
                <a:solidFill>
                  <a:srgbClr val="000000"/>
                </a:solidFill>
                <a:latin typeface="Raleway"/>
                <a:ea typeface="Raleway"/>
                <a:cs typeface="Raleway"/>
                <a:sym typeface="Raleway"/>
              </a:rPr>
              <a:t>A </a:t>
            </a:r>
            <a:r>
              <a:rPr lang="tr-TR" sz="2200" b="0" i="0" u="none" strike="noStrike" cap="none" dirty="0" err="1">
                <a:solidFill>
                  <a:srgbClr val="000000"/>
                </a:solidFill>
                <a:latin typeface="Raleway"/>
                <a:ea typeface="Raleway"/>
                <a:cs typeface="Raleway"/>
                <a:sym typeface="Raleway"/>
              </a:rPr>
              <a:t>communication</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channel</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between</a:t>
            </a:r>
            <a:r>
              <a:rPr lang="tr-TR" sz="2200" b="0" i="0" u="none" strike="noStrike" cap="none" dirty="0">
                <a:solidFill>
                  <a:srgbClr val="000000"/>
                </a:solidFill>
                <a:latin typeface="Raleway"/>
                <a:ea typeface="Raleway"/>
                <a:cs typeface="Raleway"/>
                <a:sym typeface="Raleway"/>
              </a:rPr>
              <a:t> </a:t>
            </a:r>
            <a:r>
              <a:rPr lang="tr-TR" sz="2200" b="1" i="0" u="none" strike="noStrike" cap="none" dirty="0" err="1">
                <a:solidFill>
                  <a:srgbClr val="000000"/>
                </a:solidFill>
                <a:latin typeface="Raleway"/>
                <a:ea typeface="Raleway"/>
                <a:cs typeface="Raleway"/>
                <a:sym typeface="Raleway"/>
              </a:rPr>
              <a:t>nodes</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that</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carries</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the</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information</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from</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the</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sender</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to</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the</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receiver</a:t>
            </a:r>
            <a:endParaRPr sz="2200" b="0" i="0" u="none" strike="noStrike" cap="none" dirty="0">
              <a:solidFill>
                <a:srgbClr val="000000"/>
              </a:solidFill>
              <a:latin typeface="Raleway"/>
              <a:ea typeface="Raleway"/>
              <a:cs typeface="Raleway"/>
              <a:sym typeface="Raleway"/>
            </a:endParaRPr>
          </a:p>
          <a:p>
            <a:pPr marL="457200" marR="0" lvl="0" indent="-368300" algn="l" rtl="0">
              <a:lnSpc>
                <a:spcPct val="100000"/>
              </a:lnSpc>
              <a:spcBef>
                <a:spcPts val="0"/>
              </a:spcBef>
              <a:spcAft>
                <a:spcPts val="0"/>
              </a:spcAft>
              <a:buClr>
                <a:srgbClr val="000000"/>
              </a:buClr>
              <a:buSzPts val="2200"/>
              <a:buFont typeface="Raleway"/>
              <a:buChar char="-"/>
            </a:pPr>
            <a:r>
              <a:rPr lang="tr-TR" sz="2200" b="0" i="0" u="none" strike="noStrike" cap="none" dirty="0">
                <a:solidFill>
                  <a:srgbClr val="000000"/>
                </a:solidFill>
                <a:latin typeface="Raleway"/>
                <a:ea typeface="Raleway"/>
                <a:cs typeface="Raleway"/>
                <a:sym typeface="Raleway"/>
              </a:rPr>
              <a:t>Data is </a:t>
            </a:r>
            <a:r>
              <a:rPr lang="tr-TR" sz="2200" b="0" i="0" u="none" strike="noStrike" cap="none" dirty="0" err="1">
                <a:solidFill>
                  <a:srgbClr val="000000"/>
                </a:solidFill>
                <a:latin typeface="Raleway"/>
                <a:ea typeface="Raleway"/>
                <a:cs typeface="Raleway"/>
                <a:sym typeface="Raleway"/>
              </a:rPr>
              <a:t>transmitted</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through</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the</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electromagnetic</a:t>
            </a:r>
            <a:r>
              <a:rPr lang="tr-TR" sz="2200" b="0" i="0" u="none" strike="noStrike" cap="none" dirty="0">
                <a:solidFill>
                  <a:srgbClr val="000000"/>
                </a:solidFill>
                <a:latin typeface="Raleway"/>
                <a:ea typeface="Raleway"/>
                <a:cs typeface="Raleway"/>
                <a:sym typeface="Raleway"/>
              </a:rPr>
              <a:t> </a:t>
            </a:r>
            <a:r>
              <a:rPr lang="tr-TR" sz="2200" b="0" i="0" u="none" strike="noStrike" cap="none" dirty="0" err="1">
                <a:solidFill>
                  <a:srgbClr val="000000"/>
                </a:solidFill>
                <a:latin typeface="Raleway"/>
                <a:ea typeface="Raleway"/>
                <a:cs typeface="Raleway"/>
                <a:sym typeface="Raleway"/>
              </a:rPr>
              <a:t>signals</a:t>
            </a:r>
            <a:endParaRPr sz="2200" b="0" i="0" u="none" strike="noStrike" cap="none" dirty="0">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p:txBody>
      </p:sp>
      <p:pic>
        <p:nvPicPr>
          <p:cNvPr id="552" name="Google Shape;552;p39" descr="network transmission media ile ilgili görsel sonucu"/>
          <p:cNvPicPr preferRelativeResize="0"/>
          <p:nvPr/>
        </p:nvPicPr>
        <p:blipFill rotWithShape="1">
          <a:blip r:embed="rId3">
            <a:alphaModFix/>
          </a:blip>
          <a:srcRect/>
          <a:stretch/>
        </p:blipFill>
        <p:spPr>
          <a:xfrm>
            <a:off x="1928250" y="2741751"/>
            <a:ext cx="5021256" cy="232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21</a:t>
            </a:fld>
            <a:endParaRPr/>
          </a:p>
        </p:txBody>
      </p:sp>
      <p:sp>
        <p:nvSpPr>
          <p:cNvPr id="558" name="Google Shape;558;p40"/>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Cable Properties</a:t>
            </a:r>
            <a:endParaRPr sz="4800" b="0" i="0" u="none" strike="noStrike" cap="none">
              <a:solidFill>
                <a:srgbClr val="419ED3"/>
              </a:solidFill>
              <a:latin typeface="Raleway SemiBold"/>
              <a:ea typeface="Raleway SemiBold"/>
              <a:cs typeface="Raleway SemiBold"/>
              <a:sym typeface="Raleway SemiBold"/>
            </a:endParaRPr>
          </a:p>
        </p:txBody>
      </p:sp>
      <p:sp>
        <p:nvSpPr>
          <p:cNvPr id="559" name="Google Shape;559;p40"/>
          <p:cNvSpPr txBox="1"/>
          <p:nvPr/>
        </p:nvSpPr>
        <p:spPr>
          <a:xfrm>
            <a:off x="1776625" y="973975"/>
            <a:ext cx="1552800" cy="67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Simplex</a:t>
            </a: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p:txBody>
      </p:sp>
      <p:pic>
        <p:nvPicPr>
          <p:cNvPr id="560" name="Google Shape;560;p40"/>
          <p:cNvPicPr preferRelativeResize="0"/>
          <p:nvPr/>
        </p:nvPicPr>
        <p:blipFill rotWithShape="1">
          <a:blip r:embed="rId3">
            <a:alphaModFix/>
          </a:blip>
          <a:srcRect/>
          <a:stretch/>
        </p:blipFill>
        <p:spPr>
          <a:xfrm>
            <a:off x="4408088" y="800200"/>
            <a:ext cx="3681550" cy="1021975"/>
          </a:xfrm>
          <a:prstGeom prst="rect">
            <a:avLst/>
          </a:prstGeom>
          <a:noFill/>
          <a:ln>
            <a:noFill/>
          </a:ln>
        </p:spPr>
      </p:pic>
      <p:pic>
        <p:nvPicPr>
          <p:cNvPr id="561" name="Google Shape;561;p40"/>
          <p:cNvPicPr preferRelativeResize="0"/>
          <p:nvPr/>
        </p:nvPicPr>
        <p:blipFill rotWithShape="1">
          <a:blip r:embed="rId4">
            <a:alphaModFix/>
          </a:blip>
          <a:srcRect/>
          <a:stretch/>
        </p:blipFill>
        <p:spPr>
          <a:xfrm>
            <a:off x="4494325" y="1968725"/>
            <a:ext cx="2972275" cy="1341550"/>
          </a:xfrm>
          <a:prstGeom prst="rect">
            <a:avLst/>
          </a:prstGeom>
          <a:noFill/>
          <a:ln>
            <a:noFill/>
          </a:ln>
        </p:spPr>
      </p:pic>
      <p:sp>
        <p:nvSpPr>
          <p:cNvPr id="562" name="Google Shape;562;p40"/>
          <p:cNvSpPr txBox="1"/>
          <p:nvPr/>
        </p:nvSpPr>
        <p:spPr>
          <a:xfrm>
            <a:off x="1776625" y="2371925"/>
            <a:ext cx="2546100" cy="67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Half-duplex</a:t>
            </a: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p:txBody>
      </p:sp>
      <p:pic>
        <p:nvPicPr>
          <p:cNvPr id="563" name="Google Shape;563;p40"/>
          <p:cNvPicPr preferRelativeResize="0"/>
          <p:nvPr/>
        </p:nvPicPr>
        <p:blipFill rotWithShape="1">
          <a:blip r:embed="rId5">
            <a:alphaModFix/>
          </a:blip>
          <a:srcRect/>
          <a:stretch/>
        </p:blipFill>
        <p:spPr>
          <a:xfrm>
            <a:off x="4585925" y="3808675"/>
            <a:ext cx="3503725" cy="922025"/>
          </a:xfrm>
          <a:prstGeom prst="rect">
            <a:avLst/>
          </a:prstGeom>
          <a:noFill/>
          <a:ln>
            <a:noFill/>
          </a:ln>
        </p:spPr>
      </p:pic>
      <p:sp>
        <p:nvSpPr>
          <p:cNvPr id="564" name="Google Shape;564;p40"/>
          <p:cNvSpPr txBox="1"/>
          <p:nvPr/>
        </p:nvSpPr>
        <p:spPr>
          <a:xfrm>
            <a:off x="1776625" y="3963975"/>
            <a:ext cx="2546100" cy="67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Full-duplex</a:t>
            </a: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1"/>
          <p:cNvSpPr txBox="1">
            <a:spLocks noGrp="1"/>
          </p:cNvSpPr>
          <p:nvPr>
            <p:ph type="ctrTitle"/>
          </p:nvPr>
        </p:nvSpPr>
        <p:spPr>
          <a:xfrm>
            <a:off x="1085850" y="1687050"/>
            <a:ext cx="6774300" cy="1159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Wide Area Network (WAN)</a:t>
            </a:r>
            <a:endParaRPr>
              <a:solidFill>
                <a:srgbClr val="409CD1"/>
              </a:solidFill>
            </a:endParaRPr>
          </a:p>
        </p:txBody>
      </p:sp>
      <p:sp>
        <p:nvSpPr>
          <p:cNvPr id="570" name="Google Shape;570;p41"/>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4</a:t>
            </a:r>
            <a:endParaRPr sz="3600" b="0" i="0" u="none" strike="noStrike" cap="none">
              <a:solidFill>
                <a:schemeClr val="lt1"/>
              </a:solidFill>
              <a:latin typeface="Raleway Medium"/>
              <a:ea typeface="Raleway Medium"/>
              <a:cs typeface="Raleway Medium"/>
              <a:sym typeface="Raleway Medium"/>
            </a:endParaRPr>
          </a:p>
        </p:txBody>
      </p:sp>
      <p:sp>
        <p:nvSpPr>
          <p:cNvPr id="571" name="Google Shape;571;p41"/>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23</a:t>
            </a:fld>
            <a:endParaRPr/>
          </a:p>
        </p:txBody>
      </p:sp>
      <p:sp>
        <p:nvSpPr>
          <p:cNvPr id="577" name="Google Shape;577;p42"/>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Wide Area Network (WAN)</a:t>
            </a:r>
            <a:endParaRPr sz="4800" b="0" i="0" u="none" strike="noStrike" cap="none">
              <a:solidFill>
                <a:srgbClr val="419ED3"/>
              </a:solidFill>
              <a:latin typeface="Raleway SemiBold"/>
              <a:ea typeface="Raleway SemiBold"/>
              <a:cs typeface="Raleway SemiBold"/>
              <a:sym typeface="Raleway SemiBold"/>
            </a:endParaRPr>
          </a:p>
        </p:txBody>
      </p:sp>
      <p:sp>
        <p:nvSpPr>
          <p:cNvPr id="578" name="Google Shape;578;p42"/>
          <p:cNvSpPr txBox="1"/>
          <p:nvPr/>
        </p:nvSpPr>
        <p:spPr>
          <a:xfrm>
            <a:off x="300575" y="943850"/>
            <a:ext cx="8642100" cy="18027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A </a:t>
            </a:r>
            <a:r>
              <a:rPr lang="tr-TR" sz="2400" b="1" i="0" u="none" strike="noStrike" cap="none">
                <a:solidFill>
                  <a:srgbClr val="000000"/>
                </a:solidFill>
                <a:latin typeface="Raleway"/>
                <a:ea typeface="Raleway"/>
                <a:cs typeface="Raleway"/>
                <a:sym typeface="Raleway"/>
              </a:rPr>
              <a:t>WAN </a:t>
            </a:r>
            <a:r>
              <a:rPr lang="tr-TR" sz="2400" b="0" i="0" u="none" strike="noStrike" cap="none">
                <a:solidFill>
                  <a:srgbClr val="000000"/>
                </a:solidFill>
                <a:latin typeface="Raleway"/>
                <a:ea typeface="Raleway"/>
                <a:cs typeface="Raleway"/>
                <a:sym typeface="Raleway"/>
              </a:rPr>
              <a:t>is a collection of computers and devices connected by a communications network over a wide geographic area</a:t>
            </a: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WANs </a:t>
            </a:r>
            <a:r>
              <a:rPr lang="tr-TR" sz="2400" b="0" i="0" u="none" strike="noStrike" cap="none">
                <a:solidFill>
                  <a:srgbClr val="000000"/>
                </a:solidFill>
                <a:latin typeface="Raleway"/>
                <a:ea typeface="Raleway"/>
                <a:cs typeface="Raleway"/>
                <a:sym typeface="Raleway"/>
              </a:rPr>
              <a:t>are commonly connected either through the Internet or special arrangements made with phone companies or other service providers</a:t>
            </a: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The </a:t>
            </a:r>
            <a:r>
              <a:rPr lang="tr-TR" sz="2400" b="1" i="0" u="none" strike="noStrike" cap="none">
                <a:solidFill>
                  <a:srgbClr val="000000"/>
                </a:solidFill>
                <a:latin typeface="Raleway"/>
                <a:ea typeface="Raleway"/>
                <a:cs typeface="Raleway"/>
                <a:sym typeface="Raleway"/>
              </a:rPr>
              <a:t>Internet </a:t>
            </a:r>
            <a:r>
              <a:rPr lang="tr-TR" sz="2400" b="0" i="0" u="none" strike="noStrike" cap="none">
                <a:solidFill>
                  <a:srgbClr val="000000"/>
                </a:solidFill>
                <a:latin typeface="Raleway"/>
                <a:ea typeface="Raleway"/>
                <a:cs typeface="Raleway"/>
                <a:sym typeface="Raleway"/>
              </a:rPr>
              <a:t>is considered the </a:t>
            </a:r>
            <a:r>
              <a:rPr lang="tr-TR" sz="2400" b="1" i="0" u="none" strike="noStrike" cap="none">
                <a:solidFill>
                  <a:srgbClr val="000000"/>
                </a:solidFill>
                <a:latin typeface="Raleway"/>
                <a:ea typeface="Raleway"/>
                <a:cs typeface="Raleway"/>
                <a:sym typeface="Raleway"/>
              </a:rPr>
              <a:t>largest WAN</a:t>
            </a:r>
            <a:r>
              <a:rPr lang="tr-TR" sz="2400" b="0" i="0" u="none" strike="noStrike" cap="none">
                <a:solidFill>
                  <a:srgbClr val="000000"/>
                </a:solidFill>
                <a:latin typeface="Raleway"/>
                <a:ea typeface="Raleway"/>
                <a:cs typeface="Raleway"/>
                <a:sym typeface="Raleway"/>
              </a:rPr>
              <a:t> in the world</a:t>
            </a:r>
            <a:endParaRPr sz="2400" b="0" i="0" u="none" strike="noStrike" cap="none">
              <a:solidFill>
                <a:srgbClr val="000000"/>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3"/>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Network Topology</a:t>
            </a:r>
            <a:endParaRPr sz="3600">
              <a:solidFill>
                <a:srgbClr val="741B47"/>
              </a:solidFill>
              <a:latin typeface="Raleway Medium"/>
              <a:ea typeface="Raleway Medium"/>
              <a:cs typeface="Raleway Medium"/>
              <a:sym typeface="Raleway Medium"/>
            </a:endParaRPr>
          </a:p>
        </p:txBody>
      </p:sp>
      <p:sp>
        <p:nvSpPr>
          <p:cNvPr id="584" name="Google Shape;584;p43"/>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5</a:t>
            </a:r>
            <a:endParaRPr sz="3600" b="0" i="0" u="none" strike="noStrike" cap="none">
              <a:solidFill>
                <a:schemeClr val="lt1"/>
              </a:solidFill>
              <a:latin typeface="Raleway Medium"/>
              <a:ea typeface="Raleway Medium"/>
              <a:cs typeface="Raleway Medium"/>
              <a:sym typeface="Raleway Medium"/>
            </a:endParaRPr>
          </a:p>
        </p:txBody>
      </p:sp>
      <p:sp>
        <p:nvSpPr>
          <p:cNvPr id="585" name="Google Shape;585;p43"/>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4"/>
          <p:cNvSpPr txBox="1">
            <a:spLocks noGrp="1"/>
          </p:cNvSpPr>
          <p:nvPr>
            <p:ph type="sldNum" idx="12"/>
          </p:nvPr>
        </p:nvSpPr>
        <p:spPr>
          <a:xfrm>
            <a:off x="89538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25</a:t>
            </a:fld>
            <a:endParaRPr/>
          </a:p>
        </p:txBody>
      </p:sp>
      <p:sp>
        <p:nvSpPr>
          <p:cNvPr id="591" name="Google Shape;591;p44"/>
          <p:cNvSpPr txBox="1">
            <a:spLocks noGrp="1"/>
          </p:cNvSpPr>
          <p:nvPr>
            <p:ph type="title"/>
          </p:nvPr>
        </p:nvSpPr>
        <p:spPr>
          <a:xfrm>
            <a:off x="431800"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Network Topology</a:t>
            </a:r>
            <a:endParaRPr sz="4000">
              <a:solidFill>
                <a:srgbClr val="419DD3"/>
              </a:solidFill>
              <a:latin typeface="Raleway Medium"/>
              <a:ea typeface="Raleway Medium"/>
              <a:cs typeface="Raleway Medium"/>
              <a:sym typeface="Raleway Medium"/>
            </a:endParaRPr>
          </a:p>
        </p:txBody>
      </p:sp>
      <p:sp>
        <p:nvSpPr>
          <p:cNvPr id="592" name="Google Shape;592;p44"/>
          <p:cNvSpPr txBox="1"/>
          <p:nvPr/>
        </p:nvSpPr>
        <p:spPr>
          <a:xfrm>
            <a:off x="262225" y="800100"/>
            <a:ext cx="8610000" cy="10830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Network topology</a:t>
            </a:r>
            <a:r>
              <a:rPr lang="tr-TR" sz="2400" b="0" i="0" u="none" strike="noStrike" cap="none">
                <a:solidFill>
                  <a:srgbClr val="000000"/>
                </a:solidFill>
                <a:latin typeface="Raleway"/>
                <a:ea typeface="Raleway"/>
                <a:cs typeface="Raleway"/>
                <a:sym typeface="Raleway"/>
              </a:rPr>
              <a:t> is the description of the arrangement of </a:t>
            </a:r>
            <a:r>
              <a:rPr lang="tr-TR" sz="2400" b="1" i="0" u="none" strike="noStrike" cap="none">
                <a:solidFill>
                  <a:srgbClr val="000000"/>
                </a:solidFill>
                <a:latin typeface="Raleway"/>
                <a:ea typeface="Raleway"/>
                <a:cs typeface="Raleway"/>
                <a:sym typeface="Raleway"/>
              </a:rPr>
              <a:t>nodes </a:t>
            </a:r>
            <a:r>
              <a:rPr lang="tr-TR" sz="2400" b="0" i="0" u="none" strike="noStrike" cap="none">
                <a:solidFill>
                  <a:srgbClr val="000000"/>
                </a:solidFill>
                <a:latin typeface="Raleway"/>
                <a:ea typeface="Raleway"/>
                <a:cs typeface="Raleway"/>
                <a:sym typeface="Raleway"/>
              </a:rPr>
              <a:t>and </a:t>
            </a:r>
            <a:r>
              <a:rPr lang="tr-TR" sz="2400" b="1" i="0" u="none" strike="noStrike" cap="none">
                <a:solidFill>
                  <a:srgbClr val="000000"/>
                </a:solidFill>
                <a:latin typeface="Raleway"/>
                <a:ea typeface="Raleway"/>
                <a:cs typeface="Raleway"/>
                <a:sym typeface="Raleway"/>
              </a:rPr>
              <a:t>connections </a:t>
            </a:r>
            <a:r>
              <a:rPr lang="tr-TR" sz="2400" b="0" i="0" u="none" strike="noStrike" cap="none">
                <a:solidFill>
                  <a:srgbClr val="000000"/>
                </a:solidFill>
                <a:latin typeface="Raleway"/>
                <a:ea typeface="Raleway"/>
                <a:cs typeface="Raleway"/>
                <a:sym typeface="Raleway"/>
              </a:rPr>
              <a:t>in a network</a:t>
            </a:r>
            <a:endParaRPr sz="2400" b="0" i="0" u="none" strike="noStrike" cap="none">
              <a:solidFill>
                <a:srgbClr val="000000"/>
              </a:solidFill>
              <a:latin typeface="Raleway"/>
              <a:ea typeface="Raleway"/>
              <a:cs typeface="Raleway"/>
              <a:sym typeface="Raleway"/>
            </a:endParaRPr>
          </a:p>
        </p:txBody>
      </p:sp>
      <p:sp>
        <p:nvSpPr>
          <p:cNvPr id="593" name="Google Shape;593;p44"/>
          <p:cNvSpPr/>
          <p:nvPr/>
        </p:nvSpPr>
        <p:spPr>
          <a:xfrm>
            <a:off x="3573250" y="2135700"/>
            <a:ext cx="2108700" cy="8721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Arial"/>
                <a:ea typeface="Arial"/>
                <a:cs typeface="Arial"/>
                <a:sym typeface="Arial"/>
              </a:rPr>
              <a:t>Network Topology</a:t>
            </a:r>
            <a:endParaRPr sz="2400" b="0" i="0" u="none" strike="noStrike" cap="none">
              <a:solidFill>
                <a:srgbClr val="000000"/>
              </a:solidFill>
              <a:latin typeface="Arial"/>
              <a:ea typeface="Arial"/>
              <a:cs typeface="Arial"/>
              <a:sym typeface="Arial"/>
            </a:endParaRPr>
          </a:p>
        </p:txBody>
      </p:sp>
      <p:sp>
        <p:nvSpPr>
          <p:cNvPr id="594" name="Google Shape;594;p44"/>
          <p:cNvSpPr/>
          <p:nvPr/>
        </p:nvSpPr>
        <p:spPr>
          <a:xfrm>
            <a:off x="1464550" y="3668325"/>
            <a:ext cx="2108700" cy="8721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Arial"/>
                <a:ea typeface="Arial"/>
                <a:cs typeface="Arial"/>
                <a:sym typeface="Arial"/>
              </a:rPr>
              <a:t>Physical Topology</a:t>
            </a:r>
            <a:endParaRPr sz="2400" b="0" i="0" u="none" strike="noStrike" cap="none">
              <a:solidFill>
                <a:srgbClr val="000000"/>
              </a:solidFill>
              <a:latin typeface="Arial"/>
              <a:ea typeface="Arial"/>
              <a:cs typeface="Arial"/>
              <a:sym typeface="Arial"/>
            </a:endParaRPr>
          </a:p>
        </p:txBody>
      </p:sp>
      <p:sp>
        <p:nvSpPr>
          <p:cNvPr id="595" name="Google Shape;595;p44"/>
          <p:cNvSpPr/>
          <p:nvPr/>
        </p:nvSpPr>
        <p:spPr>
          <a:xfrm>
            <a:off x="5604275" y="3668325"/>
            <a:ext cx="2108700" cy="8721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Arial"/>
                <a:ea typeface="Arial"/>
                <a:cs typeface="Arial"/>
                <a:sym typeface="Arial"/>
              </a:rPr>
              <a:t>Logical Topology</a:t>
            </a:r>
            <a:endParaRPr sz="2400" b="0" i="0" u="none" strike="noStrike" cap="none">
              <a:solidFill>
                <a:srgbClr val="000000"/>
              </a:solidFill>
              <a:latin typeface="Arial"/>
              <a:ea typeface="Arial"/>
              <a:cs typeface="Arial"/>
              <a:sym typeface="Arial"/>
            </a:endParaRPr>
          </a:p>
        </p:txBody>
      </p:sp>
      <p:cxnSp>
        <p:nvCxnSpPr>
          <p:cNvPr id="596" name="Google Shape;596;p44"/>
          <p:cNvCxnSpPr>
            <a:stCxn id="593" idx="2"/>
            <a:endCxn id="595" idx="0"/>
          </p:cNvCxnSpPr>
          <p:nvPr/>
        </p:nvCxnSpPr>
        <p:spPr>
          <a:xfrm rot="-5400000" flipH="1">
            <a:off x="5312800" y="2322600"/>
            <a:ext cx="660600" cy="2031000"/>
          </a:xfrm>
          <a:prstGeom prst="bentConnector3">
            <a:avLst>
              <a:gd name="adj1" fmla="val 49994"/>
            </a:avLst>
          </a:prstGeom>
          <a:noFill/>
          <a:ln w="28575" cap="flat" cmpd="sng">
            <a:solidFill>
              <a:schemeClr val="dk2"/>
            </a:solidFill>
            <a:prstDash val="solid"/>
            <a:round/>
            <a:headEnd type="none" w="sm" len="sm"/>
            <a:tailEnd type="none" w="sm" len="sm"/>
          </a:ln>
        </p:spPr>
      </p:cxnSp>
      <p:cxnSp>
        <p:nvCxnSpPr>
          <p:cNvPr id="597" name="Google Shape;597;p44"/>
          <p:cNvCxnSpPr>
            <a:stCxn id="593" idx="2"/>
            <a:endCxn id="594" idx="0"/>
          </p:cNvCxnSpPr>
          <p:nvPr/>
        </p:nvCxnSpPr>
        <p:spPr>
          <a:xfrm rot="5400000">
            <a:off x="3242950" y="2283750"/>
            <a:ext cx="660600" cy="2108700"/>
          </a:xfrm>
          <a:prstGeom prst="bentConnector3">
            <a:avLst>
              <a:gd name="adj1" fmla="val 49994"/>
            </a:avLst>
          </a:prstGeom>
          <a:noFill/>
          <a:ln w="28575" cap="flat" cmpd="sng">
            <a:solidFill>
              <a:schemeClr val="dk2"/>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26</a:t>
            </a:fld>
            <a:endParaRPr/>
          </a:p>
        </p:txBody>
      </p:sp>
      <p:sp>
        <p:nvSpPr>
          <p:cNvPr id="603" name="Google Shape;603;p45"/>
          <p:cNvSpPr txBox="1">
            <a:spLocks noGrp="1"/>
          </p:cNvSpPr>
          <p:nvPr>
            <p:ph type="title"/>
          </p:nvPr>
        </p:nvSpPr>
        <p:spPr>
          <a:xfrm>
            <a:off x="431800"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Network Topology</a:t>
            </a:r>
            <a:endParaRPr sz="4000">
              <a:solidFill>
                <a:srgbClr val="419DD3"/>
              </a:solidFill>
              <a:latin typeface="Raleway Medium"/>
              <a:ea typeface="Raleway Medium"/>
              <a:cs typeface="Raleway Medium"/>
              <a:sym typeface="Raleway Medium"/>
            </a:endParaRPr>
          </a:p>
        </p:txBody>
      </p:sp>
      <p:sp>
        <p:nvSpPr>
          <p:cNvPr id="604" name="Google Shape;604;p45"/>
          <p:cNvSpPr txBox="1"/>
          <p:nvPr/>
        </p:nvSpPr>
        <p:spPr>
          <a:xfrm>
            <a:off x="262225" y="800100"/>
            <a:ext cx="8386800" cy="10830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A</a:t>
            </a:r>
            <a:r>
              <a:rPr lang="tr-TR" sz="2400" b="1" i="0" u="none" strike="noStrike" cap="none">
                <a:solidFill>
                  <a:srgbClr val="000000"/>
                </a:solidFill>
                <a:latin typeface="Raleway"/>
                <a:ea typeface="Raleway"/>
                <a:cs typeface="Raleway"/>
                <a:sym typeface="Raleway"/>
              </a:rPr>
              <a:t> physical topology </a:t>
            </a:r>
            <a:r>
              <a:rPr lang="tr-TR" sz="2400" b="0" i="0" u="none" strike="noStrike" cap="none">
                <a:solidFill>
                  <a:srgbClr val="000000"/>
                </a:solidFill>
                <a:latin typeface="Raleway"/>
                <a:ea typeface="Raleway"/>
                <a:cs typeface="Raleway"/>
                <a:sym typeface="Raleway"/>
              </a:rPr>
              <a:t>details how devices are physically connected</a:t>
            </a: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Depends on:</a:t>
            </a: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900"/>
              <a:buFont typeface="Arial"/>
              <a:buNone/>
            </a:pPr>
            <a:r>
              <a:rPr lang="tr-TR" sz="1900" b="0" i="0" u="none" strike="noStrike" cap="none">
                <a:solidFill>
                  <a:srgbClr val="000000"/>
                </a:solidFill>
                <a:latin typeface="Raleway"/>
                <a:ea typeface="Raleway"/>
                <a:cs typeface="Raleway"/>
                <a:sym typeface="Raleway"/>
              </a:rPr>
              <a:t>- Office layout</a:t>
            </a:r>
            <a:endParaRPr sz="19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900"/>
              <a:buFont typeface="Arial"/>
              <a:buNone/>
            </a:pPr>
            <a:r>
              <a:rPr lang="tr-TR" sz="1900" b="0" i="0" u="none" strike="noStrike" cap="none">
                <a:solidFill>
                  <a:srgbClr val="000000"/>
                </a:solidFill>
                <a:latin typeface="Raleway"/>
                <a:ea typeface="Raleway"/>
                <a:cs typeface="Raleway"/>
                <a:sym typeface="Raleway"/>
              </a:rPr>
              <a:t>- Troubleshooting techniques</a:t>
            </a:r>
            <a:endParaRPr sz="19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900"/>
              <a:buFont typeface="Arial"/>
              <a:buNone/>
            </a:pPr>
            <a:r>
              <a:rPr lang="tr-TR" sz="1900" b="0" i="0" u="none" strike="noStrike" cap="none">
                <a:solidFill>
                  <a:srgbClr val="000000"/>
                </a:solidFill>
                <a:latin typeface="Raleway"/>
                <a:ea typeface="Raleway"/>
                <a:cs typeface="Raleway"/>
                <a:sym typeface="Raleway"/>
              </a:rPr>
              <a:t>- Cost of installation</a:t>
            </a:r>
            <a:endParaRPr sz="19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900"/>
              <a:buFont typeface="Arial"/>
              <a:buNone/>
            </a:pPr>
            <a:r>
              <a:rPr lang="tr-TR" sz="1900" b="0" i="0" u="none" strike="noStrike" cap="none">
                <a:solidFill>
                  <a:srgbClr val="000000"/>
                </a:solidFill>
                <a:latin typeface="Raleway"/>
                <a:ea typeface="Raleway"/>
                <a:cs typeface="Raleway"/>
                <a:sym typeface="Raleway"/>
              </a:rPr>
              <a:t>- Type of cable used</a:t>
            </a:r>
            <a:endParaRPr sz="1900" b="0" i="0" u="none" strike="noStrike" cap="none">
              <a:solidFill>
                <a:srgbClr val="000000"/>
              </a:solidFill>
              <a:latin typeface="Raleway"/>
              <a:ea typeface="Raleway"/>
              <a:cs typeface="Raleway"/>
              <a:sym typeface="Raleway"/>
            </a:endParaRPr>
          </a:p>
        </p:txBody>
      </p:sp>
      <p:pic>
        <p:nvPicPr>
          <p:cNvPr id="605" name="Google Shape;605;p45" descr="what is network topoplogy ile ilgili görsel sonucu"/>
          <p:cNvPicPr preferRelativeResize="0"/>
          <p:nvPr/>
        </p:nvPicPr>
        <p:blipFill rotWithShape="1">
          <a:blip r:embed="rId3">
            <a:alphaModFix/>
          </a:blip>
          <a:srcRect/>
          <a:stretch/>
        </p:blipFill>
        <p:spPr>
          <a:xfrm>
            <a:off x="3612225" y="1821125"/>
            <a:ext cx="5493700" cy="2319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27</a:t>
            </a:fld>
            <a:endParaRPr/>
          </a:p>
        </p:txBody>
      </p:sp>
      <p:sp>
        <p:nvSpPr>
          <p:cNvPr id="611" name="Google Shape;611;p46"/>
          <p:cNvSpPr txBox="1">
            <a:spLocks noGrp="1"/>
          </p:cNvSpPr>
          <p:nvPr>
            <p:ph type="title"/>
          </p:nvPr>
        </p:nvSpPr>
        <p:spPr>
          <a:xfrm>
            <a:off x="431800"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Network Topology</a:t>
            </a:r>
            <a:endParaRPr sz="4000">
              <a:solidFill>
                <a:srgbClr val="419DD3"/>
              </a:solidFill>
              <a:latin typeface="Raleway Medium"/>
              <a:ea typeface="Raleway Medium"/>
              <a:cs typeface="Raleway Medium"/>
              <a:sym typeface="Raleway Medium"/>
            </a:endParaRPr>
          </a:p>
        </p:txBody>
      </p:sp>
      <p:sp>
        <p:nvSpPr>
          <p:cNvPr id="612" name="Google Shape;612;p46"/>
          <p:cNvSpPr txBox="1"/>
          <p:nvPr/>
        </p:nvSpPr>
        <p:spPr>
          <a:xfrm>
            <a:off x="431800" y="1768175"/>
            <a:ext cx="8386800" cy="10830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Logical topology</a:t>
            </a:r>
            <a:r>
              <a:rPr lang="tr-TR" sz="2400" b="0" i="0" u="none" strike="noStrike" cap="none">
                <a:solidFill>
                  <a:srgbClr val="000000"/>
                </a:solidFill>
                <a:latin typeface="Raleway"/>
                <a:ea typeface="Raleway"/>
                <a:cs typeface="Raleway"/>
                <a:sym typeface="Raleway"/>
              </a:rPr>
              <a:t> describes the way in which a network transmits information from network/computer to another</a:t>
            </a: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It’s not the way the network looks or how it is laid out</a:t>
            </a: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7"/>
          <p:cNvSpPr txBox="1">
            <a:spLocks noGrp="1"/>
          </p:cNvSpPr>
          <p:nvPr>
            <p:ph type="ctrTitle"/>
          </p:nvPr>
        </p:nvSpPr>
        <p:spPr>
          <a:xfrm>
            <a:off x="1018750" y="2339989"/>
            <a:ext cx="7904700" cy="1159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Physical Network Topologies</a:t>
            </a:r>
            <a:endParaRPr>
              <a:solidFill>
                <a:srgbClr val="409CD1"/>
              </a:solidFill>
            </a:endParaRPr>
          </a:p>
        </p:txBody>
      </p:sp>
      <p:sp>
        <p:nvSpPr>
          <p:cNvPr id="618" name="Google Shape;618;p47"/>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6</a:t>
            </a:r>
            <a:endParaRPr sz="3600" b="0" i="0" u="none" strike="noStrike" cap="none">
              <a:solidFill>
                <a:schemeClr val="lt1"/>
              </a:solidFill>
              <a:latin typeface="Raleway Medium"/>
              <a:ea typeface="Raleway Medium"/>
              <a:cs typeface="Raleway Medium"/>
              <a:sym typeface="Raleway Medium"/>
            </a:endParaRPr>
          </a:p>
        </p:txBody>
      </p:sp>
      <p:sp>
        <p:nvSpPr>
          <p:cNvPr id="619" name="Google Shape;619;p47"/>
          <p:cNvSpPr txBox="1">
            <a:spLocks noGrp="1"/>
          </p:cNvSpPr>
          <p:nvPr>
            <p:ph type="subTitle" idx="1"/>
          </p:nvPr>
        </p:nvSpPr>
        <p:spPr>
          <a:xfrm>
            <a:off x="1085850" y="2997975"/>
            <a:ext cx="69654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r>
              <a:rPr lang="tr-TR" dirty="0" err="1"/>
              <a:t>Bus</a:t>
            </a:r>
            <a:r>
              <a:rPr lang="tr-TR" dirty="0"/>
              <a:t> </a:t>
            </a:r>
            <a:r>
              <a:rPr lang="tr-TR" dirty="0" err="1"/>
              <a:t>Topology</a:t>
            </a:r>
            <a:r>
              <a:rPr lang="tr-TR" dirty="0"/>
              <a:t>			Star </a:t>
            </a:r>
            <a:r>
              <a:rPr lang="tr-TR" dirty="0" err="1"/>
              <a:t>Topology</a:t>
            </a:r>
            <a:endParaRPr dirty="0"/>
          </a:p>
          <a:p>
            <a:pPr marL="0" lvl="0" indent="0" algn="l" rtl="0">
              <a:lnSpc>
                <a:spcPct val="110000"/>
              </a:lnSpc>
              <a:spcBef>
                <a:spcPts val="0"/>
              </a:spcBef>
              <a:spcAft>
                <a:spcPts val="0"/>
              </a:spcAft>
              <a:buSzPts val="1800"/>
              <a:buNone/>
            </a:pPr>
            <a:r>
              <a:rPr lang="tr-TR" dirty="0"/>
              <a:t>Ring </a:t>
            </a:r>
            <a:r>
              <a:rPr lang="tr-TR" dirty="0" err="1"/>
              <a:t>Topology</a:t>
            </a:r>
            <a:r>
              <a:rPr lang="tr-TR" dirty="0"/>
              <a:t>			Mesh </a:t>
            </a:r>
            <a:r>
              <a:rPr lang="tr-TR" dirty="0" err="1"/>
              <a:t>Topology</a:t>
            </a:r>
            <a:endParaRPr dirty="0"/>
          </a:p>
          <a:p>
            <a:pPr marL="0" lvl="0" indent="0" algn="l" rtl="0">
              <a:lnSpc>
                <a:spcPct val="110000"/>
              </a:lnSpc>
              <a:spcBef>
                <a:spcPts val="0"/>
              </a:spcBef>
              <a:spcAft>
                <a:spcPts val="0"/>
              </a:spcAft>
              <a:buSzPts val="1800"/>
              <a:buNone/>
            </a:pPr>
            <a:r>
              <a:rPr lang="tr-TR" dirty="0" err="1"/>
              <a:t>Tree</a:t>
            </a:r>
            <a:r>
              <a:rPr lang="tr-TR" dirty="0"/>
              <a:t> </a:t>
            </a:r>
            <a:r>
              <a:rPr lang="tr-TR" dirty="0" err="1"/>
              <a:t>Topology</a:t>
            </a:r>
            <a:r>
              <a:rPr lang="tr-TR" dirty="0"/>
              <a:t>			</a:t>
            </a:r>
            <a:r>
              <a:rPr lang="tr-TR" dirty="0" err="1"/>
              <a:t>Hybrid</a:t>
            </a:r>
            <a:r>
              <a:rPr lang="tr-TR" dirty="0"/>
              <a:t> </a:t>
            </a:r>
            <a:r>
              <a:rPr lang="tr-TR" dirty="0" err="1"/>
              <a:t>Topology</a:t>
            </a:r>
            <a:endParaRPr dirty="0"/>
          </a:p>
          <a:p>
            <a:pPr marL="0" lvl="0" indent="0" algn="l" rtl="0">
              <a:lnSpc>
                <a:spcPct val="110000"/>
              </a:lnSpc>
              <a:spcBef>
                <a:spcPts val="0"/>
              </a:spcBef>
              <a:spcAft>
                <a:spcPts val="0"/>
              </a:spcAft>
              <a:buSzPts val="1800"/>
              <a:buNone/>
            </a:pPr>
            <a:endParaRPr dirty="0"/>
          </a:p>
          <a:p>
            <a:pPr marL="0" lvl="0" indent="0" algn="l" rtl="0">
              <a:lnSpc>
                <a:spcPct val="110000"/>
              </a:lnSpc>
              <a:spcBef>
                <a:spcPts val="0"/>
              </a:spcBef>
              <a:spcAft>
                <a:spcPts val="0"/>
              </a:spcAft>
              <a:buSzPts val="18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29</a:t>
            </a:fld>
            <a:endParaRPr/>
          </a:p>
        </p:txBody>
      </p:sp>
      <p:sp>
        <p:nvSpPr>
          <p:cNvPr id="625" name="Google Shape;625;p48"/>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Physical Network Topologies</a:t>
            </a:r>
            <a:endParaRPr sz="4800" b="0" i="0" u="none" strike="noStrike" cap="none">
              <a:solidFill>
                <a:srgbClr val="419ED3"/>
              </a:solidFill>
              <a:latin typeface="Raleway SemiBold"/>
              <a:ea typeface="Raleway SemiBold"/>
              <a:cs typeface="Raleway SemiBold"/>
              <a:sym typeface="Raleway SemiBold"/>
            </a:endParaRPr>
          </a:p>
        </p:txBody>
      </p:sp>
      <p:sp>
        <p:nvSpPr>
          <p:cNvPr id="626" name="Google Shape;626;p48"/>
          <p:cNvSpPr txBox="1"/>
          <p:nvPr/>
        </p:nvSpPr>
        <p:spPr>
          <a:xfrm>
            <a:off x="300575" y="790975"/>
            <a:ext cx="8386800" cy="18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Bus Topology:</a:t>
            </a: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Every node is connected in series along a linear path</a:t>
            </a: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p:txBody>
      </p:sp>
      <p:pic>
        <p:nvPicPr>
          <p:cNvPr id="627" name="Google Shape;627;p48"/>
          <p:cNvPicPr preferRelativeResize="0"/>
          <p:nvPr/>
        </p:nvPicPr>
        <p:blipFill rotWithShape="1">
          <a:blip r:embed="rId3">
            <a:alphaModFix/>
          </a:blip>
          <a:srcRect/>
          <a:stretch/>
        </p:blipFill>
        <p:spPr>
          <a:xfrm>
            <a:off x="2217550" y="1756900"/>
            <a:ext cx="3987324" cy="1993650"/>
          </a:xfrm>
          <a:prstGeom prst="rect">
            <a:avLst/>
          </a:prstGeom>
          <a:noFill/>
          <a:ln>
            <a:noFill/>
          </a:ln>
        </p:spPr>
      </p:pic>
      <p:cxnSp>
        <p:nvCxnSpPr>
          <p:cNvPr id="628" name="Google Shape;628;p48"/>
          <p:cNvCxnSpPr/>
          <p:nvPr/>
        </p:nvCxnSpPr>
        <p:spPr>
          <a:xfrm rot="10800000" flipH="1">
            <a:off x="1715725" y="2779850"/>
            <a:ext cx="766800" cy="431100"/>
          </a:xfrm>
          <a:prstGeom prst="straightConnector1">
            <a:avLst/>
          </a:prstGeom>
          <a:noFill/>
          <a:ln w="28575" cap="flat" cmpd="sng">
            <a:solidFill>
              <a:schemeClr val="dk2"/>
            </a:solidFill>
            <a:prstDash val="solid"/>
            <a:round/>
            <a:headEnd type="none" w="sm" len="sm"/>
            <a:tailEnd type="triangle" w="med" len="med"/>
          </a:ln>
        </p:spPr>
      </p:cxnSp>
      <p:sp>
        <p:nvSpPr>
          <p:cNvPr id="629" name="Google Shape;629;p48"/>
          <p:cNvSpPr txBox="1"/>
          <p:nvPr/>
        </p:nvSpPr>
        <p:spPr>
          <a:xfrm>
            <a:off x="996825" y="3106450"/>
            <a:ext cx="12843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1" i="0" u="none" strike="noStrike" cap="none">
                <a:solidFill>
                  <a:srgbClr val="000000"/>
                </a:solidFill>
                <a:latin typeface="Barlow"/>
                <a:ea typeface="Barlow"/>
                <a:cs typeface="Barlow"/>
                <a:sym typeface="Barlow"/>
              </a:rPr>
              <a:t>backbone</a:t>
            </a:r>
            <a:endParaRPr sz="1400" b="1" i="0" u="none" strike="noStrike" cap="none">
              <a:solidFill>
                <a:srgbClr val="000000"/>
              </a:solidFill>
              <a:latin typeface="Barlow"/>
              <a:ea typeface="Barlow"/>
              <a:cs typeface="Barlow"/>
              <a:sym typeface="Barlow"/>
            </a:endParaRPr>
          </a:p>
        </p:txBody>
      </p:sp>
      <p:pic>
        <p:nvPicPr>
          <p:cNvPr id="630" name="Google Shape;630;p48" descr="ok icon"/>
          <p:cNvPicPr preferRelativeResize="0"/>
          <p:nvPr/>
        </p:nvPicPr>
        <p:blipFill rotWithShape="1">
          <a:blip r:embed="rId4">
            <a:alphaModFix/>
          </a:blip>
          <a:srcRect/>
          <a:stretch/>
        </p:blipFill>
        <p:spPr>
          <a:xfrm>
            <a:off x="1209825" y="3863150"/>
            <a:ext cx="387275" cy="387275"/>
          </a:xfrm>
          <a:prstGeom prst="rect">
            <a:avLst/>
          </a:prstGeom>
          <a:noFill/>
          <a:ln>
            <a:noFill/>
          </a:ln>
        </p:spPr>
      </p:pic>
      <p:pic>
        <p:nvPicPr>
          <p:cNvPr id="631" name="Google Shape;631;p48" descr="x mark 3 icon"/>
          <p:cNvPicPr preferRelativeResize="0"/>
          <p:nvPr/>
        </p:nvPicPr>
        <p:blipFill rotWithShape="1">
          <a:blip r:embed="rId5">
            <a:alphaModFix/>
          </a:blip>
          <a:srcRect/>
          <a:stretch/>
        </p:blipFill>
        <p:spPr>
          <a:xfrm>
            <a:off x="4782425" y="3710750"/>
            <a:ext cx="387275" cy="387275"/>
          </a:xfrm>
          <a:prstGeom prst="rect">
            <a:avLst/>
          </a:prstGeom>
          <a:noFill/>
          <a:ln>
            <a:noFill/>
          </a:ln>
        </p:spPr>
      </p:pic>
      <p:sp>
        <p:nvSpPr>
          <p:cNvPr id="632" name="Google Shape;632;p48"/>
          <p:cNvSpPr txBox="1"/>
          <p:nvPr/>
        </p:nvSpPr>
        <p:spPr>
          <a:xfrm>
            <a:off x="1597100" y="379562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Keeps the layout simple</a:t>
            </a:r>
            <a:endParaRPr sz="1800" b="0" i="0" u="none" strike="noStrike" cap="none">
              <a:solidFill>
                <a:srgbClr val="000000"/>
              </a:solidFill>
              <a:latin typeface="Arial"/>
              <a:ea typeface="Arial"/>
              <a:cs typeface="Arial"/>
              <a:sym typeface="Arial"/>
            </a:endParaRPr>
          </a:p>
        </p:txBody>
      </p:sp>
      <p:pic>
        <p:nvPicPr>
          <p:cNvPr id="633" name="Google Shape;633;p48" descr="ok icon"/>
          <p:cNvPicPr preferRelativeResize="0"/>
          <p:nvPr/>
        </p:nvPicPr>
        <p:blipFill rotWithShape="1">
          <a:blip r:embed="rId4">
            <a:alphaModFix/>
          </a:blip>
          <a:srcRect/>
          <a:stretch/>
        </p:blipFill>
        <p:spPr>
          <a:xfrm>
            <a:off x="1209825" y="4396550"/>
            <a:ext cx="387275" cy="387275"/>
          </a:xfrm>
          <a:prstGeom prst="rect">
            <a:avLst/>
          </a:prstGeom>
          <a:noFill/>
          <a:ln>
            <a:noFill/>
          </a:ln>
        </p:spPr>
      </p:pic>
      <p:sp>
        <p:nvSpPr>
          <p:cNvPr id="634" name="Google Shape;634;p48"/>
          <p:cNvSpPr txBox="1"/>
          <p:nvPr/>
        </p:nvSpPr>
        <p:spPr>
          <a:xfrm>
            <a:off x="1597100" y="4329025"/>
            <a:ext cx="25293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Cost effective</a:t>
            </a:r>
            <a:endParaRPr sz="1800" b="0" i="0" u="none" strike="noStrike" cap="none">
              <a:solidFill>
                <a:srgbClr val="000000"/>
              </a:solidFill>
              <a:latin typeface="Arial"/>
              <a:ea typeface="Arial"/>
              <a:cs typeface="Arial"/>
              <a:sym typeface="Arial"/>
            </a:endParaRPr>
          </a:p>
        </p:txBody>
      </p:sp>
      <p:sp>
        <p:nvSpPr>
          <p:cNvPr id="635" name="Google Shape;635;p48"/>
          <p:cNvSpPr txBox="1"/>
          <p:nvPr/>
        </p:nvSpPr>
        <p:spPr>
          <a:xfrm>
            <a:off x="5210600" y="3567025"/>
            <a:ext cx="37512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If backbone fails entire network goes down</a:t>
            </a:r>
            <a:endParaRPr sz="1800" b="0" i="0" u="none" strike="noStrike" cap="none">
              <a:solidFill>
                <a:srgbClr val="000000"/>
              </a:solidFill>
              <a:latin typeface="Arial"/>
              <a:ea typeface="Arial"/>
              <a:cs typeface="Arial"/>
              <a:sym typeface="Arial"/>
            </a:endParaRPr>
          </a:p>
        </p:txBody>
      </p:sp>
      <p:pic>
        <p:nvPicPr>
          <p:cNvPr id="636" name="Google Shape;636;p48" descr="x mark 3 icon"/>
          <p:cNvPicPr preferRelativeResize="0"/>
          <p:nvPr/>
        </p:nvPicPr>
        <p:blipFill rotWithShape="1">
          <a:blip r:embed="rId5">
            <a:alphaModFix/>
          </a:blip>
          <a:srcRect/>
          <a:stretch/>
        </p:blipFill>
        <p:spPr>
          <a:xfrm>
            <a:off x="4782425" y="4234307"/>
            <a:ext cx="387275" cy="387275"/>
          </a:xfrm>
          <a:prstGeom prst="rect">
            <a:avLst/>
          </a:prstGeom>
          <a:noFill/>
          <a:ln>
            <a:noFill/>
          </a:ln>
        </p:spPr>
      </p:pic>
      <p:sp>
        <p:nvSpPr>
          <p:cNvPr id="637" name="Google Shape;637;p48"/>
          <p:cNvSpPr txBox="1"/>
          <p:nvPr/>
        </p:nvSpPr>
        <p:spPr>
          <a:xfrm>
            <a:off x="5210600" y="4176625"/>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Decreased network performance</a:t>
            </a:r>
            <a:endParaRPr sz="1800" b="0" i="0" u="none" strike="noStrike" cap="none">
              <a:solidFill>
                <a:srgbClr val="000000"/>
              </a:solidFill>
              <a:latin typeface="Arial"/>
              <a:ea typeface="Arial"/>
              <a:cs typeface="Arial"/>
              <a:sym typeface="Arial"/>
            </a:endParaRPr>
          </a:p>
        </p:txBody>
      </p:sp>
      <p:pic>
        <p:nvPicPr>
          <p:cNvPr id="638" name="Google Shape;638;p48" descr="x mark 3 icon"/>
          <p:cNvPicPr preferRelativeResize="0"/>
          <p:nvPr/>
        </p:nvPicPr>
        <p:blipFill rotWithShape="1">
          <a:blip r:embed="rId5">
            <a:alphaModFix/>
          </a:blip>
          <a:srcRect/>
          <a:stretch/>
        </p:blipFill>
        <p:spPr>
          <a:xfrm>
            <a:off x="4782425" y="4741615"/>
            <a:ext cx="387275" cy="387275"/>
          </a:xfrm>
          <a:prstGeom prst="rect">
            <a:avLst/>
          </a:prstGeom>
          <a:noFill/>
          <a:ln>
            <a:noFill/>
          </a:ln>
        </p:spPr>
      </p:pic>
      <p:sp>
        <p:nvSpPr>
          <p:cNvPr id="639" name="Google Shape;639;p48"/>
          <p:cNvSpPr txBox="1"/>
          <p:nvPr/>
        </p:nvSpPr>
        <p:spPr>
          <a:xfrm>
            <a:off x="5210600" y="4693780"/>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dirty="0">
                <a:solidFill>
                  <a:srgbClr val="000000"/>
                </a:solidFill>
                <a:latin typeface="Arial"/>
                <a:ea typeface="Arial"/>
                <a:cs typeface="Arial"/>
                <a:sym typeface="Arial"/>
              </a:rPr>
              <a:t>Not </a:t>
            </a:r>
            <a:r>
              <a:rPr lang="tr-TR" sz="1800" b="0" i="0" u="none" strike="noStrike" cap="none" dirty="0" err="1">
                <a:solidFill>
                  <a:srgbClr val="000000"/>
                </a:solidFill>
                <a:latin typeface="Arial"/>
                <a:ea typeface="Arial"/>
                <a:cs typeface="Arial"/>
                <a:sym typeface="Arial"/>
              </a:rPr>
              <a:t>scalable</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2"/>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3</a:t>
            </a:fld>
            <a:endParaRPr/>
          </a:p>
        </p:txBody>
      </p:sp>
      <p:sp>
        <p:nvSpPr>
          <p:cNvPr id="384" name="Google Shape;384;p22"/>
          <p:cNvSpPr txBox="1">
            <a:spLocks noGrp="1"/>
          </p:cNvSpPr>
          <p:nvPr>
            <p:ph type="ctrTitle" idx="4294967295"/>
          </p:nvPr>
        </p:nvSpPr>
        <p:spPr>
          <a:xfrm>
            <a:off x="1264525" y="0"/>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385" name="Google Shape;385;p22"/>
          <p:cNvSpPr txBox="1">
            <a:spLocks noGrp="1"/>
          </p:cNvSpPr>
          <p:nvPr>
            <p:ph type="subTitle" idx="4294967295"/>
          </p:nvPr>
        </p:nvSpPr>
        <p:spPr>
          <a:xfrm>
            <a:off x="845725" y="924875"/>
            <a:ext cx="7842300" cy="2529900"/>
          </a:xfrm>
          <a:prstGeom prst="rect">
            <a:avLst/>
          </a:prstGeom>
          <a:noFill/>
          <a:ln>
            <a:noFill/>
          </a:ln>
        </p:spPr>
        <p:txBody>
          <a:bodyPr spcFirstLastPara="1" wrap="square" lIns="0" tIns="0" rIns="0" bIns="0" anchor="t" anchorCtr="0">
            <a:noAutofit/>
          </a:bodyPr>
          <a:lstStyle/>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Network Topology</a:t>
            </a:r>
            <a:endParaRPr sz="3600" b="0" i="0" u="none" strike="noStrike" cap="none">
              <a:solidFill>
                <a:schemeClr val="dk1"/>
              </a:solidFill>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Physical Network Topologies</a:t>
            </a:r>
            <a:endParaRPr sz="3600" b="0" i="0" u="none" strike="noStrike" cap="none">
              <a:solidFill>
                <a:schemeClr val="dk1"/>
              </a:solidFill>
              <a:latin typeface="Raleway"/>
              <a:ea typeface="Raleway"/>
              <a:cs typeface="Raleway"/>
              <a:sym typeface="Raleway"/>
            </a:endParaRPr>
          </a:p>
          <a:p>
            <a:pPr marL="457200" marR="0" lvl="0" indent="-342900" algn="l" rtl="0">
              <a:lnSpc>
                <a:spcPct val="110000"/>
              </a:lnSpc>
              <a:spcBef>
                <a:spcPts val="0"/>
              </a:spcBef>
              <a:spcAft>
                <a:spcPts val="0"/>
              </a:spcAft>
              <a:buClr>
                <a:schemeClr val="dk1"/>
              </a:buClr>
              <a:buSzPts val="1800"/>
              <a:buFont typeface="Raleway"/>
              <a:buChar char="●"/>
            </a:pPr>
            <a:r>
              <a:rPr lang="tr-TR" sz="1800" b="0" i="0" u="none" strike="noStrike" cap="none">
                <a:solidFill>
                  <a:schemeClr val="dk1"/>
                </a:solidFill>
                <a:latin typeface="Raleway"/>
                <a:ea typeface="Raleway"/>
                <a:cs typeface="Raleway"/>
                <a:sym typeface="Raleway"/>
              </a:rPr>
              <a:t>Bus Topology</a:t>
            </a:r>
            <a:endParaRPr sz="1800" b="0" i="0" u="none" strike="noStrike" cap="none">
              <a:solidFill>
                <a:schemeClr val="dk1"/>
              </a:solidFill>
              <a:latin typeface="Raleway"/>
              <a:ea typeface="Raleway"/>
              <a:cs typeface="Raleway"/>
              <a:sym typeface="Raleway"/>
            </a:endParaRPr>
          </a:p>
          <a:p>
            <a:pPr marL="457200" marR="0" lvl="0" indent="-342900" algn="l" rtl="0">
              <a:lnSpc>
                <a:spcPct val="110000"/>
              </a:lnSpc>
              <a:spcBef>
                <a:spcPts val="0"/>
              </a:spcBef>
              <a:spcAft>
                <a:spcPts val="0"/>
              </a:spcAft>
              <a:buClr>
                <a:schemeClr val="dk1"/>
              </a:buClr>
              <a:buSzPts val="1800"/>
              <a:buFont typeface="Raleway"/>
              <a:buChar char="●"/>
            </a:pPr>
            <a:r>
              <a:rPr lang="tr-TR" sz="1800" b="0" i="0" u="none" strike="noStrike" cap="none">
                <a:solidFill>
                  <a:schemeClr val="dk1"/>
                </a:solidFill>
                <a:latin typeface="Raleway"/>
                <a:ea typeface="Raleway"/>
                <a:cs typeface="Raleway"/>
                <a:sym typeface="Raleway"/>
              </a:rPr>
              <a:t>Star Topology</a:t>
            </a:r>
            <a:endParaRPr sz="1800" b="0" i="0" u="none" strike="noStrike" cap="none">
              <a:solidFill>
                <a:schemeClr val="dk1"/>
              </a:solidFill>
              <a:latin typeface="Raleway"/>
              <a:ea typeface="Raleway"/>
              <a:cs typeface="Raleway"/>
              <a:sym typeface="Raleway"/>
            </a:endParaRPr>
          </a:p>
          <a:p>
            <a:pPr marL="457200" marR="0" lvl="0" indent="-342900" algn="l" rtl="0">
              <a:lnSpc>
                <a:spcPct val="110000"/>
              </a:lnSpc>
              <a:spcBef>
                <a:spcPts val="0"/>
              </a:spcBef>
              <a:spcAft>
                <a:spcPts val="0"/>
              </a:spcAft>
              <a:buClr>
                <a:schemeClr val="dk1"/>
              </a:buClr>
              <a:buSzPts val="1800"/>
              <a:buFont typeface="Raleway"/>
              <a:buChar char="●"/>
            </a:pPr>
            <a:r>
              <a:rPr lang="tr-TR" sz="1800" b="0" i="0" u="none" strike="noStrike" cap="none">
                <a:solidFill>
                  <a:schemeClr val="dk1"/>
                </a:solidFill>
                <a:latin typeface="Raleway"/>
                <a:ea typeface="Raleway"/>
                <a:cs typeface="Raleway"/>
                <a:sym typeface="Raleway"/>
              </a:rPr>
              <a:t>Ring Topology</a:t>
            </a:r>
            <a:endParaRPr sz="1800" b="0" i="0" u="none" strike="noStrike" cap="none">
              <a:solidFill>
                <a:schemeClr val="dk1"/>
              </a:solidFill>
              <a:latin typeface="Raleway"/>
              <a:ea typeface="Raleway"/>
              <a:cs typeface="Raleway"/>
              <a:sym typeface="Raleway"/>
            </a:endParaRPr>
          </a:p>
          <a:p>
            <a:pPr marL="457200" marR="0" lvl="0" indent="-342900" algn="l" rtl="0">
              <a:lnSpc>
                <a:spcPct val="110000"/>
              </a:lnSpc>
              <a:spcBef>
                <a:spcPts val="0"/>
              </a:spcBef>
              <a:spcAft>
                <a:spcPts val="0"/>
              </a:spcAft>
              <a:buClr>
                <a:schemeClr val="dk1"/>
              </a:buClr>
              <a:buSzPts val="1800"/>
              <a:buFont typeface="Raleway"/>
              <a:buChar char="●"/>
            </a:pPr>
            <a:r>
              <a:rPr lang="tr-TR" sz="1800" b="0" i="0" u="none" strike="noStrike" cap="none">
                <a:solidFill>
                  <a:schemeClr val="dk1"/>
                </a:solidFill>
                <a:latin typeface="Raleway"/>
                <a:ea typeface="Raleway"/>
                <a:cs typeface="Raleway"/>
                <a:sym typeface="Raleway"/>
              </a:rPr>
              <a:t>Mesh Topology</a:t>
            </a:r>
            <a:endParaRPr sz="1800" b="0" i="0" u="none" strike="noStrike" cap="none">
              <a:solidFill>
                <a:schemeClr val="dk1"/>
              </a:solidFill>
              <a:latin typeface="Raleway"/>
              <a:ea typeface="Raleway"/>
              <a:cs typeface="Raleway"/>
              <a:sym typeface="Raleway"/>
            </a:endParaRPr>
          </a:p>
          <a:p>
            <a:pPr marL="457200" marR="0" lvl="0" indent="-342900" algn="l" rtl="0">
              <a:lnSpc>
                <a:spcPct val="110000"/>
              </a:lnSpc>
              <a:spcBef>
                <a:spcPts val="0"/>
              </a:spcBef>
              <a:spcAft>
                <a:spcPts val="0"/>
              </a:spcAft>
              <a:buClr>
                <a:schemeClr val="dk1"/>
              </a:buClr>
              <a:buSzPts val="1800"/>
              <a:buFont typeface="Raleway"/>
              <a:buChar char="●"/>
            </a:pPr>
            <a:r>
              <a:rPr lang="tr-TR" sz="1800" b="0" i="0" u="none" strike="noStrike" cap="none">
                <a:solidFill>
                  <a:schemeClr val="dk1"/>
                </a:solidFill>
                <a:latin typeface="Raleway"/>
                <a:ea typeface="Raleway"/>
                <a:cs typeface="Raleway"/>
                <a:sym typeface="Raleway"/>
              </a:rPr>
              <a:t>Tree Topology</a:t>
            </a:r>
            <a:endParaRPr sz="1800" b="0" i="0" u="none" strike="noStrike" cap="none">
              <a:solidFill>
                <a:schemeClr val="dk1"/>
              </a:solidFill>
              <a:latin typeface="Raleway"/>
              <a:ea typeface="Raleway"/>
              <a:cs typeface="Raleway"/>
              <a:sym typeface="Raleway"/>
            </a:endParaRPr>
          </a:p>
          <a:p>
            <a:pPr marL="457200" marR="0" lvl="0" indent="-342900" algn="l" rtl="0">
              <a:lnSpc>
                <a:spcPct val="110000"/>
              </a:lnSpc>
              <a:spcBef>
                <a:spcPts val="0"/>
              </a:spcBef>
              <a:spcAft>
                <a:spcPts val="0"/>
              </a:spcAft>
              <a:buClr>
                <a:schemeClr val="dk1"/>
              </a:buClr>
              <a:buSzPts val="1800"/>
              <a:buFont typeface="Raleway"/>
              <a:buChar char="●"/>
            </a:pPr>
            <a:r>
              <a:rPr lang="tr-TR" sz="1800" b="0" i="0" u="none" strike="noStrike" cap="none">
                <a:solidFill>
                  <a:schemeClr val="dk1"/>
                </a:solidFill>
                <a:latin typeface="Raleway"/>
                <a:ea typeface="Raleway"/>
                <a:cs typeface="Raleway"/>
                <a:sym typeface="Raleway"/>
              </a:rPr>
              <a:t>Hybrid Topology</a:t>
            </a:r>
            <a:endParaRPr sz="1800" b="0" i="0" u="none" strike="noStrike" cap="none">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30</a:t>
            </a:fld>
            <a:endParaRPr/>
          </a:p>
        </p:txBody>
      </p:sp>
      <p:sp>
        <p:nvSpPr>
          <p:cNvPr id="645" name="Google Shape;645;p49"/>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Physical Network Topologies</a:t>
            </a:r>
            <a:endParaRPr sz="4800" b="0" i="0" u="none" strike="noStrike" cap="none">
              <a:solidFill>
                <a:srgbClr val="419ED3"/>
              </a:solidFill>
              <a:latin typeface="Raleway SemiBold"/>
              <a:ea typeface="Raleway SemiBold"/>
              <a:cs typeface="Raleway SemiBold"/>
              <a:sym typeface="Raleway SemiBold"/>
            </a:endParaRPr>
          </a:p>
        </p:txBody>
      </p:sp>
      <p:sp>
        <p:nvSpPr>
          <p:cNvPr id="646" name="Google Shape;646;p49"/>
          <p:cNvSpPr txBox="1"/>
          <p:nvPr/>
        </p:nvSpPr>
        <p:spPr>
          <a:xfrm>
            <a:off x="300575" y="790975"/>
            <a:ext cx="8843400" cy="18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dirty="0">
                <a:solidFill>
                  <a:srgbClr val="000000"/>
                </a:solidFill>
                <a:latin typeface="Raleway"/>
                <a:ea typeface="Raleway"/>
                <a:cs typeface="Raleway"/>
                <a:sym typeface="Raleway"/>
              </a:rPr>
              <a:t>Star </a:t>
            </a:r>
            <a:r>
              <a:rPr lang="tr-TR" sz="2400" b="1" i="0" u="none" strike="noStrike" cap="none" dirty="0" err="1">
                <a:solidFill>
                  <a:srgbClr val="000000"/>
                </a:solidFill>
                <a:latin typeface="Raleway"/>
                <a:ea typeface="Raleway"/>
                <a:cs typeface="Raleway"/>
                <a:sym typeface="Raleway"/>
              </a:rPr>
              <a:t>Topology</a:t>
            </a:r>
            <a:r>
              <a:rPr lang="tr-TR" sz="2400" b="1" i="0" u="none" strike="noStrike" cap="none" dirty="0">
                <a:solidFill>
                  <a:srgbClr val="000000"/>
                </a:solidFill>
                <a:latin typeface="Raleway"/>
                <a:ea typeface="Raleway"/>
                <a:cs typeface="Raleway"/>
                <a:sym typeface="Raleway"/>
              </a:rPr>
              <a:t>:</a:t>
            </a: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0" i="0" u="none" strike="noStrike" cap="none" dirty="0" err="1">
                <a:solidFill>
                  <a:srgbClr val="000000"/>
                </a:solidFill>
                <a:latin typeface="Raleway"/>
                <a:ea typeface="Raleway"/>
                <a:cs typeface="Raleway"/>
                <a:sym typeface="Raleway"/>
              </a:rPr>
              <a:t>Every</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node</a:t>
            </a:r>
            <a:r>
              <a:rPr lang="tr-TR" sz="2400" b="0" i="0" u="none" strike="noStrike" cap="none" dirty="0">
                <a:solidFill>
                  <a:srgbClr val="000000"/>
                </a:solidFill>
                <a:latin typeface="Raleway"/>
                <a:ea typeface="Raleway"/>
                <a:cs typeface="Raleway"/>
                <a:sym typeface="Raleway"/>
              </a:rPr>
              <a:t> in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network is </a:t>
            </a:r>
            <a:r>
              <a:rPr lang="tr-TR" sz="2400" b="0" i="0" u="none" strike="noStrike" cap="none" dirty="0" err="1">
                <a:solidFill>
                  <a:srgbClr val="000000"/>
                </a:solidFill>
                <a:latin typeface="Raleway"/>
                <a:ea typeface="Raleway"/>
                <a:cs typeface="Raleway"/>
                <a:sym typeface="Raleway"/>
              </a:rPr>
              <a:t>connected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one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central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switch</a:t>
            </a: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p:txBody>
      </p:sp>
      <p:pic>
        <p:nvPicPr>
          <p:cNvPr id="647" name="Google Shape;647;p49" descr="ok icon"/>
          <p:cNvPicPr preferRelativeResize="0"/>
          <p:nvPr/>
        </p:nvPicPr>
        <p:blipFill rotWithShape="1">
          <a:blip r:embed="rId3">
            <a:alphaModFix/>
          </a:blip>
          <a:srcRect/>
          <a:stretch/>
        </p:blipFill>
        <p:spPr>
          <a:xfrm>
            <a:off x="1224750" y="3848547"/>
            <a:ext cx="372350" cy="372350"/>
          </a:xfrm>
          <a:prstGeom prst="rect">
            <a:avLst/>
          </a:prstGeom>
          <a:noFill/>
          <a:ln>
            <a:noFill/>
          </a:ln>
        </p:spPr>
      </p:pic>
      <p:pic>
        <p:nvPicPr>
          <p:cNvPr id="648" name="Google Shape;648;p49" descr="x mark 3 icon"/>
          <p:cNvPicPr preferRelativeResize="0"/>
          <p:nvPr/>
        </p:nvPicPr>
        <p:blipFill rotWithShape="1">
          <a:blip r:embed="rId4">
            <a:alphaModFix/>
          </a:blip>
          <a:srcRect/>
          <a:stretch/>
        </p:blipFill>
        <p:spPr>
          <a:xfrm>
            <a:off x="4797450" y="3884675"/>
            <a:ext cx="372350" cy="372350"/>
          </a:xfrm>
          <a:prstGeom prst="rect">
            <a:avLst/>
          </a:prstGeom>
          <a:noFill/>
          <a:ln>
            <a:noFill/>
          </a:ln>
        </p:spPr>
      </p:pic>
      <p:sp>
        <p:nvSpPr>
          <p:cNvPr id="649" name="Google Shape;649;p49"/>
          <p:cNvSpPr txBox="1"/>
          <p:nvPr/>
        </p:nvSpPr>
        <p:spPr>
          <a:xfrm>
            <a:off x="1597100" y="379562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Easy to manage</a:t>
            </a:r>
            <a:endParaRPr sz="1800" b="0" i="0" u="none" strike="noStrike" cap="none">
              <a:solidFill>
                <a:srgbClr val="000000"/>
              </a:solidFill>
              <a:latin typeface="Arial"/>
              <a:ea typeface="Arial"/>
              <a:cs typeface="Arial"/>
              <a:sym typeface="Arial"/>
            </a:endParaRPr>
          </a:p>
        </p:txBody>
      </p:sp>
      <p:sp>
        <p:nvSpPr>
          <p:cNvPr id="650" name="Google Shape;650;p49"/>
          <p:cNvSpPr txBox="1"/>
          <p:nvPr/>
        </p:nvSpPr>
        <p:spPr>
          <a:xfrm>
            <a:off x="1597100" y="4329025"/>
            <a:ext cx="31416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Requires fewer cables</a:t>
            </a:r>
            <a:endParaRPr sz="1800" b="0" i="0" u="none" strike="noStrike" cap="none">
              <a:solidFill>
                <a:srgbClr val="000000"/>
              </a:solidFill>
              <a:latin typeface="Arial"/>
              <a:ea typeface="Arial"/>
              <a:cs typeface="Arial"/>
              <a:sym typeface="Arial"/>
            </a:endParaRPr>
          </a:p>
        </p:txBody>
      </p:sp>
      <p:pic>
        <p:nvPicPr>
          <p:cNvPr id="651" name="Google Shape;651;p49" descr="ok icon"/>
          <p:cNvPicPr preferRelativeResize="0"/>
          <p:nvPr/>
        </p:nvPicPr>
        <p:blipFill rotWithShape="1">
          <a:blip r:embed="rId3">
            <a:alphaModFix/>
          </a:blip>
          <a:srcRect/>
          <a:stretch/>
        </p:blipFill>
        <p:spPr>
          <a:xfrm>
            <a:off x="1224750" y="4362261"/>
            <a:ext cx="372350" cy="372350"/>
          </a:xfrm>
          <a:prstGeom prst="rect">
            <a:avLst/>
          </a:prstGeom>
          <a:noFill/>
          <a:ln>
            <a:noFill/>
          </a:ln>
        </p:spPr>
      </p:pic>
      <p:sp>
        <p:nvSpPr>
          <p:cNvPr id="652" name="Google Shape;652;p49"/>
          <p:cNvSpPr txBox="1"/>
          <p:nvPr/>
        </p:nvSpPr>
        <p:spPr>
          <a:xfrm>
            <a:off x="5210600" y="3719425"/>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If central switch fails entire network goes down</a:t>
            </a:r>
            <a:endParaRPr sz="1800" b="0" i="0" u="none" strike="noStrike" cap="none">
              <a:solidFill>
                <a:srgbClr val="000000"/>
              </a:solidFill>
              <a:latin typeface="Arial"/>
              <a:ea typeface="Arial"/>
              <a:cs typeface="Arial"/>
              <a:sym typeface="Arial"/>
            </a:endParaRPr>
          </a:p>
        </p:txBody>
      </p:sp>
      <p:pic>
        <p:nvPicPr>
          <p:cNvPr id="653" name="Google Shape;653;p49" descr="x mark 3 icon"/>
          <p:cNvPicPr preferRelativeResize="0"/>
          <p:nvPr/>
        </p:nvPicPr>
        <p:blipFill rotWithShape="1">
          <a:blip r:embed="rId4">
            <a:alphaModFix/>
          </a:blip>
          <a:srcRect/>
          <a:stretch/>
        </p:blipFill>
        <p:spPr>
          <a:xfrm>
            <a:off x="4797350" y="4487675"/>
            <a:ext cx="372350" cy="372350"/>
          </a:xfrm>
          <a:prstGeom prst="rect">
            <a:avLst/>
          </a:prstGeom>
          <a:noFill/>
          <a:ln>
            <a:noFill/>
          </a:ln>
        </p:spPr>
      </p:pic>
      <p:sp>
        <p:nvSpPr>
          <p:cNvPr id="654" name="Google Shape;654;p49"/>
          <p:cNvSpPr txBox="1"/>
          <p:nvPr/>
        </p:nvSpPr>
        <p:spPr>
          <a:xfrm>
            <a:off x="5210600" y="4329025"/>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Performance is up to central switch</a:t>
            </a:r>
            <a:endParaRPr sz="1800" b="0" i="0" u="none" strike="noStrike" cap="none">
              <a:solidFill>
                <a:srgbClr val="000000"/>
              </a:solidFill>
              <a:latin typeface="Arial"/>
              <a:ea typeface="Arial"/>
              <a:cs typeface="Arial"/>
              <a:sym typeface="Arial"/>
            </a:endParaRPr>
          </a:p>
        </p:txBody>
      </p:sp>
      <p:pic>
        <p:nvPicPr>
          <p:cNvPr id="655" name="Google Shape;655;p49"/>
          <p:cNvPicPr preferRelativeResize="0"/>
          <p:nvPr/>
        </p:nvPicPr>
        <p:blipFill rotWithShape="1">
          <a:blip r:embed="rId5">
            <a:alphaModFix/>
          </a:blip>
          <a:srcRect/>
          <a:stretch/>
        </p:blipFill>
        <p:spPr>
          <a:xfrm>
            <a:off x="2549600" y="1773225"/>
            <a:ext cx="4044799" cy="2022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31</a:t>
            </a:fld>
            <a:endParaRPr/>
          </a:p>
        </p:txBody>
      </p:sp>
      <p:sp>
        <p:nvSpPr>
          <p:cNvPr id="661" name="Google Shape;661;p50"/>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Physical Network Topologies</a:t>
            </a:r>
            <a:endParaRPr sz="4800" b="0" i="0" u="none" strike="noStrike" cap="none">
              <a:solidFill>
                <a:srgbClr val="419ED3"/>
              </a:solidFill>
              <a:latin typeface="Raleway SemiBold"/>
              <a:ea typeface="Raleway SemiBold"/>
              <a:cs typeface="Raleway SemiBold"/>
              <a:sym typeface="Raleway SemiBold"/>
            </a:endParaRPr>
          </a:p>
        </p:txBody>
      </p:sp>
      <p:sp>
        <p:nvSpPr>
          <p:cNvPr id="662" name="Google Shape;662;p50"/>
          <p:cNvSpPr txBox="1"/>
          <p:nvPr/>
        </p:nvSpPr>
        <p:spPr>
          <a:xfrm>
            <a:off x="300575" y="790975"/>
            <a:ext cx="8843400" cy="18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dirty="0">
                <a:solidFill>
                  <a:srgbClr val="000000"/>
                </a:solidFill>
                <a:latin typeface="Raleway"/>
                <a:ea typeface="Raleway"/>
                <a:cs typeface="Raleway"/>
                <a:sym typeface="Raleway"/>
              </a:rPr>
              <a:t>Ring </a:t>
            </a:r>
            <a:r>
              <a:rPr lang="tr-TR" sz="2400" b="1" i="0" u="none" strike="noStrike" cap="none" dirty="0" err="1">
                <a:solidFill>
                  <a:srgbClr val="000000"/>
                </a:solidFill>
                <a:latin typeface="Raleway"/>
                <a:ea typeface="Raleway"/>
                <a:cs typeface="Raleway"/>
                <a:sym typeface="Raleway"/>
              </a:rPr>
              <a:t>Topology</a:t>
            </a:r>
            <a:r>
              <a:rPr lang="tr-TR" sz="2400" b="1" i="0" u="none" strike="noStrike" cap="none" dirty="0">
                <a:solidFill>
                  <a:srgbClr val="000000"/>
                </a:solidFill>
                <a:latin typeface="Raleway"/>
                <a:ea typeface="Raleway"/>
                <a:cs typeface="Raleway"/>
                <a:sym typeface="Raleway"/>
              </a:rPr>
              <a:t>:</a:t>
            </a: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0" i="0" u="none" strike="noStrike" cap="none" dirty="0" err="1">
                <a:solidFill>
                  <a:srgbClr val="000000"/>
                </a:solidFill>
                <a:latin typeface="Raleway"/>
                <a:ea typeface="Raleway"/>
                <a:cs typeface="Raleway"/>
                <a:sym typeface="Raleway"/>
              </a:rPr>
              <a:t>Every</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node</a:t>
            </a:r>
            <a:r>
              <a:rPr lang="tr-TR" sz="2400" b="0" i="0" u="none" strike="noStrike" cap="none" dirty="0">
                <a:solidFill>
                  <a:srgbClr val="000000"/>
                </a:solidFill>
                <a:latin typeface="Raleway"/>
                <a:ea typeface="Raleway"/>
                <a:cs typeface="Raleway"/>
                <a:sym typeface="Raleway"/>
              </a:rPr>
              <a:t> is </a:t>
            </a:r>
            <a:r>
              <a:rPr lang="tr-TR" sz="2400" b="0" i="0" u="none" strike="noStrike" cap="none" dirty="0" err="1">
                <a:solidFill>
                  <a:srgbClr val="000000"/>
                </a:solidFill>
                <a:latin typeface="Raleway"/>
                <a:ea typeface="Raleway"/>
                <a:cs typeface="Raleway"/>
                <a:sym typeface="Raleway"/>
              </a:rPr>
              <a:t>connected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each</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other</a:t>
            </a:r>
            <a:r>
              <a:rPr lang="tr-TR" sz="2400" b="0" i="0" u="none" strike="noStrike" cap="none" dirty="0">
                <a:solidFill>
                  <a:srgbClr val="000000"/>
                </a:solidFill>
                <a:latin typeface="Raleway"/>
                <a:ea typeface="Raleway"/>
                <a:cs typeface="Raleway"/>
                <a:sym typeface="Raleway"/>
              </a:rPr>
              <a:t> in a </a:t>
            </a:r>
            <a:r>
              <a:rPr lang="tr-TR" sz="2400" b="0" i="0" u="none" strike="noStrike" cap="none" dirty="0" err="1">
                <a:solidFill>
                  <a:srgbClr val="000000"/>
                </a:solidFill>
                <a:latin typeface="Raleway"/>
                <a:ea typeface="Raleway"/>
                <a:cs typeface="Raleway"/>
                <a:sym typeface="Raleway"/>
              </a:rPr>
              <a:t>circular</a:t>
            </a:r>
            <a:r>
              <a:rPr lang="tr-TR" sz="2400" b="0" i="0" u="none" strike="noStrike" cap="none" dirty="0">
                <a:solidFill>
                  <a:srgbClr val="000000"/>
                </a:solidFill>
                <a:latin typeface="Raleway"/>
                <a:ea typeface="Raleway"/>
                <a:cs typeface="Raleway"/>
                <a:sym typeface="Raleway"/>
              </a:rPr>
              <a:t> format.</a:t>
            </a: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p:txBody>
      </p:sp>
      <p:pic>
        <p:nvPicPr>
          <p:cNvPr id="663" name="Google Shape;663;p50" descr="ok icon"/>
          <p:cNvPicPr preferRelativeResize="0"/>
          <p:nvPr/>
        </p:nvPicPr>
        <p:blipFill rotWithShape="1">
          <a:blip r:embed="rId3">
            <a:alphaModFix/>
          </a:blip>
          <a:srcRect/>
          <a:stretch/>
        </p:blipFill>
        <p:spPr>
          <a:xfrm>
            <a:off x="1258775" y="3912100"/>
            <a:ext cx="338325" cy="338325"/>
          </a:xfrm>
          <a:prstGeom prst="rect">
            <a:avLst/>
          </a:prstGeom>
          <a:noFill/>
          <a:ln>
            <a:noFill/>
          </a:ln>
        </p:spPr>
      </p:pic>
      <p:pic>
        <p:nvPicPr>
          <p:cNvPr id="664" name="Google Shape;664;p50" descr="x mark 3 icon"/>
          <p:cNvPicPr preferRelativeResize="0"/>
          <p:nvPr/>
        </p:nvPicPr>
        <p:blipFill rotWithShape="1">
          <a:blip r:embed="rId4">
            <a:alphaModFix/>
          </a:blip>
          <a:srcRect/>
          <a:stretch/>
        </p:blipFill>
        <p:spPr>
          <a:xfrm>
            <a:off x="4924150" y="3912100"/>
            <a:ext cx="245550" cy="245550"/>
          </a:xfrm>
          <a:prstGeom prst="rect">
            <a:avLst/>
          </a:prstGeom>
          <a:noFill/>
          <a:ln>
            <a:noFill/>
          </a:ln>
        </p:spPr>
      </p:pic>
      <p:sp>
        <p:nvSpPr>
          <p:cNvPr id="665" name="Google Shape;665;p50"/>
          <p:cNvSpPr txBox="1"/>
          <p:nvPr/>
        </p:nvSpPr>
        <p:spPr>
          <a:xfrm>
            <a:off x="1597100" y="387182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dirty="0" err="1">
                <a:solidFill>
                  <a:srgbClr val="000000"/>
                </a:solidFill>
                <a:latin typeface="Arial"/>
                <a:ea typeface="Arial"/>
                <a:cs typeface="Arial"/>
                <a:sym typeface="Arial"/>
              </a:rPr>
              <a:t>Low</a:t>
            </a:r>
            <a:r>
              <a:rPr lang="tr-TR" sz="1800" b="0" i="0" u="none" strike="noStrike" cap="none" dirty="0">
                <a:solidFill>
                  <a:srgbClr val="000000"/>
                </a:solidFill>
                <a:latin typeface="Arial"/>
                <a:ea typeface="Arial"/>
                <a:cs typeface="Arial"/>
                <a:sym typeface="Arial"/>
              </a:rPr>
              <a:t> risk of </a:t>
            </a:r>
            <a:r>
              <a:rPr lang="tr-TR" sz="1800" b="0" i="0" u="none" strike="noStrike" cap="none" dirty="0" err="1">
                <a:solidFill>
                  <a:srgbClr val="000000"/>
                </a:solidFill>
                <a:latin typeface="Arial"/>
                <a:ea typeface="Arial"/>
                <a:cs typeface="Arial"/>
                <a:sym typeface="Arial"/>
              </a:rPr>
              <a:t>packet</a:t>
            </a:r>
            <a:r>
              <a:rPr lang="tr-TR" sz="1800" b="0" i="0" u="none" strike="noStrike" cap="none" dirty="0">
                <a:solidFill>
                  <a:srgbClr val="000000"/>
                </a:solidFill>
                <a:latin typeface="Arial"/>
                <a:ea typeface="Arial"/>
                <a:cs typeface="Arial"/>
                <a:sym typeface="Arial"/>
              </a:rPr>
              <a:t> </a:t>
            </a:r>
            <a:r>
              <a:rPr lang="tr-TR" sz="1800" b="0" i="0" u="none" strike="noStrike" cap="none" dirty="0" err="1">
                <a:solidFill>
                  <a:srgbClr val="000000"/>
                </a:solidFill>
                <a:latin typeface="Arial"/>
                <a:ea typeface="Arial"/>
                <a:cs typeface="Arial"/>
                <a:sym typeface="Arial"/>
              </a:rPr>
              <a:t>collision</a:t>
            </a:r>
            <a:endParaRPr sz="1800" b="0" i="0" u="none" strike="noStrike" cap="none" dirty="0">
              <a:solidFill>
                <a:srgbClr val="000000"/>
              </a:solidFill>
              <a:latin typeface="Arial"/>
              <a:ea typeface="Arial"/>
              <a:cs typeface="Arial"/>
              <a:sym typeface="Arial"/>
            </a:endParaRPr>
          </a:p>
        </p:txBody>
      </p:sp>
      <p:sp>
        <p:nvSpPr>
          <p:cNvPr id="666" name="Google Shape;666;p50"/>
          <p:cNvSpPr txBox="1"/>
          <p:nvPr/>
        </p:nvSpPr>
        <p:spPr>
          <a:xfrm>
            <a:off x="5210600" y="3795625"/>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tr-TR" sz="1600" b="0" i="0" u="none" strike="noStrike" cap="none">
                <a:solidFill>
                  <a:srgbClr val="000000"/>
                </a:solidFill>
                <a:latin typeface="Arial"/>
                <a:ea typeface="Arial"/>
                <a:cs typeface="Arial"/>
                <a:sym typeface="Arial"/>
              </a:rPr>
              <a:t>Vulnerable to failure</a:t>
            </a:r>
            <a:endParaRPr sz="1600" b="0" i="0" u="none" strike="noStrike" cap="none">
              <a:solidFill>
                <a:srgbClr val="000000"/>
              </a:solidFill>
              <a:latin typeface="Arial"/>
              <a:ea typeface="Arial"/>
              <a:cs typeface="Arial"/>
              <a:sym typeface="Arial"/>
            </a:endParaRPr>
          </a:p>
        </p:txBody>
      </p:sp>
      <p:pic>
        <p:nvPicPr>
          <p:cNvPr id="667" name="Google Shape;667;p50" descr="x mark 3 icon"/>
          <p:cNvPicPr preferRelativeResize="0"/>
          <p:nvPr/>
        </p:nvPicPr>
        <p:blipFill rotWithShape="1">
          <a:blip r:embed="rId4">
            <a:alphaModFix/>
          </a:blip>
          <a:srcRect/>
          <a:stretch/>
        </p:blipFill>
        <p:spPr>
          <a:xfrm>
            <a:off x="4924150" y="4280925"/>
            <a:ext cx="245550" cy="245550"/>
          </a:xfrm>
          <a:prstGeom prst="rect">
            <a:avLst/>
          </a:prstGeom>
          <a:noFill/>
          <a:ln>
            <a:noFill/>
          </a:ln>
        </p:spPr>
      </p:pic>
      <p:sp>
        <p:nvSpPr>
          <p:cNvPr id="668" name="Google Shape;668;p50"/>
          <p:cNvSpPr txBox="1"/>
          <p:nvPr/>
        </p:nvSpPr>
        <p:spPr>
          <a:xfrm>
            <a:off x="5210600" y="4100425"/>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tr-TR" sz="1600" b="0" i="0" u="none" strike="noStrike" cap="none">
                <a:solidFill>
                  <a:srgbClr val="000000"/>
                </a:solidFill>
                <a:latin typeface="Arial"/>
                <a:ea typeface="Arial"/>
                <a:cs typeface="Arial"/>
                <a:sym typeface="Arial"/>
              </a:rPr>
              <a:t>The more devices added the more communication delay</a:t>
            </a:r>
            <a:endParaRPr sz="1600" b="0" i="0" u="none" strike="noStrike" cap="none">
              <a:solidFill>
                <a:srgbClr val="000000"/>
              </a:solidFill>
              <a:latin typeface="Arial"/>
              <a:ea typeface="Arial"/>
              <a:cs typeface="Arial"/>
              <a:sym typeface="Arial"/>
            </a:endParaRPr>
          </a:p>
        </p:txBody>
      </p:sp>
      <p:pic>
        <p:nvPicPr>
          <p:cNvPr id="669" name="Google Shape;669;p50"/>
          <p:cNvPicPr preferRelativeResize="0"/>
          <p:nvPr/>
        </p:nvPicPr>
        <p:blipFill rotWithShape="1">
          <a:blip r:embed="rId5">
            <a:alphaModFix/>
          </a:blip>
          <a:srcRect l="18993" r="18176"/>
          <a:stretch/>
        </p:blipFill>
        <p:spPr>
          <a:xfrm>
            <a:off x="1447325" y="1782750"/>
            <a:ext cx="2520826" cy="2006176"/>
          </a:xfrm>
          <a:prstGeom prst="rect">
            <a:avLst/>
          </a:prstGeom>
          <a:noFill/>
          <a:ln>
            <a:noFill/>
          </a:ln>
        </p:spPr>
      </p:pic>
      <p:pic>
        <p:nvPicPr>
          <p:cNvPr id="670" name="Google Shape;670;p50"/>
          <p:cNvPicPr preferRelativeResize="0"/>
          <p:nvPr/>
        </p:nvPicPr>
        <p:blipFill rotWithShape="1">
          <a:blip r:embed="rId6">
            <a:alphaModFix/>
          </a:blip>
          <a:srcRect l="13210" r="17262"/>
          <a:stretch/>
        </p:blipFill>
        <p:spPr>
          <a:xfrm>
            <a:off x="4629500" y="1804050"/>
            <a:ext cx="2663390" cy="1915375"/>
          </a:xfrm>
          <a:prstGeom prst="rect">
            <a:avLst/>
          </a:prstGeom>
          <a:noFill/>
          <a:ln>
            <a:noFill/>
          </a:ln>
        </p:spPr>
      </p:pic>
      <p:pic>
        <p:nvPicPr>
          <p:cNvPr id="671" name="Google Shape;671;p50" descr="x mark 3 icon"/>
          <p:cNvPicPr preferRelativeResize="0"/>
          <p:nvPr/>
        </p:nvPicPr>
        <p:blipFill rotWithShape="1">
          <a:blip r:embed="rId4">
            <a:alphaModFix/>
          </a:blip>
          <a:srcRect/>
          <a:stretch/>
        </p:blipFill>
        <p:spPr>
          <a:xfrm>
            <a:off x="4924150" y="4771189"/>
            <a:ext cx="245550" cy="245550"/>
          </a:xfrm>
          <a:prstGeom prst="rect">
            <a:avLst/>
          </a:prstGeom>
          <a:noFill/>
          <a:ln>
            <a:noFill/>
          </a:ln>
        </p:spPr>
      </p:pic>
      <p:sp>
        <p:nvSpPr>
          <p:cNvPr id="672" name="Google Shape;672;p50"/>
          <p:cNvSpPr txBox="1"/>
          <p:nvPr/>
        </p:nvSpPr>
        <p:spPr>
          <a:xfrm>
            <a:off x="5201499" y="4590050"/>
            <a:ext cx="39426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tr-TR" sz="1600" b="0" i="0" u="none" strike="noStrike" cap="none">
                <a:solidFill>
                  <a:srgbClr val="000000"/>
                </a:solidFill>
                <a:latin typeface="Arial"/>
                <a:ea typeface="Arial"/>
                <a:cs typeface="Arial"/>
                <a:sym typeface="Arial"/>
              </a:rPr>
              <a:t>To make changes the network should be shut down</a:t>
            </a:r>
            <a:endParaRPr sz="1600" b="0" i="0" u="none" strike="noStrike" cap="none">
              <a:solidFill>
                <a:srgbClr val="000000"/>
              </a:solidFill>
              <a:latin typeface="Arial"/>
              <a:ea typeface="Arial"/>
              <a:cs typeface="Arial"/>
              <a:sym typeface="Arial"/>
            </a:endParaRPr>
          </a:p>
        </p:txBody>
      </p:sp>
      <p:pic>
        <p:nvPicPr>
          <p:cNvPr id="673" name="Google Shape;673;p50" descr="ok icon"/>
          <p:cNvPicPr preferRelativeResize="0"/>
          <p:nvPr/>
        </p:nvPicPr>
        <p:blipFill rotWithShape="1">
          <a:blip r:embed="rId3">
            <a:alphaModFix/>
          </a:blip>
          <a:srcRect/>
          <a:stretch/>
        </p:blipFill>
        <p:spPr>
          <a:xfrm>
            <a:off x="1258775" y="4369300"/>
            <a:ext cx="338325" cy="338325"/>
          </a:xfrm>
          <a:prstGeom prst="rect">
            <a:avLst/>
          </a:prstGeom>
          <a:noFill/>
          <a:ln>
            <a:noFill/>
          </a:ln>
        </p:spPr>
      </p:pic>
      <p:sp>
        <p:nvSpPr>
          <p:cNvPr id="674" name="Google Shape;674;p50"/>
          <p:cNvSpPr txBox="1"/>
          <p:nvPr/>
        </p:nvSpPr>
        <p:spPr>
          <a:xfrm>
            <a:off x="1597100" y="432902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Easy to install</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32</a:t>
            </a:fld>
            <a:endParaRPr/>
          </a:p>
        </p:txBody>
      </p:sp>
      <p:sp>
        <p:nvSpPr>
          <p:cNvPr id="680" name="Google Shape;680;p51"/>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Physical Network Topologies</a:t>
            </a:r>
            <a:endParaRPr sz="4800" b="0" i="0" u="none" strike="noStrike" cap="none">
              <a:solidFill>
                <a:srgbClr val="419ED3"/>
              </a:solidFill>
              <a:latin typeface="Raleway SemiBold"/>
              <a:ea typeface="Raleway SemiBold"/>
              <a:cs typeface="Raleway SemiBold"/>
              <a:sym typeface="Raleway SemiBold"/>
            </a:endParaRPr>
          </a:p>
        </p:txBody>
      </p:sp>
      <p:sp>
        <p:nvSpPr>
          <p:cNvPr id="681" name="Google Shape;681;p51"/>
          <p:cNvSpPr txBox="1"/>
          <p:nvPr/>
        </p:nvSpPr>
        <p:spPr>
          <a:xfrm>
            <a:off x="300575" y="790975"/>
            <a:ext cx="8843400" cy="18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Mesh Topology:</a:t>
            </a: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A point-to-point connection where nodes are interconnected</a:t>
            </a: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p:txBody>
      </p:sp>
      <p:pic>
        <p:nvPicPr>
          <p:cNvPr id="682" name="Google Shape;682;p51" descr="ok icon"/>
          <p:cNvPicPr preferRelativeResize="0"/>
          <p:nvPr/>
        </p:nvPicPr>
        <p:blipFill rotWithShape="1">
          <a:blip r:embed="rId3">
            <a:alphaModFix/>
          </a:blip>
          <a:srcRect/>
          <a:stretch/>
        </p:blipFill>
        <p:spPr>
          <a:xfrm>
            <a:off x="1298150" y="3851250"/>
            <a:ext cx="338325" cy="338325"/>
          </a:xfrm>
          <a:prstGeom prst="rect">
            <a:avLst/>
          </a:prstGeom>
          <a:noFill/>
          <a:ln>
            <a:noFill/>
          </a:ln>
        </p:spPr>
      </p:pic>
      <p:pic>
        <p:nvPicPr>
          <p:cNvPr id="683" name="Google Shape;683;p51" descr="x mark 3 icon"/>
          <p:cNvPicPr preferRelativeResize="0"/>
          <p:nvPr/>
        </p:nvPicPr>
        <p:blipFill rotWithShape="1">
          <a:blip r:embed="rId4">
            <a:alphaModFix/>
          </a:blip>
          <a:srcRect/>
          <a:stretch/>
        </p:blipFill>
        <p:spPr>
          <a:xfrm>
            <a:off x="4831375" y="3912100"/>
            <a:ext cx="338325" cy="338325"/>
          </a:xfrm>
          <a:prstGeom prst="rect">
            <a:avLst/>
          </a:prstGeom>
          <a:noFill/>
          <a:ln>
            <a:noFill/>
          </a:ln>
        </p:spPr>
      </p:pic>
      <p:sp>
        <p:nvSpPr>
          <p:cNvPr id="684" name="Google Shape;684;p51"/>
          <p:cNvSpPr txBox="1"/>
          <p:nvPr/>
        </p:nvSpPr>
        <p:spPr>
          <a:xfrm>
            <a:off x="1597100" y="379562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Reliable</a:t>
            </a:r>
            <a:endParaRPr sz="1800" b="0" i="0" u="none" strike="noStrike" cap="none">
              <a:solidFill>
                <a:srgbClr val="000000"/>
              </a:solidFill>
              <a:latin typeface="Arial"/>
              <a:ea typeface="Arial"/>
              <a:cs typeface="Arial"/>
              <a:sym typeface="Arial"/>
            </a:endParaRPr>
          </a:p>
        </p:txBody>
      </p:sp>
      <p:sp>
        <p:nvSpPr>
          <p:cNvPr id="685" name="Google Shape;685;p51"/>
          <p:cNvSpPr txBox="1"/>
          <p:nvPr/>
        </p:nvSpPr>
        <p:spPr>
          <a:xfrm>
            <a:off x="5210600" y="3853134"/>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Configuration is complex</a:t>
            </a:r>
            <a:endParaRPr sz="1800" b="0" i="0" u="none" strike="noStrike" cap="none">
              <a:solidFill>
                <a:srgbClr val="000000"/>
              </a:solidFill>
              <a:latin typeface="Arial"/>
              <a:ea typeface="Arial"/>
              <a:cs typeface="Arial"/>
              <a:sym typeface="Arial"/>
            </a:endParaRPr>
          </a:p>
        </p:txBody>
      </p:sp>
      <p:pic>
        <p:nvPicPr>
          <p:cNvPr id="686" name="Google Shape;686;p51" descr="x mark 3 icon"/>
          <p:cNvPicPr preferRelativeResize="0"/>
          <p:nvPr/>
        </p:nvPicPr>
        <p:blipFill rotWithShape="1">
          <a:blip r:embed="rId4">
            <a:alphaModFix/>
          </a:blip>
          <a:srcRect/>
          <a:stretch/>
        </p:blipFill>
        <p:spPr>
          <a:xfrm>
            <a:off x="4831375" y="4311279"/>
            <a:ext cx="338325" cy="338325"/>
          </a:xfrm>
          <a:prstGeom prst="rect">
            <a:avLst/>
          </a:prstGeom>
          <a:noFill/>
          <a:ln>
            <a:noFill/>
          </a:ln>
        </p:spPr>
      </p:pic>
      <p:sp>
        <p:nvSpPr>
          <p:cNvPr id="687" name="Google Shape;687;p51"/>
          <p:cNvSpPr txBox="1"/>
          <p:nvPr/>
        </p:nvSpPr>
        <p:spPr>
          <a:xfrm>
            <a:off x="5249435" y="4235070"/>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Expensive</a:t>
            </a:r>
            <a:endParaRPr sz="1800" b="0" i="0" u="none" strike="noStrike" cap="none">
              <a:solidFill>
                <a:srgbClr val="000000"/>
              </a:solidFill>
              <a:latin typeface="Arial"/>
              <a:ea typeface="Arial"/>
              <a:cs typeface="Arial"/>
              <a:sym typeface="Arial"/>
            </a:endParaRPr>
          </a:p>
        </p:txBody>
      </p:sp>
      <p:pic>
        <p:nvPicPr>
          <p:cNvPr id="688" name="Google Shape;688;p51"/>
          <p:cNvPicPr preferRelativeResize="0"/>
          <p:nvPr/>
        </p:nvPicPr>
        <p:blipFill rotWithShape="1">
          <a:blip r:embed="rId5">
            <a:alphaModFix/>
          </a:blip>
          <a:srcRect/>
          <a:stretch/>
        </p:blipFill>
        <p:spPr>
          <a:xfrm>
            <a:off x="2386652" y="1720162"/>
            <a:ext cx="4262174" cy="2131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33</a:t>
            </a:fld>
            <a:endParaRPr/>
          </a:p>
        </p:txBody>
      </p:sp>
      <p:sp>
        <p:nvSpPr>
          <p:cNvPr id="694" name="Google Shape;694;p52"/>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Physical Network Topologies</a:t>
            </a:r>
            <a:endParaRPr sz="4800" b="0" i="0" u="none" strike="noStrike" cap="none">
              <a:solidFill>
                <a:srgbClr val="419ED3"/>
              </a:solidFill>
              <a:latin typeface="Raleway SemiBold"/>
              <a:ea typeface="Raleway SemiBold"/>
              <a:cs typeface="Raleway SemiBold"/>
              <a:sym typeface="Raleway SemiBold"/>
            </a:endParaRPr>
          </a:p>
        </p:txBody>
      </p:sp>
      <p:sp>
        <p:nvSpPr>
          <p:cNvPr id="695" name="Google Shape;695;p52"/>
          <p:cNvSpPr txBox="1"/>
          <p:nvPr/>
        </p:nvSpPr>
        <p:spPr>
          <a:xfrm>
            <a:off x="300575" y="790975"/>
            <a:ext cx="8843400" cy="180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dirty="0" err="1">
                <a:solidFill>
                  <a:srgbClr val="000000"/>
                </a:solidFill>
                <a:latin typeface="Raleway"/>
                <a:ea typeface="Raleway"/>
                <a:cs typeface="Raleway"/>
                <a:sym typeface="Raleway"/>
              </a:rPr>
              <a:t>Tree</a:t>
            </a:r>
            <a:r>
              <a:rPr lang="tr-TR" sz="2400" b="1" i="0" u="none" strike="noStrike" cap="none" dirty="0">
                <a:solidFill>
                  <a:srgbClr val="000000"/>
                </a:solidFill>
                <a:latin typeface="Raleway"/>
                <a:ea typeface="Raleway"/>
                <a:cs typeface="Raleway"/>
                <a:sym typeface="Raleway"/>
              </a:rPr>
              <a:t> (</a:t>
            </a:r>
            <a:r>
              <a:rPr lang="tr-TR" sz="2400" b="1" i="0" u="none" strike="noStrike" cap="none" dirty="0" err="1">
                <a:solidFill>
                  <a:srgbClr val="000000"/>
                </a:solidFill>
                <a:latin typeface="Raleway"/>
                <a:ea typeface="Raleway"/>
                <a:cs typeface="Raleway"/>
                <a:sym typeface="Raleway"/>
              </a:rPr>
              <a:t>Hierarchy</a:t>
            </a:r>
            <a:r>
              <a:rPr lang="tr-TR" sz="2400" b="1" i="0" u="none" strike="noStrike" cap="none" dirty="0">
                <a:solidFill>
                  <a:srgbClr val="000000"/>
                </a:solidFill>
                <a:latin typeface="Raleway"/>
                <a:ea typeface="Raleway"/>
                <a:cs typeface="Raleway"/>
                <a:sym typeface="Raleway"/>
              </a:rPr>
              <a:t>) </a:t>
            </a:r>
            <a:r>
              <a:rPr lang="tr-TR" sz="2400" b="1" i="0" u="none" strike="noStrike" cap="none" dirty="0" err="1">
                <a:solidFill>
                  <a:srgbClr val="000000"/>
                </a:solidFill>
                <a:latin typeface="Raleway"/>
                <a:ea typeface="Raleway"/>
                <a:cs typeface="Raleway"/>
                <a:sym typeface="Raleway"/>
              </a:rPr>
              <a:t>Topology</a:t>
            </a:r>
            <a:r>
              <a:rPr lang="tr-TR" sz="2400" b="1" i="0" u="none" strike="noStrike" cap="none" dirty="0">
                <a:solidFill>
                  <a:srgbClr val="000000"/>
                </a:solidFill>
                <a:latin typeface="Raleway"/>
                <a:ea typeface="Raleway"/>
                <a:cs typeface="Raleway"/>
                <a:sym typeface="Raleway"/>
              </a:rPr>
              <a:t>:</a:t>
            </a: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A network </a:t>
            </a:r>
            <a:r>
              <a:rPr lang="tr-TR" sz="2400" b="0" i="0" u="none" strike="noStrike" cap="none" dirty="0" err="1">
                <a:solidFill>
                  <a:srgbClr val="000000"/>
                </a:solidFill>
                <a:latin typeface="Raleway"/>
                <a:ea typeface="Raleway"/>
                <a:cs typeface="Raleway"/>
                <a:sym typeface="Raleway"/>
              </a:rPr>
              <a:t>structure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that</a:t>
            </a:r>
            <a:r>
              <a:rPr lang="tr-TR" sz="2400" b="0" i="0" u="none" strike="noStrike" cap="none" dirty="0">
                <a:solidFill>
                  <a:srgbClr val="000000"/>
                </a:solidFill>
                <a:latin typeface="Raleway"/>
                <a:ea typeface="Raleway"/>
                <a:cs typeface="Raleway"/>
                <a:sym typeface="Raleway"/>
              </a:rPr>
              <a:t> is </a:t>
            </a:r>
            <a:r>
              <a:rPr lang="tr-TR" sz="2400" b="0" i="0" u="none" strike="noStrike" cap="none" dirty="0" err="1">
                <a:solidFill>
                  <a:srgbClr val="000000"/>
                </a:solidFill>
                <a:latin typeface="Raleway"/>
                <a:ea typeface="Raleway"/>
                <a:cs typeface="Raleway"/>
                <a:sym typeface="Raleway"/>
              </a:rPr>
              <a:t>shaped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like</a:t>
            </a:r>
            <a:r>
              <a:rPr lang="tr-TR" sz="2400" b="0" i="0" u="none" strike="noStrike" cap="none" dirty="0">
                <a:solidFill>
                  <a:srgbClr val="000000"/>
                </a:solidFill>
                <a:latin typeface="Raleway"/>
                <a:ea typeface="Raleway"/>
                <a:cs typeface="Raleway"/>
                <a:sym typeface="Raleway"/>
              </a:rPr>
              <a:t> a </a:t>
            </a:r>
            <a:r>
              <a:rPr lang="tr-TR" sz="2400" b="0" i="0" u="none" strike="noStrike" cap="none" dirty="0" err="1">
                <a:solidFill>
                  <a:srgbClr val="000000"/>
                </a:solidFill>
                <a:latin typeface="Raleway"/>
                <a:ea typeface="Raleway"/>
                <a:cs typeface="Raleway"/>
                <a:sym typeface="Raleway"/>
              </a:rPr>
              <a:t>tree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with</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its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many</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branches</a:t>
            </a: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p:txBody>
      </p:sp>
      <p:pic>
        <p:nvPicPr>
          <p:cNvPr id="696" name="Google Shape;696;p52" descr="ok icon"/>
          <p:cNvPicPr preferRelativeResize="0"/>
          <p:nvPr/>
        </p:nvPicPr>
        <p:blipFill rotWithShape="1">
          <a:blip r:embed="rId3">
            <a:alphaModFix/>
          </a:blip>
          <a:srcRect/>
          <a:stretch/>
        </p:blipFill>
        <p:spPr>
          <a:xfrm>
            <a:off x="1199800" y="3853125"/>
            <a:ext cx="397300" cy="397300"/>
          </a:xfrm>
          <a:prstGeom prst="rect">
            <a:avLst/>
          </a:prstGeom>
          <a:noFill/>
          <a:ln>
            <a:noFill/>
          </a:ln>
        </p:spPr>
      </p:pic>
      <p:pic>
        <p:nvPicPr>
          <p:cNvPr id="697" name="Google Shape;697;p52" descr="x mark 3 icon"/>
          <p:cNvPicPr preferRelativeResize="0"/>
          <p:nvPr/>
        </p:nvPicPr>
        <p:blipFill rotWithShape="1">
          <a:blip r:embed="rId4">
            <a:alphaModFix/>
          </a:blip>
          <a:srcRect/>
          <a:stretch/>
        </p:blipFill>
        <p:spPr>
          <a:xfrm>
            <a:off x="4620000" y="3853125"/>
            <a:ext cx="397300" cy="397300"/>
          </a:xfrm>
          <a:prstGeom prst="rect">
            <a:avLst/>
          </a:prstGeom>
          <a:noFill/>
          <a:ln>
            <a:noFill/>
          </a:ln>
        </p:spPr>
      </p:pic>
      <p:sp>
        <p:nvSpPr>
          <p:cNvPr id="698" name="Google Shape;698;p52"/>
          <p:cNvSpPr txBox="1"/>
          <p:nvPr/>
        </p:nvSpPr>
        <p:spPr>
          <a:xfrm>
            <a:off x="1597100" y="379562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Scalable</a:t>
            </a:r>
            <a:endParaRPr sz="1800" b="0" i="0" u="none" strike="noStrike" cap="none">
              <a:solidFill>
                <a:srgbClr val="000000"/>
              </a:solidFill>
              <a:latin typeface="Arial"/>
              <a:ea typeface="Arial"/>
              <a:cs typeface="Arial"/>
              <a:sym typeface="Arial"/>
            </a:endParaRPr>
          </a:p>
        </p:txBody>
      </p:sp>
      <p:sp>
        <p:nvSpPr>
          <p:cNvPr id="699" name="Google Shape;699;p52"/>
          <p:cNvSpPr txBox="1"/>
          <p:nvPr/>
        </p:nvSpPr>
        <p:spPr>
          <a:xfrm>
            <a:off x="5058200" y="3853134"/>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Hard to maintain</a:t>
            </a:r>
            <a:endParaRPr sz="1800" b="0" i="0" u="none" strike="noStrike" cap="none">
              <a:solidFill>
                <a:srgbClr val="000000"/>
              </a:solidFill>
              <a:latin typeface="Arial"/>
              <a:ea typeface="Arial"/>
              <a:cs typeface="Arial"/>
              <a:sym typeface="Arial"/>
            </a:endParaRPr>
          </a:p>
        </p:txBody>
      </p:sp>
      <p:pic>
        <p:nvPicPr>
          <p:cNvPr id="700" name="Google Shape;700;p52" descr="x mark 3 icon"/>
          <p:cNvPicPr preferRelativeResize="0"/>
          <p:nvPr/>
        </p:nvPicPr>
        <p:blipFill rotWithShape="1">
          <a:blip r:embed="rId4">
            <a:alphaModFix/>
          </a:blip>
          <a:srcRect/>
          <a:stretch/>
        </p:blipFill>
        <p:spPr>
          <a:xfrm>
            <a:off x="4620000" y="4311274"/>
            <a:ext cx="397300" cy="397300"/>
          </a:xfrm>
          <a:prstGeom prst="rect">
            <a:avLst/>
          </a:prstGeom>
          <a:noFill/>
          <a:ln>
            <a:noFill/>
          </a:ln>
        </p:spPr>
      </p:pic>
      <p:sp>
        <p:nvSpPr>
          <p:cNvPr id="701" name="Google Shape;701;p52"/>
          <p:cNvSpPr txBox="1"/>
          <p:nvPr/>
        </p:nvSpPr>
        <p:spPr>
          <a:xfrm>
            <a:off x="5059175" y="4274446"/>
            <a:ext cx="40467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If root fails entire network goes down</a:t>
            </a:r>
            <a:endParaRPr sz="1800" b="0" i="0" u="none" strike="noStrike" cap="none">
              <a:solidFill>
                <a:srgbClr val="000000"/>
              </a:solidFill>
              <a:latin typeface="Arial"/>
              <a:ea typeface="Arial"/>
              <a:cs typeface="Arial"/>
              <a:sym typeface="Arial"/>
            </a:endParaRPr>
          </a:p>
        </p:txBody>
      </p:sp>
      <p:pic>
        <p:nvPicPr>
          <p:cNvPr id="702" name="Google Shape;702;p52"/>
          <p:cNvPicPr preferRelativeResize="0"/>
          <p:nvPr/>
        </p:nvPicPr>
        <p:blipFill rotWithShape="1">
          <a:blip r:embed="rId5">
            <a:alphaModFix/>
          </a:blip>
          <a:srcRect/>
          <a:stretch/>
        </p:blipFill>
        <p:spPr>
          <a:xfrm>
            <a:off x="2663125" y="1992925"/>
            <a:ext cx="3605400" cy="1802700"/>
          </a:xfrm>
          <a:prstGeom prst="rect">
            <a:avLst/>
          </a:prstGeom>
          <a:noFill/>
          <a:ln>
            <a:noFill/>
          </a:ln>
        </p:spPr>
      </p:pic>
      <p:cxnSp>
        <p:nvCxnSpPr>
          <p:cNvPr id="703" name="Google Shape;703;p52"/>
          <p:cNvCxnSpPr/>
          <p:nvPr/>
        </p:nvCxnSpPr>
        <p:spPr>
          <a:xfrm>
            <a:off x="3182175" y="2175775"/>
            <a:ext cx="833700" cy="0"/>
          </a:xfrm>
          <a:prstGeom prst="straightConnector1">
            <a:avLst/>
          </a:prstGeom>
          <a:noFill/>
          <a:ln w="28575" cap="flat" cmpd="sng">
            <a:solidFill>
              <a:schemeClr val="dk2"/>
            </a:solidFill>
            <a:prstDash val="solid"/>
            <a:round/>
            <a:headEnd type="none" w="sm" len="sm"/>
            <a:tailEnd type="triangle" w="med" len="med"/>
          </a:ln>
        </p:spPr>
      </p:cxnSp>
      <p:sp>
        <p:nvSpPr>
          <p:cNvPr id="704" name="Google Shape;704;p52"/>
          <p:cNvSpPr txBox="1"/>
          <p:nvPr/>
        </p:nvSpPr>
        <p:spPr>
          <a:xfrm>
            <a:off x="2663125" y="1975875"/>
            <a:ext cx="701100" cy="43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1" i="0" u="none" strike="noStrike" cap="none">
                <a:solidFill>
                  <a:srgbClr val="000000"/>
                </a:solidFill>
                <a:latin typeface="Barlow"/>
                <a:ea typeface="Barlow"/>
                <a:cs typeface="Barlow"/>
                <a:sym typeface="Barlow"/>
              </a:rPr>
              <a:t>Root</a:t>
            </a:r>
            <a:endParaRPr sz="1400" b="1" i="0" u="none" strike="noStrike" cap="none">
              <a:solidFill>
                <a:srgbClr val="000000"/>
              </a:solidFill>
              <a:latin typeface="Barlow"/>
              <a:ea typeface="Barlow"/>
              <a:cs typeface="Barlow"/>
              <a:sym typeface="Barlow"/>
            </a:endParaRPr>
          </a:p>
        </p:txBody>
      </p:sp>
      <p:pic>
        <p:nvPicPr>
          <p:cNvPr id="705" name="Google Shape;705;p52" descr="ok icon"/>
          <p:cNvPicPr preferRelativeResize="0"/>
          <p:nvPr/>
        </p:nvPicPr>
        <p:blipFill rotWithShape="1">
          <a:blip r:embed="rId3">
            <a:alphaModFix/>
          </a:blip>
          <a:srcRect/>
          <a:stretch/>
        </p:blipFill>
        <p:spPr>
          <a:xfrm>
            <a:off x="1199800" y="4358932"/>
            <a:ext cx="397300" cy="397300"/>
          </a:xfrm>
          <a:prstGeom prst="rect">
            <a:avLst/>
          </a:prstGeom>
          <a:noFill/>
          <a:ln>
            <a:noFill/>
          </a:ln>
        </p:spPr>
      </p:pic>
      <p:sp>
        <p:nvSpPr>
          <p:cNvPr id="706" name="Google Shape;706;p52"/>
          <p:cNvSpPr txBox="1"/>
          <p:nvPr/>
        </p:nvSpPr>
        <p:spPr>
          <a:xfrm>
            <a:off x="1597100" y="431127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Manageable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5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34</a:t>
            </a:fld>
            <a:endParaRPr/>
          </a:p>
        </p:txBody>
      </p:sp>
      <p:sp>
        <p:nvSpPr>
          <p:cNvPr id="712" name="Google Shape;712;p53"/>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Physical Network Topologies</a:t>
            </a:r>
            <a:endParaRPr sz="4800" b="0" i="0" u="none" strike="noStrike" cap="none">
              <a:solidFill>
                <a:srgbClr val="419ED3"/>
              </a:solidFill>
              <a:latin typeface="Raleway SemiBold"/>
              <a:ea typeface="Raleway SemiBold"/>
              <a:cs typeface="Raleway SemiBold"/>
              <a:sym typeface="Raleway SemiBold"/>
            </a:endParaRPr>
          </a:p>
        </p:txBody>
      </p:sp>
      <p:sp>
        <p:nvSpPr>
          <p:cNvPr id="713" name="Google Shape;713;p53"/>
          <p:cNvSpPr txBox="1"/>
          <p:nvPr/>
        </p:nvSpPr>
        <p:spPr>
          <a:xfrm>
            <a:off x="300600" y="800200"/>
            <a:ext cx="8843400" cy="164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dirty="0" err="1">
                <a:solidFill>
                  <a:srgbClr val="000000"/>
                </a:solidFill>
                <a:latin typeface="Raleway"/>
                <a:ea typeface="Raleway"/>
                <a:cs typeface="Raleway"/>
                <a:sym typeface="Raleway"/>
              </a:rPr>
              <a:t>Hybrid</a:t>
            </a:r>
            <a:r>
              <a:rPr lang="tr-TR" sz="2400" b="1" i="0" u="none" strike="noStrike" cap="none" dirty="0">
                <a:solidFill>
                  <a:srgbClr val="000000"/>
                </a:solidFill>
                <a:latin typeface="Raleway"/>
                <a:ea typeface="Raleway"/>
                <a:cs typeface="Raleway"/>
                <a:sym typeface="Raleway"/>
              </a:rPr>
              <a:t> </a:t>
            </a:r>
            <a:r>
              <a:rPr lang="tr-TR" sz="2400" b="1" i="0" u="none" strike="noStrike" cap="none" dirty="0" err="1">
                <a:solidFill>
                  <a:srgbClr val="000000"/>
                </a:solidFill>
                <a:latin typeface="Raleway"/>
                <a:ea typeface="Raleway"/>
                <a:cs typeface="Raleway"/>
                <a:sym typeface="Raleway"/>
              </a:rPr>
              <a:t>Topology</a:t>
            </a:r>
            <a:r>
              <a:rPr lang="tr-TR" sz="2400" b="1" i="0" u="none" strike="noStrike" cap="none" dirty="0">
                <a:solidFill>
                  <a:srgbClr val="000000"/>
                </a:solidFill>
                <a:latin typeface="Raleway"/>
                <a:ea typeface="Raleway"/>
                <a:cs typeface="Raleway"/>
                <a:sym typeface="Raleway"/>
              </a:rPr>
              <a:t>:</a:t>
            </a:r>
            <a:endParaRPr sz="24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A </a:t>
            </a:r>
            <a:r>
              <a:rPr lang="tr-TR" sz="2400" b="0" i="0" u="none" strike="noStrike" cap="none" dirty="0" err="1">
                <a:solidFill>
                  <a:srgbClr val="000000"/>
                </a:solidFill>
                <a:latin typeface="Raleway"/>
                <a:ea typeface="Raleway"/>
                <a:cs typeface="Raleway"/>
                <a:sym typeface="Raleway"/>
              </a:rPr>
              <a:t>combination</a:t>
            </a:r>
            <a:r>
              <a:rPr lang="tr-TR" sz="2400" b="0" i="0" u="none" strike="noStrike" cap="none" dirty="0">
                <a:solidFill>
                  <a:srgbClr val="000000"/>
                </a:solidFill>
                <a:latin typeface="Raleway"/>
                <a:ea typeface="Raleway"/>
                <a:cs typeface="Raleway"/>
                <a:sym typeface="Raleway"/>
              </a:rPr>
              <a:t> of two </a:t>
            </a:r>
            <a:r>
              <a:rPr lang="tr-TR" sz="2400" b="0" i="0" u="none" strike="noStrike" cap="none" dirty="0" err="1">
                <a:solidFill>
                  <a:srgbClr val="000000"/>
                </a:solidFill>
                <a:latin typeface="Raleway"/>
                <a:ea typeface="Raleway"/>
                <a:cs typeface="Raleway"/>
                <a:sym typeface="Raleway"/>
              </a:rPr>
              <a:t>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more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types</a:t>
            </a:r>
            <a:r>
              <a:rPr lang="tr-TR" sz="2400" b="0" i="0" u="none" strike="noStrike" cap="none" dirty="0">
                <a:solidFill>
                  <a:srgbClr val="000000"/>
                </a:solidFill>
                <a:latin typeface="Raleway"/>
                <a:ea typeface="Raleway"/>
                <a:cs typeface="Raleway"/>
                <a:sym typeface="Raleway"/>
              </a:rPr>
              <a:t> of </a:t>
            </a:r>
            <a:r>
              <a:rPr lang="tr-TR" sz="2400" b="0" i="0" u="none" strike="noStrike" cap="none" dirty="0" err="1">
                <a:solidFill>
                  <a:srgbClr val="000000"/>
                </a:solidFill>
                <a:latin typeface="Raleway"/>
                <a:ea typeface="Raleway"/>
                <a:cs typeface="Raleway"/>
                <a:sym typeface="Raleway"/>
              </a:rPr>
              <a:t>physical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logical</a:t>
            </a:r>
            <a:r>
              <a:rPr lang="tr-TR" sz="2400" b="0" i="0" u="none" strike="noStrike" cap="none" dirty="0">
                <a:solidFill>
                  <a:srgbClr val="000000"/>
                </a:solidFill>
                <a:latin typeface="Raleway"/>
                <a:ea typeface="Raleway"/>
                <a:cs typeface="Raleway"/>
                <a:sym typeface="Raleway"/>
              </a:rPr>
              <a:t> network </a:t>
            </a:r>
            <a:r>
              <a:rPr lang="tr-TR" sz="2400" b="0" i="0" u="none" strike="noStrike" cap="none" dirty="0" err="1">
                <a:solidFill>
                  <a:srgbClr val="000000"/>
                </a:solidFill>
                <a:latin typeface="Raleway"/>
                <a:ea typeface="Raleway"/>
                <a:cs typeface="Raleway"/>
                <a:sym typeface="Raleway"/>
              </a:rPr>
              <a:t>topologies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working</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together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within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same</a:t>
            </a:r>
            <a:r>
              <a:rPr lang="tr-TR" sz="2400" b="0" i="0" u="none" strike="noStrike" cap="none" dirty="0">
                <a:solidFill>
                  <a:srgbClr val="000000"/>
                </a:solidFill>
                <a:latin typeface="Raleway"/>
                <a:ea typeface="Raleway"/>
                <a:cs typeface="Raleway"/>
                <a:sym typeface="Raleway"/>
              </a:rPr>
              <a:t> network</a:t>
            </a: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p:txBody>
      </p:sp>
      <p:pic>
        <p:nvPicPr>
          <p:cNvPr id="714" name="Google Shape;714;p53"/>
          <p:cNvPicPr preferRelativeResize="0"/>
          <p:nvPr/>
        </p:nvPicPr>
        <p:blipFill rotWithShape="1">
          <a:blip r:embed="rId3">
            <a:alphaModFix/>
          </a:blip>
          <a:srcRect/>
          <a:stretch/>
        </p:blipFill>
        <p:spPr>
          <a:xfrm>
            <a:off x="2324625" y="2194950"/>
            <a:ext cx="3434299" cy="1717150"/>
          </a:xfrm>
          <a:prstGeom prst="rect">
            <a:avLst/>
          </a:prstGeom>
          <a:noFill/>
          <a:ln>
            <a:noFill/>
          </a:ln>
        </p:spPr>
      </p:pic>
      <p:pic>
        <p:nvPicPr>
          <p:cNvPr id="715" name="Google Shape;715;p53" descr="ok icon"/>
          <p:cNvPicPr preferRelativeResize="0"/>
          <p:nvPr/>
        </p:nvPicPr>
        <p:blipFill rotWithShape="1">
          <a:blip r:embed="rId4">
            <a:alphaModFix/>
          </a:blip>
          <a:srcRect/>
          <a:stretch/>
        </p:blipFill>
        <p:spPr>
          <a:xfrm>
            <a:off x="1191400" y="3844725"/>
            <a:ext cx="405700" cy="405700"/>
          </a:xfrm>
          <a:prstGeom prst="rect">
            <a:avLst/>
          </a:prstGeom>
          <a:noFill/>
          <a:ln>
            <a:noFill/>
          </a:ln>
        </p:spPr>
      </p:pic>
      <p:pic>
        <p:nvPicPr>
          <p:cNvPr id="716" name="Google Shape;716;p53" descr="x mark 3 icon"/>
          <p:cNvPicPr preferRelativeResize="0"/>
          <p:nvPr/>
        </p:nvPicPr>
        <p:blipFill rotWithShape="1">
          <a:blip r:embed="rId5">
            <a:alphaModFix/>
          </a:blip>
          <a:srcRect/>
          <a:stretch/>
        </p:blipFill>
        <p:spPr>
          <a:xfrm>
            <a:off x="4831375" y="3912100"/>
            <a:ext cx="338325" cy="338325"/>
          </a:xfrm>
          <a:prstGeom prst="rect">
            <a:avLst/>
          </a:prstGeom>
          <a:noFill/>
          <a:ln>
            <a:noFill/>
          </a:ln>
        </p:spPr>
      </p:pic>
      <p:sp>
        <p:nvSpPr>
          <p:cNvPr id="717" name="Google Shape;717;p53"/>
          <p:cNvSpPr txBox="1"/>
          <p:nvPr/>
        </p:nvSpPr>
        <p:spPr>
          <a:xfrm>
            <a:off x="1597100" y="3795625"/>
            <a:ext cx="30324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dirty="0" err="1">
                <a:solidFill>
                  <a:srgbClr val="000000"/>
                </a:solidFill>
                <a:latin typeface="Arial"/>
                <a:ea typeface="Arial"/>
                <a:cs typeface="Arial"/>
                <a:sym typeface="Arial"/>
              </a:rPr>
              <a:t>Flexibility</a:t>
            </a:r>
            <a:endParaRPr sz="1800" b="0" i="0" u="none" strike="noStrike" cap="none" dirty="0">
              <a:solidFill>
                <a:srgbClr val="000000"/>
              </a:solidFill>
              <a:latin typeface="Arial"/>
              <a:ea typeface="Arial"/>
              <a:cs typeface="Arial"/>
              <a:sym typeface="Arial"/>
            </a:endParaRPr>
          </a:p>
        </p:txBody>
      </p:sp>
      <p:sp>
        <p:nvSpPr>
          <p:cNvPr id="718" name="Google Shape;718;p53"/>
          <p:cNvSpPr txBox="1"/>
          <p:nvPr/>
        </p:nvSpPr>
        <p:spPr>
          <a:xfrm>
            <a:off x="5210600" y="3853134"/>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a:solidFill>
                  <a:srgbClr val="000000"/>
                </a:solidFill>
                <a:latin typeface="Arial"/>
                <a:ea typeface="Arial"/>
                <a:cs typeface="Arial"/>
                <a:sym typeface="Arial"/>
              </a:rPr>
              <a:t>Quite complex</a:t>
            </a:r>
            <a:endParaRPr sz="1800" b="0" i="0" u="none" strike="noStrike" cap="none">
              <a:solidFill>
                <a:srgbClr val="000000"/>
              </a:solidFill>
              <a:latin typeface="Arial"/>
              <a:ea typeface="Arial"/>
              <a:cs typeface="Arial"/>
              <a:sym typeface="Arial"/>
            </a:endParaRPr>
          </a:p>
        </p:txBody>
      </p:sp>
      <p:pic>
        <p:nvPicPr>
          <p:cNvPr id="719" name="Google Shape;719;p53" descr="x mark 3 icon"/>
          <p:cNvPicPr preferRelativeResize="0"/>
          <p:nvPr/>
        </p:nvPicPr>
        <p:blipFill rotWithShape="1">
          <a:blip r:embed="rId5">
            <a:alphaModFix/>
          </a:blip>
          <a:srcRect/>
          <a:stretch/>
        </p:blipFill>
        <p:spPr>
          <a:xfrm>
            <a:off x="4831375" y="4330964"/>
            <a:ext cx="338325" cy="338325"/>
          </a:xfrm>
          <a:prstGeom prst="rect">
            <a:avLst/>
          </a:prstGeom>
          <a:noFill/>
          <a:ln>
            <a:noFill/>
          </a:ln>
        </p:spPr>
      </p:pic>
      <p:sp>
        <p:nvSpPr>
          <p:cNvPr id="720" name="Google Shape;720;p53"/>
          <p:cNvSpPr txBox="1"/>
          <p:nvPr/>
        </p:nvSpPr>
        <p:spPr>
          <a:xfrm>
            <a:off x="5211575" y="4291584"/>
            <a:ext cx="3521100" cy="6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tr-TR" sz="1800" b="0" i="0" u="none" strike="noStrike" cap="none" dirty="0">
                <a:solidFill>
                  <a:srgbClr val="000000"/>
                </a:solidFill>
                <a:latin typeface="Arial"/>
                <a:ea typeface="Arial"/>
                <a:cs typeface="Arial"/>
                <a:sym typeface="Arial"/>
              </a:rPr>
              <a:t>Can be </a:t>
            </a:r>
            <a:r>
              <a:rPr lang="tr-TR" sz="1800" b="0" i="0" u="none" strike="noStrike" cap="none" dirty="0" err="1">
                <a:solidFill>
                  <a:srgbClr val="000000"/>
                </a:solidFill>
                <a:latin typeface="Arial"/>
                <a:ea typeface="Arial"/>
                <a:cs typeface="Arial"/>
                <a:sym typeface="Arial"/>
              </a:rPr>
              <a:t>quite</a:t>
            </a:r>
            <a:r>
              <a:rPr lang="tr-TR" sz="1800" b="0" i="0" u="none" strike="noStrike" cap="none" dirty="0">
                <a:solidFill>
                  <a:srgbClr val="000000"/>
                </a:solidFill>
                <a:latin typeface="Arial"/>
                <a:ea typeface="Arial"/>
                <a:cs typeface="Arial"/>
                <a:sym typeface="Arial"/>
              </a:rPr>
              <a:t> </a:t>
            </a:r>
            <a:r>
              <a:rPr lang="tr-TR" sz="1800" b="0" i="0" u="none" strike="noStrike" cap="none" dirty="0" err="1">
                <a:solidFill>
                  <a:srgbClr val="000000"/>
                </a:solidFill>
                <a:latin typeface="Arial"/>
                <a:ea typeface="Arial"/>
                <a:cs typeface="Arial"/>
                <a:sym typeface="Arial"/>
              </a:rPr>
              <a:t>costly</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4"/>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35</a:t>
            </a:fld>
            <a:endParaRPr/>
          </a:p>
        </p:txBody>
      </p:sp>
      <p:grpSp>
        <p:nvGrpSpPr>
          <p:cNvPr id="726" name="Google Shape;726;p54"/>
          <p:cNvGrpSpPr/>
          <p:nvPr/>
        </p:nvGrpSpPr>
        <p:grpSpPr>
          <a:xfrm>
            <a:off x="5410301" y="719490"/>
            <a:ext cx="3356124" cy="3829046"/>
            <a:chOff x="2602525" y="317054"/>
            <a:chExt cx="4174283" cy="4762495"/>
          </a:xfrm>
        </p:grpSpPr>
        <p:sp>
          <p:nvSpPr>
            <p:cNvPr id="727" name="Google Shape;727;p5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8" name="Google Shape;728;p5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9" name="Google Shape;729;p5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0" name="Google Shape;730;p5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1" name="Google Shape;731;p5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2" name="Google Shape;732;p5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3" name="Google Shape;733;p5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4" name="Google Shape;734;p5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5" name="Google Shape;735;p5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6" name="Google Shape;736;p5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7" name="Google Shape;737;p5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8" name="Google Shape;738;p5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9" name="Google Shape;739;p5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0" name="Google Shape;740;p5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1" name="Google Shape;741;p5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2" name="Google Shape;742;p5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3" name="Google Shape;743;p5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4" name="Google Shape;744;p5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5" name="Google Shape;745;p5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6" name="Google Shape;746;p5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7" name="Google Shape;747;p5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8" name="Google Shape;748;p5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9" name="Google Shape;749;p5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0" name="Google Shape;750;p5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1" name="Google Shape;751;p5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2" name="Google Shape;752;p5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3" name="Google Shape;753;p5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4" name="Google Shape;754;p5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5" name="Google Shape;755;p5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6" name="Google Shape;756;p5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7" name="Google Shape;757;p5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8" name="Google Shape;758;p5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9" name="Google Shape;759;p5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0" name="Google Shape;760;p5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1" name="Google Shape;761;p5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5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3" name="Google Shape;763;p5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4" name="Google Shape;764;p5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5" name="Google Shape;765;p5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6" name="Google Shape;766;p5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7" name="Google Shape;767;p5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8" name="Google Shape;768;p5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9" name="Google Shape;769;p5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0" name="Google Shape;770;p5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1" name="Google Shape;771;p5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2" name="Google Shape;772;p5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3" name="Google Shape;773;p5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4" name="Google Shape;774;p5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5" name="Google Shape;775;p5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6" name="Google Shape;776;p5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7" name="Google Shape;777;p5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8" name="Google Shape;778;p5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9" name="Google Shape;779;p5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0" name="Google Shape;780;p5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1" name="Google Shape;781;p5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2" name="Google Shape;782;p5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3" name="Google Shape;783;p5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84" name="Google Shape;784;p54"/>
            <p:cNvGrpSpPr/>
            <p:nvPr/>
          </p:nvGrpSpPr>
          <p:grpSpPr>
            <a:xfrm>
              <a:off x="2941619" y="3895613"/>
              <a:ext cx="483621" cy="510995"/>
              <a:chOff x="4345944" y="4626313"/>
              <a:chExt cx="483621" cy="510995"/>
            </a:xfrm>
          </p:grpSpPr>
          <p:grpSp>
            <p:nvGrpSpPr>
              <p:cNvPr id="785" name="Google Shape;785;p54"/>
              <p:cNvGrpSpPr/>
              <p:nvPr/>
            </p:nvGrpSpPr>
            <p:grpSpPr>
              <a:xfrm>
                <a:off x="4345944" y="4852987"/>
                <a:ext cx="474200" cy="284321"/>
                <a:chOff x="4345944" y="4852987"/>
                <a:chExt cx="474200" cy="284321"/>
              </a:xfrm>
            </p:grpSpPr>
            <p:sp>
              <p:nvSpPr>
                <p:cNvPr id="786" name="Google Shape;786;p5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7" name="Google Shape;787;p5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8" name="Google Shape;788;p5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89" name="Google Shape;789;p54"/>
                <p:cNvGrpSpPr/>
                <p:nvPr/>
              </p:nvGrpSpPr>
              <p:grpSpPr>
                <a:xfrm>
                  <a:off x="4457040" y="4985575"/>
                  <a:ext cx="133724" cy="77247"/>
                  <a:chOff x="4457040" y="4985575"/>
                  <a:chExt cx="133724" cy="77247"/>
                </a:xfrm>
              </p:grpSpPr>
              <p:sp>
                <p:nvSpPr>
                  <p:cNvPr id="790" name="Google Shape;790;p5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1" name="Google Shape;791;p5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92" name="Google Shape;792;p5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3" name="Google Shape;793;p5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4" name="Google Shape;794;p5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5" name="Google Shape;795;p5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6" name="Google Shape;796;p5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7" name="Google Shape;797;p5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8" name="Google Shape;798;p5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9" name="Google Shape;799;p5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0" name="Google Shape;800;p5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1" name="Google Shape;801;p5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2" name="Google Shape;802;p5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3" name="Google Shape;803;p5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4" name="Google Shape;804;p5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5" name="Google Shape;805;p5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6" name="Google Shape;806;p5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7" name="Google Shape;807;p5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8" name="Google Shape;808;p5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9" name="Google Shape;809;p5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0" name="Google Shape;810;p5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1" name="Google Shape;811;p5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2" name="Google Shape;812;p5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3" name="Google Shape;813;p5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4" name="Google Shape;814;p5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5" name="Google Shape;815;p5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6" name="Google Shape;816;p5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7" name="Google Shape;817;p5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8" name="Google Shape;818;p5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9" name="Google Shape;819;p5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0" name="Google Shape;820;p5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1" name="Google Shape;821;p5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2" name="Google Shape;822;p5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3" name="Google Shape;823;p5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4" name="Google Shape;824;p5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5" name="Google Shape;825;p5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6" name="Google Shape;826;p5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7" name="Google Shape;827;p5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8" name="Google Shape;828;p5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9" name="Google Shape;829;p5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0" name="Google Shape;830;p5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1" name="Google Shape;831;p5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2" name="Google Shape;832;p5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3" name="Google Shape;833;p5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4" name="Google Shape;834;p5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5" name="Google Shape;835;p5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6" name="Google Shape;836;p5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7" name="Google Shape;837;p5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8" name="Google Shape;838;p5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9" name="Google Shape;839;p5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0" name="Google Shape;840;p5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1" name="Google Shape;841;p5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2" name="Google Shape;842;p5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3" name="Google Shape;843;p5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4" name="Google Shape;844;p5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5" name="Google Shape;845;p5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6" name="Google Shape;846;p5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7" name="Google Shape;847;p5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8" name="Google Shape;848;p5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9" name="Google Shape;849;p5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0" name="Google Shape;850;p5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1" name="Google Shape;851;p5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2" name="Google Shape;852;p5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3" name="Google Shape;853;p5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4" name="Google Shape;854;p5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5" name="Google Shape;855;p5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56" name="Google Shape;856;p54"/>
              <p:cNvGrpSpPr/>
              <p:nvPr/>
            </p:nvGrpSpPr>
            <p:grpSpPr>
              <a:xfrm>
                <a:off x="4543079" y="4626313"/>
                <a:ext cx="286486" cy="386884"/>
                <a:chOff x="4543079" y="4626313"/>
                <a:chExt cx="286486" cy="386884"/>
              </a:xfrm>
            </p:grpSpPr>
            <p:grpSp>
              <p:nvGrpSpPr>
                <p:cNvPr id="857" name="Google Shape;857;p54"/>
                <p:cNvGrpSpPr/>
                <p:nvPr/>
              </p:nvGrpSpPr>
              <p:grpSpPr>
                <a:xfrm>
                  <a:off x="4543079" y="4626313"/>
                  <a:ext cx="286486" cy="386884"/>
                  <a:chOff x="4543079" y="4626313"/>
                  <a:chExt cx="286486" cy="386884"/>
                </a:xfrm>
              </p:grpSpPr>
              <p:sp>
                <p:nvSpPr>
                  <p:cNvPr id="858" name="Google Shape;858;p5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9" name="Google Shape;859;p5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0" name="Google Shape;860;p5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1" name="Google Shape;861;p5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2" name="Google Shape;862;p5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63" name="Google Shape;863;p5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4" name="Google Shape;864;p5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5" name="Google Shape;865;p5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866" name="Google Shape;866;p5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7" name="Google Shape;867;p5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8" name="Google Shape;868;p5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9" name="Google Shape;869;p5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0" name="Google Shape;870;p5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1" name="Google Shape;871;p5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72" name="Google Shape;872;p54"/>
          <p:cNvSpPr txBox="1">
            <a:spLocks noGrp="1"/>
          </p:cNvSpPr>
          <p:nvPr>
            <p:ph type="ctrTitle" idx="4294967295"/>
          </p:nvPr>
        </p:nvSpPr>
        <p:spPr>
          <a:xfrm>
            <a:off x="685800" y="1202438"/>
            <a:ext cx="4343700" cy="832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SemiBold"/>
              <a:buNone/>
            </a:pPr>
            <a:r>
              <a:rPr lang="tr-TR" sz="7200" b="0" i="0" u="none" strike="noStrike" cap="none">
                <a:solidFill>
                  <a:srgbClr val="741B47"/>
                </a:solidFill>
                <a:latin typeface="Raleway SemiBold"/>
                <a:ea typeface="Raleway SemiBold"/>
                <a:cs typeface="Raleway SemiBold"/>
                <a:sym typeface="Raleway SemiBold"/>
              </a:rPr>
              <a:t>THANKS!</a:t>
            </a:r>
            <a:endParaRPr sz="7200" b="0" i="0" u="none" strike="noStrike" cap="none">
              <a:solidFill>
                <a:srgbClr val="741B47"/>
              </a:solidFill>
              <a:latin typeface="Raleway SemiBold"/>
              <a:ea typeface="Raleway SemiBold"/>
              <a:cs typeface="Raleway SemiBold"/>
              <a:sym typeface="Raleway SemiBold"/>
            </a:endParaRPr>
          </a:p>
        </p:txBody>
      </p:sp>
      <p:sp>
        <p:nvSpPr>
          <p:cNvPr id="873" name="Google Shape;873;p54"/>
          <p:cNvSpPr txBox="1">
            <a:spLocks noGrp="1"/>
          </p:cNvSpPr>
          <p:nvPr>
            <p:ph type="subTitle" idx="4294967295"/>
          </p:nvPr>
        </p:nvSpPr>
        <p:spPr>
          <a:xfrm>
            <a:off x="685800" y="2021059"/>
            <a:ext cx="4343700" cy="192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600"/>
              </a:spcBef>
              <a:spcAft>
                <a:spcPts val="0"/>
              </a:spcAft>
              <a:buClr>
                <a:schemeClr val="accent1"/>
              </a:buClr>
              <a:buSzPts val="1800"/>
              <a:buFont typeface="Barlow Light"/>
              <a:buNone/>
            </a:pPr>
            <a:r>
              <a:rPr lang="tr-TR" sz="3600" b="1" i="0" u="none" strike="noStrike" cap="none">
                <a:solidFill>
                  <a:srgbClr val="000000"/>
                </a:solidFill>
                <a:latin typeface="Barlow"/>
                <a:ea typeface="Barlow"/>
                <a:cs typeface="Barlow"/>
                <a:sym typeface="Barlow"/>
              </a:rPr>
              <a:t>Any questions?</a:t>
            </a:r>
            <a:endParaRPr sz="3600" b="1" i="0" u="none" strike="noStrike" cap="none">
              <a:solidFill>
                <a:srgbClr val="000000"/>
              </a:solidFill>
              <a:latin typeface="Barlow"/>
              <a:ea typeface="Barlow"/>
              <a:cs typeface="Barlow"/>
              <a:sym typeface="Barlow"/>
            </a:endParaRPr>
          </a:p>
          <a:p>
            <a:pPr marL="0" marR="0" lvl="0" indent="0" algn="l" rtl="0">
              <a:lnSpc>
                <a:spcPct val="110000"/>
              </a:lnSpc>
              <a:spcBef>
                <a:spcPts val="600"/>
              </a:spcBef>
              <a:spcAft>
                <a:spcPts val="0"/>
              </a:spcAft>
              <a:buClr>
                <a:schemeClr val="dk1"/>
              </a:buClr>
              <a:buSzPts val="1100"/>
              <a:buFont typeface="Arial"/>
              <a:buNone/>
            </a:pPr>
            <a:r>
              <a:rPr lang="tr-TR" sz="2000" b="0" i="0" u="none" strike="noStrike" cap="none">
                <a:solidFill>
                  <a:schemeClr val="dk1"/>
                </a:solidFill>
                <a:latin typeface="Barlow Light"/>
                <a:ea typeface="Barlow Light"/>
                <a:cs typeface="Barlow Light"/>
                <a:sym typeface="Barlow Light"/>
              </a:rPr>
              <a:t>You can find me at: </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600"/>
              </a:spcBef>
              <a:spcAft>
                <a:spcPts val="0"/>
              </a:spcAft>
              <a:buClr>
                <a:srgbClr val="741B47"/>
              </a:buClr>
              <a:buSzPts val="1800"/>
              <a:buFont typeface="Barlow Light"/>
              <a:buChar char="▸"/>
            </a:pPr>
            <a:r>
              <a:rPr lang="tr-TR" sz="2000" b="0" i="0" u="none" strike="noStrike" cap="none">
                <a:solidFill>
                  <a:schemeClr val="dk1"/>
                </a:solidFill>
                <a:latin typeface="Barlow Light"/>
                <a:ea typeface="Barlow Light"/>
                <a:cs typeface="Barlow Light"/>
                <a:sym typeface="Barlow Light"/>
              </a:rPr>
              <a:t>@David - Instructor</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0"/>
              </a:spcBef>
              <a:spcAft>
                <a:spcPts val="0"/>
              </a:spcAft>
              <a:buClr>
                <a:srgbClr val="741B47"/>
              </a:buClr>
              <a:buSzPts val="1800"/>
              <a:buFont typeface="Barlow Light"/>
              <a:buChar char="▸"/>
            </a:pPr>
            <a:r>
              <a:rPr lang="tr-TR" sz="2000" b="0" i="0" u="none" strike="noStrike" cap="none">
                <a:solidFill>
                  <a:schemeClr val="dk1"/>
                </a:solidFill>
                <a:latin typeface="Barlow Light"/>
                <a:ea typeface="Barlow Light"/>
                <a:cs typeface="Barlow Light"/>
                <a:sym typeface="Barlow Light"/>
              </a:rPr>
              <a:t>david@clarusway.com</a:t>
            </a:r>
            <a:endParaRPr sz="2000" b="0" i="0" u="none" strike="noStrike" cap="none">
              <a:solidFill>
                <a:schemeClr val="dk1"/>
              </a:solidFill>
              <a:latin typeface="Barlow Light"/>
              <a:ea typeface="Barlow Light"/>
              <a:cs typeface="Barlow Light"/>
              <a:sym typeface="Barlow Light"/>
            </a:endParaRPr>
          </a:p>
        </p:txBody>
      </p:sp>
      <p:pic>
        <p:nvPicPr>
          <p:cNvPr id="874" name="Google Shape;874;p54"/>
          <p:cNvPicPr preferRelativeResize="0"/>
          <p:nvPr/>
        </p:nvPicPr>
        <p:blipFill rotWithShape="1">
          <a:blip r:embed="rId3">
            <a:alphaModFix/>
          </a:blip>
          <a:srcRect/>
          <a:stretch/>
        </p:blipFill>
        <p:spPr>
          <a:xfrm>
            <a:off x="4512147" y="623245"/>
            <a:ext cx="2361997" cy="2583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3"/>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What’s a Network?</a:t>
            </a:r>
            <a:endParaRPr sz="3600">
              <a:solidFill>
                <a:srgbClr val="741B47"/>
              </a:solidFill>
              <a:latin typeface="Raleway Medium"/>
              <a:ea typeface="Raleway Medium"/>
              <a:cs typeface="Raleway Medium"/>
              <a:sym typeface="Raleway Medium"/>
            </a:endParaRPr>
          </a:p>
        </p:txBody>
      </p:sp>
      <p:sp>
        <p:nvSpPr>
          <p:cNvPr id="391" name="Google Shape;391;p23"/>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1</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5</a:t>
            </a:fld>
            <a:endParaRPr/>
          </a:p>
        </p:txBody>
      </p:sp>
      <p:sp>
        <p:nvSpPr>
          <p:cNvPr id="397" name="Google Shape;397;p24"/>
          <p:cNvSpPr txBox="1">
            <a:spLocks noGrp="1"/>
          </p:cNvSpPr>
          <p:nvPr>
            <p:ph type="title"/>
          </p:nvPr>
        </p:nvSpPr>
        <p:spPr>
          <a:xfrm>
            <a:off x="431800" y="173800"/>
            <a:ext cx="5640900" cy="6263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What’s a Network?</a:t>
            </a:r>
            <a:endParaRPr sz="4000">
              <a:solidFill>
                <a:srgbClr val="419DD3"/>
              </a:solidFill>
              <a:latin typeface="Raleway Medium"/>
              <a:ea typeface="Raleway Medium"/>
              <a:cs typeface="Raleway Medium"/>
              <a:sym typeface="Raleway Medium"/>
            </a:endParaRPr>
          </a:p>
        </p:txBody>
      </p:sp>
      <p:sp>
        <p:nvSpPr>
          <p:cNvPr id="398" name="Google Shape;398;p24"/>
          <p:cNvSpPr txBox="1"/>
          <p:nvPr/>
        </p:nvSpPr>
        <p:spPr>
          <a:xfrm>
            <a:off x="262225" y="800100"/>
            <a:ext cx="8386800" cy="10830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dirty="0">
                <a:solidFill>
                  <a:srgbClr val="000000"/>
                </a:solidFill>
                <a:latin typeface="Raleway"/>
                <a:ea typeface="Raleway"/>
                <a:cs typeface="Raleway"/>
                <a:sym typeface="Raleway"/>
              </a:rPr>
              <a:t>A </a:t>
            </a:r>
            <a:r>
              <a:rPr lang="tr-TR" sz="2400" b="1" i="0" u="none" strike="noStrike" cap="none" dirty="0">
                <a:solidFill>
                  <a:srgbClr val="000000"/>
                </a:solidFill>
                <a:latin typeface="Raleway"/>
                <a:ea typeface="Raleway"/>
                <a:cs typeface="Raleway"/>
                <a:sym typeface="Raleway"/>
              </a:rPr>
              <a:t>network </a:t>
            </a:r>
            <a:r>
              <a:rPr lang="tr-TR" sz="2400" b="0" i="0" u="none" strike="noStrike" cap="none" dirty="0">
                <a:solidFill>
                  <a:srgbClr val="000000"/>
                </a:solidFill>
                <a:latin typeface="Raleway"/>
                <a:ea typeface="Raleway"/>
                <a:cs typeface="Raleway"/>
                <a:sym typeface="Raleway"/>
              </a:rPr>
              <a:t>is two </a:t>
            </a:r>
            <a:r>
              <a:rPr lang="tr-TR" sz="2400" b="0" i="0" u="none" strike="noStrike" cap="none" dirty="0" err="1">
                <a:solidFill>
                  <a:srgbClr val="000000"/>
                </a:solidFill>
                <a:latin typeface="Raleway"/>
                <a:ea typeface="Raleway"/>
                <a:cs typeface="Raleway"/>
                <a:sym typeface="Raleway"/>
              </a:rPr>
              <a:t>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more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computer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systems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linked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together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by</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some</a:t>
            </a:r>
            <a:r>
              <a:rPr lang="tr-TR" sz="2400" b="0" i="0" u="none" strike="noStrike" cap="none" dirty="0">
                <a:solidFill>
                  <a:srgbClr val="000000"/>
                </a:solidFill>
                <a:latin typeface="Raleway"/>
                <a:ea typeface="Raleway"/>
                <a:cs typeface="Raleway"/>
                <a:sym typeface="Raleway"/>
              </a:rPr>
              <a:t> form of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transmission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medium</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that</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enables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them</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share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information</a:t>
            </a:r>
            <a:endParaRPr sz="2400" b="0" i="0" u="none" strike="noStrike" cap="none" dirty="0">
              <a:solidFill>
                <a:srgbClr val="000000"/>
              </a:solidFill>
              <a:latin typeface="Raleway"/>
              <a:ea typeface="Raleway"/>
              <a:cs typeface="Raleway"/>
              <a:sym typeface="Raleway"/>
            </a:endParaRPr>
          </a:p>
        </p:txBody>
      </p:sp>
      <p:pic>
        <p:nvPicPr>
          <p:cNvPr id="399" name="Google Shape;399;p24"/>
          <p:cNvPicPr preferRelativeResize="0"/>
          <p:nvPr/>
        </p:nvPicPr>
        <p:blipFill rotWithShape="1">
          <a:blip r:embed="rId3">
            <a:alphaModFix/>
          </a:blip>
          <a:srcRect/>
          <a:stretch/>
        </p:blipFill>
        <p:spPr>
          <a:xfrm>
            <a:off x="1963950" y="2155550"/>
            <a:ext cx="5119299" cy="2739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6</a:t>
            </a:fld>
            <a:endParaRPr/>
          </a:p>
        </p:txBody>
      </p:sp>
      <p:sp>
        <p:nvSpPr>
          <p:cNvPr id="405" name="Google Shape;405;p25"/>
          <p:cNvSpPr txBox="1">
            <a:spLocks noGrp="1"/>
          </p:cNvSpPr>
          <p:nvPr>
            <p:ph type="title"/>
          </p:nvPr>
        </p:nvSpPr>
        <p:spPr>
          <a:xfrm>
            <a:off x="431800"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What’s a Network?</a:t>
            </a:r>
            <a:endParaRPr sz="4000">
              <a:solidFill>
                <a:srgbClr val="419DD3"/>
              </a:solidFill>
              <a:latin typeface="Raleway Medium"/>
              <a:ea typeface="Raleway Medium"/>
              <a:cs typeface="Raleway Medium"/>
              <a:sym typeface="Raleway Medium"/>
            </a:endParaRPr>
          </a:p>
        </p:txBody>
      </p:sp>
      <p:sp>
        <p:nvSpPr>
          <p:cNvPr id="406" name="Google Shape;406;p25"/>
          <p:cNvSpPr txBox="1"/>
          <p:nvPr/>
        </p:nvSpPr>
        <p:spPr>
          <a:xfrm>
            <a:off x="223875" y="895950"/>
            <a:ext cx="8386800" cy="108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0" i="0" u="none" strike="noStrike" cap="none" dirty="0" err="1">
                <a:solidFill>
                  <a:srgbClr val="000000"/>
                </a:solidFill>
                <a:latin typeface="Raleway"/>
                <a:ea typeface="Raleway"/>
                <a:cs typeface="Raleway"/>
                <a:sym typeface="Raleway"/>
              </a:rPr>
              <a:t>Provides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services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like</a:t>
            </a:r>
            <a:r>
              <a:rPr lang="tr-TR" sz="2400" b="0" i="0" u="none" strike="noStrike" cap="none" dirty="0">
                <a:solidFill>
                  <a:srgbClr val="000000"/>
                </a:solidFill>
                <a:latin typeface="Raleway"/>
                <a:ea typeface="Raleway"/>
                <a:cs typeface="Raleway"/>
                <a:sym typeface="Raleway"/>
              </a:rPr>
              <a:t>:</a:t>
            </a:r>
            <a:endParaRPr sz="2400" b="0" i="0" u="none" strike="noStrike" cap="none" dirty="0">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9144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Access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shared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files</a:t>
            </a:r>
            <a:r>
              <a:rPr lang="tr-TR" sz="2400" b="0" i="0" u="none" strike="noStrike" cap="none" dirty="0">
                <a:solidFill>
                  <a:srgbClr val="000000"/>
                </a:solidFill>
                <a:latin typeface="Raleway"/>
                <a:ea typeface="Raleway"/>
                <a:cs typeface="Raleway"/>
                <a:sym typeface="Raleway"/>
              </a:rPr>
              <a:t>/</a:t>
            </a:r>
            <a:r>
              <a:rPr lang="tr-TR" sz="2400" b="0" i="0" u="none" strike="noStrike" cap="none" dirty="0" err="1">
                <a:solidFill>
                  <a:srgbClr val="000000"/>
                </a:solidFill>
                <a:latin typeface="Raleway"/>
                <a:ea typeface="Raleway"/>
                <a:cs typeface="Raleway"/>
                <a:sym typeface="Raleway"/>
              </a:rPr>
              <a:t>folders</a:t>
            </a:r>
            <a:endParaRPr sz="2400" b="0" i="0" u="none" strike="noStrike" cap="none" dirty="0">
              <a:solidFill>
                <a:srgbClr val="000000"/>
              </a:solidFill>
              <a:latin typeface="Raleway"/>
              <a:ea typeface="Raleway"/>
              <a:cs typeface="Raleway"/>
              <a:sym typeface="Raleway"/>
            </a:endParaRPr>
          </a:p>
          <a:p>
            <a:pPr marL="9144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Access </a:t>
            </a:r>
            <a:r>
              <a:rPr lang="tr-TR" sz="2400" b="0" i="0" u="none" strike="noStrike" cap="none" dirty="0" err="1">
                <a:solidFill>
                  <a:srgbClr val="000000"/>
                </a:solidFill>
                <a:latin typeface="Raleway"/>
                <a:ea typeface="Raleway"/>
                <a:cs typeface="Raleway"/>
                <a:sym typeface="Raleway"/>
              </a:rPr>
              <a:t>to</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printers</a:t>
            </a:r>
            <a:r>
              <a:rPr lang="tr-TR" sz="2400" b="0" i="0" u="none" strike="noStrike" cap="none" dirty="0">
                <a:solidFill>
                  <a:srgbClr val="000000"/>
                </a:solidFill>
                <a:latin typeface="Raleway"/>
                <a:ea typeface="Raleway"/>
                <a:cs typeface="Raleway"/>
                <a:sym typeface="Raleway"/>
              </a:rPr>
              <a:t>/</a:t>
            </a:r>
            <a:r>
              <a:rPr lang="tr-TR" sz="2400" b="0" i="0" u="none" strike="noStrike" cap="none" dirty="0" err="1">
                <a:solidFill>
                  <a:srgbClr val="000000"/>
                </a:solidFill>
                <a:latin typeface="Raleway"/>
                <a:ea typeface="Raleway"/>
                <a:cs typeface="Raleway"/>
                <a:sym typeface="Raleway"/>
              </a:rPr>
              <a:t>scanners</a:t>
            </a:r>
            <a:endParaRPr sz="2400" b="0" i="0" u="none" strike="noStrike" cap="none" dirty="0">
              <a:solidFill>
                <a:srgbClr val="000000"/>
              </a:solidFill>
              <a:latin typeface="Raleway"/>
              <a:ea typeface="Raleway"/>
              <a:cs typeface="Raleway"/>
              <a:sym typeface="Raleway"/>
            </a:endParaRPr>
          </a:p>
          <a:p>
            <a:pPr marL="9144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Email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applications</a:t>
            </a:r>
            <a:endParaRPr sz="2400" b="0" i="0" u="none" strike="noStrike" cap="none" dirty="0">
              <a:solidFill>
                <a:srgbClr val="000000"/>
              </a:solidFill>
              <a:latin typeface="Raleway"/>
              <a:ea typeface="Raleway"/>
              <a:cs typeface="Raleway"/>
              <a:sym typeface="Raleway"/>
            </a:endParaRPr>
          </a:p>
          <a:p>
            <a:pPr marL="9144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Database </a:t>
            </a:r>
            <a:r>
              <a:rPr lang="tr-TR" sz="2400" b="0" i="0" u="none" strike="noStrike" cap="none" dirty="0" err="1">
                <a:solidFill>
                  <a:srgbClr val="000000"/>
                </a:solidFill>
                <a:latin typeface="Raleway"/>
                <a:ea typeface="Raleway"/>
                <a:cs typeface="Raleway"/>
                <a:sym typeface="Raleway"/>
              </a:rPr>
              <a:t>applications</a:t>
            </a:r>
            <a:endParaRPr sz="2400" b="0" i="0" u="none" strike="noStrike" cap="none" dirty="0">
              <a:solidFill>
                <a:srgbClr val="000000"/>
              </a:solidFill>
              <a:latin typeface="Raleway"/>
              <a:ea typeface="Raleway"/>
              <a:cs typeface="Raleway"/>
              <a:sym typeface="Raleway"/>
            </a:endParaRPr>
          </a:p>
          <a:p>
            <a:pPr marL="9144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Web </a:t>
            </a:r>
            <a:r>
              <a:rPr lang="tr-TR" sz="2400" b="0" i="0" u="none" strike="noStrike" cap="none" dirty="0" err="1">
                <a:solidFill>
                  <a:srgbClr val="000000"/>
                </a:solidFill>
                <a:latin typeface="Raleway"/>
                <a:ea typeface="Raleway"/>
                <a:cs typeface="Raleway"/>
                <a:sym typeface="Raleway"/>
              </a:rPr>
              <a:t>applications</a:t>
            </a:r>
            <a:endParaRPr sz="2400" b="0" i="0" u="none" strike="noStrike" cap="none" dirty="0">
              <a:solidFill>
                <a:srgbClr val="000000"/>
              </a:solidFill>
              <a:latin typeface="Raleway"/>
              <a:ea typeface="Raleway"/>
              <a:cs typeface="Raleway"/>
              <a:sym typeface="Raleway"/>
            </a:endParaRPr>
          </a:p>
          <a:p>
            <a:pPr marL="9144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Voice </a:t>
            </a:r>
            <a:r>
              <a:rPr lang="tr-TR" sz="2400" b="0" i="0" u="none" strike="noStrike" cap="none" dirty="0" err="1">
                <a:solidFill>
                  <a:srgbClr val="000000"/>
                </a:solidFill>
                <a:latin typeface="Raleway"/>
                <a:ea typeface="Raleway"/>
                <a:cs typeface="Raleway"/>
                <a:sym typeface="Raleway"/>
              </a:rPr>
              <a:t>over</a:t>
            </a:r>
            <a:r>
              <a:rPr lang="tr-TR" sz="2400" b="0" i="0" u="none" strike="noStrike" cap="none" dirty="0">
                <a:solidFill>
                  <a:srgbClr val="000000"/>
                </a:solidFill>
                <a:latin typeface="Raleway"/>
                <a:ea typeface="Raleway"/>
                <a:cs typeface="Raleway"/>
                <a:sym typeface="Raleway"/>
              </a:rPr>
              <a:t> IP (VoIP)</a:t>
            </a:r>
            <a:endParaRPr sz="2400" b="0" i="0" u="none" strike="noStrike" cap="none" dirty="0">
              <a:solidFill>
                <a:srgbClr val="000000"/>
              </a:solidFill>
              <a:latin typeface="Raleway"/>
              <a:ea typeface="Raleway"/>
              <a:cs typeface="Raleway"/>
              <a:sym typeface="Raleway"/>
            </a:endParaRPr>
          </a:p>
          <a:p>
            <a:pPr marL="9144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Multimedia </a:t>
            </a:r>
            <a:r>
              <a:rPr lang="tr-TR" sz="2400" b="0" i="0" u="none" strike="noStrike" cap="none" dirty="0" err="1">
                <a:solidFill>
                  <a:srgbClr val="000000"/>
                </a:solidFill>
                <a:latin typeface="Raleway"/>
                <a:ea typeface="Raleway"/>
                <a:cs typeface="Raleway"/>
                <a:sym typeface="Raleway"/>
              </a:rPr>
              <a:t>conferencing</a:t>
            </a:r>
            <a:endParaRPr sz="2400" b="0" i="0" u="none" strike="noStrike" cap="none" dirty="0">
              <a:solidFill>
                <a:srgbClr val="000000"/>
              </a:solidFill>
              <a:latin typeface="Raleway"/>
              <a:ea typeface="Raleway"/>
              <a:cs typeface="Raleway"/>
              <a:sym typeface="Raleway"/>
            </a:endParaRPr>
          </a:p>
        </p:txBody>
      </p:sp>
      <p:pic>
        <p:nvPicPr>
          <p:cNvPr id="407" name="Google Shape;407;p25"/>
          <p:cNvPicPr preferRelativeResize="0"/>
          <p:nvPr/>
        </p:nvPicPr>
        <p:blipFill rotWithShape="1">
          <a:blip r:embed="rId3">
            <a:alphaModFix/>
          </a:blip>
          <a:srcRect/>
          <a:stretch/>
        </p:blipFill>
        <p:spPr>
          <a:xfrm>
            <a:off x="4982503" y="2509825"/>
            <a:ext cx="4047226" cy="187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7</a:t>
            </a:fld>
            <a:endParaRPr/>
          </a:p>
        </p:txBody>
      </p:sp>
      <p:sp>
        <p:nvSpPr>
          <p:cNvPr id="413" name="Google Shape;413;p26"/>
          <p:cNvSpPr txBox="1">
            <a:spLocks noGrp="1"/>
          </p:cNvSpPr>
          <p:nvPr>
            <p:ph type="title"/>
          </p:nvPr>
        </p:nvSpPr>
        <p:spPr>
          <a:xfrm>
            <a:off x="431800"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What’s a Network?</a:t>
            </a:r>
            <a:endParaRPr sz="4000">
              <a:solidFill>
                <a:srgbClr val="419DD3"/>
              </a:solidFill>
              <a:latin typeface="Raleway Medium"/>
              <a:ea typeface="Raleway Medium"/>
              <a:cs typeface="Raleway Medium"/>
              <a:sym typeface="Raleway Medium"/>
            </a:endParaRPr>
          </a:p>
        </p:txBody>
      </p:sp>
      <p:sp>
        <p:nvSpPr>
          <p:cNvPr id="414" name="Google Shape;414;p26"/>
          <p:cNvSpPr txBox="1"/>
          <p:nvPr/>
        </p:nvSpPr>
        <p:spPr>
          <a:xfrm>
            <a:off x="185550" y="2036550"/>
            <a:ext cx="2105100" cy="1279800"/>
          </a:xfrm>
          <a:prstGeom prst="rect">
            <a:avLst/>
          </a:prstGeom>
          <a:solidFill>
            <a:srgbClr val="F4CC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Features of Computer</a:t>
            </a:r>
            <a:endParaRPr sz="24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r>
              <a:rPr lang="tr-TR" sz="2400" b="1" i="0" u="none" strike="noStrike" cap="none">
                <a:solidFill>
                  <a:srgbClr val="000000"/>
                </a:solidFill>
                <a:latin typeface="Raleway"/>
                <a:ea typeface="Raleway"/>
                <a:cs typeface="Raleway"/>
                <a:sym typeface="Raleway"/>
              </a:rPr>
              <a:t>Network</a:t>
            </a:r>
            <a:endParaRPr sz="2400" b="0" i="0" u="none" strike="noStrike" cap="none">
              <a:solidFill>
                <a:srgbClr val="000000"/>
              </a:solidFill>
              <a:latin typeface="Raleway"/>
              <a:ea typeface="Raleway"/>
              <a:cs typeface="Raleway"/>
              <a:sym typeface="Raleway"/>
            </a:endParaRPr>
          </a:p>
        </p:txBody>
      </p:sp>
      <p:sp>
        <p:nvSpPr>
          <p:cNvPr id="415" name="Google Shape;415;p26"/>
          <p:cNvSpPr txBox="1"/>
          <p:nvPr/>
        </p:nvSpPr>
        <p:spPr>
          <a:xfrm>
            <a:off x="3433900" y="800200"/>
            <a:ext cx="5336400" cy="468600"/>
          </a:xfrm>
          <a:prstGeom prst="rect">
            <a:avLst/>
          </a:prstGeom>
          <a:solidFill>
            <a:srgbClr val="F4CCCC"/>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aleway"/>
              <a:buChar char="●"/>
            </a:pPr>
            <a:r>
              <a:rPr lang="tr-TR" sz="1800" b="1" i="0" u="none" strike="noStrike" cap="none" dirty="0" err="1">
                <a:solidFill>
                  <a:srgbClr val="000000"/>
                </a:solidFill>
                <a:latin typeface="Raleway"/>
                <a:ea typeface="Raleway"/>
                <a:cs typeface="Raleway"/>
                <a:sym typeface="Raleway"/>
              </a:rPr>
              <a:t>Performance</a:t>
            </a:r>
            <a:r>
              <a:rPr lang="tr-TR" sz="1800" b="0" i="0" u="none" strike="noStrike" cap="none" dirty="0">
                <a:solidFill>
                  <a:srgbClr val="000000"/>
                </a:solidFill>
                <a:latin typeface="Raleway"/>
                <a:ea typeface="Raleway"/>
                <a:cs typeface="Raleway"/>
                <a:sym typeface="Raleway"/>
              </a:rPr>
              <a:t> → </a:t>
            </a:r>
            <a:r>
              <a:rPr lang="tr-TR" sz="1800" b="0" i="0" u="none" strike="noStrike" cap="none" dirty="0" err="1">
                <a:solidFill>
                  <a:srgbClr val="000000"/>
                </a:solidFill>
                <a:latin typeface="Raleway"/>
                <a:ea typeface="Raleway"/>
                <a:cs typeface="Raleway"/>
                <a:sym typeface="Raleway"/>
              </a:rPr>
              <a:t>Response</a:t>
            </a:r>
            <a:r>
              <a:rPr lang="tr-TR" sz="1800" b="0" i="0" u="none" strike="noStrike" cap="none" dirty="0">
                <a:solidFill>
                  <a:srgbClr val="000000"/>
                </a:solidFill>
                <a:latin typeface="Raleway"/>
                <a:ea typeface="Raleway"/>
                <a:cs typeface="Raleway"/>
                <a:sym typeface="Raleway"/>
              </a:rPr>
              <a:t> time</a:t>
            </a:r>
            <a:endParaRPr sz="18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aleway"/>
              <a:ea typeface="Raleway"/>
              <a:cs typeface="Raleway"/>
              <a:sym typeface="Raleway"/>
            </a:endParaRPr>
          </a:p>
        </p:txBody>
      </p:sp>
      <p:sp>
        <p:nvSpPr>
          <p:cNvPr id="416" name="Google Shape;416;p26"/>
          <p:cNvSpPr txBox="1"/>
          <p:nvPr/>
        </p:nvSpPr>
        <p:spPr>
          <a:xfrm>
            <a:off x="3433900" y="1382975"/>
            <a:ext cx="5336400" cy="468600"/>
          </a:xfrm>
          <a:prstGeom prst="rect">
            <a:avLst/>
          </a:prstGeom>
          <a:solidFill>
            <a:srgbClr val="F4CCCC"/>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aleway"/>
              <a:buChar char="●"/>
            </a:pPr>
            <a:r>
              <a:rPr lang="tr-TR" sz="1800" b="1" i="0" u="none" strike="noStrike" cap="none" dirty="0">
                <a:solidFill>
                  <a:srgbClr val="000000"/>
                </a:solidFill>
                <a:latin typeface="Raleway"/>
                <a:ea typeface="Raleway"/>
                <a:cs typeface="Raleway"/>
                <a:sym typeface="Raleway"/>
              </a:rPr>
              <a:t>Data </a:t>
            </a:r>
            <a:r>
              <a:rPr lang="tr-TR" sz="1800" b="1" i="0" u="none" strike="noStrike" cap="none" dirty="0" err="1">
                <a:solidFill>
                  <a:srgbClr val="000000"/>
                </a:solidFill>
                <a:latin typeface="Raleway"/>
                <a:ea typeface="Raleway"/>
                <a:cs typeface="Raleway"/>
                <a:sym typeface="Raleway"/>
              </a:rPr>
              <a:t>Sharing</a:t>
            </a:r>
            <a:endParaRPr sz="1800" b="1"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aleway"/>
              <a:ea typeface="Raleway"/>
              <a:cs typeface="Raleway"/>
              <a:sym typeface="Raleway"/>
            </a:endParaRPr>
          </a:p>
        </p:txBody>
      </p:sp>
      <p:sp>
        <p:nvSpPr>
          <p:cNvPr id="417" name="Google Shape;417;p26"/>
          <p:cNvSpPr txBox="1"/>
          <p:nvPr/>
        </p:nvSpPr>
        <p:spPr>
          <a:xfrm>
            <a:off x="3433900" y="1965750"/>
            <a:ext cx="5336400" cy="468600"/>
          </a:xfrm>
          <a:prstGeom prst="rect">
            <a:avLst/>
          </a:prstGeom>
          <a:solidFill>
            <a:srgbClr val="F4CCCC"/>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aleway"/>
              <a:buChar char="●"/>
            </a:pPr>
            <a:r>
              <a:rPr lang="tr-TR" sz="1800" b="1" i="0" u="none" strike="noStrike" cap="none">
                <a:solidFill>
                  <a:srgbClr val="000000"/>
                </a:solidFill>
                <a:latin typeface="Raleway"/>
                <a:ea typeface="Raleway"/>
                <a:cs typeface="Raleway"/>
                <a:sym typeface="Raleway"/>
              </a:rPr>
              <a:t>Backup</a:t>
            </a:r>
            <a:endParaRPr sz="18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Raleway"/>
              <a:ea typeface="Raleway"/>
              <a:cs typeface="Raleway"/>
              <a:sym typeface="Raleway"/>
            </a:endParaRPr>
          </a:p>
        </p:txBody>
      </p:sp>
      <p:sp>
        <p:nvSpPr>
          <p:cNvPr id="418" name="Google Shape;418;p26"/>
          <p:cNvSpPr txBox="1"/>
          <p:nvPr/>
        </p:nvSpPr>
        <p:spPr>
          <a:xfrm>
            <a:off x="3433900" y="2548525"/>
            <a:ext cx="5336400" cy="468600"/>
          </a:xfrm>
          <a:prstGeom prst="rect">
            <a:avLst/>
          </a:prstGeom>
          <a:solidFill>
            <a:srgbClr val="F4CCCC"/>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aleway"/>
              <a:buChar char="●"/>
            </a:pPr>
            <a:r>
              <a:rPr lang="tr-TR" sz="1800" b="1" i="0" u="none" strike="noStrike" cap="none">
                <a:solidFill>
                  <a:srgbClr val="000000"/>
                </a:solidFill>
                <a:latin typeface="Raleway"/>
                <a:ea typeface="Raleway"/>
                <a:cs typeface="Raleway"/>
                <a:sym typeface="Raleway"/>
              </a:rPr>
              <a:t>Reliability </a:t>
            </a:r>
            <a:r>
              <a:rPr lang="tr-TR" sz="1800" b="0" i="0" u="none" strike="noStrike" cap="none">
                <a:solidFill>
                  <a:srgbClr val="000000"/>
                </a:solidFill>
                <a:latin typeface="Raleway"/>
                <a:ea typeface="Raleway"/>
                <a:cs typeface="Raleway"/>
                <a:sym typeface="Raleway"/>
              </a:rPr>
              <a:t>→ No failures!</a:t>
            </a: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Raleway"/>
              <a:ea typeface="Raleway"/>
              <a:cs typeface="Raleway"/>
              <a:sym typeface="Raleway"/>
            </a:endParaRPr>
          </a:p>
        </p:txBody>
      </p:sp>
      <p:sp>
        <p:nvSpPr>
          <p:cNvPr id="419" name="Google Shape;419;p26"/>
          <p:cNvSpPr txBox="1"/>
          <p:nvPr/>
        </p:nvSpPr>
        <p:spPr>
          <a:xfrm>
            <a:off x="3433900" y="3131300"/>
            <a:ext cx="5336400" cy="468600"/>
          </a:xfrm>
          <a:prstGeom prst="rect">
            <a:avLst/>
          </a:prstGeom>
          <a:solidFill>
            <a:srgbClr val="F4CCCC"/>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aleway"/>
              <a:buChar char="●"/>
            </a:pPr>
            <a:r>
              <a:rPr lang="tr-TR" sz="1800" b="1" i="0" u="none" strike="noStrike" cap="none">
                <a:solidFill>
                  <a:srgbClr val="000000"/>
                </a:solidFill>
                <a:latin typeface="Raleway"/>
                <a:ea typeface="Raleway"/>
                <a:cs typeface="Raleway"/>
                <a:sym typeface="Raleway"/>
              </a:rPr>
              <a:t>Security </a:t>
            </a:r>
            <a:r>
              <a:rPr lang="tr-TR" sz="1800" b="0" i="0" u="none" strike="noStrike" cap="none">
                <a:solidFill>
                  <a:srgbClr val="000000"/>
                </a:solidFill>
                <a:latin typeface="Raleway"/>
                <a:ea typeface="Raleway"/>
                <a:cs typeface="Raleway"/>
                <a:sym typeface="Raleway"/>
              </a:rPr>
              <a:t>→ Keep data safe!</a:t>
            </a:r>
            <a:r>
              <a:rPr lang="tr-TR" sz="1800" b="1" i="0" u="none" strike="noStrike" cap="none">
                <a:solidFill>
                  <a:srgbClr val="000000"/>
                </a:solidFill>
                <a:latin typeface="Raleway"/>
                <a:ea typeface="Raleway"/>
                <a:cs typeface="Raleway"/>
                <a:sym typeface="Raleway"/>
              </a:rPr>
              <a:t> </a:t>
            </a:r>
            <a:endParaRPr sz="1800" b="1"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Raleway"/>
              <a:ea typeface="Raleway"/>
              <a:cs typeface="Raleway"/>
              <a:sym typeface="Raleway"/>
            </a:endParaRPr>
          </a:p>
        </p:txBody>
      </p:sp>
      <p:sp>
        <p:nvSpPr>
          <p:cNvPr id="420" name="Google Shape;420;p26"/>
          <p:cNvSpPr txBox="1"/>
          <p:nvPr/>
        </p:nvSpPr>
        <p:spPr>
          <a:xfrm>
            <a:off x="3433900" y="3714075"/>
            <a:ext cx="5336400" cy="468600"/>
          </a:xfrm>
          <a:prstGeom prst="rect">
            <a:avLst/>
          </a:prstGeom>
          <a:solidFill>
            <a:srgbClr val="F4CCCC"/>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aleway"/>
              <a:buChar char="●"/>
            </a:pPr>
            <a:r>
              <a:rPr lang="tr-TR" sz="1800" b="1" i="0" u="none" strike="noStrike" cap="none" dirty="0" err="1">
                <a:solidFill>
                  <a:srgbClr val="000000"/>
                </a:solidFill>
                <a:latin typeface="Raleway"/>
                <a:ea typeface="Raleway"/>
                <a:cs typeface="Raleway"/>
                <a:sym typeface="Raleway"/>
              </a:rPr>
              <a:t>Scalability</a:t>
            </a:r>
            <a:r>
              <a:rPr lang="tr-TR" sz="1800" b="1" i="0" u="none" strike="noStrike" cap="none" dirty="0">
                <a:solidFill>
                  <a:srgbClr val="000000"/>
                </a:solidFill>
                <a:latin typeface="Raleway"/>
                <a:ea typeface="Raleway"/>
                <a:cs typeface="Raleway"/>
                <a:sym typeface="Raleway"/>
              </a:rPr>
              <a:t> </a:t>
            </a:r>
            <a:r>
              <a:rPr lang="tr-TR" sz="1800" b="0" i="0" u="none" strike="noStrike" cap="none" dirty="0">
                <a:solidFill>
                  <a:srgbClr val="000000"/>
                </a:solidFill>
                <a:latin typeface="Raleway"/>
                <a:ea typeface="Raleway"/>
                <a:cs typeface="Raleway"/>
                <a:sym typeface="Raleway"/>
              </a:rPr>
              <a:t>→ New </a:t>
            </a:r>
            <a:r>
              <a:rPr lang="tr-TR" sz="1800" b="0" i="0" u="none" strike="noStrike" cap="none" dirty="0" err="1">
                <a:solidFill>
                  <a:srgbClr val="000000"/>
                </a:solidFill>
                <a:latin typeface="Raleway"/>
                <a:ea typeface="Raleway"/>
                <a:cs typeface="Raleway"/>
                <a:sym typeface="Raleway"/>
              </a:rPr>
              <a:t>systems</a:t>
            </a:r>
            <a:r>
              <a:rPr lang="tr-TR" sz="1800" b="0" i="0" u="none" strike="noStrike" cap="none" dirty="0">
                <a:solidFill>
                  <a:srgbClr val="000000"/>
                </a:solidFill>
                <a:latin typeface="Raleway"/>
                <a:ea typeface="Raleway"/>
                <a:cs typeface="Raleway"/>
                <a:sym typeface="Raleway"/>
              </a:rPr>
              <a:t> can be </a:t>
            </a:r>
            <a:r>
              <a:rPr lang="tr-TR" sz="1800" b="0" i="0" u="none" strike="noStrike" cap="none" dirty="0" err="1">
                <a:solidFill>
                  <a:srgbClr val="000000"/>
                </a:solidFill>
                <a:latin typeface="Raleway"/>
                <a:ea typeface="Raleway"/>
                <a:cs typeface="Raleway"/>
                <a:sym typeface="Raleway"/>
              </a:rPr>
              <a:t>added</a:t>
            </a:r>
            <a:r>
              <a:rPr lang="tr-TR" sz="1800" b="1" i="0" u="none" strike="noStrike" cap="none" dirty="0">
                <a:solidFill>
                  <a:srgbClr val="000000"/>
                </a:solidFill>
                <a:latin typeface="Raleway"/>
                <a:ea typeface="Raleway"/>
                <a:cs typeface="Raleway"/>
                <a:sym typeface="Raleway"/>
              </a:rPr>
              <a:t> </a:t>
            </a:r>
            <a:r>
              <a:rPr lang="tr-TR" sz="1800" b="0" i="0" u="none" strike="noStrike" cap="none" dirty="0">
                <a:solidFill>
                  <a:srgbClr val="000000"/>
                </a:solidFill>
                <a:latin typeface="Raleway"/>
                <a:ea typeface="Raleway"/>
                <a:cs typeface="Raleway"/>
                <a:sym typeface="Raleway"/>
              </a:rPr>
              <a:t> </a:t>
            </a:r>
            <a:endParaRPr sz="18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Raleway"/>
              <a:ea typeface="Raleway"/>
              <a:cs typeface="Raleway"/>
              <a:sym typeface="Raleway"/>
            </a:endParaRPr>
          </a:p>
        </p:txBody>
      </p:sp>
      <p:sp>
        <p:nvSpPr>
          <p:cNvPr id="421" name="Google Shape;421;p26"/>
          <p:cNvSpPr txBox="1"/>
          <p:nvPr/>
        </p:nvSpPr>
        <p:spPr>
          <a:xfrm>
            <a:off x="3433900" y="4296850"/>
            <a:ext cx="5336400" cy="468600"/>
          </a:xfrm>
          <a:prstGeom prst="rect">
            <a:avLst/>
          </a:prstGeom>
          <a:solidFill>
            <a:srgbClr val="F4CCCC"/>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aleway"/>
              <a:buChar char="●"/>
            </a:pPr>
            <a:r>
              <a:rPr lang="tr-TR" sz="1800" b="1" i="0" u="none" strike="noStrike" cap="none">
                <a:solidFill>
                  <a:srgbClr val="000000"/>
                </a:solidFill>
                <a:latin typeface="Raleway"/>
                <a:ea typeface="Raleway"/>
                <a:cs typeface="Raleway"/>
                <a:sym typeface="Raleway"/>
              </a:rPr>
              <a:t>Software and hardware compatibility</a:t>
            </a:r>
            <a:endParaRPr sz="1800" b="1" i="0" u="none" strike="noStrike" cap="none">
              <a:solidFill>
                <a:srgbClr val="000000"/>
              </a:solidFill>
              <a:latin typeface="Raleway"/>
              <a:ea typeface="Raleway"/>
              <a:cs typeface="Raleway"/>
              <a:sym typeface="Raleway"/>
            </a:endParaRPr>
          </a:p>
        </p:txBody>
      </p:sp>
      <p:cxnSp>
        <p:nvCxnSpPr>
          <p:cNvPr id="422" name="Google Shape;422;p26"/>
          <p:cNvCxnSpPr>
            <a:stCxn id="414" idx="3"/>
            <a:endCxn id="421" idx="1"/>
          </p:cNvCxnSpPr>
          <p:nvPr/>
        </p:nvCxnSpPr>
        <p:spPr>
          <a:xfrm>
            <a:off x="2290650" y="2676450"/>
            <a:ext cx="1143300" cy="1854600"/>
          </a:xfrm>
          <a:prstGeom prst="bentConnector3">
            <a:avLst>
              <a:gd name="adj1" fmla="val 49998"/>
            </a:avLst>
          </a:prstGeom>
          <a:noFill/>
          <a:ln w="38100" cap="flat" cmpd="sng">
            <a:solidFill>
              <a:schemeClr val="dk2"/>
            </a:solidFill>
            <a:prstDash val="solid"/>
            <a:round/>
            <a:headEnd type="none" w="sm" len="sm"/>
            <a:tailEnd type="none" w="sm" len="sm"/>
          </a:ln>
        </p:spPr>
      </p:cxnSp>
      <p:cxnSp>
        <p:nvCxnSpPr>
          <p:cNvPr id="423" name="Google Shape;423;p26"/>
          <p:cNvCxnSpPr>
            <a:stCxn id="414" idx="3"/>
            <a:endCxn id="420" idx="1"/>
          </p:cNvCxnSpPr>
          <p:nvPr/>
        </p:nvCxnSpPr>
        <p:spPr>
          <a:xfrm>
            <a:off x="2290650" y="2676450"/>
            <a:ext cx="1143300" cy="1272000"/>
          </a:xfrm>
          <a:prstGeom prst="bentConnector3">
            <a:avLst>
              <a:gd name="adj1" fmla="val 49998"/>
            </a:avLst>
          </a:prstGeom>
          <a:noFill/>
          <a:ln w="38100" cap="flat" cmpd="sng">
            <a:solidFill>
              <a:schemeClr val="dk2"/>
            </a:solidFill>
            <a:prstDash val="solid"/>
            <a:round/>
            <a:headEnd type="none" w="sm" len="sm"/>
            <a:tailEnd type="none" w="sm" len="sm"/>
          </a:ln>
        </p:spPr>
      </p:cxnSp>
      <p:cxnSp>
        <p:nvCxnSpPr>
          <p:cNvPr id="424" name="Google Shape;424;p26"/>
          <p:cNvCxnSpPr>
            <a:stCxn id="414" idx="3"/>
            <a:endCxn id="419" idx="1"/>
          </p:cNvCxnSpPr>
          <p:nvPr/>
        </p:nvCxnSpPr>
        <p:spPr>
          <a:xfrm>
            <a:off x="2290650" y="2676450"/>
            <a:ext cx="1143300" cy="689100"/>
          </a:xfrm>
          <a:prstGeom prst="bentConnector3">
            <a:avLst>
              <a:gd name="adj1" fmla="val 49998"/>
            </a:avLst>
          </a:prstGeom>
          <a:noFill/>
          <a:ln w="38100" cap="flat" cmpd="sng">
            <a:solidFill>
              <a:schemeClr val="dk2"/>
            </a:solidFill>
            <a:prstDash val="solid"/>
            <a:round/>
            <a:headEnd type="none" w="sm" len="sm"/>
            <a:tailEnd type="none" w="sm" len="sm"/>
          </a:ln>
        </p:spPr>
      </p:cxnSp>
      <p:cxnSp>
        <p:nvCxnSpPr>
          <p:cNvPr id="425" name="Google Shape;425;p26"/>
          <p:cNvCxnSpPr>
            <a:stCxn id="414" idx="3"/>
            <a:endCxn id="418" idx="1"/>
          </p:cNvCxnSpPr>
          <p:nvPr/>
        </p:nvCxnSpPr>
        <p:spPr>
          <a:xfrm>
            <a:off x="2290650" y="2676450"/>
            <a:ext cx="1143300" cy="106500"/>
          </a:xfrm>
          <a:prstGeom prst="bentConnector3">
            <a:avLst>
              <a:gd name="adj1" fmla="val 49998"/>
            </a:avLst>
          </a:prstGeom>
          <a:noFill/>
          <a:ln w="38100" cap="flat" cmpd="sng">
            <a:solidFill>
              <a:schemeClr val="dk2"/>
            </a:solidFill>
            <a:prstDash val="solid"/>
            <a:round/>
            <a:headEnd type="none" w="sm" len="sm"/>
            <a:tailEnd type="none" w="sm" len="sm"/>
          </a:ln>
        </p:spPr>
      </p:cxnSp>
      <p:cxnSp>
        <p:nvCxnSpPr>
          <p:cNvPr id="426" name="Google Shape;426;p26"/>
          <p:cNvCxnSpPr>
            <a:stCxn id="414" idx="3"/>
            <a:endCxn id="417" idx="1"/>
          </p:cNvCxnSpPr>
          <p:nvPr/>
        </p:nvCxnSpPr>
        <p:spPr>
          <a:xfrm rot="10800000" flipH="1">
            <a:off x="2290650" y="2200050"/>
            <a:ext cx="1143300" cy="476400"/>
          </a:xfrm>
          <a:prstGeom prst="bentConnector3">
            <a:avLst>
              <a:gd name="adj1" fmla="val 49998"/>
            </a:avLst>
          </a:prstGeom>
          <a:noFill/>
          <a:ln w="38100" cap="flat" cmpd="sng">
            <a:solidFill>
              <a:schemeClr val="dk2"/>
            </a:solidFill>
            <a:prstDash val="solid"/>
            <a:round/>
            <a:headEnd type="none" w="sm" len="sm"/>
            <a:tailEnd type="none" w="sm" len="sm"/>
          </a:ln>
        </p:spPr>
      </p:cxnSp>
      <p:cxnSp>
        <p:nvCxnSpPr>
          <p:cNvPr id="427" name="Google Shape;427;p26"/>
          <p:cNvCxnSpPr>
            <a:stCxn id="414" idx="3"/>
            <a:endCxn id="416" idx="1"/>
          </p:cNvCxnSpPr>
          <p:nvPr/>
        </p:nvCxnSpPr>
        <p:spPr>
          <a:xfrm rot="10800000" flipH="1">
            <a:off x="2290650" y="1617150"/>
            <a:ext cx="1143300" cy="1059300"/>
          </a:xfrm>
          <a:prstGeom prst="bentConnector3">
            <a:avLst>
              <a:gd name="adj1" fmla="val 49998"/>
            </a:avLst>
          </a:prstGeom>
          <a:noFill/>
          <a:ln w="38100" cap="flat" cmpd="sng">
            <a:solidFill>
              <a:schemeClr val="dk2"/>
            </a:solidFill>
            <a:prstDash val="solid"/>
            <a:round/>
            <a:headEnd type="none" w="sm" len="sm"/>
            <a:tailEnd type="none" w="sm" len="sm"/>
          </a:ln>
        </p:spPr>
      </p:cxnSp>
      <p:cxnSp>
        <p:nvCxnSpPr>
          <p:cNvPr id="428" name="Google Shape;428;p26"/>
          <p:cNvCxnSpPr>
            <a:stCxn id="414" idx="3"/>
            <a:endCxn id="415" idx="1"/>
          </p:cNvCxnSpPr>
          <p:nvPr/>
        </p:nvCxnSpPr>
        <p:spPr>
          <a:xfrm rot="10800000" flipH="1">
            <a:off x="2290650" y="1034550"/>
            <a:ext cx="1143300" cy="1641900"/>
          </a:xfrm>
          <a:prstGeom prst="bentConnector3">
            <a:avLst>
              <a:gd name="adj1" fmla="val 49998"/>
            </a:avLst>
          </a:prstGeom>
          <a:noFill/>
          <a:ln w="38100" cap="flat" cmpd="sng">
            <a:solidFill>
              <a:schemeClr val="dk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7"/>
          <p:cNvSpPr txBox="1">
            <a:spLocks noGrp="1"/>
          </p:cNvSpPr>
          <p:nvPr>
            <p:ph type="ctrTitle"/>
          </p:nvPr>
        </p:nvSpPr>
        <p:spPr>
          <a:xfrm>
            <a:off x="1085850" y="1687050"/>
            <a:ext cx="6820200" cy="11598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Local Area Network (LAN)</a:t>
            </a:r>
            <a:endParaRPr>
              <a:solidFill>
                <a:srgbClr val="409CD1"/>
              </a:solidFill>
            </a:endParaRPr>
          </a:p>
        </p:txBody>
      </p:sp>
      <p:sp>
        <p:nvSpPr>
          <p:cNvPr id="434" name="Google Shape;434;p27"/>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2</a:t>
            </a:r>
            <a:endParaRPr sz="3600" b="0" i="0" u="none" strike="noStrike" cap="none">
              <a:solidFill>
                <a:schemeClr val="lt1"/>
              </a:solidFill>
              <a:latin typeface="Raleway Medium"/>
              <a:ea typeface="Raleway Medium"/>
              <a:cs typeface="Raleway Medium"/>
              <a:sym typeface="Raleway Medium"/>
            </a:endParaRPr>
          </a:p>
        </p:txBody>
      </p:sp>
      <p:sp>
        <p:nvSpPr>
          <p:cNvPr id="435" name="Google Shape;435;p27"/>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9</a:t>
            </a:fld>
            <a:endParaRPr/>
          </a:p>
        </p:txBody>
      </p:sp>
      <p:sp>
        <p:nvSpPr>
          <p:cNvPr id="441" name="Google Shape;441;p28"/>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Local Area Network (LAN)</a:t>
            </a:r>
            <a:endParaRPr sz="4800" b="0" i="0" u="none" strike="noStrike" cap="none">
              <a:solidFill>
                <a:srgbClr val="419ED3"/>
              </a:solidFill>
              <a:latin typeface="Raleway SemiBold"/>
              <a:ea typeface="Raleway SemiBold"/>
              <a:cs typeface="Raleway SemiBold"/>
              <a:sym typeface="Raleway SemiBold"/>
            </a:endParaRPr>
          </a:p>
        </p:txBody>
      </p:sp>
      <p:sp>
        <p:nvSpPr>
          <p:cNvPr id="442" name="Google Shape;442;p28"/>
          <p:cNvSpPr txBox="1"/>
          <p:nvPr/>
        </p:nvSpPr>
        <p:spPr>
          <a:xfrm>
            <a:off x="300575" y="790975"/>
            <a:ext cx="8386800" cy="18027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 A LAN is a </a:t>
            </a:r>
            <a:r>
              <a:rPr lang="tr-TR" sz="2400" b="1" i="0" u="none" strike="noStrike" cap="none">
                <a:solidFill>
                  <a:srgbClr val="000000"/>
                </a:solidFill>
                <a:latin typeface="Raleway"/>
                <a:ea typeface="Raleway"/>
                <a:cs typeface="Raleway"/>
                <a:sym typeface="Raleway"/>
              </a:rPr>
              <a:t>local </a:t>
            </a:r>
            <a:r>
              <a:rPr lang="tr-TR" sz="2400" b="0" i="0" u="none" strike="noStrike" cap="none">
                <a:solidFill>
                  <a:srgbClr val="000000"/>
                </a:solidFill>
                <a:latin typeface="Raleway"/>
                <a:ea typeface="Raleway"/>
                <a:cs typeface="Raleway"/>
                <a:sym typeface="Raleway"/>
              </a:rPr>
              <a:t>network</a:t>
            </a: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p:txBody>
      </p:sp>
      <p:pic>
        <p:nvPicPr>
          <p:cNvPr id="443" name="Google Shape;443;p28"/>
          <p:cNvPicPr preferRelativeResize="0"/>
          <p:nvPr/>
        </p:nvPicPr>
        <p:blipFill rotWithShape="1">
          <a:blip r:embed="rId3">
            <a:alphaModFix/>
          </a:blip>
          <a:srcRect/>
          <a:stretch/>
        </p:blipFill>
        <p:spPr>
          <a:xfrm>
            <a:off x="2147500" y="1299025"/>
            <a:ext cx="3432349" cy="2314475"/>
          </a:xfrm>
          <a:prstGeom prst="rect">
            <a:avLst/>
          </a:prstGeom>
          <a:noFill/>
          <a:ln>
            <a:noFill/>
          </a:ln>
        </p:spPr>
      </p:pic>
      <p:sp>
        <p:nvSpPr>
          <p:cNvPr id="444" name="Google Shape;444;p28"/>
          <p:cNvSpPr txBox="1"/>
          <p:nvPr/>
        </p:nvSpPr>
        <p:spPr>
          <a:xfrm>
            <a:off x="206175" y="3531250"/>
            <a:ext cx="8747400" cy="18027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Raleway"/>
              <a:buChar char="●"/>
            </a:pPr>
            <a:r>
              <a:rPr lang="tr-TR" sz="2200" b="0" i="0" u="none" strike="noStrike" cap="none">
                <a:solidFill>
                  <a:srgbClr val="000000"/>
                </a:solidFill>
                <a:latin typeface="Raleway"/>
                <a:ea typeface="Raleway"/>
                <a:cs typeface="Raleway"/>
                <a:sym typeface="Raleway"/>
              </a:rPr>
              <a:t>Could be as small as two computers or large, with thousands of devices connected</a:t>
            </a:r>
            <a:endParaRPr sz="2200" b="0" i="0" u="none" strike="noStrike" cap="none">
              <a:solidFill>
                <a:srgbClr val="000000"/>
              </a:solidFill>
              <a:latin typeface="Raleway"/>
              <a:ea typeface="Raleway"/>
              <a:cs typeface="Raleway"/>
              <a:sym typeface="Raleway"/>
            </a:endParaRPr>
          </a:p>
          <a:p>
            <a:pPr marL="457200" marR="0" lvl="0" indent="-368300" algn="l" rtl="0">
              <a:lnSpc>
                <a:spcPct val="100000"/>
              </a:lnSpc>
              <a:spcBef>
                <a:spcPts val="0"/>
              </a:spcBef>
              <a:spcAft>
                <a:spcPts val="0"/>
              </a:spcAft>
              <a:buClr>
                <a:srgbClr val="000000"/>
              </a:buClr>
              <a:buSzPts val="2200"/>
              <a:buFont typeface="Raleway"/>
              <a:buChar char="●"/>
            </a:pPr>
            <a:r>
              <a:rPr lang="tr-TR" sz="2200" b="0" i="0" u="none" strike="noStrike" cap="none">
                <a:solidFill>
                  <a:srgbClr val="000000"/>
                </a:solidFill>
                <a:latin typeface="Raleway"/>
                <a:ea typeface="Raleway"/>
                <a:cs typeface="Raleway"/>
                <a:sym typeface="Raleway"/>
              </a:rPr>
              <a:t>Usually restricted to spanning a particular geographic location</a:t>
            </a:r>
            <a:endParaRPr sz="2200" b="0" i="0" u="none" strike="noStrike" cap="none">
              <a:solidFill>
                <a:srgbClr val="000000"/>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4492</Words>
  <Application>Microsoft Office PowerPoint</Application>
  <PresentationFormat>Ekran Gösterisi (16:9)</PresentationFormat>
  <Paragraphs>402</Paragraphs>
  <Slides>35</Slides>
  <Notes>35</Notes>
  <HiddenSlides>0</HiddenSlides>
  <MMClips>0</MMClips>
  <ScaleCrop>false</ScaleCrop>
  <HeadingPairs>
    <vt:vector size="6" baseType="variant">
      <vt:variant>
        <vt:lpstr>Kullanılan Yazı Tipleri</vt:lpstr>
      </vt:variant>
      <vt:variant>
        <vt:i4>9</vt:i4>
      </vt:variant>
      <vt:variant>
        <vt:lpstr>Tema</vt:lpstr>
      </vt:variant>
      <vt:variant>
        <vt:i4>2</vt:i4>
      </vt:variant>
      <vt:variant>
        <vt:lpstr>Slayt Başlıkları</vt:lpstr>
      </vt:variant>
      <vt:variant>
        <vt:i4>35</vt:i4>
      </vt:variant>
    </vt:vector>
  </HeadingPairs>
  <TitlesOfParts>
    <vt:vector size="46" baseType="lpstr">
      <vt:lpstr>Proxima Nova Semibold</vt:lpstr>
      <vt:lpstr>Barlow</vt:lpstr>
      <vt:lpstr>Calibri</vt:lpstr>
      <vt:lpstr>Raleway</vt:lpstr>
      <vt:lpstr>Raleway SemiBold</vt:lpstr>
      <vt:lpstr>Arial</vt:lpstr>
      <vt:lpstr>Raleway Medium</vt:lpstr>
      <vt:lpstr>Barlow Light</vt:lpstr>
      <vt:lpstr>Times New Roman</vt:lpstr>
      <vt:lpstr>Gaoler template</vt:lpstr>
      <vt:lpstr>Simple Light</vt:lpstr>
      <vt:lpstr>Introduction to Networks</vt:lpstr>
      <vt:lpstr>Table of Contents</vt:lpstr>
      <vt:lpstr>Table of Contents</vt:lpstr>
      <vt:lpstr>What’s a Network?</vt:lpstr>
      <vt:lpstr>What’s a Network?</vt:lpstr>
      <vt:lpstr>What’s a Network?</vt:lpstr>
      <vt:lpstr>What’s a Network?</vt:lpstr>
      <vt:lpstr>Local Area Network (LAN)</vt:lpstr>
      <vt:lpstr>PowerPoint Sunusu</vt:lpstr>
      <vt:lpstr>A company in a single building is considered as LAN</vt:lpstr>
      <vt:lpstr>A company consisting of multiple buildings in the same area is considered as LAN</vt:lpstr>
      <vt:lpstr>PowerPoint Sunusu</vt:lpstr>
      <vt:lpstr>PowerPoint Sunusu</vt:lpstr>
      <vt:lpstr>PowerPoint Sunusu</vt:lpstr>
      <vt:lpstr>Common Network Components</vt:lpstr>
      <vt:lpstr>PowerPoint Sunusu</vt:lpstr>
      <vt:lpstr>PowerPoint Sunusu</vt:lpstr>
      <vt:lpstr>PowerPoint Sunusu</vt:lpstr>
      <vt:lpstr>PowerPoint Sunusu</vt:lpstr>
      <vt:lpstr>PowerPoint Sunusu</vt:lpstr>
      <vt:lpstr>PowerPoint Sunusu</vt:lpstr>
      <vt:lpstr>Wide Area Network (WAN)</vt:lpstr>
      <vt:lpstr>PowerPoint Sunusu</vt:lpstr>
      <vt:lpstr>Network Topology</vt:lpstr>
      <vt:lpstr>Network Topology</vt:lpstr>
      <vt:lpstr>Network Topology</vt:lpstr>
      <vt:lpstr>Network Topology</vt:lpstr>
      <vt:lpstr>Physical Network Topologies</vt:lpstr>
      <vt:lpstr>PowerPoint Sunusu</vt:lpstr>
      <vt:lpstr>PowerPoint Sunusu</vt:lpstr>
      <vt:lpstr>PowerPoint Sunusu</vt:lpstr>
      <vt:lpstr>PowerPoint Sunusu</vt:lpstr>
      <vt:lpstr>PowerPoint Sunusu</vt:lpstr>
      <vt:lpstr>PowerPoint Sunusu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Networks</dc:title>
  <cp:lastModifiedBy>Şule Akın</cp:lastModifiedBy>
  <cp:revision>5</cp:revision>
  <dcterms:modified xsi:type="dcterms:W3CDTF">2023-10-27T09:22:12Z</dcterms:modified>
</cp:coreProperties>
</file>