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4"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06" r:id="rId17"/>
    <p:sldId id="307" r:id="rId18"/>
    <p:sldId id="273" r:id="rId19"/>
  </p:sldIdLst>
  <p:sldSz cx="9144000" cy="5143500" type="screen16x9"/>
  <p:notesSz cx="6858000" cy="9144000"/>
  <p:embeddedFontLst>
    <p:embeddedFont>
      <p:font typeface="Barlow" panose="00000500000000000000" pitchFamily="2" charset="0"/>
      <p:regular r:id="rId21"/>
      <p:bold r:id="rId22"/>
      <p:italic r:id="rId23"/>
      <p:boldItalic r:id="rId24"/>
    </p:embeddedFont>
    <p:embeddedFont>
      <p:font typeface="Barlow Light" panose="00000400000000000000" pitchFamily="2"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Raleway" pitchFamily="2" charset="0"/>
      <p:regular r:id="rId33"/>
      <p:bold r:id="rId34"/>
      <p:italic r:id="rId35"/>
      <p:boldItalic r:id="rId36"/>
    </p:embeddedFont>
    <p:embeddedFont>
      <p:font typeface="Raleway Medium" pitchFamily="2" charset="0"/>
      <p:regular r:id="rId37"/>
      <p:bold r:id="rId38"/>
      <p:italic r:id="rId39"/>
      <p:boldItalic r:id="rId40"/>
    </p:embeddedFont>
    <p:embeddedFont>
      <p:font typeface="Raleway SemiBold"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39" autoAdjust="0"/>
  </p:normalViewPr>
  <p:slideViewPr>
    <p:cSldViewPr snapToGrid="0">
      <p:cViewPr varScale="1">
        <p:scale>
          <a:sx n="128" d="100"/>
          <a:sy n="128" d="100"/>
        </p:scale>
        <p:origin x="1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viewProps" Target="viewProps.xml"/><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00"/>
              <a:t>Layer 4 is responsible for end-to-end communication between the two devices. This includes taking data from the session layer and breaking it up into chunks called segments before sending it to layer 3. The transport layer on the receiving device is responsible for reassembling the segments into data the session layer can consume.</a:t>
            </a:r>
            <a:endParaRPr sz="1400"/>
          </a:p>
          <a:p>
            <a:pPr marL="0" lvl="0" indent="0" algn="l" rtl="0">
              <a:lnSpc>
                <a:spcPct val="100000"/>
              </a:lnSpc>
              <a:spcBef>
                <a:spcPts val="0"/>
              </a:spcBef>
              <a:spcAft>
                <a:spcPts val="0"/>
              </a:spcAft>
              <a:buSzPts val="1400"/>
              <a:buNone/>
            </a:pPr>
            <a:endParaRPr sz="1400"/>
          </a:p>
          <a:p>
            <a:pPr marL="0" lvl="0" indent="0" algn="l" rtl="0">
              <a:lnSpc>
                <a:spcPct val="100000"/>
              </a:lnSpc>
              <a:spcBef>
                <a:spcPts val="0"/>
              </a:spcBef>
              <a:spcAft>
                <a:spcPts val="0"/>
              </a:spcAft>
              <a:buSzPts val="1400"/>
              <a:buNone/>
            </a:pPr>
            <a:r>
              <a:rPr lang="tr-TR" sz="1400"/>
              <a:t>The transport layer is also responsible for flow control and error control. Flow control determines an optimal speed of transmission to ensure that a sender with a fast connection doesn’t overwhelm a receiver with a slow connection. The transport layer performs error control on the receiving end by ensuring that the data received is complete, and requesting a retransmission if it isn’t.</a:t>
            </a:r>
            <a:endParaRPr sz="1400"/>
          </a:p>
          <a:p>
            <a:pPr marL="0" lvl="0" indent="0" algn="l" rtl="0">
              <a:lnSpc>
                <a:spcPct val="100000"/>
              </a:lnSpc>
              <a:spcBef>
                <a:spcPts val="0"/>
              </a:spcBef>
              <a:spcAft>
                <a:spcPts val="0"/>
              </a:spcAft>
              <a:buSzPts val="1400"/>
              <a:buNone/>
            </a:pPr>
            <a:endParaRPr sz="1400"/>
          </a:p>
          <a:p>
            <a:pPr marL="0" lvl="0" indent="0" algn="l" rtl="0">
              <a:lnSpc>
                <a:spcPct val="100000"/>
              </a:lnSpc>
              <a:spcBef>
                <a:spcPts val="0"/>
              </a:spcBef>
              <a:spcAft>
                <a:spcPts val="0"/>
              </a:spcAft>
              <a:buSzPts val="1400"/>
              <a:buNone/>
            </a:pP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00"/>
              <a:t>The network layer is responsible for facilitating data transfer between two different networks. If the two devices communicating are on the same network, then the network layer is unnecessary. The network layer breaks up segments from the transport layer into smaller units, called packets, on the sender’s device, and reassembling these packets on the receiving device. The network layer also finds the best physical path for the data to reach its destination; this is known as routing.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00"/>
              <a:t>The data link layer facilitates data transfer between two devices on the SAME network. The data link layer takes packets from the network layer and breaks them into smaller pieces called frames. Like the network layer, the data link layer is also responsible for flow control and error control in intra-network communication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00"/>
              <a:t>This layer includes the physical equipment involved in the data transfer, such as the cables and switches. This is also the layer where the data gets converted into a bit stream, which is a string of 1s and 0s. The physical layer of both devices must also agree on a signal convention so that the 1s can be distinguished from the 0s on both devices.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50">
                <a:solidFill>
                  <a:srgbClr val="373A3C"/>
                </a:solidFill>
                <a:highlight>
                  <a:schemeClr val="lt1"/>
                </a:highlight>
              </a:rPr>
              <a:t>For two nodes to communicate they must be running the same protocol. Each layer communicates with its equivalent (or peer) layer on the other node via the lower layers of the model. Each layer provides services for the layer above and uses the services of the layer below.</a:t>
            </a:r>
            <a:endParaRPr sz="1450">
              <a:solidFill>
                <a:srgbClr val="373A3C"/>
              </a:solidFill>
              <a:highlight>
                <a:schemeClr val="lt1"/>
              </a:highlight>
            </a:endParaRPr>
          </a:p>
          <a:p>
            <a:pPr marL="0" lvl="0" indent="0" algn="l" rtl="0">
              <a:lnSpc>
                <a:spcPct val="100000"/>
              </a:lnSpc>
              <a:spcBef>
                <a:spcPts val="0"/>
              </a:spcBef>
              <a:spcAft>
                <a:spcPts val="0"/>
              </a:spcAft>
              <a:buSzPts val="1400"/>
              <a:buNone/>
            </a:pPr>
            <a:endParaRPr sz="1450">
              <a:solidFill>
                <a:srgbClr val="373A3C"/>
              </a:solidFill>
              <a:highlight>
                <a:schemeClr val="lt1"/>
              </a:highlight>
            </a:endParaRPr>
          </a:p>
          <a:p>
            <a:pPr marL="0" lvl="0" indent="0" algn="l" rtl="0">
              <a:lnSpc>
                <a:spcPct val="100000"/>
              </a:lnSpc>
              <a:spcBef>
                <a:spcPts val="0"/>
              </a:spcBef>
              <a:spcAft>
                <a:spcPts val="0"/>
              </a:spcAft>
              <a:buSzPts val="1400"/>
              <a:buNone/>
            </a:pPr>
            <a:endParaRPr sz="1450">
              <a:solidFill>
                <a:srgbClr val="373A3C"/>
              </a:solidFill>
              <a:highlight>
                <a:schemeClr val="lt1"/>
              </a:highlight>
            </a:endParaRPr>
          </a:p>
          <a:p>
            <a:pPr marL="0" lvl="0" indent="0" algn="l" rtl="0">
              <a:lnSpc>
                <a:spcPct val="100000"/>
              </a:lnSpc>
              <a:spcBef>
                <a:spcPts val="0"/>
              </a:spcBef>
              <a:spcAft>
                <a:spcPts val="0"/>
              </a:spcAft>
              <a:buSzPts val="1400"/>
              <a:buNone/>
            </a:pPr>
            <a:endParaRPr sz="1450">
              <a:solidFill>
                <a:srgbClr val="373A3C"/>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90de12775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5" name="Google Shape;445;g90de127750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a:solidFill>
                  <a:srgbClr val="373A3C"/>
                </a:solidFill>
                <a:highlight>
                  <a:schemeClr val="lt1"/>
                </a:highlight>
              </a:rPr>
              <a:t>4 </a:t>
            </a:r>
            <a:r>
              <a:rPr lang="tr-TR" sz="1450" dirty="0" err="1">
                <a:solidFill>
                  <a:srgbClr val="373A3C"/>
                </a:solidFill>
                <a:highlight>
                  <a:schemeClr val="lt1"/>
                </a:highlight>
              </a:rPr>
              <a:t>fr</a:t>
            </a:r>
            <a:r>
              <a:rPr lang="tr-TR" sz="1450" dirty="0">
                <a:solidFill>
                  <a:srgbClr val="373A3C"/>
                </a:solidFill>
                <a:highlight>
                  <a:schemeClr val="lt1"/>
                </a:highlight>
              </a:rPr>
              <a:t> data</a:t>
            </a:r>
          </a:p>
          <a:p>
            <a:pPr marL="0" lvl="0" indent="0" algn="l" rtl="0">
              <a:lnSpc>
                <a:spcPct val="100000"/>
              </a:lnSpc>
              <a:spcBef>
                <a:spcPts val="0"/>
              </a:spcBef>
              <a:spcAft>
                <a:spcPts val="0"/>
              </a:spcAft>
              <a:buNone/>
            </a:pPr>
            <a:r>
              <a:rPr lang="tr-TR" sz="1450" dirty="0">
                <a:solidFill>
                  <a:srgbClr val="373A3C"/>
                </a:solidFill>
                <a:highlight>
                  <a:schemeClr val="lt1"/>
                </a:highlight>
              </a:rPr>
              <a:t>3 de segment parçalara ayrılıyor</a:t>
            </a:r>
          </a:p>
          <a:p>
            <a:pPr marL="0" lvl="0" indent="0" algn="l" rtl="0">
              <a:lnSpc>
                <a:spcPct val="100000"/>
              </a:lnSpc>
              <a:spcBef>
                <a:spcPts val="0"/>
              </a:spcBef>
              <a:spcAft>
                <a:spcPts val="0"/>
              </a:spcAft>
              <a:buNone/>
            </a:pPr>
            <a:r>
              <a:rPr lang="tr-TR" sz="1450" dirty="0">
                <a:solidFill>
                  <a:srgbClr val="373A3C"/>
                </a:solidFill>
                <a:highlight>
                  <a:schemeClr val="lt1"/>
                </a:highlight>
              </a:rPr>
              <a:t>2 </a:t>
            </a:r>
            <a:r>
              <a:rPr lang="tr-TR" sz="1450" dirty="0" err="1">
                <a:solidFill>
                  <a:srgbClr val="373A3C"/>
                </a:solidFill>
                <a:highlight>
                  <a:schemeClr val="lt1"/>
                </a:highlight>
              </a:rPr>
              <a:t>frame</a:t>
            </a: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1 sinyal</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Bir düğümden diğerine bir mesaj gönderildiğinde, gönderen düğümdeki katman yığınında aşağı doğru hareket eder, iletim ortamını kullanarak alıcı düğüme ulaşır ve sonra bu düğümdeki yığında yukarı geçer. Her düzeyde (fiziksel katman hariç), gönderen düğüm, bir Protokol Veri Birimi (PDU) oluşturan veri yüküne bir başlık ekler. Bu işlem kapsülleme olarak </a:t>
            </a:r>
            <a:r>
              <a:rPr lang="tr-TR" sz="1450" dirty="0" err="1">
                <a:solidFill>
                  <a:srgbClr val="373A3C"/>
                </a:solidFill>
                <a:highlight>
                  <a:schemeClr val="lt1"/>
                </a:highlight>
              </a:rPr>
              <a:t>bilinir.Tipik</a:t>
            </a:r>
            <a:r>
              <a:rPr lang="tr-TR" sz="1450" dirty="0">
                <a:solidFill>
                  <a:srgbClr val="373A3C"/>
                </a:solidFill>
                <a:highlight>
                  <a:schemeClr val="lt1"/>
                </a:highlight>
              </a:rPr>
              <a:t> bir yerel ağda, örneğin, gönderen düğümde, veriler, kendi uygulama başlığını içerecek olan HTTP gibi bir uygulama tarafından üretilir. Aktarım katmanında, bu uygulama verilerine bir TCP başlığı eklenir. Ağ katmanında, TCP segmenti bir IP başlığına sarılır. IP paketi, veri bağlantı katmanında bir Ethernet çerçevesine konur ve ardından çerçeveyi oluşturan bit akışı, fiziksel katmanda ağ üzerinden </a:t>
            </a:r>
            <a:r>
              <a:rPr lang="tr-TR" sz="1450" dirty="0" err="1">
                <a:solidFill>
                  <a:srgbClr val="373A3C"/>
                </a:solidFill>
                <a:highlight>
                  <a:schemeClr val="lt1"/>
                </a:highlight>
              </a:rPr>
              <a:t>iletilir.Alıcı</a:t>
            </a:r>
            <a:r>
              <a:rPr lang="tr-TR" sz="1450" dirty="0">
                <a:solidFill>
                  <a:srgbClr val="373A3C"/>
                </a:solidFill>
                <a:highlight>
                  <a:schemeClr val="lt1"/>
                </a:highlight>
              </a:rPr>
              <a:t> düğüm ters işlemi gerçekleştirir (kapsülden çıkarma veya kapsülden çıkarma). Örneğin, fiziksel katmana gelen bit akışını alır ve bir Ethernet çerçevesinin kodunu çözer. Bu çerçeveden IP paketini çıkarır ve IP başlığındaki bilgileri çözer, ardından aynısını TCP ve uygulama başlıkları için yapar ve sonunda bir yazılım programı tarafından işlenmek üzere uygulama verilerini </a:t>
            </a:r>
            <a:r>
              <a:rPr lang="tr-TR" sz="1450" dirty="0" err="1">
                <a:solidFill>
                  <a:srgbClr val="373A3C"/>
                </a:solidFill>
                <a:highlight>
                  <a:schemeClr val="lt1"/>
                </a:highlight>
              </a:rPr>
              <a:t>çıkarır.Özetle</a:t>
            </a:r>
            <a:r>
              <a:rPr lang="tr-TR" sz="1450" dirty="0">
                <a:solidFill>
                  <a:srgbClr val="373A3C"/>
                </a:solidFill>
                <a:highlight>
                  <a:schemeClr val="lt1"/>
                </a:highlight>
              </a:rPr>
              <a:t>, bir verici cihazda veri kapsülleme yöntemi şu şekilde </a:t>
            </a:r>
            <a:r>
              <a:rPr lang="tr-TR" sz="1450" dirty="0" err="1">
                <a:solidFill>
                  <a:srgbClr val="373A3C"/>
                </a:solidFill>
                <a:highlight>
                  <a:schemeClr val="lt1"/>
                </a:highlight>
              </a:rPr>
              <a:t>çalışır:Kullanıcı</a:t>
            </a:r>
            <a:r>
              <a:rPr lang="tr-TR" sz="1450" dirty="0">
                <a:solidFill>
                  <a:srgbClr val="373A3C"/>
                </a:solidFill>
                <a:highlight>
                  <a:schemeClr val="lt1"/>
                </a:highlight>
              </a:rPr>
              <a:t> bilgileri, ağ üzerinde iletilmek üzere verilere </a:t>
            </a:r>
            <a:r>
              <a:rPr lang="tr-TR" sz="1450" dirty="0" err="1">
                <a:solidFill>
                  <a:srgbClr val="373A3C"/>
                </a:solidFill>
                <a:highlight>
                  <a:schemeClr val="lt1"/>
                </a:highlight>
              </a:rPr>
              <a:t>dönüştürülür.Veriler</a:t>
            </a:r>
            <a:r>
              <a:rPr lang="tr-TR" sz="1450" dirty="0">
                <a:solidFill>
                  <a:srgbClr val="373A3C"/>
                </a:solidFill>
                <a:highlight>
                  <a:schemeClr val="lt1"/>
                </a:highlight>
              </a:rPr>
              <a:t> segmentlere dönüştürülür ve ileten ve alan ana bilgisayarlar arasında güvenilir bir bağlantı </a:t>
            </a:r>
            <a:r>
              <a:rPr lang="tr-TR" sz="1450" dirty="0" err="1">
                <a:solidFill>
                  <a:srgbClr val="373A3C"/>
                </a:solidFill>
                <a:highlight>
                  <a:schemeClr val="lt1"/>
                </a:highlight>
              </a:rPr>
              <a:t>kurulur.Segmentler</a:t>
            </a:r>
            <a:r>
              <a:rPr lang="tr-TR" sz="1450" dirty="0">
                <a:solidFill>
                  <a:srgbClr val="373A3C"/>
                </a:solidFill>
                <a:highlight>
                  <a:schemeClr val="lt1"/>
                </a:highlight>
              </a:rPr>
              <a:t>, paketlere veya datagramlara dönüştürülür ve her paketin bir ağ üzerinden yönlendirilebilmesi için başlığa mantıksal bir adres </a:t>
            </a:r>
            <a:r>
              <a:rPr lang="tr-TR" sz="1450" dirty="0" err="1">
                <a:solidFill>
                  <a:srgbClr val="373A3C"/>
                </a:solidFill>
                <a:highlight>
                  <a:schemeClr val="lt1"/>
                </a:highlight>
              </a:rPr>
              <a:t>yerleştirilir.Paketler</a:t>
            </a:r>
            <a:r>
              <a:rPr lang="tr-TR" sz="1450" dirty="0">
                <a:solidFill>
                  <a:srgbClr val="373A3C"/>
                </a:solidFill>
                <a:highlight>
                  <a:schemeClr val="lt1"/>
                </a:highlight>
              </a:rPr>
              <a:t> veya datagramlar, yerel ağda iletilmek üzere çerçevelere dönüştürülür. Donanım (Ethernet) adresleri, yerel bir ağ segmentindeki ana bilgisayarları benzersiz şekilde tanımlamak için </a:t>
            </a:r>
            <a:r>
              <a:rPr lang="tr-TR" sz="1450" dirty="0" err="1">
                <a:solidFill>
                  <a:srgbClr val="373A3C"/>
                </a:solidFill>
                <a:highlight>
                  <a:schemeClr val="lt1"/>
                </a:highlight>
              </a:rPr>
              <a:t>kullanılır.Çerçeveler</a:t>
            </a:r>
            <a:r>
              <a:rPr lang="tr-TR" sz="1450" dirty="0">
                <a:solidFill>
                  <a:srgbClr val="373A3C"/>
                </a:solidFill>
                <a:highlight>
                  <a:schemeClr val="lt1"/>
                </a:highlight>
              </a:rPr>
              <a:t> </a:t>
            </a:r>
            <a:r>
              <a:rPr lang="tr-TR" sz="1450" dirty="0" err="1">
                <a:solidFill>
                  <a:srgbClr val="373A3C"/>
                </a:solidFill>
                <a:highlight>
                  <a:schemeClr val="lt1"/>
                </a:highlight>
              </a:rPr>
              <a:t>bit'e</a:t>
            </a:r>
            <a:r>
              <a:rPr lang="tr-TR" sz="1450" dirty="0">
                <a:solidFill>
                  <a:srgbClr val="373A3C"/>
                </a:solidFill>
                <a:highlight>
                  <a:schemeClr val="lt1"/>
                </a:highlight>
              </a:rPr>
              <a:t> dönüştürülür ve dijital bir kodlama kullanılır.</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When</a:t>
            </a:r>
            <a:r>
              <a:rPr lang="tr-TR" sz="1450" dirty="0">
                <a:solidFill>
                  <a:srgbClr val="373A3C"/>
                </a:solidFill>
                <a:highlight>
                  <a:schemeClr val="lt1"/>
                </a:highlight>
              </a:rPr>
              <a:t> a </a:t>
            </a:r>
            <a:r>
              <a:rPr lang="tr-TR" sz="1450" dirty="0" err="1">
                <a:solidFill>
                  <a:srgbClr val="373A3C"/>
                </a:solidFill>
                <a:highlight>
                  <a:schemeClr val="lt1"/>
                </a:highlight>
              </a:rPr>
              <a:t>message</a:t>
            </a:r>
            <a:r>
              <a:rPr lang="tr-TR" sz="1450" dirty="0">
                <a:solidFill>
                  <a:srgbClr val="373A3C"/>
                </a:solidFill>
                <a:highlight>
                  <a:schemeClr val="lt1"/>
                </a:highlight>
              </a:rPr>
              <a:t> is sent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another</a:t>
            </a:r>
            <a:r>
              <a:rPr lang="tr-TR" sz="1450" dirty="0">
                <a:solidFill>
                  <a:srgbClr val="373A3C"/>
                </a:solidFill>
                <a:highlight>
                  <a:schemeClr val="lt1"/>
                </a:highlight>
              </a:rPr>
              <a:t>, it </a:t>
            </a:r>
            <a:r>
              <a:rPr lang="tr-TR" sz="1450" dirty="0" err="1">
                <a:solidFill>
                  <a:srgbClr val="373A3C"/>
                </a:solidFill>
                <a:highlight>
                  <a:schemeClr val="lt1"/>
                </a:highlight>
              </a:rPr>
              <a:t>travels</a:t>
            </a:r>
            <a:r>
              <a:rPr lang="tr-TR" sz="1450" dirty="0">
                <a:solidFill>
                  <a:srgbClr val="373A3C"/>
                </a:solidFill>
                <a:highlight>
                  <a:schemeClr val="lt1"/>
                </a:highlight>
              </a:rPr>
              <a:t> </a:t>
            </a:r>
            <a:r>
              <a:rPr lang="tr-TR" sz="1450" dirty="0" err="1">
                <a:solidFill>
                  <a:srgbClr val="373A3C"/>
                </a:solidFill>
                <a:highlight>
                  <a:schemeClr val="lt1"/>
                </a:highlight>
              </a:rPr>
              <a:t>down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stack</a:t>
            </a:r>
            <a:r>
              <a:rPr lang="tr-TR" sz="1450" dirty="0">
                <a:solidFill>
                  <a:srgbClr val="373A3C"/>
                </a:solidFill>
                <a:highlight>
                  <a:schemeClr val="lt1"/>
                </a:highlight>
              </a:rPr>
              <a:t> of </a:t>
            </a:r>
            <a:r>
              <a:rPr lang="tr-TR" sz="1450" dirty="0" err="1">
                <a:solidFill>
                  <a:srgbClr val="373A3C"/>
                </a:solidFill>
                <a:highlight>
                  <a:schemeClr val="lt1"/>
                </a:highlight>
              </a:rPr>
              <a:t>layers</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sending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reaches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receiving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using</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transmission</a:t>
            </a:r>
            <a:r>
              <a:rPr lang="tr-TR" sz="1450" dirty="0">
                <a:solidFill>
                  <a:srgbClr val="373A3C"/>
                </a:solidFill>
                <a:highlight>
                  <a:schemeClr val="lt1"/>
                </a:highlight>
              </a:rPr>
              <a:t> </a:t>
            </a:r>
            <a:r>
              <a:rPr lang="tr-TR" sz="1450" dirty="0" err="1">
                <a:solidFill>
                  <a:srgbClr val="373A3C"/>
                </a:solidFill>
                <a:highlight>
                  <a:schemeClr val="lt1"/>
                </a:highlight>
              </a:rPr>
              <a:t>media</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passes</a:t>
            </a:r>
            <a:r>
              <a:rPr lang="tr-TR" sz="1450" dirty="0">
                <a:solidFill>
                  <a:srgbClr val="373A3C"/>
                </a:solidFill>
                <a:highlight>
                  <a:schemeClr val="lt1"/>
                </a:highlight>
              </a:rPr>
              <a:t> </a:t>
            </a:r>
            <a:r>
              <a:rPr lang="tr-TR" sz="1450" dirty="0" err="1">
                <a:solidFill>
                  <a:srgbClr val="373A3C"/>
                </a:solidFill>
                <a:highlight>
                  <a:schemeClr val="lt1"/>
                </a:highlight>
              </a:rPr>
              <a:t>up</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stack</a:t>
            </a:r>
            <a:r>
              <a:rPr lang="tr-TR" sz="1450" dirty="0">
                <a:solidFill>
                  <a:srgbClr val="373A3C"/>
                </a:solidFill>
                <a:highlight>
                  <a:schemeClr val="lt1"/>
                </a:highlight>
              </a:rPr>
              <a:t> on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level</a:t>
            </a:r>
            <a:r>
              <a:rPr lang="tr-TR" sz="1450" dirty="0">
                <a:solidFill>
                  <a:srgbClr val="373A3C"/>
                </a:solidFill>
                <a:highlight>
                  <a:schemeClr val="lt1"/>
                </a:highlight>
              </a:rPr>
              <a:t> (</a:t>
            </a:r>
            <a:r>
              <a:rPr lang="tr-TR" sz="1450" dirty="0" err="1">
                <a:solidFill>
                  <a:srgbClr val="373A3C"/>
                </a:solidFill>
                <a:highlight>
                  <a:schemeClr val="lt1"/>
                </a:highlight>
              </a:rPr>
              <a:t>except</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sending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adds</a:t>
            </a:r>
            <a:r>
              <a:rPr lang="tr-TR" sz="1450" dirty="0">
                <a:solidFill>
                  <a:srgbClr val="373A3C"/>
                </a:solidFill>
                <a:highlight>
                  <a:schemeClr val="lt1"/>
                </a:highlight>
              </a:rPr>
              <a:t> a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data </a:t>
            </a:r>
            <a:r>
              <a:rPr lang="tr-TR" sz="1450" dirty="0" err="1">
                <a:solidFill>
                  <a:srgbClr val="373A3C"/>
                </a:solidFill>
                <a:highlight>
                  <a:schemeClr val="lt1"/>
                </a:highlight>
              </a:rPr>
              <a:t>payload</a:t>
            </a:r>
            <a:r>
              <a:rPr lang="tr-TR" sz="1450" dirty="0">
                <a:solidFill>
                  <a:srgbClr val="373A3C"/>
                </a:solidFill>
                <a:highlight>
                  <a:schemeClr val="lt1"/>
                </a:highlight>
              </a:rPr>
              <a:t>, </a:t>
            </a:r>
            <a:r>
              <a:rPr lang="tr-TR" sz="1450" dirty="0" err="1">
                <a:solidFill>
                  <a:srgbClr val="373A3C"/>
                </a:solidFill>
                <a:highlight>
                  <a:schemeClr val="lt1"/>
                </a:highlight>
              </a:rPr>
              <a:t>forming</a:t>
            </a:r>
            <a:r>
              <a:rPr lang="tr-TR" sz="1450" dirty="0">
                <a:solidFill>
                  <a:srgbClr val="373A3C"/>
                </a:solidFill>
                <a:highlight>
                  <a:schemeClr val="lt1"/>
                </a:highlight>
              </a:rPr>
              <a:t> a Protocol Data </a:t>
            </a:r>
            <a:r>
              <a:rPr lang="tr-TR" sz="1450" dirty="0" err="1">
                <a:solidFill>
                  <a:srgbClr val="373A3C"/>
                </a:solidFill>
                <a:highlight>
                  <a:schemeClr val="lt1"/>
                </a:highlight>
              </a:rPr>
              <a:t>Unit</a:t>
            </a:r>
            <a:r>
              <a:rPr lang="tr-TR" sz="1450" dirty="0">
                <a:solidFill>
                  <a:srgbClr val="373A3C"/>
                </a:solidFill>
                <a:highlight>
                  <a:schemeClr val="lt1"/>
                </a:highlight>
              </a:rPr>
              <a:t> (PDU).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process</a:t>
            </a:r>
            <a:r>
              <a:rPr lang="tr-TR" sz="1450" dirty="0">
                <a:solidFill>
                  <a:srgbClr val="373A3C"/>
                </a:solidFill>
                <a:highlight>
                  <a:schemeClr val="lt1"/>
                </a:highlight>
              </a:rPr>
              <a:t> is </a:t>
            </a:r>
            <a:r>
              <a:rPr lang="tr-TR" sz="1450" dirty="0" err="1">
                <a:solidFill>
                  <a:srgbClr val="373A3C"/>
                </a:solidFill>
                <a:highlight>
                  <a:schemeClr val="lt1"/>
                </a:highlight>
              </a:rPr>
              <a:t>known</a:t>
            </a:r>
            <a:r>
              <a:rPr lang="tr-TR" sz="1450" dirty="0">
                <a:solidFill>
                  <a:srgbClr val="373A3C"/>
                </a:solidFill>
                <a:highlight>
                  <a:schemeClr val="lt1"/>
                </a:highlight>
              </a:rPr>
              <a:t> as </a:t>
            </a:r>
            <a:r>
              <a:rPr lang="tr-TR" sz="1450" dirty="0" err="1">
                <a:solidFill>
                  <a:srgbClr val="373A3C"/>
                </a:solidFill>
                <a:highlight>
                  <a:schemeClr val="lt1"/>
                </a:highlight>
              </a:rPr>
              <a:t>encapsulation</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On a </a:t>
            </a:r>
            <a:r>
              <a:rPr lang="tr-TR" sz="1450" dirty="0" err="1">
                <a:solidFill>
                  <a:srgbClr val="373A3C"/>
                </a:solidFill>
                <a:highlight>
                  <a:schemeClr val="lt1"/>
                </a:highlight>
              </a:rPr>
              <a:t>typical</a:t>
            </a:r>
            <a:r>
              <a:rPr lang="tr-TR" sz="1450" dirty="0">
                <a:solidFill>
                  <a:srgbClr val="373A3C"/>
                </a:solidFill>
                <a:highlight>
                  <a:schemeClr val="lt1"/>
                </a:highlight>
              </a:rPr>
              <a:t> </a:t>
            </a:r>
            <a:r>
              <a:rPr lang="tr-TR" sz="1450" dirty="0" err="1">
                <a:solidFill>
                  <a:srgbClr val="373A3C"/>
                </a:solidFill>
                <a:highlight>
                  <a:schemeClr val="lt1"/>
                </a:highlight>
              </a:rPr>
              <a:t>local</a:t>
            </a:r>
            <a:r>
              <a:rPr lang="tr-TR" sz="1450" dirty="0">
                <a:solidFill>
                  <a:srgbClr val="373A3C"/>
                </a:solidFill>
                <a:highlight>
                  <a:schemeClr val="lt1"/>
                </a:highlight>
              </a:rPr>
              <a:t> network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sending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data is </a:t>
            </a:r>
            <a:r>
              <a:rPr lang="tr-TR" sz="1450" dirty="0" err="1">
                <a:solidFill>
                  <a:srgbClr val="373A3C"/>
                </a:solidFill>
                <a:highlight>
                  <a:schemeClr val="lt1"/>
                </a:highlight>
              </a:rPr>
              <a:t>generated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an </a:t>
            </a:r>
            <a:r>
              <a:rPr lang="tr-TR" sz="1450" dirty="0" err="1">
                <a:solidFill>
                  <a:srgbClr val="373A3C"/>
                </a:solidFill>
                <a:highlight>
                  <a:schemeClr val="lt1"/>
                </a:highlight>
              </a:rPr>
              <a:t>application</a:t>
            </a:r>
            <a:r>
              <a:rPr lang="tr-TR" sz="1450" dirty="0">
                <a:solidFill>
                  <a:srgbClr val="373A3C"/>
                </a:solidFill>
                <a:highlight>
                  <a:schemeClr val="lt1"/>
                </a:highlight>
              </a:rPr>
              <a:t> </a:t>
            </a:r>
            <a:r>
              <a:rPr lang="tr-TR" sz="1450" dirty="0" err="1">
                <a:solidFill>
                  <a:srgbClr val="373A3C"/>
                </a:solidFill>
                <a:highlight>
                  <a:schemeClr val="lt1"/>
                </a:highlight>
              </a:rPr>
              <a:t>such</a:t>
            </a:r>
            <a:r>
              <a:rPr lang="tr-TR" sz="1450" dirty="0">
                <a:solidFill>
                  <a:srgbClr val="373A3C"/>
                </a:solidFill>
                <a:highlight>
                  <a:schemeClr val="lt1"/>
                </a:highlight>
              </a:rPr>
              <a:t> as HTTP,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will</a:t>
            </a:r>
            <a:r>
              <a:rPr lang="tr-TR" sz="1450" dirty="0">
                <a:solidFill>
                  <a:srgbClr val="373A3C"/>
                </a:solidFill>
                <a:highlight>
                  <a:schemeClr val="lt1"/>
                </a:highlight>
              </a:rPr>
              <a:t> </a:t>
            </a:r>
            <a:r>
              <a:rPr lang="tr-TR" sz="1450" dirty="0" err="1">
                <a:solidFill>
                  <a:srgbClr val="373A3C"/>
                </a:solidFill>
                <a:highlight>
                  <a:schemeClr val="lt1"/>
                </a:highlight>
              </a:rPr>
              <a:t>include</a:t>
            </a:r>
            <a:r>
              <a:rPr lang="tr-TR" sz="1450" dirty="0">
                <a:solidFill>
                  <a:srgbClr val="373A3C"/>
                </a:solidFill>
                <a:highlight>
                  <a:schemeClr val="lt1"/>
                </a:highlight>
              </a:rPr>
              <a:t>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own</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a:t>
            </a:r>
            <a:r>
              <a:rPr lang="tr-TR" sz="1450" dirty="0" err="1">
                <a:solidFill>
                  <a:srgbClr val="373A3C"/>
                </a:solidFill>
                <a:highlight>
                  <a:schemeClr val="lt1"/>
                </a:highlight>
              </a:rPr>
              <a:t>header</a:t>
            </a:r>
            <a:r>
              <a:rPr lang="tr-TR" sz="1450" dirty="0">
                <a:solidFill>
                  <a:srgbClr val="373A3C"/>
                </a:solidFill>
                <a:highlight>
                  <a:schemeClr val="lt1"/>
                </a:highlight>
              </a:rPr>
              <a:t>. At </a:t>
            </a:r>
            <a:r>
              <a:rPr lang="tr-TR" sz="1450" dirty="0" err="1">
                <a:solidFill>
                  <a:srgbClr val="373A3C"/>
                </a:solidFill>
                <a:highlight>
                  <a:schemeClr val="lt1"/>
                </a:highlight>
              </a:rPr>
              <a:t>the</a:t>
            </a:r>
            <a:r>
              <a:rPr lang="tr-TR" sz="1450" dirty="0">
                <a:solidFill>
                  <a:srgbClr val="373A3C"/>
                </a:solidFill>
                <a:highlight>
                  <a:schemeClr val="lt1"/>
                </a:highlight>
              </a:rPr>
              <a:t> transport </a:t>
            </a:r>
            <a:r>
              <a:rPr lang="tr-TR" sz="1450" dirty="0" err="1">
                <a:solidFill>
                  <a:srgbClr val="373A3C"/>
                </a:solidFill>
                <a:highlight>
                  <a:schemeClr val="lt1"/>
                </a:highlight>
              </a:rPr>
              <a:t>layer</a:t>
            </a:r>
            <a:r>
              <a:rPr lang="tr-TR" sz="1450" dirty="0">
                <a:solidFill>
                  <a:srgbClr val="373A3C"/>
                </a:solidFill>
                <a:highlight>
                  <a:schemeClr val="lt1"/>
                </a:highlight>
              </a:rPr>
              <a:t>, a TCP </a:t>
            </a:r>
            <a:r>
              <a:rPr lang="tr-TR" sz="1450" dirty="0" err="1">
                <a:solidFill>
                  <a:srgbClr val="373A3C"/>
                </a:solidFill>
                <a:highlight>
                  <a:schemeClr val="lt1"/>
                </a:highlight>
              </a:rPr>
              <a:t>header</a:t>
            </a:r>
            <a:r>
              <a:rPr lang="tr-TR" sz="1450" dirty="0">
                <a:solidFill>
                  <a:srgbClr val="373A3C"/>
                </a:solidFill>
                <a:highlight>
                  <a:schemeClr val="lt1"/>
                </a:highlight>
              </a:rPr>
              <a:t> is </a:t>
            </a:r>
            <a:r>
              <a:rPr lang="tr-TR" sz="1450" dirty="0" err="1">
                <a:solidFill>
                  <a:srgbClr val="373A3C"/>
                </a:solidFill>
                <a:highlight>
                  <a:schemeClr val="lt1"/>
                </a:highlight>
              </a:rPr>
              <a:t>added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data. At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TCP segment is </a:t>
            </a:r>
            <a:r>
              <a:rPr lang="tr-TR" sz="1450" dirty="0" err="1">
                <a:solidFill>
                  <a:srgbClr val="373A3C"/>
                </a:solidFill>
                <a:highlight>
                  <a:schemeClr val="lt1"/>
                </a:highlight>
              </a:rPr>
              <a:t>wrapped</a:t>
            </a:r>
            <a:r>
              <a:rPr lang="tr-TR" sz="1450" dirty="0">
                <a:solidFill>
                  <a:srgbClr val="373A3C"/>
                </a:solidFill>
                <a:highlight>
                  <a:schemeClr val="lt1"/>
                </a:highlight>
              </a:rPr>
              <a:t> in an IP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packet</a:t>
            </a:r>
            <a:r>
              <a:rPr lang="tr-TR" sz="1450" dirty="0">
                <a:solidFill>
                  <a:srgbClr val="373A3C"/>
                </a:solidFill>
                <a:highlight>
                  <a:schemeClr val="lt1"/>
                </a:highlight>
              </a:rPr>
              <a:t> is put </a:t>
            </a:r>
            <a:r>
              <a:rPr lang="tr-TR" sz="1450" dirty="0" err="1">
                <a:solidFill>
                  <a:srgbClr val="373A3C"/>
                </a:solidFill>
                <a:highlight>
                  <a:schemeClr val="lt1"/>
                </a:highlight>
              </a:rPr>
              <a:t>into</a:t>
            </a:r>
            <a:r>
              <a:rPr lang="tr-TR" sz="1450" dirty="0">
                <a:solidFill>
                  <a:srgbClr val="373A3C"/>
                </a:solidFill>
                <a:highlight>
                  <a:schemeClr val="lt1"/>
                </a:highlight>
              </a:rPr>
              <a:t> an Ethernet </a:t>
            </a:r>
            <a:r>
              <a:rPr lang="tr-TR" sz="1450" dirty="0" err="1">
                <a:solidFill>
                  <a:srgbClr val="373A3C"/>
                </a:solidFill>
                <a:highlight>
                  <a:schemeClr val="lt1"/>
                </a:highlight>
              </a:rPr>
              <a:t>frame</a:t>
            </a:r>
            <a:r>
              <a:rPr lang="tr-TR" sz="1450" dirty="0">
                <a:solidFill>
                  <a:srgbClr val="373A3C"/>
                </a:solidFill>
                <a:highlight>
                  <a:schemeClr val="lt1"/>
                </a:highlight>
              </a:rPr>
              <a:t> at </a:t>
            </a:r>
            <a:r>
              <a:rPr lang="tr-TR" sz="1450" dirty="0" err="1">
                <a:solidFill>
                  <a:srgbClr val="373A3C"/>
                </a:solidFill>
                <a:highlight>
                  <a:schemeClr val="lt1"/>
                </a:highlight>
              </a:rPr>
              <a:t>the</a:t>
            </a:r>
            <a:r>
              <a:rPr lang="tr-TR" sz="1450" dirty="0">
                <a:solidFill>
                  <a:srgbClr val="373A3C"/>
                </a:solidFill>
                <a:highlight>
                  <a:schemeClr val="lt1"/>
                </a:highlight>
              </a:rPr>
              <a:t> data link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stream</a:t>
            </a:r>
            <a:r>
              <a:rPr lang="tr-TR" sz="1450" dirty="0">
                <a:solidFill>
                  <a:srgbClr val="373A3C"/>
                </a:solidFill>
                <a:highlight>
                  <a:schemeClr val="lt1"/>
                </a:highlight>
              </a:rPr>
              <a:t> of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making</a:t>
            </a:r>
            <a:r>
              <a:rPr lang="tr-TR" sz="1450" dirty="0">
                <a:solidFill>
                  <a:srgbClr val="373A3C"/>
                </a:solidFill>
                <a:highlight>
                  <a:schemeClr val="lt1"/>
                </a:highlight>
              </a:rPr>
              <a:t> </a:t>
            </a:r>
            <a:r>
              <a:rPr lang="tr-TR" sz="1450" dirty="0" err="1">
                <a:solidFill>
                  <a:srgbClr val="373A3C"/>
                </a:solidFill>
                <a:highlight>
                  <a:schemeClr val="lt1"/>
                </a:highlight>
              </a:rPr>
              <a:t>up</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frame</a:t>
            </a:r>
            <a:r>
              <a:rPr lang="tr-TR" sz="1450" dirty="0">
                <a:solidFill>
                  <a:srgbClr val="373A3C"/>
                </a:solidFill>
                <a:highlight>
                  <a:schemeClr val="lt1"/>
                </a:highlight>
              </a:rPr>
              <a:t> is </a:t>
            </a:r>
            <a:r>
              <a:rPr lang="tr-TR" sz="1450" dirty="0" err="1">
                <a:solidFill>
                  <a:srgbClr val="373A3C"/>
                </a:solidFill>
                <a:highlight>
                  <a:schemeClr val="lt1"/>
                </a:highlight>
              </a:rPr>
              <a:t>transmitted</a:t>
            </a:r>
            <a:r>
              <a:rPr lang="tr-TR" sz="1450" dirty="0">
                <a:solidFill>
                  <a:srgbClr val="373A3C"/>
                </a:solidFill>
                <a:highlight>
                  <a:schemeClr val="lt1"/>
                </a:highlight>
              </a:rPr>
              <a:t> </a:t>
            </a:r>
            <a:r>
              <a:rPr lang="tr-TR" sz="1450" dirty="0" err="1">
                <a:solidFill>
                  <a:srgbClr val="373A3C"/>
                </a:solidFill>
                <a:highlight>
                  <a:schemeClr val="lt1"/>
                </a:highlight>
              </a:rPr>
              <a:t>over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network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receiving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performs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reverse</a:t>
            </a:r>
            <a:r>
              <a:rPr lang="tr-TR" sz="1450" dirty="0">
                <a:solidFill>
                  <a:srgbClr val="373A3C"/>
                </a:solidFill>
                <a:highlight>
                  <a:schemeClr val="lt1"/>
                </a:highlight>
              </a:rPr>
              <a:t> </a:t>
            </a:r>
            <a:r>
              <a:rPr lang="tr-TR" sz="1450" dirty="0" err="1">
                <a:solidFill>
                  <a:srgbClr val="373A3C"/>
                </a:solidFill>
                <a:highlight>
                  <a:schemeClr val="lt1"/>
                </a:highlight>
              </a:rPr>
              <a:t>process</a:t>
            </a:r>
            <a:r>
              <a:rPr lang="tr-TR" sz="1450" dirty="0">
                <a:solidFill>
                  <a:srgbClr val="373A3C"/>
                </a:solidFill>
                <a:highlight>
                  <a:schemeClr val="lt1"/>
                </a:highlight>
              </a:rPr>
              <a:t> (de-</a:t>
            </a:r>
            <a:r>
              <a:rPr lang="tr-TR" sz="1450" dirty="0" err="1">
                <a:solidFill>
                  <a:srgbClr val="373A3C"/>
                </a:solidFill>
                <a:highlight>
                  <a:schemeClr val="lt1"/>
                </a:highlight>
              </a:rPr>
              <a:t>encapsulation</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decapsulation</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it </a:t>
            </a:r>
            <a:r>
              <a:rPr lang="tr-TR" sz="1450" dirty="0" err="1">
                <a:solidFill>
                  <a:srgbClr val="373A3C"/>
                </a:solidFill>
                <a:highlight>
                  <a:schemeClr val="lt1"/>
                </a:highlight>
              </a:rPr>
              <a:t>receives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stream</a:t>
            </a:r>
            <a:r>
              <a:rPr lang="tr-TR" sz="1450" dirty="0">
                <a:solidFill>
                  <a:srgbClr val="373A3C"/>
                </a:solidFill>
                <a:highlight>
                  <a:schemeClr val="lt1"/>
                </a:highlight>
              </a:rPr>
              <a:t> of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arriving</a:t>
            </a:r>
            <a:r>
              <a:rPr lang="tr-TR" sz="1450" dirty="0">
                <a:solidFill>
                  <a:srgbClr val="373A3C"/>
                </a:solidFill>
                <a:highlight>
                  <a:schemeClr val="lt1"/>
                </a:highlight>
              </a:rPr>
              <a:t>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decodes</a:t>
            </a:r>
            <a:r>
              <a:rPr lang="tr-TR" sz="1450" dirty="0">
                <a:solidFill>
                  <a:srgbClr val="373A3C"/>
                </a:solidFill>
                <a:highlight>
                  <a:schemeClr val="lt1"/>
                </a:highlight>
              </a:rPr>
              <a:t> an Ethernet </a:t>
            </a:r>
            <a:r>
              <a:rPr lang="tr-TR" sz="1450" dirty="0" err="1">
                <a:solidFill>
                  <a:srgbClr val="373A3C"/>
                </a:solidFill>
                <a:highlight>
                  <a:schemeClr val="lt1"/>
                </a:highlight>
              </a:rPr>
              <a:t>frame</a:t>
            </a:r>
            <a:r>
              <a:rPr lang="tr-TR" sz="1450" dirty="0">
                <a:solidFill>
                  <a:srgbClr val="373A3C"/>
                </a:solidFill>
                <a:highlight>
                  <a:schemeClr val="lt1"/>
                </a:highlight>
              </a:rPr>
              <a:t>. </a:t>
            </a:r>
            <a:r>
              <a:rPr lang="tr-TR" sz="1450" dirty="0" err="1">
                <a:solidFill>
                  <a:srgbClr val="373A3C"/>
                </a:solidFill>
                <a:highlight>
                  <a:schemeClr val="lt1"/>
                </a:highlight>
              </a:rPr>
              <a:t>It</a:t>
            </a:r>
            <a:r>
              <a:rPr lang="tr-TR" sz="1450" dirty="0">
                <a:solidFill>
                  <a:srgbClr val="373A3C"/>
                </a:solidFill>
                <a:highlight>
                  <a:schemeClr val="lt1"/>
                </a:highlight>
              </a:rPr>
              <a:t> </a:t>
            </a:r>
            <a:r>
              <a:rPr lang="tr-TR" sz="1450" dirty="0" err="1">
                <a:solidFill>
                  <a:srgbClr val="373A3C"/>
                </a:solidFill>
                <a:highlight>
                  <a:schemeClr val="lt1"/>
                </a:highlight>
              </a:rPr>
              <a:t>extracts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packet</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frame</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resolves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information</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does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same</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TCP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a:t>
            </a:r>
            <a:r>
              <a:rPr lang="tr-TR" sz="1450" dirty="0" err="1">
                <a:solidFill>
                  <a:srgbClr val="373A3C"/>
                </a:solidFill>
                <a:highlight>
                  <a:schemeClr val="lt1"/>
                </a:highlight>
              </a:rPr>
              <a:t>headers</a:t>
            </a:r>
            <a:r>
              <a:rPr lang="tr-TR" sz="1450" dirty="0">
                <a:solidFill>
                  <a:srgbClr val="373A3C"/>
                </a:solidFill>
                <a:highlight>
                  <a:schemeClr val="lt1"/>
                </a:highlight>
              </a:rPr>
              <a:t>, </a:t>
            </a:r>
            <a:r>
              <a:rPr lang="tr-TR" sz="1450" dirty="0" err="1">
                <a:solidFill>
                  <a:srgbClr val="373A3C"/>
                </a:solidFill>
                <a:highlight>
                  <a:schemeClr val="lt1"/>
                </a:highlight>
              </a:rPr>
              <a:t>eventually</a:t>
            </a:r>
            <a:r>
              <a:rPr lang="tr-TR" sz="1450" dirty="0">
                <a:solidFill>
                  <a:srgbClr val="373A3C"/>
                </a:solidFill>
                <a:highlight>
                  <a:schemeClr val="lt1"/>
                </a:highlight>
              </a:rPr>
              <a:t> </a:t>
            </a:r>
            <a:r>
              <a:rPr lang="tr-TR" sz="1450" dirty="0" err="1">
                <a:solidFill>
                  <a:srgbClr val="373A3C"/>
                </a:solidFill>
                <a:highlight>
                  <a:schemeClr val="lt1"/>
                </a:highlight>
              </a:rPr>
              <a:t>extracting</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data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processing</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 software program.</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In</a:t>
            </a:r>
            <a:r>
              <a:rPr lang="tr-TR" sz="1450" dirty="0">
                <a:solidFill>
                  <a:srgbClr val="373A3C"/>
                </a:solidFill>
                <a:highlight>
                  <a:schemeClr val="lt1"/>
                </a:highlight>
              </a:rPr>
              <a:t> </a:t>
            </a:r>
            <a:r>
              <a:rPr lang="tr-TR" sz="1450" dirty="0" err="1">
                <a:solidFill>
                  <a:srgbClr val="373A3C"/>
                </a:solidFill>
                <a:highlight>
                  <a:schemeClr val="lt1"/>
                </a:highlight>
              </a:rPr>
              <a:t>summary</a:t>
            </a:r>
            <a:r>
              <a:rPr lang="tr-TR" sz="1450" dirty="0">
                <a:solidFill>
                  <a:srgbClr val="373A3C"/>
                </a:solidFill>
                <a:highlight>
                  <a:schemeClr val="lt1"/>
                </a:highlight>
              </a:rPr>
              <a:t>, at a </a:t>
            </a:r>
            <a:r>
              <a:rPr lang="tr-TR" sz="1450" dirty="0" err="1">
                <a:solidFill>
                  <a:srgbClr val="373A3C"/>
                </a:solidFill>
                <a:highlight>
                  <a:schemeClr val="lt1"/>
                </a:highlight>
              </a:rPr>
              <a:t>transmitting</a:t>
            </a:r>
            <a:r>
              <a:rPr lang="tr-TR" sz="1450" dirty="0">
                <a:solidFill>
                  <a:srgbClr val="373A3C"/>
                </a:solidFill>
                <a:highlight>
                  <a:schemeClr val="lt1"/>
                </a:highlight>
              </a:rPr>
              <a:t> </a:t>
            </a:r>
            <a:r>
              <a:rPr lang="tr-TR" sz="1450" dirty="0" err="1">
                <a:solidFill>
                  <a:srgbClr val="373A3C"/>
                </a:solidFill>
                <a:highlight>
                  <a:schemeClr val="lt1"/>
                </a:highlight>
              </a:rPr>
              <a:t>device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data-</a:t>
            </a:r>
            <a:r>
              <a:rPr lang="tr-TR" sz="1450" dirty="0" err="1">
                <a:solidFill>
                  <a:srgbClr val="373A3C"/>
                </a:solidFill>
                <a:highlight>
                  <a:schemeClr val="lt1"/>
                </a:highlight>
              </a:rPr>
              <a:t>encapsulation</a:t>
            </a:r>
            <a:r>
              <a:rPr lang="tr-TR" sz="1450" dirty="0">
                <a:solidFill>
                  <a:srgbClr val="373A3C"/>
                </a:solidFill>
                <a:highlight>
                  <a:schemeClr val="lt1"/>
                </a:highlight>
              </a:rPr>
              <a:t> </a:t>
            </a:r>
            <a:r>
              <a:rPr lang="tr-TR" sz="1450" dirty="0" err="1">
                <a:solidFill>
                  <a:srgbClr val="373A3C"/>
                </a:solidFill>
                <a:highlight>
                  <a:schemeClr val="lt1"/>
                </a:highlight>
              </a:rPr>
              <a:t>method</a:t>
            </a:r>
            <a:r>
              <a:rPr lang="tr-TR" sz="1450" dirty="0">
                <a:solidFill>
                  <a:srgbClr val="373A3C"/>
                </a:solidFill>
                <a:highlight>
                  <a:schemeClr val="lt1"/>
                </a:highlight>
              </a:rPr>
              <a:t> </a:t>
            </a:r>
            <a:r>
              <a:rPr lang="tr-TR" sz="1450" dirty="0" err="1">
                <a:solidFill>
                  <a:srgbClr val="373A3C"/>
                </a:solidFill>
                <a:highlight>
                  <a:schemeClr val="lt1"/>
                </a:highlight>
              </a:rPr>
              <a:t>works</a:t>
            </a:r>
            <a:r>
              <a:rPr lang="tr-TR" sz="1450" dirty="0">
                <a:solidFill>
                  <a:srgbClr val="373A3C"/>
                </a:solidFill>
                <a:highlight>
                  <a:schemeClr val="lt1"/>
                </a:highlight>
              </a:rPr>
              <a:t> </a:t>
            </a:r>
            <a:r>
              <a:rPr lang="tr-TR" sz="1450" dirty="0" err="1">
                <a:solidFill>
                  <a:srgbClr val="373A3C"/>
                </a:solidFill>
                <a:highlight>
                  <a:schemeClr val="lt1"/>
                </a:highlight>
              </a:rPr>
              <a:t>like</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a:solidFill>
                  <a:srgbClr val="373A3C"/>
                </a:solidFill>
                <a:highlight>
                  <a:schemeClr val="lt1"/>
                </a:highlight>
              </a:rPr>
              <a:t>User </a:t>
            </a:r>
            <a:r>
              <a:rPr lang="tr-TR" sz="1450" dirty="0" err="1">
                <a:solidFill>
                  <a:srgbClr val="373A3C"/>
                </a:solidFill>
                <a:highlight>
                  <a:schemeClr val="lt1"/>
                </a:highlight>
              </a:rPr>
              <a:t>information</a:t>
            </a:r>
            <a:r>
              <a:rPr lang="tr-TR" sz="1450" dirty="0">
                <a:solidFill>
                  <a:srgbClr val="373A3C"/>
                </a:solidFill>
                <a:highlight>
                  <a:schemeClr val="lt1"/>
                </a:highlight>
              </a:rPr>
              <a:t> is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data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transmission</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network.</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a:solidFill>
                  <a:srgbClr val="373A3C"/>
                </a:solidFill>
                <a:highlight>
                  <a:schemeClr val="lt1"/>
                </a:highlight>
              </a:rPr>
              <a:t>Data is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segments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 </a:t>
            </a:r>
            <a:r>
              <a:rPr lang="tr-TR" sz="1450" dirty="0" err="1">
                <a:solidFill>
                  <a:srgbClr val="373A3C"/>
                </a:solidFill>
                <a:highlight>
                  <a:schemeClr val="lt1"/>
                </a:highlight>
              </a:rPr>
              <a:t>reliable</a:t>
            </a:r>
            <a:r>
              <a:rPr lang="tr-TR" sz="1450" dirty="0">
                <a:solidFill>
                  <a:srgbClr val="373A3C"/>
                </a:solidFill>
                <a:highlight>
                  <a:schemeClr val="lt1"/>
                </a:highlight>
              </a:rPr>
              <a:t> </a:t>
            </a:r>
            <a:r>
              <a:rPr lang="tr-TR" sz="1450" dirty="0" err="1">
                <a:solidFill>
                  <a:srgbClr val="373A3C"/>
                </a:solidFill>
                <a:highlight>
                  <a:schemeClr val="lt1"/>
                </a:highlight>
              </a:rPr>
              <a:t>connection</a:t>
            </a:r>
            <a:r>
              <a:rPr lang="tr-TR" sz="1450" dirty="0">
                <a:solidFill>
                  <a:srgbClr val="373A3C"/>
                </a:solidFill>
                <a:highlight>
                  <a:schemeClr val="lt1"/>
                </a:highlight>
              </a:rPr>
              <a:t> is set </a:t>
            </a:r>
            <a:r>
              <a:rPr lang="tr-TR" sz="1450" dirty="0" err="1">
                <a:solidFill>
                  <a:srgbClr val="373A3C"/>
                </a:solidFill>
                <a:highlight>
                  <a:schemeClr val="lt1"/>
                </a:highlight>
              </a:rPr>
              <a:t>up</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transmitting</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receiving</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err="1">
                <a:solidFill>
                  <a:srgbClr val="373A3C"/>
                </a:solidFill>
                <a:highlight>
                  <a:schemeClr val="lt1"/>
                </a:highlight>
              </a:rPr>
              <a:t>Segments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packets</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datagrams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 </a:t>
            </a:r>
            <a:r>
              <a:rPr lang="tr-TR" sz="1450" dirty="0" err="1">
                <a:solidFill>
                  <a:srgbClr val="373A3C"/>
                </a:solidFill>
                <a:highlight>
                  <a:schemeClr val="lt1"/>
                </a:highlight>
              </a:rPr>
              <a:t>logical</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placed</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packet</a:t>
            </a:r>
            <a:r>
              <a:rPr lang="tr-TR" sz="1450" dirty="0">
                <a:solidFill>
                  <a:srgbClr val="373A3C"/>
                </a:solidFill>
                <a:highlight>
                  <a:schemeClr val="lt1"/>
                </a:highlight>
              </a:rPr>
              <a:t> can be </a:t>
            </a:r>
            <a:r>
              <a:rPr lang="tr-TR" sz="1450" dirty="0" err="1">
                <a:solidFill>
                  <a:srgbClr val="373A3C"/>
                </a:solidFill>
                <a:highlight>
                  <a:schemeClr val="lt1"/>
                </a:highlight>
              </a:rPr>
              <a:t>routed</a:t>
            </a:r>
            <a:r>
              <a:rPr lang="tr-TR" sz="1450" dirty="0">
                <a:solidFill>
                  <a:srgbClr val="373A3C"/>
                </a:solidFill>
                <a:highlight>
                  <a:schemeClr val="lt1"/>
                </a:highlight>
              </a:rPr>
              <a:t> </a:t>
            </a:r>
            <a:r>
              <a:rPr lang="tr-TR" sz="1450" dirty="0" err="1">
                <a:solidFill>
                  <a:srgbClr val="373A3C"/>
                </a:solidFill>
                <a:highlight>
                  <a:schemeClr val="lt1"/>
                </a:highlight>
              </a:rPr>
              <a:t>through</a:t>
            </a:r>
            <a:r>
              <a:rPr lang="tr-TR" sz="1450" dirty="0">
                <a:solidFill>
                  <a:srgbClr val="373A3C"/>
                </a:solidFill>
                <a:highlight>
                  <a:schemeClr val="lt1"/>
                </a:highlight>
              </a:rPr>
              <a:t> an </a:t>
            </a:r>
            <a:r>
              <a:rPr lang="tr-TR" sz="1450" dirty="0" err="1">
                <a:solidFill>
                  <a:srgbClr val="373A3C"/>
                </a:solidFill>
                <a:highlight>
                  <a:schemeClr val="lt1"/>
                </a:highlight>
              </a:rPr>
              <a:t>internetwork</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err="1">
                <a:solidFill>
                  <a:srgbClr val="373A3C"/>
                </a:solidFill>
                <a:highlight>
                  <a:schemeClr val="lt1"/>
                </a:highlight>
              </a:rPr>
              <a:t>Packets</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datagrams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frames</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transmission</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local</a:t>
            </a:r>
            <a:r>
              <a:rPr lang="tr-TR" sz="1450" dirty="0">
                <a:solidFill>
                  <a:srgbClr val="373A3C"/>
                </a:solidFill>
                <a:highlight>
                  <a:schemeClr val="lt1"/>
                </a:highlight>
              </a:rPr>
              <a:t> network. Hardware (Ethernet)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uniquely</a:t>
            </a:r>
            <a:r>
              <a:rPr lang="tr-TR" sz="1450" dirty="0">
                <a:solidFill>
                  <a:srgbClr val="373A3C"/>
                </a:solidFill>
                <a:highlight>
                  <a:schemeClr val="lt1"/>
                </a:highlight>
              </a:rPr>
              <a:t> </a:t>
            </a:r>
            <a:r>
              <a:rPr lang="tr-TR" sz="1450" dirty="0" err="1">
                <a:solidFill>
                  <a:srgbClr val="373A3C"/>
                </a:solidFill>
                <a:highlight>
                  <a:schemeClr val="lt1"/>
                </a:highlight>
              </a:rPr>
              <a:t>identify</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on a </a:t>
            </a:r>
            <a:r>
              <a:rPr lang="tr-TR" sz="1450" dirty="0" err="1">
                <a:solidFill>
                  <a:srgbClr val="373A3C"/>
                </a:solidFill>
                <a:highlight>
                  <a:schemeClr val="lt1"/>
                </a:highlight>
              </a:rPr>
              <a:t>local</a:t>
            </a:r>
            <a:r>
              <a:rPr lang="tr-TR" sz="1450" dirty="0">
                <a:solidFill>
                  <a:srgbClr val="373A3C"/>
                </a:solidFill>
                <a:highlight>
                  <a:schemeClr val="lt1"/>
                </a:highlight>
              </a:rPr>
              <a:t> network segment.</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err="1">
                <a:solidFill>
                  <a:srgbClr val="373A3C"/>
                </a:solidFill>
                <a:highlight>
                  <a:schemeClr val="lt1"/>
                </a:highlight>
              </a:rPr>
              <a:t>Frames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 </a:t>
            </a:r>
            <a:r>
              <a:rPr lang="tr-TR" sz="1450" dirty="0" err="1">
                <a:solidFill>
                  <a:srgbClr val="373A3C"/>
                </a:solidFill>
                <a:highlight>
                  <a:schemeClr val="lt1"/>
                </a:highlight>
              </a:rPr>
              <a:t>digital</a:t>
            </a:r>
            <a:r>
              <a:rPr lang="tr-TR" sz="1450" dirty="0">
                <a:solidFill>
                  <a:srgbClr val="373A3C"/>
                </a:solidFill>
                <a:highlight>
                  <a:schemeClr val="lt1"/>
                </a:highlight>
              </a:rPr>
              <a:t> </a:t>
            </a:r>
            <a:r>
              <a:rPr lang="tr-TR" sz="1450" dirty="0" err="1">
                <a:solidFill>
                  <a:srgbClr val="373A3C"/>
                </a:solidFill>
                <a:highlight>
                  <a:schemeClr val="lt1"/>
                </a:highlight>
              </a:rPr>
              <a:t>encoding</a:t>
            </a:r>
            <a:r>
              <a:rPr lang="tr-TR" sz="1450" dirty="0">
                <a:solidFill>
                  <a:srgbClr val="373A3C"/>
                </a:solidFill>
                <a:highlight>
                  <a:schemeClr val="lt1"/>
                </a:highlight>
              </a:rPr>
              <a:t> is </a:t>
            </a:r>
            <a:r>
              <a:rPr lang="tr-TR" sz="1450" dirty="0" err="1">
                <a:solidFill>
                  <a:srgbClr val="373A3C"/>
                </a:solidFill>
                <a:highlight>
                  <a:schemeClr val="lt1"/>
                </a:highlight>
              </a:rPr>
              <a:t>used</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df5d9e83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gdf5d9e832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3 </a:t>
            </a:r>
            <a:r>
              <a:rPr lang="tr-TR" sz="1450" dirty="0" err="1">
                <a:solidFill>
                  <a:srgbClr val="373A3C"/>
                </a:solidFill>
                <a:highlight>
                  <a:schemeClr val="lt1"/>
                </a:highlight>
              </a:rPr>
              <a:t>ıp</a:t>
            </a:r>
            <a:r>
              <a:rPr lang="tr-TR" sz="1450" dirty="0">
                <a:solidFill>
                  <a:srgbClr val="373A3C"/>
                </a:solidFill>
                <a:highlight>
                  <a:schemeClr val="lt1"/>
                </a:highlight>
              </a:rPr>
              <a:t> </a:t>
            </a:r>
            <a:r>
              <a:rPr lang="tr-TR" sz="1450" dirty="0" err="1">
                <a:solidFill>
                  <a:srgbClr val="373A3C"/>
                </a:solidFill>
                <a:highlight>
                  <a:schemeClr val="lt1"/>
                </a:highlight>
              </a:rPr>
              <a:t>ekleniyo</a:t>
            </a: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2 veri kontrol ekleri</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Bir düğümden diğerine bir mesaj gönderildiğinde, gönderen düğümdeki katman yığınında aşağı doğru hareket eder, iletim ortamını kullanarak alıcı düğüme ulaşır ve sonra bu düğümdeki yığında yukarı geçer. Her düzeyde (fiziksel katman hariç), gönderen düğüm, bir Protokol Veri Birimi (PDU) oluşturan veri yüküne bir başlık ekler. Bu işlem kapsülleme olarak </a:t>
            </a:r>
            <a:r>
              <a:rPr lang="tr-TR" sz="1450" dirty="0" err="1">
                <a:solidFill>
                  <a:srgbClr val="373A3C"/>
                </a:solidFill>
                <a:highlight>
                  <a:schemeClr val="lt1"/>
                </a:highlight>
              </a:rPr>
              <a:t>bilinir.Tipik</a:t>
            </a:r>
            <a:r>
              <a:rPr lang="tr-TR" sz="1450" dirty="0">
                <a:solidFill>
                  <a:srgbClr val="373A3C"/>
                </a:solidFill>
                <a:highlight>
                  <a:schemeClr val="lt1"/>
                </a:highlight>
              </a:rPr>
              <a:t> bir yerel ağda, örneğin, gönderen düğümde, veriler, kendi uygulama başlığını içerecek olan HTTP gibi bir uygulama tarafından üretilir. Aktarım katmanında, bu uygulama verilerine bir TCP başlığı eklenir. Ağ katmanında, TCP segmenti bir IP başlığına sarılır. IP paketi, veri bağlantı katmanında bir Ethernet çerçevesine konur ve ardından çerçeveyi oluşturan bit akışı, fiziksel katmanda ağ üzerinden </a:t>
            </a:r>
            <a:r>
              <a:rPr lang="tr-TR" sz="1450" dirty="0" err="1">
                <a:solidFill>
                  <a:srgbClr val="373A3C"/>
                </a:solidFill>
                <a:highlight>
                  <a:schemeClr val="lt1"/>
                </a:highlight>
              </a:rPr>
              <a:t>iletilir.Alıcı</a:t>
            </a:r>
            <a:r>
              <a:rPr lang="tr-TR" sz="1450" dirty="0">
                <a:solidFill>
                  <a:srgbClr val="373A3C"/>
                </a:solidFill>
                <a:highlight>
                  <a:schemeClr val="lt1"/>
                </a:highlight>
              </a:rPr>
              <a:t> düğüm ters işlemi gerçekleştirir (kapsülden çıkarma veya kapsülden çıkarma). Örneğin, fiziksel katmana gelen bit akışını alır ve bir Ethernet çerçevesinin kodunu çözer. Bu çerçeveden IP paketini çıkarır ve IP başlığındaki bilgileri çözer, ardından aynısını TCP ve uygulama başlıkları için yapar ve sonunda bir yazılım programı tarafından işlenmek üzere uygulama verilerini </a:t>
            </a:r>
            <a:r>
              <a:rPr lang="tr-TR" sz="1450" dirty="0" err="1">
                <a:solidFill>
                  <a:srgbClr val="373A3C"/>
                </a:solidFill>
                <a:highlight>
                  <a:schemeClr val="lt1"/>
                </a:highlight>
              </a:rPr>
              <a:t>çıkarır.Özetle</a:t>
            </a:r>
            <a:r>
              <a:rPr lang="tr-TR" sz="1450" dirty="0">
                <a:solidFill>
                  <a:srgbClr val="373A3C"/>
                </a:solidFill>
                <a:highlight>
                  <a:schemeClr val="lt1"/>
                </a:highlight>
              </a:rPr>
              <a:t>, bir verici cihazda veri kapsülleme yöntemi şu şekilde </a:t>
            </a:r>
            <a:r>
              <a:rPr lang="tr-TR" sz="1450" dirty="0" err="1">
                <a:solidFill>
                  <a:srgbClr val="373A3C"/>
                </a:solidFill>
                <a:highlight>
                  <a:schemeClr val="lt1"/>
                </a:highlight>
              </a:rPr>
              <a:t>çalışır:Kullanıcı</a:t>
            </a:r>
            <a:r>
              <a:rPr lang="tr-TR" sz="1450" dirty="0">
                <a:solidFill>
                  <a:srgbClr val="373A3C"/>
                </a:solidFill>
                <a:highlight>
                  <a:schemeClr val="lt1"/>
                </a:highlight>
              </a:rPr>
              <a:t> bilgileri, ağ üzerinde iletilmek üzere verilere </a:t>
            </a:r>
            <a:r>
              <a:rPr lang="tr-TR" sz="1450" dirty="0" err="1">
                <a:solidFill>
                  <a:srgbClr val="373A3C"/>
                </a:solidFill>
                <a:highlight>
                  <a:schemeClr val="lt1"/>
                </a:highlight>
              </a:rPr>
              <a:t>dönüştürülür.Veriler</a:t>
            </a:r>
            <a:r>
              <a:rPr lang="tr-TR" sz="1450" dirty="0">
                <a:solidFill>
                  <a:srgbClr val="373A3C"/>
                </a:solidFill>
                <a:highlight>
                  <a:schemeClr val="lt1"/>
                </a:highlight>
              </a:rPr>
              <a:t> segmentlere dönüştürülür ve ileten ve alan ana bilgisayarlar arasında güvenilir bir bağlantı </a:t>
            </a:r>
            <a:r>
              <a:rPr lang="tr-TR" sz="1450" dirty="0" err="1">
                <a:solidFill>
                  <a:srgbClr val="373A3C"/>
                </a:solidFill>
                <a:highlight>
                  <a:schemeClr val="lt1"/>
                </a:highlight>
              </a:rPr>
              <a:t>kurulur.Segmentler</a:t>
            </a:r>
            <a:r>
              <a:rPr lang="tr-TR" sz="1450" dirty="0">
                <a:solidFill>
                  <a:srgbClr val="373A3C"/>
                </a:solidFill>
                <a:highlight>
                  <a:schemeClr val="lt1"/>
                </a:highlight>
              </a:rPr>
              <a:t>, paketlere veya datagramlara dönüştürülür ve her paketin bir ağ üzerinden yönlendirilebilmesi için başlığa mantıksal bir adres </a:t>
            </a:r>
            <a:r>
              <a:rPr lang="tr-TR" sz="1450" dirty="0" err="1">
                <a:solidFill>
                  <a:srgbClr val="373A3C"/>
                </a:solidFill>
                <a:highlight>
                  <a:schemeClr val="lt1"/>
                </a:highlight>
              </a:rPr>
              <a:t>yerleştirilir.Paketler</a:t>
            </a:r>
            <a:r>
              <a:rPr lang="tr-TR" sz="1450" dirty="0">
                <a:solidFill>
                  <a:srgbClr val="373A3C"/>
                </a:solidFill>
                <a:highlight>
                  <a:schemeClr val="lt1"/>
                </a:highlight>
              </a:rPr>
              <a:t> veya datagramlar, yerel ağda iletilmek üzere çerçevelere dönüştürülür. Donanım (Ethernet) adresleri, yerel bir ağ segmentindeki ana bilgisayarları benzersiz şekilde tanımlamak için </a:t>
            </a:r>
            <a:r>
              <a:rPr lang="tr-TR" sz="1450" dirty="0" err="1">
                <a:solidFill>
                  <a:srgbClr val="373A3C"/>
                </a:solidFill>
                <a:highlight>
                  <a:schemeClr val="lt1"/>
                </a:highlight>
              </a:rPr>
              <a:t>kullanılır.Çerçeveler</a:t>
            </a:r>
            <a:r>
              <a:rPr lang="tr-TR" sz="1450" dirty="0">
                <a:solidFill>
                  <a:srgbClr val="373A3C"/>
                </a:solidFill>
                <a:highlight>
                  <a:schemeClr val="lt1"/>
                </a:highlight>
              </a:rPr>
              <a:t> </a:t>
            </a:r>
            <a:r>
              <a:rPr lang="tr-TR" sz="1450" dirty="0" err="1">
                <a:solidFill>
                  <a:srgbClr val="373A3C"/>
                </a:solidFill>
                <a:highlight>
                  <a:schemeClr val="lt1"/>
                </a:highlight>
              </a:rPr>
              <a:t>bit'e</a:t>
            </a:r>
            <a:r>
              <a:rPr lang="tr-TR" sz="1450" dirty="0">
                <a:solidFill>
                  <a:srgbClr val="373A3C"/>
                </a:solidFill>
                <a:highlight>
                  <a:schemeClr val="lt1"/>
                </a:highlight>
              </a:rPr>
              <a:t> dönüştürülür ve dijital bir kodlama kullanılır.</a:t>
            </a:r>
          </a:p>
          <a:p>
            <a:pPr marL="0" lvl="0" indent="0" algn="l" rtl="0">
              <a:lnSpc>
                <a:spcPct val="100000"/>
              </a:lnSpc>
              <a:spcBef>
                <a:spcPts val="0"/>
              </a:spcBef>
              <a:spcAft>
                <a:spcPts val="0"/>
              </a:spcAft>
              <a:buNone/>
            </a:pPr>
            <a:endParaRPr lang="tr-T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When</a:t>
            </a:r>
            <a:r>
              <a:rPr lang="tr-TR" sz="1450" dirty="0">
                <a:solidFill>
                  <a:srgbClr val="373A3C"/>
                </a:solidFill>
                <a:highlight>
                  <a:schemeClr val="lt1"/>
                </a:highlight>
              </a:rPr>
              <a:t> a </a:t>
            </a:r>
            <a:r>
              <a:rPr lang="tr-TR" sz="1450" dirty="0" err="1">
                <a:solidFill>
                  <a:srgbClr val="373A3C"/>
                </a:solidFill>
                <a:highlight>
                  <a:schemeClr val="lt1"/>
                </a:highlight>
              </a:rPr>
              <a:t>message</a:t>
            </a:r>
            <a:r>
              <a:rPr lang="tr-TR" sz="1450" dirty="0">
                <a:solidFill>
                  <a:srgbClr val="373A3C"/>
                </a:solidFill>
                <a:highlight>
                  <a:schemeClr val="lt1"/>
                </a:highlight>
              </a:rPr>
              <a:t> is sent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one</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another</a:t>
            </a:r>
            <a:r>
              <a:rPr lang="tr-TR" sz="1450" dirty="0">
                <a:solidFill>
                  <a:srgbClr val="373A3C"/>
                </a:solidFill>
                <a:highlight>
                  <a:schemeClr val="lt1"/>
                </a:highlight>
              </a:rPr>
              <a:t>, it </a:t>
            </a:r>
            <a:r>
              <a:rPr lang="tr-TR" sz="1450" dirty="0" err="1">
                <a:solidFill>
                  <a:srgbClr val="373A3C"/>
                </a:solidFill>
                <a:highlight>
                  <a:schemeClr val="lt1"/>
                </a:highlight>
              </a:rPr>
              <a:t>travels</a:t>
            </a:r>
            <a:r>
              <a:rPr lang="tr-TR" sz="1450" dirty="0">
                <a:solidFill>
                  <a:srgbClr val="373A3C"/>
                </a:solidFill>
                <a:highlight>
                  <a:schemeClr val="lt1"/>
                </a:highlight>
              </a:rPr>
              <a:t> </a:t>
            </a:r>
            <a:r>
              <a:rPr lang="tr-TR" sz="1450" dirty="0" err="1">
                <a:solidFill>
                  <a:srgbClr val="373A3C"/>
                </a:solidFill>
                <a:highlight>
                  <a:schemeClr val="lt1"/>
                </a:highlight>
              </a:rPr>
              <a:t>down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stack</a:t>
            </a:r>
            <a:r>
              <a:rPr lang="tr-TR" sz="1450" dirty="0">
                <a:solidFill>
                  <a:srgbClr val="373A3C"/>
                </a:solidFill>
                <a:highlight>
                  <a:schemeClr val="lt1"/>
                </a:highlight>
              </a:rPr>
              <a:t> of </a:t>
            </a:r>
            <a:r>
              <a:rPr lang="tr-TR" sz="1450" dirty="0" err="1">
                <a:solidFill>
                  <a:srgbClr val="373A3C"/>
                </a:solidFill>
                <a:highlight>
                  <a:schemeClr val="lt1"/>
                </a:highlight>
              </a:rPr>
              <a:t>layers</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sending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reaches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receiving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using</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transmission</a:t>
            </a:r>
            <a:r>
              <a:rPr lang="tr-TR" sz="1450" dirty="0">
                <a:solidFill>
                  <a:srgbClr val="373A3C"/>
                </a:solidFill>
                <a:highlight>
                  <a:schemeClr val="lt1"/>
                </a:highlight>
              </a:rPr>
              <a:t> </a:t>
            </a:r>
            <a:r>
              <a:rPr lang="tr-TR" sz="1450" dirty="0" err="1">
                <a:solidFill>
                  <a:srgbClr val="373A3C"/>
                </a:solidFill>
                <a:highlight>
                  <a:schemeClr val="lt1"/>
                </a:highlight>
              </a:rPr>
              <a:t>media</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passes</a:t>
            </a:r>
            <a:r>
              <a:rPr lang="tr-TR" sz="1450" dirty="0">
                <a:solidFill>
                  <a:srgbClr val="373A3C"/>
                </a:solidFill>
                <a:highlight>
                  <a:schemeClr val="lt1"/>
                </a:highlight>
              </a:rPr>
              <a:t> </a:t>
            </a:r>
            <a:r>
              <a:rPr lang="tr-TR" sz="1450" dirty="0" err="1">
                <a:solidFill>
                  <a:srgbClr val="373A3C"/>
                </a:solidFill>
                <a:highlight>
                  <a:schemeClr val="lt1"/>
                </a:highlight>
              </a:rPr>
              <a:t>up</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stack</a:t>
            </a:r>
            <a:r>
              <a:rPr lang="tr-TR" sz="1450" dirty="0">
                <a:solidFill>
                  <a:srgbClr val="373A3C"/>
                </a:solidFill>
                <a:highlight>
                  <a:schemeClr val="lt1"/>
                </a:highlight>
              </a:rPr>
              <a:t> on </a:t>
            </a:r>
            <a:r>
              <a:rPr lang="tr-TR" sz="1450" dirty="0" err="1">
                <a:solidFill>
                  <a:srgbClr val="373A3C"/>
                </a:solidFill>
                <a:highlight>
                  <a:schemeClr val="lt1"/>
                </a:highlight>
              </a:rPr>
              <a:t>that</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level</a:t>
            </a:r>
            <a:r>
              <a:rPr lang="tr-TR" sz="1450" dirty="0">
                <a:solidFill>
                  <a:srgbClr val="373A3C"/>
                </a:solidFill>
                <a:highlight>
                  <a:schemeClr val="lt1"/>
                </a:highlight>
              </a:rPr>
              <a:t> (</a:t>
            </a:r>
            <a:r>
              <a:rPr lang="tr-TR" sz="1450" dirty="0" err="1">
                <a:solidFill>
                  <a:srgbClr val="373A3C"/>
                </a:solidFill>
                <a:highlight>
                  <a:schemeClr val="lt1"/>
                </a:highlight>
              </a:rPr>
              <a:t>except</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sending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adds</a:t>
            </a:r>
            <a:r>
              <a:rPr lang="tr-TR" sz="1450" dirty="0">
                <a:solidFill>
                  <a:srgbClr val="373A3C"/>
                </a:solidFill>
                <a:highlight>
                  <a:schemeClr val="lt1"/>
                </a:highlight>
              </a:rPr>
              <a:t> a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data </a:t>
            </a:r>
            <a:r>
              <a:rPr lang="tr-TR" sz="1450" dirty="0" err="1">
                <a:solidFill>
                  <a:srgbClr val="373A3C"/>
                </a:solidFill>
                <a:highlight>
                  <a:schemeClr val="lt1"/>
                </a:highlight>
              </a:rPr>
              <a:t>payload</a:t>
            </a:r>
            <a:r>
              <a:rPr lang="tr-TR" sz="1450" dirty="0">
                <a:solidFill>
                  <a:srgbClr val="373A3C"/>
                </a:solidFill>
                <a:highlight>
                  <a:schemeClr val="lt1"/>
                </a:highlight>
              </a:rPr>
              <a:t>, </a:t>
            </a:r>
            <a:r>
              <a:rPr lang="tr-TR" sz="1450" dirty="0" err="1">
                <a:solidFill>
                  <a:srgbClr val="373A3C"/>
                </a:solidFill>
                <a:highlight>
                  <a:schemeClr val="lt1"/>
                </a:highlight>
              </a:rPr>
              <a:t>forming</a:t>
            </a:r>
            <a:r>
              <a:rPr lang="tr-TR" sz="1450" dirty="0">
                <a:solidFill>
                  <a:srgbClr val="373A3C"/>
                </a:solidFill>
                <a:highlight>
                  <a:schemeClr val="lt1"/>
                </a:highlight>
              </a:rPr>
              <a:t> a Protocol Data </a:t>
            </a:r>
            <a:r>
              <a:rPr lang="tr-TR" sz="1450" dirty="0" err="1">
                <a:solidFill>
                  <a:srgbClr val="373A3C"/>
                </a:solidFill>
                <a:highlight>
                  <a:schemeClr val="lt1"/>
                </a:highlight>
              </a:rPr>
              <a:t>Unit</a:t>
            </a:r>
            <a:r>
              <a:rPr lang="tr-TR" sz="1450" dirty="0">
                <a:solidFill>
                  <a:srgbClr val="373A3C"/>
                </a:solidFill>
                <a:highlight>
                  <a:schemeClr val="lt1"/>
                </a:highlight>
              </a:rPr>
              <a:t> (PDU).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process</a:t>
            </a:r>
            <a:r>
              <a:rPr lang="tr-TR" sz="1450" dirty="0">
                <a:solidFill>
                  <a:srgbClr val="373A3C"/>
                </a:solidFill>
                <a:highlight>
                  <a:schemeClr val="lt1"/>
                </a:highlight>
              </a:rPr>
              <a:t> is </a:t>
            </a:r>
            <a:r>
              <a:rPr lang="tr-TR" sz="1450" dirty="0" err="1">
                <a:solidFill>
                  <a:srgbClr val="373A3C"/>
                </a:solidFill>
                <a:highlight>
                  <a:schemeClr val="lt1"/>
                </a:highlight>
              </a:rPr>
              <a:t>known</a:t>
            </a:r>
            <a:r>
              <a:rPr lang="tr-TR" sz="1450" dirty="0">
                <a:solidFill>
                  <a:srgbClr val="373A3C"/>
                </a:solidFill>
                <a:highlight>
                  <a:schemeClr val="lt1"/>
                </a:highlight>
              </a:rPr>
              <a:t> as </a:t>
            </a:r>
            <a:r>
              <a:rPr lang="tr-TR" sz="1450" dirty="0" err="1">
                <a:solidFill>
                  <a:srgbClr val="373A3C"/>
                </a:solidFill>
                <a:highlight>
                  <a:schemeClr val="lt1"/>
                </a:highlight>
              </a:rPr>
              <a:t>encapsulation</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a:solidFill>
                  <a:srgbClr val="373A3C"/>
                </a:solidFill>
                <a:highlight>
                  <a:schemeClr val="lt1"/>
                </a:highlight>
              </a:rPr>
              <a:t>On a </a:t>
            </a:r>
            <a:r>
              <a:rPr lang="tr-TR" sz="1450" dirty="0" err="1">
                <a:solidFill>
                  <a:srgbClr val="373A3C"/>
                </a:solidFill>
                <a:highlight>
                  <a:schemeClr val="lt1"/>
                </a:highlight>
              </a:rPr>
              <a:t>typical</a:t>
            </a:r>
            <a:r>
              <a:rPr lang="tr-TR" sz="1450" dirty="0">
                <a:solidFill>
                  <a:srgbClr val="373A3C"/>
                </a:solidFill>
                <a:highlight>
                  <a:schemeClr val="lt1"/>
                </a:highlight>
              </a:rPr>
              <a:t> </a:t>
            </a:r>
            <a:r>
              <a:rPr lang="tr-TR" sz="1450" dirty="0" err="1">
                <a:solidFill>
                  <a:srgbClr val="373A3C"/>
                </a:solidFill>
                <a:highlight>
                  <a:schemeClr val="lt1"/>
                </a:highlight>
              </a:rPr>
              <a:t>local</a:t>
            </a:r>
            <a:r>
              <a:rPr lang="tr-TR" sz="1450" dirty="0">
                <a:solidFill>
                  <a:srgbClr val="373A3C"/>
                </a:solidFill>
                <a:highlight>
                  <a:schemeClr val="lt1"/>
                </a:highlight>
              </a:rPr>
              <a:t> network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sending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data is </a:t>
            </a:r>
            <a:r>
              <a:rPr lang="tr-TR" sz="1450" dirty="0" err="1">
                <a:solidFill>
                  <a:srgbClr val="373A3C"/>
                </a:solidFill>
                <a:highlight>
                  <a:schemeClr val="lt1"/>
                </a:highlight>
              </a:rPr>
              <a:t>generated</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an </a:t>
            </a:r>
            <a:r>
              <a:rPr lang="tr-TR" sz="1450" dirty="0" err="1">
                <a:solidFill>
                  <a:srgbClr val="373A3C"/>
                </a:solidFill>
                <a:highlight>
                  <a:schemeClr val="lt1"/>
                </a:highlight>
              </a:rPr>
              <a:t>application</a:t>
            </a:r>
            <a:r>
              <a:rPr lang="tr-TR" sz="1450" dirty="0">
                <a:solidFill>
                  <a:srgbClr val="373A3C"/>
                </a:solidFill>
                <a:highlight>
                  <a:schemeClr val="lt1"/>
                </a:highlight>
              </a:rPr>
              <a:t> </a:t>
            </a:r>
            <a:r>
              <a:rPr lang="tr-TR" sz="1450" dirty="0" err="1">
                <a:solidFill>
                  <a:srgbClr val="373A3C"/>
                </a:solidFill>
                <a:highlight>
                  <a:schemeClr val="lt1"/>
                </a:highlight>
              </a:rPr>
              <a:t>such</a:t>
            </a:r>
            <a:r>
              <a:rPr lang="tr-TR" sz="1450" dirty="0">
                <a:solidFill>
                  <a:srgbClr val="373A3C"/>
                </a:solidFill>
                <a:highlight>
                  <a:schemeClr val="lt1"/>
                </a:highlight>
              </a:rPr>
              <a:t> as HTTP, </a:t>
            </a:r>
            <a:r>
              <a:rPr lang="tr-TR" sz="1450" dirty="0" err="1">
                <a:solidFill>
                  <a:srgbClr val="373A3C"/>
                </a:solidFill>
                <a:highlight>
                  <a:schemeClr val="lt1"/>
                </a:highlight>
              </a:rPr>
              <a:t>which</a:t>
            </a:r>
            <a:r>
              <a:rPr lang="tr-TR" sz="1450" dirty="0">
                <a:solidFill>
                  <a:srgbClr val="373A3C"/>
                </a:solidFill>
                <a:highlight>
                  <a:schemeClr val="lt1"/>
                </a:highlight>
              </a:rPr>
              <a:t> </a:t>
            </a:r>
            <a:r>
              <a:rPr lang="tr-TR" sz="1450" dirty="0" err="1">
                <a:solidFill>
                  <a:srgbClr val="373A3C"/>
                </a:solidFill>
                <a:highlight>
                  <a:schemeClr val="lt1"/>
                </a:highlight>
              </a:rPr>
              <a:t>will</a:t>
            </a:r>
            <a:r>
              <a:rPr lang="tr-TR" sz="1450" dirty="0">
                <a:solidFill>
                  <a:srgbClr val="373A3C"/>
                </a:solidFill>
                <a:highlight>
                  <a:schemeClr val="lt1"/>
                </a:highlight>
              </a:rPr>
              <a:t> </a:t>
            </a:r>
            <a:r>
              <a:rPr lang="tr-TR" sz="1450" dirty="0" err="1">
                <a:solidFill>
                  <a:srgbClr val="373A3C"/>
                </a:solidFill>
                <a:highlight>
                  <a:schemeClr val="lt1"/>
                </a:highlight>
              </a:rPr>
              <a:t>include</a:t>
            </a:r>
            <a:r>
              <a:rPr lang="tr-TR" sz="1450" dirty="0">
                <a:solidFill>
                  <a:srgbClr val="373A3C"/>
                </a:solidFill>
                <a:highlight>
                  <a:schemeClr val="lt1"/>
                </a:highlight>
              </a:rPr>
              <a:t> </a:t>
            </a:r>
            <a:r>
              <a:rPr lang="tr-TR" sz="1450" dirty="0" err="1">
                <a:solidFill>
                  <a:srgbClr val="373A3C"/>
                </a:solidFill>
                <a:highlight>
                  <a:schemeClr val="lt1"/>
                </a:highlight>
              </a:rPr>
              <a:t>its</a:t>
            </a:r>
            <a:r>
              <a:rPr lang="tr-TR" sz="1450" dirty="0">
                <a:solidFill>
                  <a:srgbClr val="373A3C"/>
                </a:solidFill>
                <a:highlight>
                  <a:schemeClr val="lt1"/>
                </a:highlight>
              </a:rPr>
              <a:t> </a:t>
            </a:r>
            <a:r>
              <a:rPr lang="tr-TR" sz="1450" dirty="0" err="1">
                <a:solidFill>
                  <a:srgbClr val="373A3C"/>
                </a:solidFill>
                <a:highlight>
                  <a:schemeClr val="lt1"/>
                </a:highlight>
              </a:rPr>
              <a:t>own</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a:t>
            </a:r>
            <a:r>
              <a:rPr lang="tr-TR" sz="1450" dirty="0" err="1">
                <a:solidFill>
                  <a:srgbClr val="373A3C"/>
                </a:solidFill>
                <a:highlight>
                  <a:schemeClr val="lt1"/>
                </a:highlight>
              </a:rPr>
              <a:t>header</a:t>
            </a:r>
            <a:r>
              <a:rPr lang="tr-TR" sz="1450" dirty="0">
                <a:solidFill>
                  <a:srgbClr val="373A3C"/>
                </a:solidFill>
                <a:highlight>
                  <a:schemeClr val="lt1"/>
                </a:highlight>
              </a:rPr>
              <a:t>. At </a:t>
            </a:r>
            <a:r>
              <a:rPr lang="tr-TR" sz="1450" dirty="0" err="1">
                <a:solidFill>
                  <a:srgbClr val="373A3C"/>
                </a:solidFill>
                <a:highlight>
                  <a:schemeClr val="lt1"/>
                </a:highlight>
              </a:rPr>
              <a:t>the</a:t>
            </a:r>
            <a:r>
              <a:rPr lang="tr-TR" sz="1450" dirty="0">
                <a:solidFill>
                  <a:srgbClr val="373A3C"/>
                </a:solidFill>
                <a:highlight>
                  <a:schemeClr val="lt1"/>
                </a:highlight>
              </a:rPr>
              <a:t> transport </a:t>
            </a:r>
            <a:r>
              <a:rPr lang="tr-TR" sz="1450" dirty="0" err="1">
                <a:solidFill>
                  <a:srgbClr val="373A3C"/>
                </a:solidFill>
                <a:highlight>
                  <a:schemeClr val="lt1"/>
                </a:highlight>
              </a:rPr>
              <a:t>layer</a:t>
            </a:r>
            <a:r>
              <a:rPr lang="tr-TR" sz="1450" dirty="0">
                <a:solidFill>
                  <a:srgbClr val="373A3C"/>
                </a:solidFill>
                <a:highlight>
                  <a:schemeClr val="lt1"/>
                </a:highlight>
              </a:rPr>
              <a:t>, a TCP </a:t>
            </a:r>
            <a:r>
              <a:rPr lang="tr-TR" sz="1450" dirty="0" err="1">
                <a:solidFill>
                  <a:srgbClr val="373A3C"/>
                </a:solidFill>
                <a:highlight>
                  <a:schemeClr val="lt1"/>
                </a:highlight>
              </a:rPr>
              <a:t>header</a:t>
            </a:r>
            <a:r>
              <a:rPr lang="tr-TR" sz="1450" dirty="0">
                <a:solidFill>
                  <a:srgbClr val="373A3C"/>
                </a:solidFill>
                <a:highlight>
                  <a:schemeClr val="lt1"/>
                </a:highlight>
              </a:rPr>
              <a:t> is </a:t>
            </a:r>
            <a:r>
              <a:rPr lang="tr-TR" sz="1450" dirty="0" err="1">
                <a:solidFill>
                  <a:srgbClr val="373A3C"/>
                </a:solidFill>
                <a:highlight>
                  <a:schemeClr val="lt1"/>
                </a:highlight>
              </a:rPr>
              <a:t>added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data. At </a:t>
            </a:r>
            <a:r>
              <a:rPr lang="tr-TR" sz="1450" dirty="0" err="1">
                <a:solidFill>
                  <a:srgbClr val="373A3C"/>
                </a:solidFill>
                <a:highlight>
                  <a:schemeClr val="lt1"/>
                </a:highlight>
              </a:rPr>
              <a:t>the</a:t>
            </a:r>
            <a:r>
              <a:rPr lang="tr-TR" sz="1450" dirty="0">
                <a:solidFill>
                  <a:srgbClr val="373A3C"/>
                </a:solidFill>
                <a:highlight>
                  <a:schemeClr val="lt1"/>
                </a:highlight>
              </a:rPr>
              <a:t> network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TCP segment is </a:t>
            </a:r>
            <a:r>
              <a:rPr lang="tr-TR" sz="1450" dirty="0" err="1">
                <a:solidFill>
                  <a:srgbClr val="373A3C"/>
                </a:solidFill>
                <a:highlight>
                  <a:schemeClr val="lt1"/>
                </a:highlight>
              </a:rPr>
              <a:t>wrapped</a:t>
            </a:r>
            <a:r>
              <a:rPr lang="tr-TR" sz="1450" dirty="0">
                <a:solidFill>
                  <a:srgbClr val="373A3C"/>
                </a:solidFill>
                <a:highlight>
                  <a:schemeClr val="lt1"/>
                </a:highlight>
              </a:rPr>
              <a:t> in an IP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packet</a:t>
            </a:r>
            <a:r>
              <a:rPr lang="tr-TR" sz="1450" dirty="0">
                <a:solidFill>
                  <a:srgbClr val="373A3C"/>
                </a:solidFill>
                <a:highlight>
                  <a:schemeClr val="lt1"/>
                </a:highlight>
              </a:rPr>
              <a:t> is put </a:t>
            </a:r>
            <a:r>
              <a:rPr lang="tr-TR" sz="1450" dirty="0" err="1">
                <a:solidFill>
                  <a:srgbClr val="373A3C"/>
                </a:solidFill>
                <a:highlight>
                  <a:schemeClr val="lt1"/>
                </a:highlight>
              </a:rPr>
              <a:t>into</a:t>
            </a:r>
            <a:r>
              <a:rPr lang="tr-TR" sz="1450" dirty="0">
                <a:solidFill>
                  <a:srgbClr val="373A3C"/>
                </a:solidFill>
                <a:highlight>
                  <a:schemeClr val="lt1"/>
                </a:highlight>
              </a:rPr>
              <a:t> an Ethernet </a:t>
            </a:r>
            <a:r>
              <a:rPr lang="tr-TR" sz="1450" dirty="0" err="1">
                <a:solidFill>
                  <a:srgbClr val="373A3C"/>
                </a:solidFill>
                <a:highlight>
                  <a:schemeClr val="lt1"/>
                </a:highlight>
              </a:rPr>
              <a:t>frame</a:t>
            </a:r>
            <a:r>
              <a:rPr lang="tr-TR" sz="1450" dirty="0">
                <a:solidFill>
                  <a:srgbClr val="373A3C"/>
                </a:solidFill>
                <a:highlight>
                  <a:schemeClr val="lt1"/>
                </a:highlight>
              </a:rPr>
              <a:t> at </a:t>
            </a:r>
            <a:r>
              <a:rPr lang="tr-TR" sz="1450" dirty="0" err="1">
                <a:solidFill>
                  <a:srgbClr val="373A3C"/>
                </a:solidFill>
                <a:highlight>
                  <a:schemeClr val="lt1"/>
                </a:highlight>
              </a:rPr>
              <a:t>the</a:t>
            </a:r>
            <a:r>
              <a:rPr lang="tr-TR" sz="1450" dirty="0">
                <a:solidFill>
                  <a:srgbClr val="373A3C"/>
                </a:solidFill>
                <a:highlight>
                  <a:schemeClr val="lt1"/>
                </a:highlight>
              </a:rPr>
              <a:t> data link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stream</a:t>
            </a:r>
            <a:r>
              <a:rPr lang="tr-TR" sz="1450" dirty="0">
                <a:solidFill>
                  <a:srgbClr val="373A3C"/>
                </a:solidFill>
                <a:highlight>
                  <a:schemeClr val="lt1"/>
                </a:highlight>
              </a:rPr>
              <a:t> of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making</a:t>
            </a:r>
            <a:r>
              <a:rPr lang="tr-TR" sz="1450" dirty="0">
                <a:solidFill>
                  <a:srgbClr val="373A3C"/>
                </a:solidFill>
                <a:highlight>
                  <a:schemeClr val="lt1"/>
                </a:highlight>
              </a:rPr>
              <a:t> </a:t>
            </a:r>
            <a:r>
              <a:rPr lang="tr-TR" sz="1450" dirty="0" err="1">
                <a:solidFill>
                  <a:srgbClr val="373A3C"/>
                </a:solidFill>
                <a:highlight>
                  <a:schemeClr val="lt1"/>
                </a:highlight>
              </a:rPr>
              <a:t>up</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frame</a:t>
            </a:r>
            <a:r>
              <a:rPr lang="tr-TR" sz="1450" dirty="0">
                <a:solidFill>
                  <a:srgbClr val="373A3C"/>
                </a:solidFill>
                <a:highlight>
                  <a:schemeClr val="lt1"/>
                </a:highlight>
              </a:rPr>
              <a:t> is </a:t>
            </a:r>
            <a:r>
              <a:rPr lang="tr-TR" sz="1450" dirty="0" err="1">
                <a:solidFill>
                  <a:srgbClr val="373A3C"/>
                </a:solidFill>
                <a:highlight>
                  <a:schemeClr val="lt1"/>
                </a:highlight>
              </a:rPr>
              <a:t>transmitted</a:t>
            </a:r>
            <a:r>
              <a:rPr lang="tr-TR" sz="1450" dirty="0">
                <a:solidFill>
                  <a:srgbClr val="373A3C"/>
                </a:solidFill>
                <a:highlight>
                  <a:schemeClr val="lt1"/>
                </a:highlight>
              </a:rPr>
              <a:t> </a:t>
            </a:r>
            <a:r>
              <a:rPr lang="tr-TR" sz="1450" dirty="0" err="1">
                <a:solidFill>
                  <a:srgbClr val="373A3C"/>
                </a:solidFill>
                <a:highlight>
                  <a:schemeClr val="lt1"/>
                </a:highlight>
              </a:rPr>
              <a:t>over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network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receiving</a:t>
            </a:r>
            <a:r>
              <a:rPr lang="tr-TR" sz="1450" dirty="0">
                <a:solidFill>
                  <a:srgbClr val="373A3C"/>
                </a:solidFill>
                <a:highlight>
                  <a:schemeClr val="lt1"/>
                </a:highlight>
              </a:rPr>
              <a:t> </a:t>
            </a:r>
            <a:r>
              <a:rPr lang="tr-TR" sz="1450" dirty="0" err="1">
                <a:solidFill>
                  <a:srgbClr val="373A3C"/>
                </a:solidFill>
                <a:highlight>
                  <a:schemeClr val="lt1"/>
                </a:highlight>
              </a:rPr>
              <a:t>node</a:t>
            </a:r>
            <a:r>
              <a:rPr lang="tr-TR" sz="1450" dirty="0">
                <a:solidFill>
                  <a:srgbClr val="373A3C"/>
                </a:solidFill>
                <a:highlight>
                  <a:schemeClr val="lt1"/>
                </a:highlight>
              </a:rPr>
              <a:t> </a:t>
            </a:r>
            <a:r>
              <a:rPr lang="tr-TR" sz="1450" dirty="0" err="1">
                <a:solidFill>
                  <a:srgbClr val="373A3C"/>
                </a:solidFill>
                <a:highlight>
                  <a:schemeClr val="lt1"/>
                </a:highlight>
              </a:rPr>
              <a:t>performs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reverse</a:t>
            </a:r>
            <a:r>
              <a:rPr lang="tr-TR" sz="1450" dirty="0">
                <a:solidFill>
                  <a:srgbClr val="373A3C"/>
                </a:solidFill>
                <a:highlight>
                  <a:schemeClr val="lt1"/>
                </a:highlight>
              </a:rPr>
              <a:t> </a:t>
            </a:r>
            <a:r>
              <a:rPr lang="tr-TR" sz="1450" dirty="0" err="1">
                <a:solidFill>
                  <a:srgbClr val="373A3C"/>
                </a:solidFill>
                <a:highlight>
                  <a:schemeClr val="lt1"/>
                </a:highlight>
              </a:rPr>
              <a:t>process</a:t>
            </a:r>
            <a:r>
              <a:rPr lang="tr-TR" sz="1450" dirty="0">
                <a:solidFill>
                  <a:srgbClr val="373A3C"/>
                </a:solidFill>
                <a:highlight>
                  <a:schemeClr val="lt1"/>
                </a:highlight>
              </a:rPr>
              <a:t> (de-</a:t>
            </a:r>
            <a:r>
              <a:rPr lang="tr-TR" sz="1450" dirty="0" err="1">
                <a:solidFill>
                  <a:srgbClr val="373A3C"/>
                </a:solidFill>
                <a:highlight>
                  <a:schemeClr val="lt1"/>
                </a:highlight>
              </a:rPr>
              <a:t>encapsulation</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decapsulation</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example</a:t>
            </a:r>
            <a:r>
              <a:rPr lang="tr-TR" sz="1450" dirty="0">
                <a:solidFill>
                  <a:srgbClr val="373A3C"/>
                </a:solidFill>
                <a:highlight>
                  <a:schemeClr val="lt1"/>
                </a:highlight>
              </a:rPr>
              <a:t>, it </a:t>
            </a:r>
            <a:r>
              <a:rPr lang="tr-TR" sz="1450" dirty="0" err="1">
                <a:solidFill>
                  <a:srgbClr val="373A3C"/>
                </a:solidFill>
                <a:highlight>
                  <a:schemeClr val="lt1"/>
                </a:highlight>
              </a:rPr>
              <a:t>receives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stream</a:t>
            </a:r>
            <a:r>
              <a:rPr lang="tr-TR" sz="1450" dirty="0">
                <a:solidFill>
                  <a:srgbClr val="373A3C"/>
                </a:solidFill>
                <a:highlight>
                  <a:schemeClr val="lt1"/>
                </a:highlight>
              </a:rPr>
              <a:t> of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arriving</a:t>
            </a:r>
            <a:r>
              <a:rPr lang="tr-TR" sz="1450" dirty="0">
                <a:solidFill>
                  <a:srgbClr val="373A3C"/>
                </a:solidFill>
                <a:highlight>
                  <a:schemeClr val="lt1"/>
                </a:highlight>
              </a:rPr>
              <a:t>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physical</a:t>
            </a:r>
            <a:r>
              <a:rPr lang="tr-TR" sz="1450" dirty="0">
                <a:solidFill>
                  <a:srgbClr val="373A3C"/>
                </a:solidFill>
                <a:highlight>
                  <a:schemeClr val="lt1"/>
                </a:highlight>
              </a:rPr>
              <a:t> </a:t>
            </a:r>
            <a:r>
              <a:rPr lang="tr-TR" sz="1450" dirty="0" err="1">
                <a:solidFill>
                  <a:srgbClr val="373A3C"/>
                </a:solidFill>
                <a:highlight>
                  <a:schemeClr val="lt1"/>
                </a:highlight>
              </a:rPr>
              <a:t>layer</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decodes</a:t>
            </a:r>
            <a:r>
              <a:rPr lang="tr-TR" sz="1450" dirty="0">
                <a:solidFill>
                  <a:srgbClr val="373A3C"/>
                </a:solidFill>
                <a:highlight>
                  <a:schemeClr val="lt1"/>
                </a:highlight>
              </a:rPr>
              <a:t> an Ethernet </a:t>
            </a:r>
            <a:r>
              <a:rPr lang="tr-TR" sz="1450" dirty="0" err="1">
                <a:solidFill>
                  <a:srgbClr val="373A3C"/>
                </a:solidFill>
                <a:highlight>
                  <a:schemeClr val="lt1"/>
                </a:highlight>
              </a:rPr>
              <a:t>frame</a:t>
            </a:r>
            <a:r>
              <a:rPr lang="tr-TR" sz="1450" dirty="0">
                <a:solidFill>
                  <a:srgbClr val="373A3C"/>
                </a:solidFill>
                <a:highlight>
                  <a:schemeClr val="lt1"/>
                </a:highlight>
              </a:rPr>
              <a:t>. </a:t>
            </a:r>
            <a:r>
              <a:rPr lang="tr-TR" sz="1450" dirty="0" err="1">
                <a:solidFill>
                  <a:srgbClr val="373A3C"/>
                </a:solidFill>
                <a:highlight>
                  <a:schemeClr val="lt1"/>
                </a:highlight>
              </a:rPr>
              <a:t>It</a:t>
            </a:r>
            <a:r>
              <a:rPr lang="tr-TR" sz="1450" dirty="0">
                <a:solidFill>
                  <a:srgbClr val="373A3C"/>
                </a:solidFill>
                <a:highlight>
                  <a:schemeClr val="lt1"/>
                </a:highlight>
              </a:rPr>
              <a:t> </a:t>
            </a:r>
            <a:r>
              <a:rPr lang="tr-TR" sz="1450" dirty="0" err="1">
                <a:solidFill>
                  <a:srgbClr val="373A3C"/>
                </a:solidFill>
                <a:highlight>
                  <a:schemeClr val="lt1"/>
                </a:highlight>
              </a:rPr>
              <a:t>extracts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packet</a:t>
            </a:r>
            <a:r>
              <a:rPr lang="tr-TR" sz="1450" dirty="0">
                <a:solidFill>
                  <a:srgbClr val="373A3C"/>
                </a:solidFill>
                <a:highlight>
                  <a:schemeClr val="lt1"/>
                </a:highlight>
              </a:rPr>
              <a:t> </a:t>
            </a:r>
            <a:r>
              <a:rPr lang="tr-TR" sz="1450" dirty="0" err="1">
                <a:solidFill>
                  <a:srgbClr val="373A3C"/>
                </a:solidFill>
                <a:highlight>
                  <a:schemeClr val="lt1"/>
                </a:highlight>
              </a:rPr>
              <a:t>from</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 </a:t>
            </a:r>
            <a:r>
              <a:rPr lang="tr-TR" sz="1450" dirty="0" err="1">
                <a:solidFill>
                  <a:srgbClr val="373A3C"/>
                </a:solidFill>
                <a:highlight>
                  <a:schemeClr val="lt1"/>
                </a:highlight>
              </a:rPr>
              <a:t>frame</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resolves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information</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IP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then</a:t>
            </a:r>
            <a:r>
              <a:rPr lang="tr-TR" sz="1450" dirty="0">
                <a:solidFill>
                  <a:srgbClr val="373A3C"/>
                </a:solidFill>
                <a:highlight>
                  <a:schemeClr val="lt1"/>
                </a:highlight>
              </a:rPr>
              <a:t> </a:t>
            </a:r>
            <a:r>
              <a:rPr lang="tr-TR" sz="1450" dirty="0" err="1">
                <a:solidFill>
                  <a:srgbClr val="373A3C"/>
                </a:solidFill>
                <a:highlight>
                  <a:schemeClr val="lt1"/>
                </a:highlight>
              </a:rPr>
              <a:t>does</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same</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TCP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a:t>
            </a:r>
            <a:r>
              <a:rPr lang="tr-TR" sz="1450" dirty="0" err="1">
                <a:solidFill>
                  <a:srgbClr val="373A3C"/>
                </a:solidFill>
                <a:highlight>
                  <a:schemeClr val="lt1"/>
                </a:highlight>
              </a:rPr>
              <a:t>headers</a:t>
            </a:r>
            <a:r>
              <a:rPr lang="tr-TR" sz="1450" dirty="0">
                <a:solidFill>
                  <a:srgbClr val="373A3C"/>
                </a:solidFill>
                <a:highlight>
                  <a:schemeClr val="lt1"/>
                </a:highlight>
              </a:rPr>
              <a:t>, </a:t>
            </a:r>
            <a:r>
              <a:rPr lang="tr-TR" sz="1450" dirty="0" err="1">
                <a:solidFill>
                  <a:srgbClr val="373A3C"/>
                </a:solidFill>
                <a:highlight>
                  <a:schemeClr val="lt1"/>
                </a:highlight>
              </a:rPr>
              <a:t>eventually</a:t>
            </a:r>
            <a:r>
              <a:rPr lang="tr-TR" sz="1450" dirty="0">
                <a:solidFill>
                  <a:srgbClr val="373A3C"/>
                </a:solidFill>
                <a:highlight>
                  <a:schemeClr val="lt1"/>
                </a:highlight>
              </a:rPr>
              <a:t> </a:t>
            </a:r>
            <a:r>
              <a:rPr lang="tr-TR" sz="1450" dirty="0" err="1">
                <a:solidFill>
                  <a:srgbClr val="373A3C"/>
                </a:solidFill>
                <a:highlight>
                  <a:schemeClr val="lt1"/>
                </a:highlight>
              </a:rPr>
              <a:t>extracting</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application</a:t>
            </a:r>
            <a:r>
              <a:rPr lang="tr-TR" sz="1450" dirty="0">
                <a:solidFill>
                  <a:srgbClr val="373A3C"/>
                </a:solidFill>
                <a:highlight>
                  <a:schemeClr val="lt1"/>
                </a:highlight>
              </a:rPr>
              <a:t> data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processing</a:t>
            </a:r>
            <a:r>
              <a:rPr lang="tr-TR" sz="1450" dirty="0">
                <a:solidFill>
                  <a:srgbClr val="373A3C"/>
                </a:solidFill>
                <a:highlight>
                  <a:schemeClr val="lt1"/>
                </a:highlight>
              </a:rPr>
              <a:t> </a:t>
            </a:r>
            <a:r>
              <a:rPr lang="tr-TR" sz="1450" dirty="0" err="1">
                <a:solidFill>
                  <a:srgbClr val="373A3C"/>
                </a:solidFill>
                <a:highlight>
                  <a:schemeClr val="lt1"/>
                </a:highlight>
              </a:rPr>
              <a:t>by</a:t>
            </a:r>
            <a:r>
              <a:rPr lang="tr-TR" sz="1450" dirty="0">
                <a:solidFill>
                  <a:srgbClr val="373A3C"/>
                </a:solidFill>
                <a:highlight>
                  <a:schemeClr val="lt1"/>
                </a:highlight>
              </a:rPr>
              <a:t> a software program.</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r>
              <a:rPr lang="tr-TR" sz="1450" dirty="0" err="1">
                <a:solidFill>
                  <a:srgbClr val="373A3C"/>
                </a:solidFill>
                <a:highlight>
                  <a:schemeClr val="lt1"/>
                </a:highlight>
              </a:rPr>
              <a:t>In</a:t>
            </a:r>
            <a:r>
              <a:rPr lang="tr-TR" sz="1450" dirty="0">
                <a:solidFill>
                  <a:srgbClr val="373A3C"/>
                </a:solidFill>
                <a:highlight>
                  <a:schemeClr val="lt1"/>
                </a:highlight>
              </a:rPr>
              <a:t> </a:t>
            </a:r>
            <a:r>
              <a:rPr lang="tr-TR" sz="1450" dirty="0" err="1">
                <a:solidFill>
                  <a:srgbClr val="373A3C"/>
                </a:solidFill>
                <a:highlight>
                  <a:schemeClr val="lt1"/>
                </a:highlight>
              </a:rPr>
              <a:t>summary</a:t>
            </a:r>
            <a:r>
              <a:rPr lang="tr-TR" sz="1450" dirty="0">
                <a:solidFill>
                  <a:srgbClr val="373A3C"/>
                </a:solidFill>
                <a:highlight>
                  <a:schemeClr val="lt1"/>
                </a:highlight>
              </a:rPr>
              <a:t>, at a </a:t>
            </a:r>
            <a:r>
              <a:rPr lang="tr-TR" sz="1450" dirty="0" err="1">
                <a:solidFill>
                  <a:srgbClr val="373A3C"/>
                </a:solidFill>
                <a:highlight>
                  <a:schemeClr val="lt1"/>
                </a:highlight>
              </a:rPr>
              <a:t>transmitting</a:t>
            </a:r>
            <a:r>
              <a:rPr lang="tr-TR" sz="1450" dirty="0">
                <a:solidFill>
                  <a:srgbClr val="373A3C"/>
                </a:solidFill>
                <a:highlight>
                  <a:schemeClr val="lt1"/>
                </a:highlight>
              </a:rPr>
              <a:t> </a:t>
            </a:r>
            <a:r>
              <a:rPr lang="tr-TR" sz="1450" dirty="0" err="1">
                <a:solidFill>
                  <a:srgbClr val="373A3C"/>
                </a:solidFill>
                <a:highlight>
                  <a:schemeClr val="lt1"/>
                </a:highlight>
              </a:rPr>
              <a:t>device</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data-</a:t>
            </a:r>
            <a:r>
              <a:rPr lang="tr-TR" sz="1450" dirty="0" err="1">
                <a:solidFill>
                  <a:srgbClr val="373A3C"/>
                </a:solidFill>
                <a:highlight>
                  <a:schemeClr val="lt1"/>
                </a:highlight>
              </a:rPr>
              <a:t>encapsulation</a:t>
            </a:r>
            <a:r>
              <a:rPr lang="tr-TR" sz="1450" dirty="0">
                <a:solidFill>
                  <a:srgbClr val="373A3C"/>
                </a:solidFill>
                <a:highlight>
                  <a:schemeClr val="lt1"/>
                </a:highlight>
              </a:rPr>
              <a:t> </a:t>
            </a:r>
            <a:r>
              <a:rPr lang="tr-TR" sz="1450" dirty="0" err="1">
                <a:solidFill>
                  <a:srgbClr val="373A3C"/>
                </a:solidFill>
                <a:highlight>
                  <a:schemeClr val="lt1"/>
                </a:highlight>
              </a:rPr>
              <a:t>method</a:t>
            </a:r>
            <a:r>
              <a:rPr lang="tr-TR" sz="1450" dirty="0">
                <a:solidFill>
                  <a:srgbClr val="373A3C"/>
                </a:solidFill>
                <a:highlight>
                  <a:schemeClr val="lt1"/>
                </a:highlight>
              </a:rPr>
              <a:t> </a:t>
            </a:r>
            <a:r>
              <a:rPr lang="tr-TR" sz="1450" dirty="0" err="1">
                <a:solidFill>
                  <a:srgbClr val="373A3C"/>
                </a:solidFill>
                <a:highlight>
                  <a:schemeClr val="lt1"/>
                </a:highlight>
              </a:rPr>
              <a:t>works</a:t>
            </a:r>
            <a:r>
              <a:rPr lang="tr-TR" sz="1450" dirty="0">
                <a:solidFill>
                  <a:srgbClr val="373A3C"/>
                </a:solidFill>
                <a:highlight>
                  <a:schemeClr val="lt1"/>
                </a:highlight>
              </a:rPr>
              <a:t> </a:t>
            </a:r>
            <a:r>
              <a:rPr lang="tr-TR" sz="1450" dirty="0" err="1">
                <a:solidFill>
                  <a:srgbClr val="373A3C"/>
                </a:solidFill>
                <a:highlight>
                  <a:schemeClr val="lt1"/>
                </a:highlight>
              </a:rPr>
              <a:t>like</a:t>
            </a:r>
            <a:r>
              <a:rPr lang="tr-TR" sz="1450" dirty="0">
                <a:solidFill>
                  <a:srgbClr val="373A3C"/>
                </a:solidFill>
                <a:highlight>
                  <a:schemeClr val="lt1"/>
                </a:highlight>
              </a:rPr>
              <a:t> </a:t>
            </a:r>
            <a:r>
              <a:rPr lang="tr-TR" sz="1450" dirty="0" err="1">
                <a:solidFill>
                  <a:srgbClr val="373A3C"/>
                </a:solidFill>
                <a:highlight>
                  <a:schemeClr val="lt1"/>
                </a:highlight>
              </a:rPr>
              <a:t>this</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a:solidFill>
                  <a:srgbClr val="373A3C"/>
                </a:solidFill>
                <a:highlight>
                  <a:schemeClr val="lt1"/>
                </a:highlight>
              </a:rPr>
              <a:t>User </a:t>
            </a:r>
            <a:r>
              <a:rPr lang="tr-TR" sz="1450" dirty="0" err="1">
                <a:solidFill>
                  <a:srgbClr val="373A3C"/>
                </a:solidFill>
                <a:highlight>
                  <a:schemeClr val="lt1"/>
                </a:highlight>
              </a:rPr>
              <a:t>information</a:t>
            </a:r>
            <a:r>
              <a:rPr lang="tr-TR" sz="1450" dirty="0">
                <a:solidFill>
                  <a:srgbClr val="373A3C"/>
                </a:solidFill>
                <a:highlight>
                  <a:schemeClr val="lt1"/>
                </a:highlight>
              </a:rPr>
              <a:t> is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data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transmission</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network.</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a:solidFill>
                  <a:srgbClr val="373A3C"/>
                </a:solidFill>
                <a:highlight>
                  <a:schemeClr val="lt1"/>
                </a:highlight>
              </a:rPr>
              <a:t>Data is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segments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 </a:t>
            </a:r>
            <a:r>
              <a:rPr lang="tr-TR" sz="1450" dirty="0" err="1">
                <a:solidFill>
                  <a:srgbClr val="373A3C"/>
                </a:solidFill>
                <a:highlight>
                  <a:schemeClr val="lt1"/>
                </a:highlight>
              </a:rPr>
              <a:t>reliable</a:t>
            </a:r>
            <a:r>
              <a:rPr lang="tr-TR" sz="1450" dirty="0">
                <a:solidFill>
                  <a:srgbClr val="373A3C"/>
                </a:solidFill>
                <a:highlight>
                  <a:schemeClr val="lt1"/>
                </a:highlight>
              </a:rPr>
              <a:t> </a:t>
            </a:r>
            <a:r>
              <a:rPr lang="tr-TR" sz="1450" dirty="0" err="1">
                <a:solidFill>
                  <a:srgbClr val="373A3C"/>
                </a:solidFill>
                <a:highlight>
                  <a:schemeClr val="lt1"/>
                </a:highlight>
              </a:rPr>
              <a:t>connection</a:t>
            </a:r>
            <a:r>
              <a:rPr lang="tr-TR" sz="1450" dirty="0">
                <a:solidFill>
                  <a:srgbClr val="373A3C"/>
                </a:solidFill>
                <a:highlight>
                  <a:schemeClr val="lt1"/>
                </a:highlight>
              </a:rPr>
              <a:t> is set </a:t>
            </a:r>
            <a:r>
              <a:rPr lang="tr-TR" sz="1450" dirty="0" err="1">
                <a:solidFill>
                  <a:srgbClr val="373A3C"/>
                </a:solidFill>
                <a:highlight>
                  <a:schemeClr val="lt1"/>
                </a:highlight>
              </a:rPr>
              <a:t>up</a:t>
            </a:r>
            <a:r>
              <a:rPr lang="tr-TR" sz="1450" dirty="0">
                <a:solidFill>
                  <a:srgbClr val="373A3C"/>
                </a:solidFill>
                <a:highlight>
                  <a:schemeClr val="lt1"/>
                </a:highlight>
              </a:rPr>
              <a:t> </a:t>
            </a:r>
            <a:r>
              <a:rPr lang="tr-TR" sz="1450" dirty="0" err="1">
                <a:solidFill>
                  <a:srgbClr val="373A3C"/>
                </a:solidFill>
                <a:highlight>
                  <a:schemeClr val="lt1"/>
                </a:highlight>
              </a:rPr>
              <a:t>between</a:t>
            </a:r>
            <a:r>
              <a:rPr lang="tr-TR" sz="1450" dirty="0">
                <a:solidFill>
                  <a:srgbClr val="373A3C"/>
                </a:solidFill>
                <a:highlight>
                  <a:schemeClr val="lt1"/>
                </a:highlight>
              </a:rPr>
              <a:t>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transmitting</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t>
            </a:r>
            <a:r>
              <a:rPr lang="tr-TR" sz="1450" dirty="0" err="1">
                <a:solidFill>
                  <a:srgbClr val="373A3C"/>
                </a:solidFill>
                <a:highlight>
                  <a:schemeClr val="lt1"/>
                </a:highlight>
              </a:rPr>
              <a:t>receiving</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err="1">
                <a:solidFill>
                  <a:srgbClr val="373A3C"/>
                </a:solidFill>
                <a:highlight>
                  <a:schemeClr val="lt1"/>
                </a:highlight>
              </a:rPr>
              <a:t>Segments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packets</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datagrams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 </a:t>
            </a:r>
            <a:r>
              <a:rPr lang="tr-TR" sz="1450" dirty="0" err="1">
                <a:solidFill>
                  <a:srgbClr val="373A3C"/>
                </a:solidFill>
                <a:highlight>
                  <a:schemeClr val="lt1"/>
                </a:highlight>
              </a:rPr>
              <a:t>logical</a:t>
            </a:r>
            <a:r>
              <a:rPr lang="tr-TR" sz="1450" dirty="0">
                <a:solidFill>
                  <a:srgbClr val="373A3C"/>
                </a:solidFill>
                <a:highlight>
                  <a:schemeClr val="lt1"/>
                </a:highlight>
              </a:rPr>
              <a:t> </a:t>
            </a:r>
            <a:r>
              <a:rPr lang="tr-TR" sz="1450" dirty="0" err="1">
                <a:solidFill>
                  <a:srgbClr val="373A3C"/>
                </a:solidFill>
                <a:highlight>
                  <a:schemeClr val="lt1"/>
                </a:highlight>
              </a:rPr>
              <a:t>address</a:t>
            </a:r>
            <a:r>
              <a:rPr lang="tr-TR" sz="1450" dirty="0">
                <a:solidFill>
                  <a:srgbClr val="373A3C"/>
                </a:solidFill>
                <a:highlight>
                  <a:schemeClr val="lt1"/>
                </a:highlight>
              </a:rPr>
              <a:t> is </a:t>
            </a:r>
            <a:r>
              <a:rPr lang="tr-TR" sz="1450" dirty="0" err="1">
                <a:solidFill>
                  <a:srgbClr val="373A3C"/>
                </a:solidFill>
                <a:highlight>
                  <a:schemeClr val="lt1"/>
                </a:highlight>
              </a:rPr>
              <a:t>placed</a:t>
            </a:r>
            <a:r>
              <a:rPr lang="tr-TR" sz="1450" dirty="0">
                <a:solidFill>
                  <a:srgbClr val="373A3C"/>
                </a:solidFill>
                <a:highlight>
                  <a:schemeClr val="lt1"/>
                </a:highlight>
              </a:rPr>
              <a:t> in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header</a:t>
            </a:r>
            <a:r>
              <a:rPr lang="tr-TR" sz="1450" dirty="0">
                <a:solidFill>
                  <a:srgbClr val="373A3C"/>
                </a:solidFill>
                <a:highlight>
                  <a:schemeClr val="lt1"/>
                </a:highlight>
              </a:rPr>
              <a:t> </a:t>
            </a:r>
            <a:r>
              <a:rPr lang="tr-TR" sz="1450" dirty="0" err="1">
                <a:solidFill>
                  <a:srgbClr val="373A3C"/>
                </a:solidFill>
                <a:highlight>
                  <a:schemeClr val="lt1"/>
                </a:highlight>
              </a:rPr>
              <a:t>so</a:t>
            </a:r>
            <a:r>
              <a:rPr lang="tr-TR" sz="1450" dirty="0">
                <a:solidFill>
                  <a:srgbClr val="373A3C"/>
                </a:solidFill>
                <a:highlight>
                  <a:schemeClr val="lt1"/>
                </a:highlight>
              </a:rPr>
              <a:t> </a:t>
            </a:r>
            <a:r>
              <a:rPr lang="tr-TR" sz="1450" dirty="0" err="1">
                <a:solidFill>
                  <a:srgbClr val="373A3C"/>
                </a:solidFill>
                <a:highlight>
                  <a:schemeClr val="lt1"/>
                </a:highlight>
              </a:rPr>
              <a:t>each</a:t>
            </a:r>
            <a:r>
              <a:rPr lang="tr-TR" sz="1450" dirty="0">
                <a:solidFill>
                  <a:srgbClr val="373A3C"/>
                </a:solidFill>
                <a:highlight>
                  <a:schemeClr val="lt1"/>
                </a:highlight>
              </a:rPr>
              <a:t> </a:t>
            </a:r>
            <a:r>
              <a:rPr lang="tr-TR" sz="1450" dirty="0" err="1">
                <a:solidFill>
                  <a:srgbClr val="373A3C"/>
                </a:solidFill>
                <a:highlight>
                  <a:schemeClr val="lt1"/>
                </a:highlight>
              </a:rPr>
              <a:t>packet</a:t>
            </a:r>
            <a:r>
              <a:rPr lang="tr-TR" sz="1450" dirty="0">
                <a:solidFill>
                  <a:srgbClr val="373A3C"/>
                </a:solidFill>
                <a:highlight>
                  <a:schemeClr val="lt1"/>
                </a:highlight>
              </a:rPr>
              <a:t> can be </a:t>
            </a:r>
            <a:r>
              <a:rPr lang="tr-TR" sz="1450" dirty="0" err="1">
                <a:solidFill>
                  <a:srgbClr val="373A3C"/>
                </a:solidFill>
                <a:highlight>
                  <a:schemeClr val="lt1"/>
                </a:highlight>
              </a:rPr>
              <a:t>routed</a:t>
            </a:r>
            <a:r>
              <a:rPr lang="tr-TR" sz="1450" dirty="0">
                <a:solidFill>
                  <a:srgbClr val="373A3C"/>
                </a:solidFill>
                <a:highlight>
                  <a:schemeClr val="lt1"/>
                </a:highlight>
              </a:rPr>
              <a:t> </a:t>
            </a:r>
            <a:r>
              <a:rPr lang="tr-TR" sz="1450" dirty="0" err="1">
                <a:solidFill>
                  <a:srgbClr val="373A3C"/>
                </a:solidFill>
                <a:highlight>
                  <a:schemeClr val="lt1"/>
                </a:highlight>
              </a:rPr>
              <a:t>through</a:t>
            </a:r>
            <a:r>
              <a:rPr lang="tr-TR" sz="1450" dirty="0">
                <a:solidFill>
                  <a:srgbClr val="373A3C"/>
                </a:solidFill>
                <a:highlight>
                  <a:schemeClr val="lt1"/>
                </a:highlight>
              </a:rPr>
              <a:t> an </a:t>
            </a:r>
            <a:r>
              <a:rPr lang="tr-TR" sz="1450" dirty="0" err="1">
                <a:solidFill>
                  <a:srgbClr val="373A3C"/>
                </a:solidFill>
                <a:highlight>
                  <a:schemeClr val="lt1"/>
                </a:highlight>
              </a:rPr>
              <a:t>internetwork</a:t>
            </a:r>
            <a:r>
              <a:rPr lang="tr-TR" sz="1450" dirty="0">
                <a:solidFill>
                  <a:srgbClr val="373A3C"/>
                </a:solidFill>
                <a:highlight>
                  <a:schemeClr val="lt1"/>
                </a:highlight>
              </a:rPr>
              <a:t>.</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err="1">
                <a:solidFill>
                  <a:srgbClr val="373A3C"/>
                </a:solidFill>
                <a:highlight>
                  <a:schemeClr val="lt1"/>
                </a:highlight>
              </a:rPr>
              <a:t>Packets</a:t>
            </a:r>
            <a:r>
              <a:rPr lang="tr-TR" sz="1450" dirty="0">
                <a:solidFill>
                  <a:srgbClr val="373A3C"/>
                </a:solidFill>
                <a:highlight>
                  <a:schemeClr val="lt1"/>
                </a:highlight>
              </a:rPr>
              <a:t> </a:t>
            </a:r>
            <a:r>
              <a:rPr lang="tr-TR" sz="1450" dirty="0" err="1">
                <a:solidFill>
                  <a:srgbClr val="373A3C"/>
                </a:solidFill>
                <a:highlight>
                  <a:schemeClr val="lt1"/>
                </a:highlight>
              </a:rPr>
              <a:t>or</a:t>
            </a:r>
            <a:r>
              <a:rPr lang="tr-TR" sz="1450" dirty="0">
                <a:solidFill>
                  <a:srgbClr val="373A3C"/>
                </a:solidFill>
                <a:highlight>
                  <a:schemeClr val="lt1"/>
                </a:highlight>
              </a:rPr>
              <a:t> </a:t>
            </a:r>
            <a:r>
              <a:rPr lang="tr-TR" sz="1450" dirty="0" err="1">
                <a:solidFill>
                  <a:srgbClr val="373A3C"/>
                </a:solidFill>
                <a:highlight>
                  <a:schemeClr val="lt1"/>
                </a:highlight>
              </a:rPr>
              <a:t>datagrams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frames</a:t>
            </a:r>
            <a:r>
              <a:rPr lang="tr-TR" sz="1450" dirty="0">
                <a:solidFill>
                  <a:srgbClr val="373A3C"/>
                </a:solidFill>
                <a:highlight>
                  <a:schemeClr val="lt1"/>
                </a:highlight>
              </a:rPr>
              <a:t> </a:t>
            </a:r>
            <a:r>
              <a:rPr lang="tr-TR" sz="1450" dirty="0" err="1">
                <a:solidFill>
                  <a:srgbClr val="373A3C"/>
                </a:solidFill>
                <a:highlight>
                  <a:schemeClr val="lt1"/>
                </a:highlight>
              </a:rPr>
              <a:t>for</a:t>
            </a:r>
            <a:r>
              <a:rPr lang="tr-TR" sz="1450" dirty="0">
                <a:solidFill>
                  <a:srgbClr val="373A3C"/>
                </a:solidFill>
                <a:highlight>
                  <a:schemeClr val="lt1"/>
                </a:highlight>
              </a:rPr>
              <a:t> </a:t>
            </a:r>
            <a:r>
              <a:rPr lang="tr-TR" sz="1450" dirty="0" err="1">
                <a:solidFill>
                  <a:srgbClr val="373A3C"/>
                </a:solidFill>
                <a:highlight>
                  <a:schemeClr val="lt1"/>
                </a:highlight>
              </a:rPr>
              <a:t>transmission</a:t>
            </a:r>
            <a:r>
              <a:rPr lang="tr-TR" sz="1450" dirty="0">
                <a:solidFill>
                  <a:srgbClr val="373A3C"/>
                </a:solidFill>
                <a:highlight>
                  <a:schemeClr val="lt1"/>
                </a:highlight>
              </a:rPr>
              <a:t> on </a:t>
            </a:r>
            <a:r>
              <a:rPr lang="tr-TR" sz="1450" dirty="0" err="1">
                <a:solidFill>
                  <a:srgbClr val="373A3C"/>
                </a:solidFill>
                <a:highlight>
                  <a:schemeClr val="lt1"/>
                </a:highlight>
              </a:rPr>
              <a:t>the</a:t>
            </a:r>
            <a:r>
              <a:rPr lang="tr-TR" sz="1450" dirty="0">
                <a:solidFill>
                  <a:srgbClr val="373A3C"/>
                </a:solidFill>
                <a:highlight>
                  <a:schemeClr val="lt1"/>
                </a:highlight>
              </a:rPr>
              <a:t> </a:t>
            </a:r>
            <a:r>
              <a:rPr lang="tr-TR" sz="1450" dirty="0" err="1">
                <a:solidFill>
                  <a:srgbClr val="373A3C"/>
                </a:solidFill>
                <a:highlight>
                  <a:schemeClr val="lt1"/>
                </a:highlight>
              </a:rPr>
              <a:t>local</a:t>
            </a:r>
            <a:r>
              <a:rPr lang="tr-TR" sz="1450" dirty="0">
                <a:solidFill>
                  <a:srgbClr val="373A3C"/>
                </a:solidFill>
                <a:highlight>
                  <a:schemeClr val="lt1"/>
                </a:highlight>
              </a:rPr>
              <a:t> network. Hardware (Ethernet) </a:t>
            </a:r>
            <a:r>
              <a:rPr lang="tr-TR" sz="1450" dirty="0" err="1">
                <a:solidFill>
                  <a:srgbClr val="373A3C"/>
                </a:solidFill>
                <a:highlight>
                  <a:schemeClr val="lt1"/>
                </a:highlight>
              </a:rPr>
              <a:t>addresses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used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uniquely</a:t>
            </a:r>
            <a:r>
              <a:rPr lang="tr-TR" sz="1450" dirty="0">
                <a:solidFill>
                  <a:srgbClr val="373A3C"/>
                </a:solidFill>
                <a:highlight>
                  <a:schemeClr val="lt1"/>
                </a:highlight>
              </a:rPr>
              <a:t> </a:t>
            </a:r>
            <a:r>
              <a:rPr lang="tr-TR" sz="1450" dirty="0" err="1">
                <a:solidFill>
                  <a:srgbClr val="373A3C"/>
                </a:solidFill>
                <a:highlight>
                  <a:schemeClr val="lt1"/>
                </a:highlight>
              </a:rPr>
              <a:t>identify</a:t>
            </a:r>
            <a:r>
              <a:rPr lang="tr-TR" sz="1450" dirty="0">
                <a:solidFill>
                  <a:srgbClr val="373A3C"/>
                </a:solidFill>
                <a:highlight>
                  <a:schemeClr val="lt1"/>
                </a:highlight>
              </a:rPr>
              <a:t> </a:t>
            </a:r>
            <a:r>
              <a:rPr lang="tr-TR" sz="1450" dirty="0" err="1">
                <a:solidFill>
                  <a:srgbClr val="373A3C"/>
                </a:solidFill>
                <a:highlight>
                  <a:schemeClr val="lt1"/>
                </a:highlight>
              </a:rPr>
              <a:t>hosts</a:t>
            </a:r>
            <a:r>
              <a:rPr lang="tr-TR" sz="1450" dirty="0">
                <a:solidFill>
                  <a:srgbClr val="373A3C"/>
                </a:solidFill>
                <a:highlight>
                  <a:schemeClr val="lt1"/>
                </a:highlight>
              </a:rPr>
              <a:t> on a </a:t>
            </a:r>
            <a:r>
              <a:rPr lang="tr-TR" sz="1450" dirty="0" err="1">
                <a:solidFill>
                  <a:srgbClr val="373A3C"/>
                </a:solidFill>
                <a:highlight>
                  <a:schemeClr val="lt1"/>
                </a:highlight>
              </a:rPr>
              <a:t>local</a:t>
            </a:r>
            <a:r>
              <a:rPr lang="tr-TR" sz="1450" dirty="0">
                <a:solidFill>
                  <a:srgbClr val="373A3C"/>
                </a:solidFill>
                <a:highlight>
                  <a:schemeClr val="lt1"/>
                </a:highlight>
              </a:rPr>
              <a:t> network segment.</a:t>
            </a:r>
            <a:endParaRPr sz="1450" dirty="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AutoNum type="arabicPeriod"/>
            </a:pPr>
            <a:r>
              <a:rPr lang="tr-TR" sz="1450" dirty="0" err="1">
                <a:solidFill>
                  <a:srgbClr val="373A3C"/>
                </a:solidFill>
                <a:highlight>
                  <a:schemeClr val="lt1"/>
                </a:highlight>
              </a:rPr>
              <a:t>Frames</a:t>
            </a:r>
            <a:r>
              <a:rPr lang="tr-TR" sz="1450" dirty="0">
                <a:solidFill>
                  <a:srgbClr val="373A3C"/>
                </a:solidFill>
                <a:highlight>
                  <a:schemeClr val="lt1"/>
                </a:highlight>
              </a:rPr>
              <a:t> </a:t>
            </a:r>
            <a:r>
              <a:rPr lang="tr-TR" sz="1450" dirty="0" err="1">
                <a:solidFill>
                  <a:srgbClr val="373A3C"/>
                </a:solidFill>
                <a:highlight>
                  <a:schemeClr val="lt1"/>
                </a:highlight>
              </a:rPr>
              <a:t>are</a:t>
            </a:r>
            <a:r>
              <a:rPr lang="tr-TR" sz="1450" dirty="0">
                <a:solidFill>
                  <a:srgbClr val="373A3C"/>
                </a:solidFill>
                <a:highlight>
                  <a:schemeClr val="lt1"/>
                </a:highlight>
              </a:rPr>
              <a:t> </a:t>
            </a:r>
            <a:r>
              <a:rPr lang="tr-TR" sz="1450" dirty="0" err="1">
                <a:solidFill>
                  <a:srgbClr val="373A3C"/>
                </a:solidFill>
                <a:highlight>
                  <a:schemeClr val="lt1"/>
                </a:highlight>
              </a:rPr>
              <a:t>converted</a:t>
            </a:r>
            <a:r>
              <a:rPr lang="tr-TR" sz="1450" dirty="0">
                <a:solidFill>
                  <a:srgbClr val="373A3C"/>
                </a:solidFill>
                <a:highlight>
                  <a:schemeClr val="lt1"/>
                </a:highlight>
              </a:rPr>
              <a:t> </a:t>
            </a:r>
            <a:r>
              <a:rPr lang="tr-TR" sz="1450" dirty="0" err="1">
                <a:solidFill>
                  <a:srgbClr val="373A3C"/>
                </a:solidFill>
                <a:highlight>
                  <a:schemeClr val="lt1"/>
                </a:highlight>
              </a:rPr>
              <a:t>to</a:t>
            </a:r>
            <a:r>
              <a:rPr lang="tr-TR" sz="1450" dirty="0">
                <a:solidFill>
                  <a:srgbClr val="373A3C"/>
                </a:solidFill>
                <a:highlight>
                  <a:schemeClr val="lt1"/>
                </a:highlight>
              </a:rPr>
              <a:t> </a:t>
            </a:r>
            <a:r>
              <a:rPr lang="tr-TR" sz="1450" dirty="0" err="1">
                <a:solidFill>
                  <a:srgbClr val="373A3C"/>
                </a:solidFill>
                <a:highlight>
                  <a:schemeClr val="lt1"/>
                </a:highlight>
              </a:rPr>
              <a:t>bits</a:t>
            </a:r>
            <a:r>
              <a:rPr lang="tr-TR" sz="1450" dirty="0">
                <a:solidFill>
                  <a:srgbClr val="373A3C"/>
                </a:solidFill>
                <a:highlight>
                  <a:schemeClr val="lt1"/>
                </a:highlight>
              </a:rPr>
              <a:t>, </a:t>
            </a:r>
            <a:r>
              <a:rPr lang="tr-TR" sz="1450" dirty="0" err="1">
                <a:solidFill>
                  <a:srgbClr val="373A3C"/>
                </a:solidFill>
                <a:highlight>
                  <a:schemeClr val="lt1"/>
                </a:highlight>
              </a:rPr>
              <a:t>and</a:t>
            </a:r>
            <a:r>
              <a:rPr lang="tr-TR" sz="1450" dirty="0">
                <a:solidFill>
                  <a:srgbClr val="373A3C"/>
                </a:solidFill>
                <a:highlight>
                  <a:schemeClr val="lt1"/>
                </a:highlight>
              </a:rPr>
              <a:t> a </a:t>
            </a:r>
            <a:r>
              <a:rPr lang="tr-TR" sz="1450" dirty="0" err="1">
                <a:solidFill>
                  <a:srgbClr val="373A3C"/>
                </a:solidFill>
                <a:highlight>
                  <a:schemeClr val="lt1"/>
                </a:highlight>
              </a:rPr>
              <a:t>digital</a:t>
            </a:r>
            <a:r>
              <a:rPr lang="tr-TR" sz="1450" dirty="0">
                <a:solidFill>
                  <a:srgbClr val="373A3C"/>
                </a:solidFill>
                <a:highlight>
                  <a:schemeClr val="lt1"/>
                </a:highlight>
              </a:rPr>
              <a:t> </a:t>
            </a:r>
            <a:r>
              <a:rPr lang="tr-TR" sz="1450" dirty="0" err="1">
                <a:solidFill>
                  <a:srgbClr val="373A3C"/>
                </a:solidFill>
                <a:highlight>
                  <a:schemeClr val="lt1"/>
                </a:highlight>
              </a:rPr>
              <a:t>encoding</a:t>
            </a:r>
            <a:r>
              <a:rPr lang="tr-TR" sz="1450" dirty="0">
                <a:solidFill>
                  <a:srgbClr val="373A3C"/>
                </a:solidFill>
                <a:highlight>
                  <a:schemeClr val="lt1"/>
                </a:highlight>
              </a:rPr>
              <a:t> is </a:t>
            </a:r>
            <a:r>
              <a:rPr lang="tr-TR" sz="1450" dirty="0" err="1">
                <a:solidFill>
                  <a:srgbClr val="373A3C"/>
                </a:solidFill>
                <a:highlight>
                  <a:schemeClr val="lt1"/>
                </a:highlight>
              </a:rPr>
              <a:t>used</a:t>
            </a:r>
            <a:r>
              <a:rPr lang="tr-TR" sz="1450" dirty="0">
                <a:solidFill>
                  <a:srgbClr val="373A3C"/>
                </a:solidFill>
                <a:highlight>
                  <a:schemeClr val="lt1"/>
                </a:highlight>
              </a:rPr>
              <a:t>.</a:t>
            </a: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a:p>
            <a:pPr marL="0" lvl="0" indent="0" algn="l" rtl="0">
              <a:lnSpc>
                <a:spcPct val="100000"/>
              </a:lnSpc>
              <a:spcBef>
                <a:spcPts val="0"/>
              </a:spcBef>
              <a:spcAft>
                <a:spcPts val="0"/>
              </a:spcAft>
              <a:buNone/>
            </a:pPr>
            <a:endParaRPr sz="1450" dirty="0">
              <a:solidFill>
                <a:srgbClr val="373A3C"/>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a:t>Kablolu ve kablosuz ağlar için IEEE </a:t>
            </a:r>
            <a:endParaRPr/>
          </a:p>
          <a:p>
            <a:pPr marL="228600" lvl="0" indent="-228600" algn="l" rtl="0">
              <a:lnSpc>
                <a:spcPct val="100000"/>
              </a:lnSpc>
              <a:spcBef>
                <a:spcPts val="0"/>
              </a:spcBef>
              <a:spcAft>
                <a:spcPts val="0"/>
              </a:spcAft>
              <a:buSzPts val="1400"/>
              <a:buAutoNum type="arabicPlain" startAt="802"/>
            </a:pPr>
            <a:r>
              <a:rPr lang="tr-TR"/>
              <a:t>80 yılınınn şubat ayında çıkmış</a:t>
            </a:r>
            <a:endParaRPr/>
          </a:p>
          <a:p>
            <a:pPr marL="228600" lvl="0" indent="-13970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In the beginning, the development of networks was chaotic. Each vendor had its own proprietary solution. The bad part was that one vendor’s solution was not compatible with another vendor’s solution. This is where the idea for the OSI model was born, having a layered approach to networks our hardware vendors would design hardware for the network, and others could develop software for the application layer. Using an open model which everyone agrees on means we can build networks that are compatible with each other.</a:t>
            </a:r>
            <a:endParaRPr sz="1450">
              <a:solidFill>
                <a:srgbClr val="373A3C"/>
              </a:solidFill>
              <a:highlight>
                <a:srgbClr val="FFFFFF"/>
              </a:highlight>
            </a:endParaRPr>
          </a:p>
          <a:p>
            <a:pPr marL="0" lvl="0" indent="0" algn="l" rtl="0">
              <a:lnSpc>
                <a:spcPct val="100000"/>
              </a:lnSpc>
              <a:spcBef>
                <a:spcPts val="0"/>
              </a:spcBef>
              <a:spcAft>
                <a:spcPts val="0"/>
              </a:spcAft>
              <a:buSzPts val="1400"/>
              <a:buNone/>
            </a:pPr>
            <a:endParaRPr sz="1450">
              <a:solidFill>
                <a:srgbClr val="373A3C"/>
              </a:solidFill>
              <a:highlight>
                <a:srgbClr val="FFFFFF"/>
              </a:highlight>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rgbClr val="FFFFFF"/>
                </a:highlight>
              </a:rPr>
              <a:t>To fix this problem the </a:t>
            </a:r>
            <a:r>
              <a:rPr lang="tr-TR" sz="1450" b="1">
                <a:solidFill>
                  <a:srgbClr val="373A3C"/>
                </a:solidFill>
                <a:highlight>
                  <a:srgbClr val="FFFFFF"/>
                </a:highlight>
              </a:rPr>
              <a:t>International Organization for Standardization (ISO)</a:t>
            </a:r>
            <a:r>
              <a:rPr lang="tr-TR" sz="1450">
                <a:solidFill>
                  <a:srgbClr val="373A3C"/>
                </a:solidFill>
                <a:highlight>
                  <a:srgbClr val="FFFFFF"/>
                </a:highlight>
              </a:rPr>
              <a:t> researched different network models and the result is the OSI-model which was released in 1984. Nowadays most vendors build networks based on the OSI model and hardware from different vendors is compatible</a:t>
            </a:r>
            <a:endParaRPr sz="1450">
              <a:solidFill>
                <a:srgbClr val="373A3C"/>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Rooter 4 katman </a:t>
            </a:r>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Switch en alt 2 katman</a:t>
            </a:r>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Her internet yazılımı 7 de</a:t>
            </a:r>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4 de tcp ve udp denseçilene göre ek bilgiler geliyor</a:t>
            </a:r>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Paketlere ayrılıyor numaralandırıyor</a:t>
            </a:r>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3 de hedef IP kaynak Ip</a:t>
            </a:r>
            <a:endParaRPr sz="145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2 mac adresleri ekleniyor</a:t>
            </a:r>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1 bit seviyesinde iletim</a:t>
            </a:r>
            <a:endParaRPr/>
          </a:p>
          <a:p>
            <a:pPr marL="457200" lvl="0" indent="-228600" algn="l" rtl="0">
              <a:lnSpc>
                <a:spcPct val="100000"/>
              </a:lnSpc>
              <a:spcBef>
                <a:spcPts val="0"/>
              </a:spcBef>
              <a:spcAft>
                <a:spcPts val="0"/>
              </a:spcAft>
              <a:buClr>
                <a:srgbClr val="373A3C"/>
              </a:buClr>
              <a:buSzPts val="1450"/>
              <a:buNone/>
            </a:pPr>
            <a:endParaRPr sz="1450">
              <a:solidFill>
                <a:srgbClr val="373A3C"/>
              </a:solidFill>
              <a:highlight>
                <a:schemeClr val="lt1"/>
              </a:highlight>
            </a:endParaRPr>
          </a:p>
          <a:p>
            <a:pPr marL="457200" lvl="0" indent="-228600" algn="l" rtl="0">
              <a:lnSpc>
                <a:spcPct val="100000"/>
              </a:lnSpc>
              <a:spcBef>
                <a:spcPts val="0"/>
              </a:spcBef>
              <a:spcAft>
                <a:spcPts val="0"/>
              </a:spcAft>
              <a:buClr>
                <a:srgbClr val="373A3C"/>
              </a:buClr>
              <a:buSzPts val="1450"/>
              <a:buNone/>
            </a:pPr>
            <a:endParaRPr sz="1450">
              <a:solidFill>
                <a:srgbClr val="373A3C"/>
              </a:solidFill>
              <a:highlight>
                <a:schemeClr val="lt1"/>
              </a:highlight>
            </a:endParaRPr>
          </a:p>
          <a:p>
            <a:pPr marL="457200" lvl="0" indent="-228600" algn="l" rtl="0">
              <a:lnSpc>
                <a:spcPct val="100000"/>
              </a:lnSpc>
              <a:spcBef>
                <a:spcPts val="0"/>
              </a:spcBef>
              <a:spcAft>
                <a:spcPts val="0"/>
              </a:spcAft>
              <a:buClr>
                <a:srgbClr val="373A3C"/>
              </a:buClr>
              <a:buSzPts val="1450"/>
              <a:buNone/>
            </a:pPr>
            <a:endParaRPr sz="1450">
              <a:solidFill>
                <a:srgbClr val="373A3C"/>
              </a:solidFill>
              <a:highlight>
                <a:schemeClr val="lt1"/>
              </a:highlight>
            </a:endParaRPr>
          </a:p>
          <a:p>
            <a:pPr marL="457200" lvl="0" indent="-228600" algn="l" rtl="0">
              <a:lnSpc>
                <a:spcPct val="100000"/>
              </a:lnSpc>
              <a:spcBef>
                <a:spcPts val="0"/>
              </a:spcBef>
              <a:spcAft>
                <a:spcPts val="0"/>
              </a:spcAft>
              <a:buClr>
                <a:srgbClr val="373A3C"/>
              </a:buClr>
              <a:buSzPts val="1450"/>
              <a:buNone/>
            </a:pPr>
            <a:endParaRPr sz="145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The OSI model can be seen as a universal language for computer networking. It’s based on the concept of splitting up a communication system into seven abstract layers, each one stacked upon the last.</a:t>
            </a:r>
            <a:endParaRPr sz="1450">
              <a:solidFill>
                <a:srgbClr val="373A3C"/>
              </a:solidFill>
              <a:highlight>
                <a:schemeClr val="lt1"/>
              </a:highlight>
            </a:endParaRPr>
          </a:p>
          <a:p>
            <a:pPr marL="0" lvl="0" indent="0" algn="l" rtl="0">
              <a:lnSpc>
                <a:spcPct val="100000"/>
              </a:lnSpc>
              <a:spcBef>
                <a:spcPts val="0"/>
              </a:spcBef>
              <a:spcAft>
                <a:spcPts val="0"/>
              </a:spcAft>
              <a:buSzPts val="1400"/>
              <a:buNone/>
            </a:pPr>
            <a:endParaRPr sz="145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As the complexity of computer hardware and software increases, the problem of successfully communicating between these systems becomes more difficult. Dividing these difficult problems into "sub-tasks" allows them to be readily understood and solved more easily. Using this layered approach means that a vendor can work on the design and debugging for a particular layer without affecting any of the others.</a:t>
            </a:r>
            <a:endParaRPr sz="1450">
              <a:solidFill>
                <a:srgbClr val="373A3C"/>
              </a:solidFill>
              <a:highlight>
                <a:schemeClr val="lt1"/>
              </a:highlight>
            </a:endParaRPr>
          </a:p>
          <a:p>
            <a:pPr marL="457200" lvl="0" indent="0" algn="l" rtl="0">
              <a:lnSpc>
                <a:spcPct val="100000"/>
              </a:lnSpc>
              <a:spcBef>
                <a:spcPts val="0"/>
              </a:spcBef>
              <a:spcAft>
                <a:spcPts val="0"/>
              </a:spcAft>
              <a:buSzPts val="1400"/>
              <a:buNone/>
            </a:pPr>
            <a:endParaRPr sz="145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upper layers - Operating system and applications/software</a:t>
            </a:r>
            <a:endParaRPr sz="1450">
              <a:solidFill>
                <a:srgbClr val="373A3C"/>
              </a:solidFill>
              <a:highlight>
                <a:schemeClr val="lt1"/>
              </a:highlight>
            </a:endParaRPr>
          </a:p>
          <a:p>
            <a:pPr marL="457200" lvl="0" indent="-320675" algn="l" rtl="0">
              <a:lnSpc>
                <a:spcPct val="100000"/>
              </a:lnSpc>
              <a:spcBef>
                <a:spcPts val="0"/>
              </a:spcBef>
              <a:spcAft>
                <a:spcPts val="0"/>
              </a:spcAft>
              <a:buClr>
                <a:srgbClr val="373A3C"/>
              </a:buClr>
              <a:buSzPts val="1450"/>
              <a:buChar char="●"/>
            </a:pPr>
            <a:r>
              <a:rPr lang="tr-TR" sz="1450">
                <a:solidFill>
                  <a:srgbClr val="373A3C"/>
                </a:solidFill>
                <a:highlight>
                  <a:schemeClr val="lt1"/>
                </a:highlight>
              </a:rPr>
              <a:t>lower layers - Network and physical media</a:t>
            </a:r>
            <a:endParaRPr sz="1450">
              <a:solidFill>
                <a:srgbClr val="373A3C"/>
              </a:solidFill>
              <a:highlight>
                <a:schemeClr val="lt1"/>
              </a:highlight>
            </a:endParaRPr>
          </a:p>
          <a:p>
            <a:pPr marL="457200" lvl="0" indent="0" algn="l" rtl="0">
              <a:lnSpc>
                <a:spcPct val="100000"/>
              </a:lnSpc>
              <a:spcBef>
                <a:spcPts val="0"/>
              </a:spcBef>
              <a:spcAft>
                <a:spcPts val="0"/>
              </a:spcAft>
              <a:buSzPts val="1400"/>
              <a:buNone/>
            </a:pPr>
            <a:endParaRPr sz="1450">
              <a:solidFill>
                <a:srgbClr val="373A3C"/>
              </a:solidFill>
              <a:highlight>
                <a:srgbClr val="FFFFFF"/>
              </a:highlight>
            </a:endParaRPr>
          </a:p>
          <a:p>
            <a:pPr marL="457200" lvl="0" indent="0" algn="l" rtl="0">
              <a:lnSpc>
                <a:spcPct val="100000"/>
              </a:lnSpc>
              <a:spcBef>
                <a:spcPts val="0"/>
              </a:spcBef>
              <a:spcAft>
                <a:spcPts val="0"/>
              </a:spcAft>
              <a:buSzPts val="1400"/>
              <a:buNone/>
            </a:pPr>
            <a:endParaRPr sz="1450">
              <a:solidFill>
                <a:srgbClr val="373A3C"/>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00" dirty="0" err="1"/>
              <a:t>This</a:t>
            </a:r>
            <a:r>
              <a:rPr lang="tr-TR" sz="1400" dirty="0"/>
              <a:t> is </a:t>
            </a:r>
            <a:r>
              <a:rPr lang="tr-TR" sz="1400" dirty="0" err="1"/>
              <a:t>the</a:t>
            </a:r>
            <a:r>
              <a:rPr lang="tr-TR" sz="1400" dirty="0"/>
              <a:t> </a:t>
            </a:r>
            <a:r>
              <a:rPr lang="tr-TR" sz="1400" dirty="0" err="1"/>
              <a:t>only</a:t>
            </a:r>
            <a:r>
              <a:rPr lang="tr-TR" sz="1400" dirty="0"/>
              <a:t> </a:t>
            </a:r>
            <a:r>
              <a:rPr lang="tr-TR" sz="1400" dirty="0" err="1"/>
              <a:t>layer</a:t>
            </a:r>
            <a:r>
              <a:rPr lang="tr-TR" sz="1400" dirty="0"/>
              <a:t> </a:t>
            </a:r>
            <a:r>
              <a:rPr lang="tr-TR" sz="1400" dirty="0" err="1"/>
              <a:t>that</a:t>
            </a:r>
            <a:r>
              <a:rPr lang="tr-TR" sz="1400" dirty="0"/>
              <a:t> </a:t>
            </a:r>
            <a:r>
              <a:rPr lang="tr-TR" sz="1400" dirty="0" err="1"/>
              <a:t>directly</a:t>
            </a:r>
            <a:r>
              <a:rPr lang="tr-TR" sz="1400" dirty="0"/>
              <a:t> </a:t>
            </a:r>
            <a:r>
              <a:rPr lang="tr-TR" sz="1400" dirty="0" err="1"/>
              <a:t>interacts</a:t>
            </a:r>
            <a:r>
              <a:rPr lang="tr-TR" sz="1400" dirty="0"/>
              <a:t> </a:t>
            </a:r>
            <a:r>
              <a:rPr lang="tr-TR" sz="1400" dirty="0" err="1"/>
              <a:t>with</a:t>
            </a:r>
            <a:r>
              <a:rPr lang="tr-TR" sz="1400" dirty="0"/>
              <a:t> data </a:t>
            </a:r>
            <a:r>
              <a:rPr lang="tr-TR" sz="1400" dirty="0" err="1"/>
              <a:t>from</a:t>
            </a:r>
            <a:r>
              <a:rPr lang="tr-TR" sz="1400" dirty="0"/>
              <a:t> </a:t>
            </a:r>
            <a:r>
              <a:rPr lang="tr-TR" sz="1400" dirty="0" err="1"/>
              <a:t>the</a:t>
            </a:r>
            <a:r>
              <a:rPr lang="tr-TR" sz="1400" dirty="0"/>
              <a:t> </a:t>
            </a:r>
            <a:r>
              <a:rPr lang="tr-TR" sz="1400" dirty="0" err="1"/>
              <a:t>user</a:t>
            </a:r>
            <a:r>
              <a:rPr lang="tr-TR" sz="1400" dirty="0"/>
              <a:t>. Software </a:t>
            </a:r>
            <a:r>
              <a:rPr lang="tr-TR" sz="1400" dirty="0" err="1"/>
              <a:t>applications</a:t>
            </a:r>
            <a:r>
              <a:rPr lang="tr-TR" sz="1400" dirty="0"/>
              <a:t> </a:t>
            </a:r>
            <a:r>
              <a:rPr lang="tr-TR" sz="1400" dirty="0" err="1"/>
              <a:t>like</a:t>
            </a:r>
            <a:r>
              <a:rPr lang="tr-TR" sz="1400" dirty="0"/>
              <a:t> web </a:t>
            </a:r>
            <a:r>
              <a:rPr lang="tr-TR" sz="1400" dirty="0" err="1"/>
              <a:t>browsers</a:t>
            </a:r>
            <a:r>
              <a:rPr lang="tr-TR" sz="1400" dirty="0"/>
              <a:t> </a:t>
            </a:r>
            <a:r>
              <a:rPr lang="tr-TR" sz="1400" dirty="0" err="1"/>
              <a:t>and</a:t>
            </a:r>
            <a:r>
              <a:rPr lang="tr-TR" sz="1400" dirty="0"/>
              <a:t> </a:t>
            </a:r>
            <a:r>
              <a:rPr lang="tr-TR" sz="1400" dirty="0" err="1"/>
              <a:t>email</a:t>
            </a:r>
            <a:r>
              <a:rPr lang="tr-TR" sz="1400" dirty="0"/>
              <a:t> </a:t>
            </a:r>
            <a:r>
              <a:rPr lang="tr-TR" sz="1400" dirty="0" err="1"/>
              <a:t>clients</a:t>
            </a:r>
            <a:r>
              <a:rPr lang="tr-TR" sz="1400" dirty="0"/>
              <a:t> </a:t>
            </a:r>
            <a:r>
              <a:rPr lang="tr-TR" sz="1400" dirty="0" err="1"/>
              <a:t>rely</a:t>
            </a:r>
            <a:r>
              <a:rPr lang="tr-TR" sz="1400" dirty="0"/>
              <a:t> on </a:t>
            </a:r>
            <a:r>
              <a:rPr lang="tr-TR" sz="1400" dirty="0" err="1"/>
              <a:t>the</a:t>
            </a:r>
            <a:r>
              <a:rPr lang="tr-TR" sz="1400" dirty="0"/>
              <a:t> </a:t>
            </a:r>
            <a:r>
              <a:rPr lang="tr-TR" sz="1400" dirty="0" err="1"/>
              <a:t>application</a:t>
            </a:r>
            <a:r>
              <a:rPr lang="tr-TR" sz="1400" dirty="0"/>
              <a:t> </a:t>
            </a:r>
            <a:r>
              <a:rPr lang="tr-TR" sz="1400" dirty="0" err="1"/>
              <a:t>layer</a:t>
            </a:r>
            <a:r>
              <a:rPr lang="tr-TR" sz="1400" dirty="0"/>
              <a:t> </a:t>
            </a:r>
            <a:r>
              <a:rPr lang="tr-TR" sz="1400" dirty="0" err="1"/>
              <a:t>to</a:t>
            </a:r>
            <a:r>
              <a:rPr lang="tr-TR" sz="1400" dirty="0"/>
              <a:t> </a:t>
            </a:r>
            <a:r>
              <a:rPr lang="tr-TR" sz="1400" dirty="0" err="1"/>
              <a:t>initiate</a:t>
            </a:r>
            <a:r>
              <a:rPr lang="tr-TR" sz="1400" dirty="0"/>
              <a:t> </a:t>
            </a:r>
            <a:r>
              <a:rPr lang="tr-TR" sz="1400" dirty="0" err="1"/>
              <a:t>communications</a:t>
            </a:r>
            <a:r>
              <a:rPr lang="tr-TR" sz="1400" dirty="0"/>
              <a:t>. But it </a:t>
            </a:r>
            <a:r>
              <a:rPr lang="tr-TR" sz="1400" dirty="0" err="1"/>
              <a:t>should</a:t>
            </a:r>
            <a:r>
              <a:rPr lang="tr-TR" sz="1400" dirty="0"/>
              <a:t> be </a:t>
            </a:r>
            <a:r>
              <a:rPr lang="tr-TR" sz="1400" dirty="0" err="1"/>
              <a:t>made</a:t>
            </a:r>
            <a:r>
              <a:rPr lang="tr-TR" sz="1400" dirty="0"/>
              <a:t> </a:t>
            </a:r>
            <a:r>
              <a:rPr lang="tr-TR" sz="1400" dirty="0" err="1"/>
              <a:t>clear</a:t>
            </a:r>
            <a:r>
              <a:rPr lang="tr-TR" sz="1400" dirty="0"/>
              <a:t> </a:t>
            </a:r>
            <a:r>
              <a:rPr lang="tr-TR" sz="1400" dirty="0" err="1"/>
              <a:t>that</a:t>
            </a:r>
            <a:r>
              <a:rPr lang="tr-TR" sz="1400" dirty="0"/>
              <a:t> </a:t>
            </a:r>
            <a:r>
              <a:rPr lang="tr-TR" sz="1400" dirty="0" err="1"/>
              <a:t>client</a:t>
            </a:r>
            <a:r>
              <a:rPr lang="tr-TR" sz="1400" dirty="0"/>
              <a:t> software </a:t>
            </a:r>
            <a:r>
              <a:rPr lang="tr-TR" sz="1400" dirty="0" err="1"/>
              <a:t>applications</a:t>
            </a:r>
            <a:r>
              <a:rPr lang="tr-TR" sz="1400" dirty="0"/>
              <a:t> </a:t>
            </a:r>
            <a:r>
              <a:rPr lang="tr-TR" sz="1400" dirty="0" err="1"/>
              <a:t>are</a:t>
            </a:r>
            <a:r>
              <a:rPr lang="tr-TR" sz="1400" dirty="0"/>
              <a:t> not </a:t>
            </a:r>
            <a:r>
              <a:rPr lang="tr-TR" sz="1400" dirty="0" err="1"/>
              <a:t>part</a:t>
            </a:r>
            <a:r>
              <a:rPr lang="tr-TR" sz="1400" dirty="0"/>
              <a:t> of </a:t>
            </a:r>
            <a:r>
              <a:rPr lang="tr-TR" sz="1400" dirty="0" err="1"/>
              <a:t>the</a:t>
            </a:r>
            <a:r>
              <a:rPr lang="tr-TR" sz="1400" dirty="0"/>
              <a:t> </a:t>
            </a:r>
            <a:r>
              <a:rPr lang="tr-TR" sz="1400" dirty="0" err="1"/>
              <a:t>application</a:t>
            </a:r>
            <a:r>
              <a:rPr lang="tr-TR" sz="1400" dirty="0"/>
              <a:t> </a:t>
            </a:r>
            <a:r>
              <a:rPr lang="tr-TR" sz="1400" dirty="0" err="1"/>
              <a:t>layer</a:t>
            </a:r>
            <a:r>
              <a:rPr lang="tr-TR" sz="1400" dirty="0"/>
              <a:t>; </a:t>
            </a:r>
            <a:r>
              <a:rPr lang="tr-TR" sz="1400" dirty="0" err="1"/>
              <a:t>rather</a:t>
            </a:r>
            <a:r>
              <a:rPr lang="tr-TR" sz="1400" dirty="0"/>
              <a:t> </a:t>
            </a:r>
            <a:r>
              <a:rPr lang="tr-TR" sz="1400" dirty="0" err="1"/>
              <a:t>the</a:t>
            </a:r>
            <a:r>
              <a:rPr lang="tr-TR" sz="1400" dirty="0"/>
              <a:t> </a:t>
            </a:r>
            <a:r>
              <a:rPr lang="tr-TR" sz="1400" dirty="0" err="1"/>
              <a:t>application</a:t>
            </a:r>
            <a:r>
              <a:rPr lang="tr-TR" sz="1400" dirty="0"/>
              <a:t> </a:t>
            </a:r>
            <a:r>
              <a:rPr lang="tr-TR" sz="1400" dirty="0" err="1"/>
              <a:t>layer</a:t>
            </a:r>
            <a:r>
              <a:rPr lang="tr-TR" sz="1400" dirty="0"/>
              <a:t> is </a:t>
            </a:r>
            <a:r>
              <a:rPr lang="tr-TR" sz="1400" dirty="0" err="1"/>
              <a:t>responsible</a:t>
            </a:r>
            <a:r>
              <a:rPr lang="tr-TR" sz="1400" dirty="0"/>
              <a:t> </a:t>
            </a:r>
            <a:r>
              <a:rPr lang="tr-TR" sz="1400" dirty="0" err="1"/>
              <a:t>for</a:t>
            </a:r>
            <a:r>
              <a:rPr lang="tr-TR" sz="1400" dirty="0"/>
              <a:t> </a:t>
            </a:r>
            <a:r>
              <a:rPr lang="tr-TR" sz="1400" dirty="0" err="1"/>
              <a:t>the</a:t>
            </a:r>
            <a:r>
              <a:rPr lang="tr-TR" sz="1400" dirty="0"/>
              <a:t> </a:t>
            </a:r>
            <a:r>
              <a:rPr lang="tr-TR" sz="1400" dirty="0" err="1"/>
              <a:t>protocols</a:t>
            </a:r>
            <a:r>
              <a:rPr lang="tr-TR" sz="1400" dirty="0"/>
              <a:t> </a:t>
            </a:r>
            <a:r>
              <a:rPr lang="tr-TR" sz="1400" dirty="0" err="1"/>
              <a:t>and</a:t>
            </a:r>
            <a:r>
              <a:rPr lang="tr-TR" sz="1400" dirty="0"/>
              <a:t> data </a:t>
            </a:r>
            <a:r>
              <a:rPr lang="tr-TR" sz="1400" dirty="0" err="1"/>
              <a:t>manipulation</a:t>
            </a:r>
            <a:r>
              <a:rPr lang="tr-TR" sz="1400" dirty="0"/>
              <a:t> </a:t>
            </a:r>
            <a:r>
              <a:rPr lang="tr-TR" sz="1400" dirty="0" err="1"/>
              <a:t>that</a:t>
            </a:r>
            <a:r>
              <a:rPr lang="tr-TR" sz="1400" dirty="0"/>
              <a:t> </a:t>
            </a:r>
            <a:r>
              <a:rPr lang="tr-TR" sz="1400" dirty="0" err="1"/>
              <a:t>the</a:t>
            </a:r>
            <a:r>
              <a:rPr lang="tr-TR" sz="1400" dirty="0"/>
              <a:t> software </a:t>
            </a:r>
            <a:r>
              <a:rPr lang="tr-TR" sz="1400" dirty="0" err="1"/>
              <a:t>relies</a:t>
            </a:r>
            <a:r>
              <a:rPr lang="tr-TR" sz="1400" dirty="0"/>
              <a:t> on </a:t>
            </a:r>
            <a:r>
              <a:rPr lang="tr-TR" sz="1400" dirty="0" err="1"/>
              <a:t>to</a:t>
            </a:r>
            <a:r>
              <a:rPr lang="tr-TR" sz="1400" dirty="0"/>
              <a:t> </a:t>
            </a:r>
            <a:r>
              <a:rPr lang="tr-TR" sz="1400" dirty="0" err="1"/>
              <a:t>present</a:t>
            </a:r>
            <a:r>
              <a:rPr lang="tr-TR" sz="1400" dirty="0"/>
              <a:t> </a:t>
            </a:r>
            <a:r>
              <a:rPr lang="tr-TR" sz="1400" dirty="0" err="1"/>
              <a:t>meaningful</a:t>
            </a:r>
            <a:r>
              <a:rPr lang="tr-TR" sz="1400" dirty="0"/>
              <a:t> data </a:t>
            </a:r>
            <a:r>
              <a:rPr lang="tr-TR" sz="1400" dirty="0" err="1"/>
              <a:t>to</a:t>
            </a:r>
            <a:r>
              <a:rPr lang="tr-TR" sz="1400" dirty="0"/>
              <a:t> </a:t>
            </a:r>
            <a:r>
              <a:rPr lang="tr-TR" sz="1400" dirty="0" err="1"/>
              <a:t>the</a:t>
            </a:r>
            <a:r>
              <a:rPr lang="tr-TR" sz="1400" dirty="0"/>
              <a:t> </a:t>
            </a:r>
            <a:r>
              <a:rPr lang="tr-TR" sz="1400" dirty="0" err="1"/>
              <a:t>user</a:t>
            </a:r>
            <a:r>
              <a:rPr lang="tr-TR" sz="1400" dirty="0"/>
              <a:t>. Application </a:t>
            </a:r>
            <a:r>
              <a:rPr lang="tr-TR" sz="1400" dirty="0" err="1"/>
              <a:t>layer</a:t>
            </a:r>
            <a:r>
              <a:rPr lang="tr-TR" sz="1400" dirty="0"/>
              <a:t> </a:t>
            </a:r>
            <a:r>
              <a:rPr lang="tr-TR" sz="1400" dirty="0" err="1"/>
              <a:t>protocols</a:t>
            </a:r>
            <a:r>
              <a:rPr lang="tr-TR" sz="1400" dirty="0"/>
              <a:t> </a:t>
            </a:r>
            <a:r>
              <a:rPr lang="tr-TR" sz="1400" dirty="0" err="1"/>
              <a:t>include</a:t>
            </a:r>
            <a:r>
              <a:rPr lang="tr-TR" sz="1400" dirty="0"/>
              <a:t> HTTP as </a:t>
            </a:r>
            <a:r>
              <a:rPr lang="tr-TR" sz="1400" dirty="0" err="1"/>
              <a:t>well</a:t>
            </a:r>
            <a:r>
              <a:rPr lang="tr-TR" sz="1400" dirty="0"/>
              <a:t> as SMTP (Simple Mail Transfer Protocol is </a:t>
            </a:r>
            <a:r>
              <a:rPr lang="tr-TR" sz="1400" dirty="0" err="1"/>
              <a:t>one</a:t>
            </a:r>
            <a:r>
              <a:rPr lang="tr-TR" sz="1400" dirty="0"/>
              <a:t> of </a:t>
            </a:r>
            <a:r>
              <a:rPr lang="tr-TR" sz="1400" dirty="0" err="1"/>
              <a:t>the</a:t>
            </a:r>
            <a:r>
              <a:rPr lang="tr-TR" sz="1400" dirty="0"/>
              <a:t> </a:t>
            </a:r>
            <a:r>
              <a:rPr lang="tr-TR" sz="1400" dirty="0" err="1"/>
              <a:t>protocols</a:t>
            </a:r>
            <a:r>
              <a:rPr lang="tr-TR" sz="1400" dirty="0"/>
              <a:t> </a:t>
            </a:r>
            <a:r>
              <a:rPr lang="tr-TR" sz="1400" dirty="0" err="1"/>
              <a:t>that</a:t>
            </a:r>
            <a:r>
              <a:rPr lang="tr-TR" sz="1400" dirty="0"/>
              <a:t> </a:t>
            </a:r>
            <a:r>
              <a:rPr lang="tr-TR" sz="1400" dirty="0" err="1"/>
              <a:t>enables</a:t>
            </a:r>
            <a:r>
              <a:rPr lang="tr-TR" sz="1400" dirty="0"/>
              <a:t> </a:t>
            </a:r>
            <a:r>
              <a:rPr lang="tr-TR" sz="1400" dirty="0" err="1"/>
              <a:t>email</a:t>
            </a:r>
            <a:r>
              <a:rPr lang="tr-TR" sz="1400" dirty="0"/>
              <a:t> </a:t>
            </a:r>
            <a:r>
              <a:rPr lang="tr-TR" sz="1400" dirty="0" err="1"/>
              <a:t>communications</a:t>
            </a:r>
            <a:r>
              <a:rPr lang="tr-TR" sz="1400" dirty="0"/>
              <a:t>).</a:t>
            </a:r>
            <a:endParaRPr sz="14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00"/>
              <a:t>This layer is primarily responsible for preparing data so that it can be used by the application layer; in other words, layer 6 makes the data presentable for applications to consume. The presentation layer is responsible for translation, encryption, and compression of data.</a:t>
            </a:r>
            <a:endParaRPr sz="1400"/>
          </a:p>
          <a:p>
            <a:pPr marL="0" lvl="0" indent="0" algn="l" rtl="0">
              <a:lnSpc>
                <a:spcPct val="100000"/>
              </a:lnSpc>
              <a:spcBef>
                <a:spcPts val="0"/>
              </a:spcBef>
              <a:spcAft>
                <a:spcPts val="0"/>
              </a:spcAft>
              <a:buSzPts val="1400"/>
              <a:buNone/>
            </a:pPr>
            <a:endParaRPr sz="1400"/>
          </a:p>
          <a:p>
            <a:pPr marL="0" lvl="0" indent="0" algn="l" rtl="0">
              <a:lnSpc>
                <a:spcPct val="100000"/>
              </a:lnSpc>
              <a:spcBef>
                <a:spcPts val="0"/>
              </a:spcBef>
              <a:spcAft>
                <a:spcPts val="0"/>
              </a:spcAft>
              <a:buSzPts val="1400"/>
              <a:buNone/>
            </a:pPr>
            <a:r>
              <a:rPr lang="tr-TR" sz="1400"/>
              <a:t>Two devices communicate using may be different encoding methods, so layer 6 is responsible for translating incoming data into a syntax that the application layer of the receiving device can understand.</a:t>
            </a:r>
            <a:endParaRPr sz="1400"/>
          </a:p>
          <a:p>
            <a:pPr marL="0" lvl="0" indent="0" algn="l" rtl="0">
              <a:lnSpc>
                <a:spcPct val="100000"/>
              </a:lnSpc>
              <a:spcBef>
                <a:spcPts val="0"/>
              </a:spcBef>
              <a:spcAft>
                <a:spcPts val="0"/>
              </a:spcAft>
              <a:buSzPts val="1400"/>
              <a:buNone/>
            </a:pPr>
            <a:endParaRPr sz="1400"/>
          </a:p>
          <a:p>
            <a:pPr marL="0" lvl="0" indent="0" algn="l" rtl="0">
              <a:lnSpc>
                <a:spcPct val="100000"/>
              </a:lnSpc>
              <a:spcBef>
                <a:spcPts val="0"/>
              </a:spcBef>
              <a:spcAft>
                <a:spcPts val="0"/>
              </a:spcAft>
              <a:buSzPts val="1400"/>
              <a:buNone/>
            </a:pPr>
            <a:r>
              <a:rPr lang="tr-TR" sz="1400"/>
              <a:t>If the devices are communicating over an encrypted connection, layer 6 is responsible for adding the encryption on the sender’s end as well as decoding the encryption on the receiver's end so that it can present the application layer with unencrypted, readable data.</a:t>
            </a:r>
            <a:endParaRPr sz="1400"/>
          </a:p>
          <a:p>
            <a:pPr marL="0" lvl="0" indent="0" algn="l" rtl="0">
              <a:lnSpc>
                <a:spcPct val="100000"/>
              </a:lnSpc>
              <a:spcBef>
                <a:spcPts val="0"/>
              </a:spcBef>
              <a:spcAft>
                <a:spcPts val="0"/>
              </a:spcAft>
              <a:buSzPts val="1400"/>
              <a:buNone/>
            </a:pPr>
            <a:endParaRPr sz="1400"/>
          </a:p>
          <a:p>
            <a:pPr marL="0" lvl="0" indent="0" algn="l" rtl="0">
              <a:lnSpc>
                <a:spcPct val="100000"/>
              </a:lnSpc>
              <a:spcBef>
                <a:spcPts val="0"/>
              </a:spcBef>
              <a:spcAft>
                <a:spcPts val="0"/>
              </a:spcAft>
              <a:buSzPts val="1400"/>
              <a:buNone/>
            </a:pPr>
            <a:r>
              <a:rPr lang="tr-TR" sz="1400"/>
              <a:t>Finally the presentation layer is also responsible for compressing data it receives from the application layer before delivering it to layer 5. This helps improve the speed and efficiency of communication by minimizing the amount of data that will be transferred.</a:t>
            </a:r>
            <a:endParaRPr sz="1400"/>
          </a:p>
          <a:p>
            <a:pPr marL="0" lvl="0" indent="0" algn="l" rtl="0">
              <a:lnSpc>
                <a:spcPct val="100000"/>
              </a:lnSpc>
              <a:spcBef>
                <a:spcPts val="0"/>
              </a:spcBef>
              <a:spcAft>
                <a:spcPts val="0"/>
              </a:spcAft>
              <a:buSzPts val="1400"/>
              <a:buNone/>
            </a:pPr>
            <a:endParaRPr sz="1400"/>
          </a:p>
          <a:p>
            <a:pPr marL="0" lvl="0" indent="0" algn="l" rtl="0">
              <a:lnSpc>
                <a:spcPct val="100000"/>
              </a:lnSpc>
              <a:spcBef>
                <a:spcPts val="0"/>
              </a:spcBef>
              <a:spcAft>
                <a:spcPts val="0"/>
              </a:spcAft>
              <a:buSzPts val="1400"/>
              <a:buNone/>
            </a:pPr>
            <a:endParaRPr sz="1400"/>
          </a:p>
          <a:p>
            <a:pPr marL="0" lvl="0" indent="0" algn="l" rtl="0">
              <a:lnSpc>
                <a:spcPct val="100000"/>
              </a:lnSpc>
              <a:spcBef>
                <a:spcPts val="0"/>
              </a:spcBef>
              <a:spcAft>
                <a:spcPts val="0"/>
              </a:spcAft>
              <a:buSzPts val="1400"/>
              <a:buNone/>
            </a:pPr>
            <a:endParaRPr sz="1400"/>
          </a:p>
          <a:p>
            <a:pPr marL="0" lvl="0" indent="0" algn="l" rtl="0">
              <a:lnSpc>
                <a:spcPct val="100000"/>
              </a:lnSpc>
              <a:spcBef>
                <a:spcPts val="0"/>
              </a:spcBef>
              <a:spcAft>
                <a:spcPts val="0"/>
              </a:spcAft>
              <a:buSzPts val="1400"/>
              <a:buNone/>
            </a:pP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00"/>
              <a:t>This is the layer responsible for opening and closing communication between the two devices. The time between when the communication is opened and closed is known as the session. The session layer ensures that the session stays open long enough to transfer all the data being exchanged, and then promptly closes the session in order to avoid wasting resources.</a:t>
            </a:r>
            <a:endParaRPr sz="1400"/>
          </a:p>
          <a:p>
            <a:pPr marL="0" lvl="0" indent="0" algn="l" rtl="0">
              <a:lnSpc>
                <a:spcPct val="100000"/>
              </a:lnSpc>
              <a:spcBef>
                <a:spcPts val="0"/>
              </a:spcBef>
              <a:spcAft>
                <a:spcPts val="0"/>
              </a:spcAft>
              <a:buSzPts val="1400"/>
              <a:buNone/>
            </a:pPr>
            <a:endParaRPr sz="1400"/>
          </a:p>
          <a:p>
            <a:pPr marL="0" lvl="0" indent="0" algn="l" rtl="0">
              <a:lnSpc>
                <a:spcPct val="100000"/>
              </a:lnSpc>
              <a:spcBef>
                <a:spcPts val="0"/>
              </a:spcBef>
              <a:spcAft>
                <a:spcPts val="0"/>
              </a:spcAft>
              <a:buSzPts val="1400"/>
              <a:buNone/>
            </a:pPr>
            <a:r>
              <a:rPr lang="tr-TR" sz="1400"/>
              <a:t>The session layer also synchronizes data transfer with checkpoints. For example, if a 100 megabyte file is being transferred, the session layer could set a checkpoint every 5 megabytes. In the case of a disconnect or a crash after 52 megabytes have been transferred, the session could be resumed from the last checkpoint, meaning only 50 more megabytes of data need to be transferred. Without the checkpoints, the entire transfer would have to begin again from scratch.</a:t>
            </a:r>
            <a:endParaRPr sz="1400"/>
          </a:p>
          <a:p>
            <a:pPr marL="0" lvl="0" indent="0" algn="l" rtl="0">
              <a:lnSpc>
                <a:spcPct val="100000"/>
              </a:lnSpc>
              <a:spcBef>
                <a:spcPts val="0"/>
              </a:spcBef>
              <a:spcAft>
                <a:spcPts val="0"/>
              </a:spcAft>
              <a:buSzPts val="1400"/>
              <a:buNone/>
            </a:pPr>
            <a:endParaRPr sz="1400"/>
          </a:p>
          <a:p>
            <a:pPr marL="0" lvl="0" indent="0" algn="l" rtl="0">
              <a:lnSpc>
                <a:spcPct val="100000"/>
              </a:lnSpc>
              <a:spcBef>
                <a:spcPts val="0"/>
              </a:spcBef>
              <a:spcAft>
                <a:spcPts val="0"/>
              </a:spcAft>
              <a:buSzPts val="1400"/>
              <a:buNone/>
            </a:pPr>
            <a:endParaRPr sz="1400"/>
          </a:p>
          <a:p>
            <a:pPr marL="0" lvl="0" indent="0" algn="l" rtl="0">
              <a:lnSpc>
                <a:spcPct val="100000"/>
              </a:lnSpc>
              <a:spcBef>
                <a:spcPts val="0"/>
              </a:spcBef>
              <a:spcAft>
                <a:spcPts val="0"/>
              </a:spcAft>
              <a:buSzPts val="1400"/>
              <a:buNone/>
            </a:pP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a:endParaRPr/>
          </a:p>
        </p:txBody>
      </p:sp>
      <p:sp>
        <p:nvSpPr>
          <p:cNvPr id="12" name="Google Shape;12;p2"/>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9ED4"/>
              </a:solidFill>
              <a:latin typeface="Arial"/>
              <a:ea typeface="Arial"/>
              <a:cs typeface="Arial"/>
              <a:sym typeface="Arial"/>
            </a:endParaRPr>
          </a:p>
        </p:txBody>
      </p:sp>
      <p:sp>
        <p:nvSpPr>
          <p:cNvPr id="17" name="Google Shape;17;p3"/>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sp>
        <p:nvSpPr>
          <p:cNvPr id="21" name="Google Shape;21;p4"/>
          <p:cNvSpPr txBox="1">
            <a:spLocks noGrp="1"/>
          </p:cNvSpPr>
          <p:nvPr>
            <p:ph type="ctrTitle"/>
          </p:nvPr>
        </p:nvSpPr>
        <p:spPr>
          <a:xfrm>
            <a:off x="1085850" y="1991850"/>
            <a:ext cx="4676700" cy="11598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a:endParaRPr/>
          </a:p>
        </p:txBody>
      </p:sp>
      <p:sp>
        <p:nvSpPr>
          <p:cNvPr id="22" name="Google Shape;22;p4"/>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a:endParaRPr/>
          </a:p>
        </p:txBody>
      </p:sp>
      <p:sp>
        <p:nvSpPr>
          <p:cNvPr id="23" name="Google Shape;23;p4"/>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5"/>
          <p:cNvSpPr txBox="1">
            <a:spLocks noGrp="1"/>
          </p:cNvSpPr>
          <p:nvPr>
            <p:ph type="title"/>
          </p:nvPr>
        </p:nvSpPr>
        <p:spPr>
          <a:xfrm>
            <a:off x="457200" y="192648"/>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30" name="Google Shape;30;p5"/>
          <p:cNvSpPr txBox="1">
            <a:spLocks noGrp="1"/>
          </p:cNvSpPr>
          <p:nvPr>
            <p:ph type="body" idx="1"/>
          </p:nvPr>
        </p:nvSpPr>
        <p:spPr>
          <a:xfrm>
            <a:off x="501500" y="1508650"/>
            <a:ext cx="6605700" cy="36033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Clr>
                <a:srgbClr val="741B47"/>
              </a:buClr>
              <a:buSzPts val="1800"/>
              <a:buChar char="▸"/>
              <a:defRPr/>
            </a:lvl1pPr>
            <a:lvl2pPr marL="914400" lvl="1" indent="-342900" algn="l">
              <a:lnSpc>
                <a:spcPct val="110000"/>
              </a:lnSpc>
              <a:spcBef>
                <a:spcPts val="600"/>
              </a:spcBef>
              <a:spcAft>
                <a:spcPts val="0"/>
              </a:spcAft>
              <a:buClr>
                <a:srgbClr val="741B47"/>
              </a:buClr>
              <a:buSzPts val="1800"/>
              <a:buChar char="▹"/>
              <a:defRPr/>
            </a:lvl2pPr>
            <a:lvl3pPr marL="1371600" lvl="2" indent="-342900" algn="l">
              <a:lnSpc>
                <a:spcPct val="110000"/>
              </a:lnSpc>
              <a:spcBef>
                <a:spcPts val="600"/>
              </a:spcBef>
              <a:spcAft>
                <a:spcPts val="0"/>
              </a:spcAft>
              <a:buClr>
                <a:srgbClr val="741B47"/>
              </a:buClr>
              <a:buSzPts val="1800"/>
              <a:buChar char="▹"/>
              <a:defRPr/>
            </a:lvl3pPr>
            <a:lvl4pPr marL="1828800" lvl="3" indent="-355600" algn="l">
              <a:lnSpc>
                <a:spcPct val="110000"/>
              </a:lnSpc>
              <a:spcBef>
                <a:spcPts val="600"/>
              </a:spcBef>
              <a:spcAft>
                <a:spcPts val="0"/>
              </a:spcAft>
              <a:buClr>
                <a:srgbClr val="741B47"/>
              </a:buClr>
              <a:buSzPts val="2000"/>
              <a:buChar char="▹"/>
              <a:defRPr/>
            </a:lvl4pPr>
            <a:lvl5pPr marL="2286000" lvl="4" indent="-355600" algn="l">
              <a:lnSpc>
                <a:spcPct val="110000"/>
              </a:lnSpc>
              <a:spcBef>
                <a:spcPts val="600"/>
              </a:spcBef>
              <a:spcAft>
                <a:spcPts val="0"/>
              </a:spcAft>
              <a:buClr>
                <a:srgbClr val="741B47"/>
              </a:buClr>
              <a:buSzPts val="2000"/>
              <a:buChar char="▹"/>
              <a:defRPr/>
            </a:lvl5pPr>
            <a:lvl6pPr marL="2743200" lvl="5" indent="-355600" algn="l">
              <a:lnSpc>
                <a:spcPct val="110000"/>
              </a:lnSpc>
              <a:spcBef>
                <a:spcPts val="600"/>
              </a:spcBef>
              <a:spcAft>
                <a:spcPts val="0"/>
              </a:spcAft>
              <a:buClr>
                <a:srgbClr val="741B47"/>
              </a:buClr>
              <a:buSzPts val="2000"/>
              <a:buChar char="▹"/>
              <a:defRPr/>
            </a:lvl6pPr>
            <a:lvl7pPr marL="3200400" lvl="6" indent="-355600" algn="l">
              <a:lnSpc>
                <a:spcPct val="110000"/>
              </a:lnSpc>
              <a:spcBef>
                <a:spcPts val="600"/>
              </a:spcBef>
              <a:spcAft>
                <a:spcPts val="0"/>
              </a:spcAft>
              <a:buClr>
                <a:srgbClr val="741B47"/>
              </a:buClr>
              <a:buSzPts val="2000"/>
              <a:buChar char="▹"/>
              <a:defRPr/>
            </a:lvl7pPr>
            <a:lvl8pPr marL="3657600" lvl="7" indent="-355600" algn="l">
              <a:lnSpc>
                <a:spcPct val="110000"/>
              </a:lnSpc>
              <a:spcBef>
                <a:spcPts val="600"/>
              </a:spcBef>
              <a:spcAft>
                <a:spcPts val="0"/>
              </a:spcAft>
              <a:buClr>
                <a:srgbClr val="741B47"/>
              </a:buClr>
              <a:buSzPts val="2000"/>
              <a:buChar char="▹"/>
              <a:defRPr/>
            </a:lvl8pPr>
            <a:lvl9pPr marL="4114800" lvl="8" indent="-355600" algn="l">
              <a:lnSpc>
                <a:spcPct val="110000"/>
              </a:lnSpc>
              <a:spcBef>
                <a:spcPts val="600"/>
              </a:spcBef>
              <a:spcAft>
                <a:spcPts val="0"/>
              </a:spcAft>
              <a:buClr>
                <a:srgbClr val="741B47"/>
              </a:buClr>
              <a:buSzPts val="2000"/>
              <a:buChar char="▹"/>
              <a:defRPr/>
            </a:lvl9pPr>
          </a:lstStyle>
          <a:p>
            <a:endParaRPr/>
          </a:p>
        </p:txBody>
      </p:sp>
      <p:sp>
        <p:nvSpPr>
          <p:cNvPr id="31" name="Google Shape;31;p5"/>
          <p:cNvSpPr txBox="1">
            <a:spLocks noGrp="1"/>
          </p:cNvSpPr>
          <p:nvPr>
            <p:ph type="sldNum" idx="12"/>
          </p:nvPr>
        </p:nvSpPr>
        <p:spPr>
          <a:xfrm>
            <a:off x="8909123" y="4934346"/>
            <a:ext cx="205500" cy="177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71A0CF"/>
              </a:solidFill>
              <a:latin typeface="Arial"/>
              <a:ea typeface="Arial"/>
              <a:cs typeface="Arial"/>
              <a:sym typeface="Arial"/>
            </a:endParaRPr>
          </a:p>
        </p:txBody>
      </p:sp>
      <p:sp>
        <p:nvSpPr>
          <p:cNvPr id="36" name="Google Shape;36;p6"/>
          <p:cNvSpPr txBox="1">
            <a:spLocks noGrp="1"/>
          </p:cNvSpPr>
          <p:nvPr>
            <p:ph type="body" idx="1"/>
          </p:nvPr>
        </p:nvSpPr>
        <p:spPr>
          <a:xfrm>
            <a:off x="457200" y="1462350"/>
            <a:ext cx="4369500" cy="34416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Clr>
                <a:srgbClr val="741B47"/>
              </a:buClr>
              <a:buSzPts val="1800"/>
              <a:buChar char="▸"/>
              <a:defRPr sz="1800"/>
            </a:lvl1pPr>
            <a:lvl2pPr marL="914400" lvl="1" indent="-342900" algn="l">
              <a:lnSpc>
                <a:spcPct val="110000"/>
              </a:lnSpc>
              <a:spcBef>
                <a:spcPts val="600"/>
              </a:spcBef>
              <a:spcAft>
                <a:spcPts val="0"/>
              </a:spcAft>
              <a:buClr>
                <a:srgbClr val="741B47"/>
              </a:buClr>
              <a:buSzPts val="1800"/>
              <a:buChar char="▹"/>
              <a:defRPr sz="1800"/>
            </a:lvl2pPr>
            <a:lvl3pPr marL="1371600" lvl="2" indent="-342900" algn="l">
              <a:lnSpc>
                <a:spcPct val="110000"/>
              </a:lnSpc>
              <a:spcBef>
                <a:spcPts val="600"/>
              </a:spcBef>
              <a:spcAft>
                <a:spcPts val="0"/>
              </a:spcAft>
              <a:buClr>
                <a:srgbClr val="741B47"/>
              </a:buClr>
              <a:buSzPts val="1800"/>
              <a:buChar char="▹"/>
              <a:defRPr sz="1800"/>
            </a:lvl3pPr>
            <a:lvl4pPr marL="1828800" lvl="3" indent="-342900" algn="l">
              <a:lnSpc>
                <a:spcPct val="110000"/>
              </a:lnSpc>
              <a:spcBef>
                <a:spcPts val="600"/>
              </a:spcBef>
              <a:spcAft>
                <a:spcPts val="0"/>
              </a:spcAft>
              <a:buClr>
                <a:srgbClr val="741B47"/>
              </a:buClr>
              <a:buSzPts val="1800"/>
              <a:buChar char="▹"/>
              <a:defRPr sz="1800"/>
            </a:lvl4pPr>
            <a:lvl5pPr marL="2286000" lvl="4" indent="-342900" algn="l">
              <a:lnSpc>
                <a:spcPct val="110000"/>
              </a:lnSpc>
              <a:spcBef>
                <a:spcPts val="600"/>
              </a:spcBef>
              <a:spcAft>
                <a:spcPts val="0"/>
              </a:spcAft>
              <a:buClr>
                <a:srgbClr val="741B47"/>
              </a:buClr>
              <a:buSzPts val="1800"/>
              <a:buChar char="▹"/>
              <a:defRPr sz="1800"/>
            </a:lvl5pPr>
            <a:lvl6pPr marL="2743200" lvl="5" indent="-342900" algn="l">
              <a:lnSpc>
                <a:spcPct val="110000"/>
              </a:lnSpc>
              <a:spcBef>
                <a:spcPts val="600"/>
              </a:spcBef>
              <a:spcAft>
                <a:spcPts val="0"/>
              </a:spcAft>
              <a:buClr>
                <a:srgbClr val="741B47"/>
              </a:buClr>
              <a:buSzPts val="1800"/>
              <a:buChar char="▹"/>
              <a:defRPr sz="1800"/>
            </a:lvl6pPr>
            <a:lvl7pPr marL="3200400" lvl="6" indent="-342900" algn="l">
              <a:lnSpc>
                <a:spcPct val="110000"/>
              </a:lnSpc>
              <a:spcBef>
                <a:spcPts val="600"/>
              </a:spcBef>
              <a:spcAft>
                <a:spcPts val="0"/>
              </a:spcAft>
              <a:buClr>
                <a:srgbClr val="741B47"/>
              </a:buClr>
              <a:buSzPts val="1800"/>
              <a:buChar char="▹"/>
              <a:defRPr sz="1800"/>
            </a:lvl7pPr>
            <a:lvl8pPr marL="3657600" lvl="7" indent="-342900" algn="l">
              <a:lnSpc>
                <a:spcPct val="110000"/>
              </a:lnSpc>
              <a:spcBef>
                <a:spcPts val="600"/>
              </a:spcBef>
              <a:spcAft>
                <a:spcPts val="0"/>
              </a:spcAft>
              <a:buClr>
                <a:srgbClr val="741B47"/>
              </a:buClr>
              <a:buSzPts val="1800"/>
              <a:buChar char="▹"/>
              <a:defRPr sz="1800"/>
            </a:lvl8pPr>
            <a:lvl9pPr marL="4114800" lvl="8" indent="-342900" algn="l">
              <a:lnSpc>
                <a:spcPct val="110000"/>
              </a:lnSpc>
              <a:spcBef>
                <a:spcPts val="600"/>
              </a:spcBef>
              <a:spcAft>
                <a:spcPts val="0"/>
              </a:spcAft>
              <a:buClr>
                <a:srgbClr val="741B47"/>
              </a:buClr>
              <a:buSzPts val="1800"/>
              <a:buChar char="▹"/>
              <a:defRPr sz="1800"/>
            </a:lvl9pPr>
          </a:lstStyle>
          <a:p>
            <a:endParaRPr/>
          </a:p>
        </p:txBody>
      </p:sp>
      <p:sp>
        <p:nvSpPr>
          <p:cNvPr id="37" name="Google Shape;37;p6"/>
          <p:cNvSpPr txBox="1">
            <a:spLocks noGrp="1"/>
          </p:cNvSpPr>
          <p:nvPr>
            <p:ph type="sldNum" idx="12"/>
          </p:nvPr>
        </p:nvSpPr>
        <p:spPr>
          <a:xfrm>
            <a:off x="8943350" y="4903875"/>
            <a:ext cx="1626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sp>
        <p:nvSpPr>
          <p:cNvPr id="38" name="Google Shape;38;p6"/>
          <p:cNvSpPr/>
          <p:nvPr/>
        </p:nvSpPr>
        <p:spPr>
          <a:xfrm rot="5400000">
            <a:off x="-100350" y="292998"/>
            <a:ext cx="468600" cy="2679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6"/>
          <p:cNvSpPr txBox="1">
            <a:spLocks noGrp="1"/>
          </p:cNvSpPr>
          <p:nvPr>
            <p:ph type="title"/>
          </p:nvPr>
        </p:nvSpPr>
        <p:spPr>
          <a:xfrm>
            <a:off x="457200" y="192648"/>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pic>
        <p:nvPicPr>
          <p:cNvPr id="40" name="Google Shape;40;p6"/>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41" name="Google Shape;41;p6"/>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2"/>
        <p:cNvGrpSpPr/>
        <p:nvPr/>
      </p:nvGrpSpPr>
      <p:grpSpPr>
        <a:xfrm>
          <a:off x="0" y="0"/>
          <a:ext cx="0" cy="0"/>
          <a:chOff x="0" y="0"/>
          <a:chExt cx="0" cy="0"/>
        </a:xfrm>
      </p:grpSpPr>
      <p:sp>
        <p:nvSpPr>
          <p:cNvPr id="43" name="Google Shape;43;p7"/>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9ED4"/>
              </a:solidFill>
              <a:latin typeface="Arial"/>
              <a:ea typeface="Arial"/>
              <a:cs typeface="Arial"/>
              <a:sym typeface="Arial"/>
            </a:endParaRPr>
          </a:p>
        </p:txBody>
      </p:sp>
      <p:sp>
        <p:nvSpPr>
          <p:cNvPr id="44" name="Google Shape;44;p7"/>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45" name="Google Shape;45;p7"/>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46" name="Google Shape;46;p7"/>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8">
            <a:alphaModFix/>
          </a:blip>
          <a:srcRect/>
          <a:stretch/>
        </p:blipFill>
        <p:spPr>
          <a:xfrm>
            <a:off x="8766751" y="59900"/>
            <a:ext cx="339175" cy="3745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grpSp>
        <p:nvGrpSpPr>
          <p:cNvPr id="51" name="Google Shape;51;p8"/>
          <p:cNvGrpSpPr/>
          <p:nvPr/>
        </p:nvGrpSpPr>
        <p:grpSpPr>
          <a:xfrm>
            <a:off x="5122427" y="668001"/>
            <a:ext cx="3841143" cy="3893303"/>
            <a:chOff x="5122427" y="668001"/>
            <a:chExt cx="3841143" cy="3893303"/>
          </a:xfrm>
        </p:grpSpPr>
        <p:grpSp>
          <p:nvGrpSpPr>
            <p:cNvPr id="52" name="Google Shape;52;p8"/>
            <p:cNvGrpSpPr/>
            <p:nvPr/>
          </p:nvGrpSpPr>
          <p:grpSpPr>
            <a:xfrm>
              <a:off x="5144045" y="893590"/>
              <a:ext cx="2833667" cy="2964311"/>
              <a:chOff x="3860721" y="1330073"/>
              <a:chExt cx="3544299" cy="3707706"/>
            </a:xfrm>
          </p:grpSpPr>
          <p:sp>
            <p:nvSpPr>
              <p:cNvPr id="53" name="Google Shape;53;p8"/>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 name="Google Shape;54;p8"/>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 name="Google Shape;55;p8"/>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 name="Google Shape;56;p8"/>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 name="Google Shape;57;p8"/>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 name="Google Shape;58;p8"/>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 name="Google Shape;59;p8"/>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 name="Google Shape;60;p8"/>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 name="Google Shape;61;p8"/>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 name="Google Shape;62;p8"/>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 name="Google Shape;63;p8"/>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 name="Google Shape;64;p8"/>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 name="Google Shape;65;p8"/>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8"/>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8"/>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 name="Google Shape;68;p8"/>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 name="Google Shape;69;p8"/>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8"/>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71;p8"/>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72;p8"/>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 name="Google Shape;73;p8"/>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 name="Google Shape;74;p8"/>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 name="Google Shape;75;p8"/>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 name="Google Shape;76;p8"/>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 name="Google Shape;77;p8"/>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 name="Google Shape;78;p8"/>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 name="Google Shape;79;p8"/>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 name="Google Shape;80;p8"/>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81;p8"/>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 name="Google Shape;82;p8"/>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 name="Google Shape;83;p8"/>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8"/>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 name="Google Shape;85;p8"/>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 name="Google Shape;86;p8"/>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8"/>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 name="Google Shape;88;p8"/>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89;p8"/>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90;p8"/>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 name="Google Shape;91;p8"/>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 name="Google Shape;92;p8"/>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 name="Google Shape;93;p8"/>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 name="Google Shape;94;p8"/>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 name="Google Shape;95;p8"/>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 name="Google Shape;96;p8"/>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 name="Google Shape;97;p8"/>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 name="Google Shape;98;p8"/>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99;p8"/>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 name="Google Shape;100;p8"/>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 name="Google Shape;101;p8"/>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 name="Google Shape;102;p8"/>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 name="Google Shape;103;p8"/>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 name="Google Shape;104;p8"/>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 name="Google Shape;105;p8"/>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 name="Google Shape;106;p8"/>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 name="Google Shape;107;p8"/>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 name="Google Shape;108;p8"/>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 name="Google Shape;109;p8"/>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 name="Google Shape;110;p8"/>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 name="Google Shape;111;p8"/>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 name="Google Shape;112;p8"/>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 name="Google Shape;113;p8"/>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 name="Google Shape;114;p8"/>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 name="Google Shape;115;p8"/>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6" name="Google Shape;116;p8"/>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8"/>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 name="Google Shape;118;p8"/>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 name="Google Shape;119;p8"/>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8"/>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 name="Google Shape;121;p8"/>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p8"/>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 name="Google Shape;123;p8"/>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 name="Google Shape;124;p8"/>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 name="Google Shape;125;p8"/>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 name="Google Shape;126;p8"/>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 name="Google Shape;127;p8"/>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 name="Google Shape;128;p8"/>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p8"/>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 name="Google Shape;130;p8"/>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p8"/>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 name="Google Shape;132;p8"/>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 name="Google Shape;133;p8"/>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 name="Google Shape;134;p8"/>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 name="Google Shape;135;p8"/>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 name="Google Shape;136;p8"/>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 name="Google Shape;137;p8"/>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 name="Google Shape;138;p8"/>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 name="Google Shape;139;p8"/>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 name="Google Shape;140;p8"/>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 name="Google Shape;141;p8"/>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 name="Google Shape;142;p8"/>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 name="Google Shape;143;p8"/>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p8"/>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 name="Google Shape;145;p8"/>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6" name="Google Shape;146;p8"/>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 name="Google Shape;147;p8"/>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8" name="Google Shape;148;p8"/>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9" name="Google Shape;149;p8"/>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 name="Google Shape;150;p8"/>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1" name="Google Shape;151;p8"/>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2" name="Google Shape;152;p8"/>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3" name="Google Shape;153;p8"/>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 name="Google Shape;154;p8"/>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 name="Google Shape;155;p8"/>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6" name="Google Shape;156;p8"/>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 name="Google Shape;157;p8"/>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 name="Google Shape;158;p8"/>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9" name="Google Shape;159;p8"/>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60" name="Google Shape;160;p8"/>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 name="Google Shape;161;p8"/>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 name="Google Shape;162;p8"/>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 name="Google Shape;163;p8"/>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 name="Google Shape;164;p8"/>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5" name="Google Shape;165;p8"/>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6" name="Google Shape;166;p8"/>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 name="Google Shape;167;p8"/>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8" name="Google Shape;168;p8"/>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 name="Google Shape;169;p8"/>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p8"/>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 name="Google Shape;171;p8"/>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 name="Google Shape;172;p8"/>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 name="Google Shape;173;p8"/>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 name="Google Shape;174;p8"/>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8"/>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6" name="Google Shape;176;p8"/>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7" name="Google Shape;177;p8"/>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8" name="Google Shape;178;p8"/>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9" name="Google Shape;179;p8"/>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0" name="Google Shape;180;p8"/>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1" name="Google Shape;181;p8"/>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2" name="Google Shape;182;p8"/>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3" name="Google Shape;183;p8"/>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4" name="Google Shape;184;p8"/>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5" name="Google Shape;185;p8"/>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p8"/>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7" name="Google Shape;187;p8"/>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8"/>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8"/>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p8"/>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91" name="Google Shape;191;p8"/>
            <p:cNvGrpSpPr/>
            <p:nvPr/>
          </p:nvGrpSpPr>
          <p:grpSpPr>
            <a:xfrm flipH="1">
              <a:off x="5678143" y="1227582"/>
              <a:ext cx="345795" cy="1043508"/>
              <a:chOff x="5678143" y="1151382"/>
              <a:chExt cx="345795" cy="1043508"/>
            </a:xfrm>
          </p:grpSpPr>
          <p:sp>
            <p:nvSpPr>
              <p:cNvPr id="192" name="Google Shape;192;p8"/>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8"/>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8"/>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p8"/>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8"/>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8"/>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8"/>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8"/>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0" name="Google Shape;200;p8"/>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1" name="Google Shape;201;p8"/>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 name="Google Shape;202;p8"/>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3" name="Google Shape;203;p8"/>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4" name="Google Shape;204;p8"/>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5" name="Google Shape;205;p8"/>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6" name="Google Shape;206;p8"/>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7" name="Google Shape;207;p8"/>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p8"/>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09" name="Google Shape;209;p8"/>
            <p:cNvGrpSpPr/>
            <p:nvPr/>
          </p:nvGrpSpPr>
          <p:grpSpPr>
            <a:xfrm>
              <a:off x="5122427" y="3292365"/>
              <a:ext cx="823270" cy="1268939"/>
              <a:chOff x="5490177" y="3555452"/>
              <a:chExt cx="823270" cy="1268939"/>
            </a:xfrm>
          </p:grpSpPr>
          <p:sp>
            <p:nvSpPr>
              <p:cNvPr id="210" name="Google Shape;210;p8"/>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1" name="Google Shape;211;p8"/>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2" name="Google Shape;212;p8"/>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3" name="Google Shape;213;p8"/>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4" name="Google Shape;214;p8"/>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5" name="Google Shape;215;p8"/>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6" name="Google Shape;216;p8"/>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7" name="Google Shape;217;p8"/>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p8"/>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9" name="Google Shape;219;p8"/>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0" name="Google Shape;220;p8"/>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1" name="Google Shape;221;p8"/>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2" name="Google Shape;222;p8"/>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3" name="Google Shape;223;p8"/>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8"/>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8"/>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6" name="Google Shape;226;p8"/>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7" name="Google Shape;227;p8"/>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 name="Google Shape;228;p8"/>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 name="Google Shape;229;p8"/>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0" name="Google Shape;230;p8"/>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1" name="Google Shape;231;p8"/>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2" name="Google Shape;232;p8"/>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3" name="Google Shape;233;p8"/>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4" name="Google Shape;234;p8"/>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5" name="Google Shape;235;p8"/>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6" name="Google Shape;236;p8"/>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7" name="Google Shape;237;p8"/>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8" name="Google Shape;238;p8"/>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9" name="Google Shape;239;p8"/>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0" name="Google Shape;240;p8"/>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41" name="Google Shape;241;p8"/>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2" name="Google Shape;242;p8"/>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3" name="Google Shape;243;p8"/>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4" name="Google Shape;244;p8"/>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5" name="Google Shape;245;p8"/>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6" name="Google Shape;246;p8"/>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7" name="Google Shape;247;p8"/>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8" name="Google Shape;248;p8"/>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9" name="Google Shape;249;p8"/>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0" name="Google Shape;250;p8"/>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1" name="Google Shape;251;p8"/>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2" name="Google Shape;252;p8"/>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3" name="Google Shape;253;p8"/>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4" name="Google Shape;254;p8"/>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5" name="Google Shape;255;p8"/>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6" name="Google Shape;256;p8"/>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7" name="Google Shape;257;p8"/>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8" name="Google Shape;258;p8"/>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9" name="Google Shape;259;p8"/>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0" name="Google Shape;260;p8"/>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1" name="Google Shape;261;p8"/>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2" name="Google Shape;262;p8"/>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3" name="Google Shape;263;p8"/>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4" name="Google Shape;264;p8"/>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5" name="Google Shape;265;p8"/>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6" name="Google Shape;266;p8"/>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7" name="Google Shape;267;p8"/>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8" name="Google Shape;268;p8"/>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9" name="Google Shape;269;p8"/>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0" name="Google Shape;270;p8"/>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1" name="Google Shape;271;p8"/>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2" name="Google Shape;272;p8"/>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3" name="Google Shape;273;p8"/>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4" name="Google Shape;274;p8"/>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5" name="Google Shape;275;p8"/>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 name="Google Shape;276;p8"/>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77" name="Google Shape;277;p8"/>
            <p:cNvGrpSpPr/>
            <p:nvPr/>
          </p:nvGrpSpPr>
          <p:grpSpPr>
            <a:xfrm>
              <a:off x="6544681" y="927100"/>
              <a:ext cx="264551" cy="200503"/>
              <a:chOff x="6621095" y="1452181"/>
              <a:chExt cx="330894" cy="250785"/>
            </a:xfrm>
          </p:grpSpPr>
          <p:sp>
            <p:nvSpPr>
              <p:cNvPr id="278" name="Google Shape;278;p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 name="Google Shape;279;p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33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 name="Google Shape;280;p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1" name="Google Shape;281;p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2" name="Google Shape;282;p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83" name="Google Shape;283;p8"/>
            <p:cNvGrpSpPr/>
            <p:nvPr/>
          </p:nvGrpSpPr>
          <p:grpSpPr>
            <a:xfrm>
              <a:off x="7210360" y="1314224"/>
              <a:ext cx="264551" cy="200503"/>
              <a:chOff x="6621095" y="1452181"/>
              <a:chExt cx="330894" cy="250785"/>
            </a:xfrm>
          </p:grpSpPr>
          <p:sp>
            <p:nvSpPr>
              <p:cNvPr id="284" name="Google Shape;284;p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5" name="Google Shape;285;p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33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6" name="Google Shape;286;p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7" name="Google Shape;287;p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8" name="Google Shape;288;p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89" name="Google Shape;289;p8"/>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0" name="Google Shape;290;p8"/>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91" name="Google Shape;291;p8"/>
            <p:cNvGrpSpPr/>
            <p:nvPr/>
          </p:nvGrpSpPr>
          <p:grpSpPr>
            <a:xfrm flipH="1">
              <a:off x="8183211" y="2407472"/>
              <a:ext cx="780359" cy="1195999"/>
              <a:chOff x="3975528" y="3303922"/>
              <a:chExt cx="780359" cy="1195999"/>
            </a:xfrm>
          </p:grpSpPr>
          <p:sp>
            <p:nvSpPr>
              <p:cNvPr id="292" name="Google Shape;292;p8"/>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3" name="Google Shape;293;p8"/>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4" name="Google Shape;294;p8"/>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5" name="Google Shape;295;p8"/>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6" name="Google Shape;296;p8"/>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7" name="Google Shape;297;p8"/>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8" name="Google Shape;298;p8"/>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9" name="Google Shape;299;p8"/>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0" name="Google Shape;300;p8"/>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1" name="Google Shape;301;p8"/>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2" name="Google Shape;302;p8"/>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3" name="Google Shape;303;p8"/>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4" name="Google Shape;304;p8"/>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5" name="Google Shape;305;p8"/>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6" name="Google Shape;306;p8"/>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7" name="Google Shape;307;p8"/>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8" name="Google Shape;308;p8"/>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9" name="Google Shape;309;p8"/>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0" name="Google Shape;310;p8"/>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1" name="Google Shape;311;p8"/>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2" name="Google Shape;312;p8"/>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3" name="Google Shape;313;p8"/>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4" name="Google Shape;314;p8"/>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5" name="Google Shape;315;p8"/>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6" name="Google Shape;316;p8"/>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7" name="Google Shape;317;p8"/>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18" name="Google Shape;318;p8"/>
              <p:cNvGrpSpPr/>
              <p:nvPr/>
            </p:nvGrpSpPr>
            <p:grpSpPr>
              <a:xfrm flipH="1">
                <a:off x="4321768" y="3621401"/>
                <a:ext cx="239006" cy="181217"/>
                <a:chOff x="6621095" y="1452181"/>
                <a:chExt cx="330894" cy="250785"/>
              </a:xfrm>
            </p:grpSpPr>
            <p:sp>
              <p:nvSpPr>
                <p:cNvPr id="319" name="Google Shape;319;p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0" name="Google Shape;320;p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333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1" name="Google Shape;321;p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2" name="Google Shape;322;p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3" name="Google Shape;323;p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24" name="Google Shape;324;p8"/>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5" name="Google Shape;325;p8"/>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326" name="Google Shape;326;p8"/>
          <p:cNvSpPr txBox="1">
            <a:spLocks noGrp="1"/>
          </p:cNvSpPr>
          <p:nvPr>
            <p:ph type="ctrTitle"/>
          </p:nvPr>
        </p:nvSpPr>
        <p:spPr>
          <a:xfrm>
            <a:off x="889475" y="1863600"/>
            <a:ext cx="4976400" cy="141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800"/>
              <a:buNone/>
            </a:pPr>
            <a:r>
              <a:rPr lang="tr-TR" sz="3600" dirty="0">
                <a:solidFill>
                  <a:srgbClr val="741B47"/>
                </a:solidFill>
                <a:latin typeface="Raleway Medium"/>
                <a:ea typeface="Raleway Medium"/>
                <a:cs typeface="Raleway Medium"/>
                <a:sym typeface="Raleway Medium"/>
              </a:rPr>
              <a:t>Open </a:t>
            </a:r>
            <a:r>
              <a:rPr lang="tr-TR" sz="3600" dirty="0" err="1">
                <a:solidFill>
                  <a:srgbClr val="741B47"/>
                </a:solidFill>
                <a:latin typeface="Raleway Medium"/>
                <a:ea typeface="Raleway Medium"/>
                <a:cs typeface="Raleway Medium"/>
                <a:sym typeface="Raleway Medium"/>
              </a:rPr>
              <a:t>System</a:t>
            </a:r>
            <a:r>
              <a:rPr lang="tr-TR" sz="3600" dirty="0">
                <a:solidFill>
                  <a:srgbClr val="741B47"/>
                </a:solidFill>
                <a:latin typeface="Raleway Medium"/>
                <a:ea typeface="Raleway Medium"/>
                <a:cs typeface="Raleway Medium"/>
                <a:sym typeface="Raleway Medium"/>
              </a:rPr>
              <a:t> </a:t>
            </a:r>
            <a:r>
              <a:rPr lang="tr-TR" sz="3600" dirty="0" err="1">
                <a:solidFill>
                  <a:srgbClr val="741B47"/>
                </a:solidFill>
                <a:latin typeface="Raleway Medium"/>
                <a:ea typeface="Raleway Medium"/>
                <a:cs typeface="Raleway Medium"/>
                <a:sym typeface="Raleway Medium"/>
              </a:rPr>
              <a:t>Interconnection</a:t>
            </a:r>
            <a:r>
              <a:rPr lang="tr-TR" sz="3600" dirty="0">
                <a:solidFill>
                  <a:srgbClr val="741B47"/>
                </a:solidFill>
                <a:latin typeface="Raleway Medium"/>
                <a:ea typeface="Raleway Medium"/>
                <a:cs typeface="Raleway Medium"/>
                <a:sym typeface="Raleway Medium"/>
              </a:rPr>
              <a:t> (OSI) </a:t>
            </a:r>
            <a:r>
              <a:rPr lang="tr-TR" sz="3600" dirty="0" err="1">
                <a:solidFill>
                  <a:srgbClr val="741B47"/>
                </a:solidFill>
                <a:latin typeface="Raleway Medium"/>
                <a:ea typeface="Raleway Medium"/>
                <a:cs typeface="Raleway Medium"/>
                <a:sym typeface="Raleway Medium"/>
              </a:rPr>
              <a:t>Specifications</a:t>
            </a:r>
            <a:endParaRPr sz="3600" dirty="0">
              <a:solidFill>
                <a:srgbClr val="741B47"/>
              </a:solidFill>
              <a:latin typeface="Raleway Medium"/>
              <a:ea typeface="Raleway Medium"/>
              <a:cs typeface="Raleway Medium"/>
              <a:sym typeface="Ralew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10</a:t>
            </a:fld>
            <a:endParaRPr/>
          </a:p>
        </p:txBody>
      </p:sp>
      <p:sp>
        <p:nvSpPr>
          <p:cNvPr id="402" name="Google Shape;402;p17"/>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Transport Layer (Layer 4)</a:t>
            </a:r>
            <a:endParaRPr sz="4800" b="0" i="0" u="none" strike="noStrike" cap="none">
              <a:solidFill>
                <a:srgbClr val="419ED3"/>
              </a:solidFill>
              <a:latin typeface="Raleway SemiBold"/>
              <a:ea typeface="Raleway SemiBold"/>
              <a:cs typeface="Raleway SemiBold"/>
              <a:sym typeface="Raleway SemiBold"/>
            </a:endParaRPr>
          </a:p>
        </p:txBody>
      </p:sp>
      <p:sp>
        <p:nvSpPr>
          <p:cNvPr id="403" name="Google Shape;403;p17"/>
          <p:cNvSpPr txBox="1"/>
          <p:nvPr/>
        </p:nvSpPr>
        <p:spPr>
          <a:xfrm>
            <a:off x="300575" y="790975"/>
            <a:ext cx="8613300" cy="1979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a:solidFill>
                  <a:srgbClr val="000000"/>
                </a:solidFill>
                <a:latin typeface="Raleway"/>
                <a:ea typeface="Raleway"/>
                <a:cs typeface="Raleway"/>
                <a:sym typeface="Raleway"/>
              </a:rPr>
              <a:t>Responsible for end-to-end communication between the two devices</a:t>
            </a:r>
            <a:endParaRPr sz="18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a:solidFill>
                  <a:srgbClr val="000000"/>
                </a:solidFill>
                <a:latin typeface="Raleway"/>
                <a:ea typeface="Raleway"/>
                <a:cs typeface="Raleway"/>
                <a:sym typeface="Raleway"/>
              </a:rPr>
              <a:t>Takes data (from upper layer) and breaks into </a:t>
            </a:r>
            <a:r>
              <a:rPr lang="tr-TR" sz="2400" b="0" i="0" u="sng" strike="noStrike" cap="none">
                <a:solidFill>
                  <a:srgbClr val="000000"/>
                </a:solidFill>
                <a:latin typeface="Raleway"/>
                <a:ea typeface="Raleway"/>
                <a:cs typeface="Raleway"/>
                <a:sym typeface="Raleway"/>
              </a:rPr>
              <a:t>segments</a:t>
            </a:r>
            <a:endParaRPr sz="2400" b="0" i="0" u="sng"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sng" strike="noStrike" cap="none">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a:solidFill>
                  <a:srgbClr val="000000"/>
                </a:solidFill>
                <a:latin typeface="Raleway"/>
                <a:ea typeface="Raleway"/>
                <a:cs typeface="Raleway"/>
                <a:sym typeface="Raleway"/>
              </a:rPr>
              <a:t>Responsible for flow control and error control</a:t>
            </a:r>
            <a:endParaRPr sz="2400" b="0" i="0" u="none" strike="noStrike" cap="none">
              <a:solidFill>
                <a:srgbClr val="000000"/>
              </a:solidFill>
              <a:latin typeface="Raleway"/>
              <a:ea typeface="Raleway"/>
              <a:cs typeface="Raleway"/>
              <a:sym typeface="Raleway"/>
            </a:endParaRPr>
          </a:p>
        </p:txBody>
      </p:sp>
      <p:pic>
        <p:nvPicPr>
          <p:cNvPr id="404" name="Google Shape;404;p17"/>
          <p:cNvPicPr preferRelativeResize="0"/>
          <p:nvPr/>
        </p:nvPicPr>
        <p:blipFill rotWithShape="1">
          <a:blip r:embed="rId3">
            <a:alphaModFix/>
          </a:blip>
          <a:srcRect/>
          <a:stretch/>
        </p:blipFill>
        <p:spPr>
          <a:xfrm>
            <a:off x="1468423" y="3335950"/>
            <a:ext cx="6402024" cy="143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18"/>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11</a:t>
            </a:fld>
            <a:endParaRPr/>
          </a:p>
        </p:txBody>
      </p:sp>
      <p:sp>
        <p:nvSpPr>
          <p:cNvPr id="410" name="Google Shape;410;p18"/>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Network Layer (Layer 3)</a:t>
            </a:r>
            <a:endParaRPr sz="4800" b="0" i="0" u="none" strike="noStrike" cap="none">
              <a:solidFill>
                <a:srgbClr val="419ED3"/>
              </a:solidFill>
              <a:latin typeface="Raleway SemiBold"/>
              <a:ea typeface="Raleway SemiBold"/>
              <a:cs typeface="Raleway SemiBold"/>
              <a:sym typeface="Raleway SemiBold"/>
            </a:endParaRPr>
          </a:p>
        </p:txBody>
      </p:sp>
      <p:sp>
        <p:nvSpPr>
          <p:cNvPr id="411" name="Google Shape;411;p18"/>
          <p:cNvSpPr txBox="1"/>
          <p:nvPr/>
        </p:nvSpPr>
        <p:spPr>
          <a:xfrm>
            <a:off x="300575" y="790975"/>
            <a:ext cx="8613300" cy="1979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a:solidFill>
                  <a:srgbClr val="000000"/>
                </a:solidFill>
                <a:latin typeface="Raleway"/>
                <a:ea typeface="Raleway"/>
                <a:cs typeface="Raleway"/>
                <a:sym typeface="Raleway"/>
              </a:rPr>
              <a:t>Facilitates data transfer between two different networks</a:t>
            </a:r>
            <a:endParaRPr sz="18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a:solidFill>
                  <a:srgbClr val="000000"/>
                </a:solidFill>
                <a:latin typeface="Raleway"/>
                <a:ea typeface="Raleway"/>
                <a:cs typeface="Raleway"/>
                <a:sym typeface="Raleway"/>
              </a:rPr>
              <a:t>Takes data segments (from upper layer) and breaks into </a:t>
            </a:r>
            <a:r>
              <a:rPr lang="tr-TR" sz="2400" b="0" i="0" u="sng" strike="noStrike" cap="none">
                <a:solidFill>
                  <a:srgbClr val="000000"/>
                </a:solidFill>
                <a:latin typeface="Raleway"/>
                <a:ea typeface="Raleway"/>
                <a:cs typeface="Raleway"/>
                <a:sym typeface="Raleway"/>
              </a:rPr>
              <a:t>packets</a:t>
            </a:r>
            <a:endParaRPr sz="2400" b="0" i="0" u="none" strike="noStrike" cap="none">
              <a:solidFill>
                <a:srgbClr val="000000"/>
              </a:solidFill>
              <a:latin typeface="Raleway"/>
              <a:ea typeface="Raleway"/>
              <a:cs typeface="Raleway"/>
              <a:sym typeface="Raleway"/>
            </a:endParaRPr>
          </a:p>
        </p:txBody>
      </p:sp>
      <p:pic>
        <p:nvPicPr>
          <p:cNvPr id="412" name="Google Shape;412;p18"/>
          <p:cNvPicPr preferRelativeResize="0"/>
          <p:nvPr/>
        </p:nvPicPr>
        <p:blipFill rotWithShape="1">
          <a:blip r:embed="rId3">
            <a:alphaModFix/>
          </a:blip>
          <a:srcRect/>
          <a:stretch/>
        </p:blipFill>
        <p:spPr>
          <a:xfrm>
            <a:off x="1226836" y="3093175"/>
            <a:ext cx="6995126" cy="159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12</a:t>
            </a:fld>
            <a:endParaRPr/>
          </a:p>
        </p:txBody>
      </p:sp>
      <p:sp>
        <p:nvSpPr>
          <p:cNvPr id="418" name="Google Shape;418;p19"/>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Data Link Layer (Layer 2)</a:t>
            </a:r>
            <a:endParaRPr sz="4800" b="0" i="0" u="none" strike="noStrike" cap="none">
              <a:solidFill>
                <a:srgbClr val="419ED3"/>
              </a:solidFill>
              <a:latin typeface="Raleway SemiBold"/>
              <a:ea typeface="Raleway SemiBold"/>
              <a:cs typeface="Raleway SemiBold"/>
              <a:sym typeface="Raleway SemiBold"/>
            </a:endParaRPr>
          </a:p>
        </p:txBody>
      </p:sp>
      <p:sp>
        <p:nvSpPr>
          <p:cNvPr id="419" name="Google Shape;419;p19"/>
          <p:cNvSpPr txBox="1"/>
          <p:nvPr/>
        </p:nvSpPr>
        <p:spPr>
          <a:xfrm>
            <a:off x="300575" y="790975"/>
            <a:ext cx="8584500" cy="1979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err="1">
                <a:solidFill>
                  <a:srgbClr val="000000"/>
                </a:solidFill>
                <a:latin typeface="Raleway"/>
                <a:ea typeface="Raleway"/>
                <a:cs typeface="Raleway"/>
                <a:sym typeface="Raleway"/>
              </a:rPr>
              <a:t>Facilitates</a:t>
            </a:r>
            <a:r>
              <a:rPr lang="tr-TR" sz="2400" b="0" i="0" u="none" strike="noStrike" cap="none" dirty="0">
                <a:solidFill>
                  <a:srgbClr val="000000"/>
                </a:solidFill>
                <a:latin typeface="Raleway"/>
                <a:ea typeface="Raleway"/>
                <a:cs typeface="Raleway"/>
                <a:sym typeface="Raleway"/>
              </a:rPr>
              <a:t> data transfer </a:t>
            </a:r>
            <a:r>
              <a:rPr lang="tr-TR" sz="2400" b="0" i="0" u="none" strike="noStrike" cap="none" dirty="0" err="1">
                <a:solidFill>
                  <a:srgbClr val="000000"/>
                </a:solidFill>
                <a:latin typeface="Raleway"/>
                <a:ea typeface="Raleway"/>
                <a:cs typeface="Raleway"/>
                <a:sym typeface="Raleway"/>
              </a:rPr>
              <a:t>between</a:t>
            </a:r>
            <a:r>
              <a:rPr lang="tr-TR" sz="2400" b="0" i="0" u="none" strike="noStrike" cap="none" dirty="0">
                <a:solidFill>
                  <a:srgbClr val="000000"/>
                </a:solidFill>
                <a:latin typeface="Raleway"/>
                <a:ea typeface="Raleway"/>
                <a:cs typeface="Raleway"/>
                <a:sym typeface="Raleway"/>
              </a:rPr>
              <a:t> two </a:t>
            </a:r>
            <a:r>
              <a:rPr lang="tr-TR" sz="2400" b="0" i="0" u="none" strike="noStrike" cap="none" dirty="0" err="1">
                <a:solidFill>
                  <a:srgbClr val="000000"/>
                </a:solidFill>
                <a:latin typeface="Raleway"/>
                <a:ea typeface="Raleway"/>
                <a:cs typeface="Raleway"/>
                <a:sym typeface="Raleway"/>
              </a:rPr>
              <a:t>devices</a:t>
            </a:r>
            <a:r>
              <a:rPr lang="tr-TR" sz="2400" b="0" i="0" u="none" strike="noStrike" cap="none" dirty="0">
                <a:solidFill>
                  <a:srgbClr val="000000"/>
                </a:solidFill>
                <a:latin typeface="Raleway"/>
                <a:ea typeface="Raleway"/>
                <a:cs typeface="Raleway"/>
                <a:sym typeface="Raleway"/>
              </a:rPr>
              <a:t> on </a:t>
            </a:r>
            <a:r>
              <a:rPr lang="tr-TR" sz="2400" b="0" i="0" u="none" strike="noStrike" cap="none" dirty="0" err="1">
                <a:solidFill>
                  <a:srgbClr val="000000"/>
                </a:solidFill>
                <a:latin typeface="Raleway"/>
                <a:ea typeface="Raleway"/>
                <a:cs typeface="Raleway"/>
                <a:sym typeface="Raleway"/>
              </a:rPr>
              <a:t>the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same</a:t>
            </a:r>
            <a:r>
              <a:rPr lang="tr-TR" sz="2400" b="0" i="0" u="none" strike="noStrike" cap="none" dirty="0">
                <a:solidFill>
                  <a:srgbClr val="000000"/>
                </a:solidFill>
                <a:latin typeface="Raleway"/>
                <a:ea typeface="Raleway"/>
                <a:cs typeface="Raleway"/>
                <a:sym typeface="Raleway"/>
              </a:rPr>
              <a:t> network</a:t>
            </a:r>
            <a:endParaRPr sz="1800" b="0"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err="1">
                <a:solidFill>
                  <a:srgbClr val="000000"/>
                </a:solidFill>
                <a:latin typeface="Raleway"/>
                <a:ea typeface="Raleway"/>
                <a:cs typeface="Raleway"/>
                <a:sym typeface="Raleway"/>
              </a:rPr>
              <a:t>Takes</a:t>
            </a:r>
            <a:r>
              <a:rPr lang="tr-TR" sz="2400" b="0" i="0" u="none" strike="noStrike" cap="none" dirty="0">
                <a:solidFill>
                  <a:srgbClr val="000000"/>
                </a:solidFill>
                <a:latin typeface="Raleway"/>
                <a:ea typeface="Raleway"/>
                <a:cs typeface="Raleway"/>
                <a:sym typeface="Raleway"/>
              </a:rPr>
              <a:t> data </a:t>
            </a:r>
            <a:r>
              <a:rPr lang="tr-TR" sz="2400" b="0" i="0" u="none" strike="noStrike" cap="none" dirty="0" err="1">
                <a:solidFill>
                  <a:srgbClr val="000000"/>
                </a:solidFill>
                <a:latin typeface="Raleway"/>
                <a:ea typeface="Raleway"/>
                <a:cs typeface="Raleway"/>
                <a:sym typeface="Raleway"/>
              </a:rPr>
              <a:t>packets</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from</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upper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layer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and</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breaks</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into</a:t>
            </a:r>
            <a:r>
              <a:rPr lang="tr-TR" sz="2400" b="0" i="0" u="none" strike="noStrike" cap="none" dirty="0">
                <a:solidFill>
                  <a:srgbClr val="000000"/>
                </a:solidFill>
                <a:latin typeface="Raleway"/>
                <a:ea typeface="Raleway"/>
                <a:cs typeface="Raleway"/>
                <a:sym typeface="Raleway"/>
              </a:rPr>
              <a:t> </a:t>
            </a:r>
            <a:r>
              <a:rPr lang="tr-TR" sz="2400" b="0" i="0" u="sng" strike="noStrike" cap="none" dirty="0" err="1">
                <a:solidFill>
                  <a:srgbClr val="000000"/>
                </a:solidFill>
                <a:latin typeface="Raleway"/>
                <a:ea typeface="Raleway"/>
                <a:cs typeface="Raleway"/>
                <a:sym typeface="Raleway"/>
              </a:rPr>
              <a:t>frames</a:t>
            </a:r>
            <a:endParaRPr sz="2400" b="0" i="0" u="sng"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sng"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err="1">
                <a:solidFill>
                  <a:srgbClr val="000000"/>
                </a:solidFill>
                <a:latin typeface="Raleway"/>
                <a:ea typeface="Raleway"/>
                <a:cs typeface="Raleway"/>
                <a:sym typeface="Raleway"/>
              </a:rPr>
              <a:t>Responsible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for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flow</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control</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and</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error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control</a:t>
            </a:r>
            <a:endParaRPr sz="2400" b="0" i="0" u="none" strike="noStrike" cap="none" dirty="0">
              <a:solidFill>
                <a:srgbClr val="000000"/>
              </a:solidFill>
              <a:latin typeface="Raleway"/>
              <a:ea typeface="Raleway"/>
              <a:cs typeface="Raleway"/>
              <a:sym typeface="Raleway"/>
            </a:endParaRPr>
          </a:p>
        </p:txBody>
      </p:sp>
      <p:pic>
        <p:nvPicPr>
          <p:cNvPr id="420" name="Google Shape;420;p19"/>
          <p:cNvPicPr preferRelativeResize="0"/>
          <p:nvPr/>
        </p:nvPicPr>
        <p:blipFill rotWithShape="1">
          <a:blip r:embed="rId3">
            <a:alphaModFix/>
          </a:blip>
          <a:srcRect t="23088"/>
          <a:stretch/>
        </p:blipFill>
        <p:spPr>
          <a:xfrm>
            <a:off x="1102275" y="3555525"/>
            <a:ext cx="7160401" cy="129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Google Shape;425;p20"/>
          <p:cNvPicPr preferRelativeResize="0"/>
          <p:nvPr/>
        </p:nvPicPr>
        <p:blipFill rotWithShape="1">
          <a:blip r:embed="rId3">
            <a:alphaModFix/>
          </a:blip>
          <a:srcRect/>
          <a:stretch/>
        </p:blipFill>
        <p:spPr>
          <a:xfrm>
            <a:off x="1095375" y="3170713"/>
            <a:ext cx="6953250" cy="1447800"/>
          </a:xfrm>
          <a:prstGeom prst="rect">
            <a:avLst/>
          </a:prstGeom>
          <a:noFill/>
          <a:ln>
            <a:noFill/>
          </a:ln>
        </p:spPr>
      </p:pic>
      <p:sp>
        <p:nvSpPr>
          <p:cNvPr id="426" name="Google Shape;426;p20"/>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13</a:t>
            </a:fld>
            <a:endParaRPr/>
          </a:p>
        </p:txBody>
      </p:sp>
      <p:sp>
        <p:nvSpPr>
          <p:cNvPr id="427" name="Google Shape;427;p20"/>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Physical Layer (Layer 1)</a:t>
            </a:r>
            <a:endParaRPr sz="4800" b="0" i="0" u="none" strike="noStrike" cap="none">
              <a:solidFill>
                <a:srgbClr val="419ED3"/>
              </a:solidFill>
              <a:latin typeface="Raleway SemiBold"/>
              <a:ea typeface="Raleway SemiBold"/>
              <a:cs typeface="Raleway SemiBold"/>
              <a:sym typeface="Raleway SemiBold"/>
            </a:endParaRPr>
          </a:p>
        </p:txBody>
      </p:sp>
      <p:sp>
        <p:nvSpPr>
          <p:cNvPr id="428" name="Google Shape;428;p20"/>
          <p:cNvSpPr txBox="1"/>
          <p:nvPr/>
        </p:nvSpPr>
        <p:spPr>
          <a:xfrm>
            <a:off x="300575" y="790975"/>
            <a:ext cx="8386800" cy="1802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err="1">
                <a:solidFill>
                  <a:srgbClr val="000000"/>
                </a:solidFill>
                <a:latin typeface="Raleway"/>
                <a:ea typeface="Raleway"/>
                <a:cs typeface="Raleway"/>
                <a:sym typeface="Raleway"/>
              </a:rPr>
              <a:t>Includes</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physical</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equipment</a:t>
            </a:r>
            <a:r>
              <a:rPr lang="tr-TR" sz="2400" b="0" i="0" u="none" strike="noStrike" cap="none" dirty="0">
                <a:solidFill>
                  <a:srgbClr val="000000"/>
                </a:solidFill>
                <a:latin typeface="Raleway"/>
                <a:ea typeface="Raleway"/>
                <a:cs typeface="Raleway"/>
                <a:sym typeface="Raleway"/>
              </a:rPr>
              <a:t> </a:t>
            </a:r>
            <a:endParaRPr sz="2400" b="0" i="0" u="none" strike="noStrike" cap="none" dirty="0">
              <a:solidFill>
                <a:srgbClr val="000000"/>
              </a:solidFill>
              <a:latin typeface="Raleway"/>
              <a:ea typeface="Raleway"/>
              <a:cs typeface="Raleway"/>
              <a:sym typeface="Raleway"/>
            </a:endParaRPr>
          </a:p>
          <a:p>
            <a:pPr marL="914400" marR="0" lvl="0" indent="0" algn="l" rtl="0">
              <a:lnSpc>
                <a:spcPct val="100000"/>
              </a:lnSpc>
              <a:spcBef>
                <a:spcPts val="0"/>
              </a:spcBef>
              <a:spcAft>
                <a:spcPts val="0"/>
              </a:spcAft>
              <a:buClr>
                <a:srgbClr val="000000"/>
              </a:buClr>
              <a:buSzPts val="1800"/>
              <a:buFont typeface="Arial"/>
              <a:buNone/>
            </a:pPr>
            <a:r>
              <a:rPr lang="tr-TR" sz="1800" b="0" i="0" u="none" strike="noStrike" cap="none" dirty="0" err="1">
                <a:solidFill>
                  <a:srgbClr val="000000"/>
                </a:solidFill>
                <a:latin typeface="Raleway"/>
                <a:ea typeface="Raleway"/>
                <a:cs typeface="Raleway"/>
                <a:sym typeface="Raleway"/>
              </a:rPr>
              <a:t>cables</a:t>
            </a:r>
            <a:r>
              <a:rPr lang="tr-TR" sz="1800" b="0" i="0" u="none" strike="noStrike" cap="none" dirty="0">
                <a:solidFill>
                  <a:srgbClr val="000000"/>
                </a:solidFill>
                <a:latin typeface="Raleway"/>
                <a:ea typeface="Raleway"/>
                <a:cs typeface="Raleway"/>
                <a:sym typeface="Raleway"/>
              </a:rPr>
              <a:t>				</a:t>
            </a:r>
            <a:r>
              <a:rPr lang="tr-TR" sz="1800" b="0" i="0" u="none" strike="noStrike" cap="none" dirty="0" err="1">
                <a:solidFill>
                  <a:srgbClr val="000000"/>
                </a:solidFill>
                <a:latin typeface="Raleway"/>
                <a:ea typeface="Raleway"/>
                <a:cs typeface="Raleway"/>
                <a:sym typeface="Raleway"/>
              </a:rPr>
              <a:t>repeaters</a:t>
            </a:r>
            <a:r>
              <a:rPr lang="tr-TR" sz="1800" b="0" i="0" u="none" strike="noStrike" cap="none" dirty="0">
                <a:solidFill>
                  <a:srgbClr val="000000"/>
                </a:solidFill>
                <a:latin typeface="Raleway"/>
                <a:ea typeface="Raleway"/>
                <a:cs typeface="Raleway"/>
                <a:sym typeface="Raleway"/>
              </a:rPr>
              <a:t>	          </a:t>
            </a:r>
            <a:r>
              <a:rPr lang="tr-TR" sz="1800" b="0" i="0" u="none" strike="noStrike" cap="none" dirty="0" err="1">
                <a:solidFill>
                  <a:srgbClr val="000000"/>
                </a:solidFill>
                <a:latin typeface="Raleway"/>
                <a:ea typeface="Raleway"/>
                <a:cs typeface="Raleway"/>
                <a:sym typeface="Raleway"/>
              </a:rPr>
              <a:t>modems</a:t>
            </a:r>
            <a:endParaRPr sz="1800" b="0" i="0" u="none" strike="noStrike" cap="none" dirty="0">
              <a:solidFill>
                <a:srgbClr val="000000"/>
              </a:solidFill>
              <a:latin typeface="Raleway"/>
              <a:ea typeface="Raleway"/>
              <a:cs typeface="Raleway"/>
              <a:sym typeface="Raleway"/>
            </a:endParaRPr>
          </a:p>
          <a:p>
            <a:pPr marL="914400" marR="0" lvl="0" indent="0" algn="l" rtl="0">
              <a:lnSpc>
                <a:spcPct val="100000"/>
              </a:lnSpc>
              <a:spcBef>
                <a:spcPts val="0"/>
              </a:spcBef>
              <a:spcAft>
                <a:spcPts val="0"/>
              </a:spcAft>
              <a:buClr>
                <a:srgbClr val="000000"/>
              </a:buClr>
              <a:buSzPts val="1800"/>
              <a:buFont typeface="Arial"/>
              <a:buNone/>
            </a:pPr>
            <a:r>
              <a:rPr lang="tr-TR" sz="1800" b="0" i="0" u="none" strike="noStrike" cap="none" dirty="0" err="1">
                <a:solidFill>
                  <a:srgbClr val="000000"/>
                </a:solidFill>
                <a:latin typeface="Raleway"/>
                <a:ea typeface="Raleway"/>
                <a:cs typeface="Raleway"/>
                <a:sym typeface="Raleway"/>
              </a:rPr>
              <a:t>transceivers</a:t>
            </a:r>
            <a:r>
              <a:rPr lang="tr-TR" sz="1800" b="0" i="0" u="none" strike="noStrike" cap="none" dirty="0">
                <a:solidFill>
                  <a:srgbClr val="000000"/>
                </a:solidFill>
                <a:latin typeface="Raleway"/>
                <a:ea typeface="Raleway"/>
                <a:cs typeface="Raleway"/>
                <a:sym typeface="Raleway"/>
              </a:rPr>
              <a:t>			</a:t>
            </a:r>
            <a:r>
              <a:rPr lang="tr-TR" sz="1800" b="0" i="0" u="none" strike="noStrike" cap="none" dirty="0" err="1">
                <a:solidFill>
                  <a:srgbClr val="000000"/>
                </a:solidFill>
                <a:latin typeface="Raleway"/>
                <a:ea typeface="Raleway"/>
                <a:cs typeface="Raleway"/>
                <a:sym typeface="Raleway"/>
              </a:rPr>
              <a:t>media</a:t>
            </a:r>
            <a:r>
              <a:rPr lang="tr-TR" sz="1800" b="0" i="0" u="none" strike="noStrike" cap="none" dirty="0">
                <a:solidFill>
                  <a:srgbClr val="000000"/>
                </a:solidFill>
                <a:latin typeface="Raleway"/>
                <a:ea typeface="Raleway"/>
                <a:cs typeface="Raleway"/>
                <a:sym typeface="Raleway"/>
              </a:rPr>
              <a:t> </a:t>
            </a:r>
            <a:r>
              <a:rPr lang="tr-TR" sz="1800" b="0" i="0" u="none" strike="noStrike" cap="none" dirty="0" err="1">
                <a:solidFill>
                  <a:srgbClr val="000000"/>
                </a:solidFill>
                <a:latin typeface="Raleway"/>
                <a:ea typeface="Raleway"/>
                <a:cs typeface="Raleway"/>
                <a:sym typeface="Raleway"/>
              </a:rPr>
              <a:t>converters</a:t>
            </a:r>
            <a:r>
              <a:rPr lang="tr-TR" sz="1800" b="0" i="0" u="none" strike="noStrike" cap="none" dirty="0">
                <a:solidFill>
                  <a:srgbClr val="000000"/>
                </a:solidFill>
                <a:latin typeface="Raleway"/>
                <a:ea typeface="Raleway"/>
                <a:cs typeface="Raleway"/>
                <a:sym typeface="Raleway"/>
              </a:rPr>
              <a:t>	</a:t>
            </a:r>
            <a:r>
              <a:rPr lang="tr-TR" sz="1800" b="0" i="0" u="none" strike="noStrike" cap="none" dirty="0" err="1">
                <a:solidFill>
                  <a:srgbClr val="000000"/>
                </a:solidFill>
                <a:latin typeface="Raleway"/>
                <a:ea typeface="Raleway"/>
                <a:cs typeface="Raleway"/>
                <a:sym typeface="Raleway"/>
              </a:rPr>
              <a:t>hubs</a:t>
            </a:r>
            <a:endParaRPr sz="1800" b="0" i="0" u="none" strike="noStrike" cap="none" dirty="0">
              <a:solidFill>
                <a:srgbClr val="000000"/>
              </a:solidFill>
              <a:latin typeface="Raleway"/>
              <a:ea typeface="Raleway"/>
              <a:cs typeface="Raleway"/>
              <a:sym typeface="Raleway"/>
            </a:endParaRPr>
          </a:p>
          <a:p>
            <a:pPr marL="914400" marR="0" lvl="0" indent="0" algn="l" rtl="0">
              <a:lnSpc>
                <a:spcPct val="100000"/>
              </a:lnSpc>
              <a:spcBef>
                <a:spcPts val="0"/>
              </a:spcBef>
              <a:spcAft>
                <a:spcPts val="0"/>
              </a:spcAft>
              <a:buClr>
                <a:srgbClr val="000000"/>
              </a:buClr>
              <a:buSzPts val="1800"/>
              <a:buFont typeface="Arial"/>
              <a:buNone/>
            </a:pPr>
            <a:r>
              <a:rPr lang="tr-TR" sz="1800" b="0" i="0" u="none" strike="noStrike" cap="none" dirty="0" err="1">
                <a:solidFill>
                  <a:srgbClr val="000000"/>
                </a:solidFill>
                <a:latin typeface="Raleway"/>
                <a:ea typeface="Raleway"/>
                <a:cs typeface="Raleway"/>
                <a:sym typeface="Raleway"/>
              </a:rPr>
              <a:t>etc</a:t>
            </a:r>
            <a:r>
              <a:rPr lang="tr-TR" sz="1800" b="0" i="0" u="none" strike="noStrike" cap="none" dirty="0">
                <a:solidFill>
                  <a:srgbClr val="000000"/>
                </a:solidFill>
                <a:latin typeface="Raleway"/>
                <a:ea typeface="Raleway"/>
                <a:cs typeface="Raleway"/>
                <a:sym typeface="Raleway"/>
              </a:rPr>
              <a:t>.</a:t>
            </a:r>
            <a:endParaRPr sz="1800" b="0"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a:solidFill>
                  <a:srgbClr val="000000"/>
                </a:solidFill>
                <a:latin typeface="Raleway"/>
                <a:ea typeface="Raleway"/>
                <a:cs typeface="Raleway"/>
                <a:sym typeface="Raleway"/>
              </a:rPr>
              <a:t>Data is </a:t>
            </a:r>
            <a:r>
              <a:rPr lang="tr-TR" sz="2400" b="0" i="0" u="none" strike="noStrike" cap="none" dirty="0" err="1">
                <a:solidFill>
                  <a:srgbClr val="000000"/>
                </a:solidFill>
                <a:latin typeface="Raleway"/>
                <a:ea typeface="Raleway"/>
                <a:cs typeface="Raleway"/>
                <a:sym typeface="Raleway"/>
              </a:rPr>
              <a:t>converted</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into</a:t>
            </a:r>
            <a:r>
              <a:rPr lang="tr-TR" sz="2400" b="0" i="0" u="none" strike="noStrike" cap="none" dirty="0">
                <a:solidFill>
                  <a:srgbClr val="000000"/>
                </a:solidFill>
                <a:latin typeface="Raleway"/>
                <a:ea typeface="Raleway"/>
                <a:cs typeface="Raleway"/>
                <a:sym typeface="Raleway"/>
              </a:rPr>
              <a:t> bit </a:t>
            </a:r>
            <a:r>
              <a:rPr lang="tr-TR" sz="2400" b="0" i="0" u="none" strike="noStrike" cap="none" dirty="0" err="1">
                <a:solidFill>
                  <a:srgbClr val="000000"/>
                </a:solidFill>
                <a:latin typeface="Raleway"/>
                <a:ea typeface="Raleway"/>
                <a:cs typeface="Raleway"/>
                <a:sym typeface="Raleway"/>
              </a:rPr>
              <a:t>streams</a:t>
            </a:r>
            <a:endParaRPr sz="2400" b="0" i="0" u="none" strike="noStrike" cap="none" dirty="0">
              <a:solidFill>
                <a:srgbClr val="000000"/>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1"/>
          <p:cNvSpPr txBox="1">
            <a:spLocks noGrp="1"/>
          </p:cNvSpPr>
          <p:nvPr>
            <p:ph type="ctrTitle"/>
          </p:nvPr>
        </p:nvSpPr>
        <p:spPr>
          <a:xfrm>
            <a:off x="1018750" y="2339989"/>
            <a:ext cx="7904700" cy="11598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Data Encapsulation</a:t>
            </a:r>
            <a:endParaRPr sz="4000">
              <a:solidFill>
                <a:srgbClr val="741B47"/>
              </a:solidFill>
              <a:latin typeface="Raleway Medium"/>
              <a:ea typeface="Raleway Medium"/>
              <a:cs typeface="Raleway Medium"/>
              <a:sym typeface="Raleway Medium"/>
            </a:endParaRPr>
          </a:p>
        </p:txBody>
      </p:sp>
      <p:sp>
        <p:nvSpPr>
          <p:cNvPr id="434" name="Google Shape;434;p21"/>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0" i="0" u="none" strike="noStrike" cap="none">
                <a:solidFill>
                  <a:schemeClr val="lt1"/>
                </a:solidFill>
                <a:latin typeface="Raleway Medium"/>
                <a:ea typeface="Raleway Medium"/>
                <a:cs typeface="Raleway Medium"/>
                <a:sym typeface="Raleway Medium"/>
              </a:rPr>
              <a:t>3</a:t>
            </a:r>
            <a:endParaRPr sz="3600" b="0" i="0" u="none" strike="noStrike" cap="none">
              <a:solidFill>
                <a:schemeClr val="lt1"/>
              </a:solidFill>
              <a:latin typeface="Raleway Medium"/>
              <a:ea typeface="Raleway Medium"/>
              <a:cs typeface="Raleway Medium"/>
              <a:sym typeface="Raleway Medium"/>
            </a:endParaRPr>
          </a:p>
        </p:txBody>
      </p:sp>
      <p:sp>
        <p:nvSpPr>
          <p:cNvPr id="435" name="Google Shape;435;p21"/>
          <p:cNvSpPr txBox="1">
            <a:spLocks noGrp="1"/>
          </p:cNvSpPr>
          <p:nvPr>
            <p:ph type="subTitle" idx="1"/>
          </p:nvPr>
        </p:nvSpPr>
        <p:spPr>
          <a:xfrm>
            <a:off x="1085850" y="2921775"/>
            <a:ext cx="69654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1800"/>
              <a:buNone/>
            </a:pPr>
            <a:endParaRPr sz="1800"/>
          </a:p>
          <a:p>
            <a:pPr marL="0" lvl="0" indent="0" algn="l" rtl="0">
              <a:lnSpc>
                <a:spcPct val="110000"/>
              </a:lnSpc>
              <a:spcBef>
                <a:spcPts val="0"/>
              </a:spcBef>
              <a:spcAft>
                <a:spcPts val="0"/>
              </a:spcAft>
              <a:buSzPts val="1800"/>
              <a:buNone/>
            </a:pPr>
            <a:endParaRPr sz="1800"/>
          </a:p>
          <a:p>
            <a:pPr marL="0" lvl="0" indent="0" algn="l" rtl="0">
              <a:lnSpc>
                <a:spcPct val="110000"/>
              </a:lnSpc>
              <a:spcBef>
                <a:spcPts val="0"/>
              </a:spcBef>
              <a:spcAft>
                <a:spcPts val="0"/>
              </a:spcAft>
              <a:buSzPts val="1800"/>
              <a:buNone/>
            </a:pPr>
            <a:endParaRPr sz="1800"/>
          </a:p>
          <a:p>
            <a:pPr marL="0" lvl="0" indent="0" algn="l" rtl="0">
              <a:lnSpc>
                <a:spcPct val="110000"/>
              </a:lnSpc>
              <a:spcBef>
                <a:spcPts val="0"/>
              </a:spcBef>
              <a:spcAft>
                <a:spcPts val="0"/>
              </a:spcAft>
              <a:buSzPts val="1800"/>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tr-TR"/>
              <a:t>15</a:t>
            </a:fld>
            <a:endParaRPr/>
          </a:p>
        </p:txBody>
      </p:sp>
      <p:sp>
        <p:nvSpPr>
          <p:cNvPr id="441" name="Google Shape;441;p22"/>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3400">
                <a:solidFill>
                  <a:srgbClr val="741B47"/>
                </a:solidFill>
                <a:latin typeface="Raleway Medium"/>
                <a:ea typeface="Raleway Medium"/>
                <a:cs typeface="Raleway Medium"/>
                <a:sym typeface="Raleway Medium"/>
              </a:rPr>
              <a:t>Data Encapsulation</a:t>
            </a:r>
            <a:endParaRPr sz="34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34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34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34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sp>
        <p:nvSpPr>
          <p:cNvPr id="442" name="Google Shape;442;p22"/>
          <p:cNvSpPr txBox="1"/>
          <p:nvPr/>
        </p:nvSpPr>
        <p:spPr>
          <a:xfrm>
            <a:off x="152550" y="662750"/>
            <a:ext cx="8838900" cy="2336400"/>
          </a:xfrm>
          <a:prstGeom prst="rect">
            <a:avLst/>
          </a:prstGeom>
          <a:solidFill>
            <a:srgbClr val="FFFFFF"/>
          </a:solidFill>
          <a:ln>
            <a:noFill/>
          </a:ln>
        </p:spPr>
        <p:txBody>
          <a:bodyPr spcFirstLastPara="1" wrap="square" lIns="91425" tIns="91425" rIns="91425" bIns="91425" anchor="t" anchorCtr="0">
            <a:noAutofit/>
          </a:bodyPr>
          <a:lstStyle/>
          <a:p>
            <a:pPr marL="457200" marR="0" lvl="0" indent="-368300" algn="l" rtl="0">
              <a:lnSpc>
                <a:spcPct val="100000"/>
              </a:lnSpc>
              <a:spcBef>
                <a:spcPts val="0"/>
              </a:spcBef>
              <a:spcAft>
                <a:spcPts val="0"/>
              </a:spcAft>
              <a:buClr>
                <a:srgbClr val="000000"/>
              </a:buClr>
              <a:buSzPts val="2200"/>
              <a:buFont typeface="Raleway"/>
              <a:buChar char="●"/>
            </a:pPr>
            <a:r>
              <a:rPr lang="tr-TR" sz="2200" b="0" i="0" u="none" strike="noStrike" cap="none">
                <a:solidFill>
                  <a:srgbClr val="000000"/>
                </a:solidFill>
                <a:latin typeface="Raleway"/>
                <a:ea typeface="Raleway"/>
                <a:cs typeface="Raleway"/>
                <a:sym typeface="Raleway"/>
              </a:rPr>
              <a:t>For two nodes communicate they must use the same protocol</a:t>
            </a:r>
            <a:endParaRPr sz="22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Raleway"/>
              <a:ea typeface="Raleway"/>
              <a:cs typeface="Raleway"/>
              <a:sym typeface="Raleway"/>
            </a:endParaRPr>
          </a:p>
          <a:p>
            <a:pPr marL="457200" marR="0" lvl="0" indent="-368300" algn="l" rtl="0">
              <a:lnSpc>
                <a:spcPct val="100000"/>
              </a:lnSpc>
              <a:spcBef>
                <a:spcPts val="0"/>
              </a:spcBef>
              <a:spcAft>
                <a:spcPts val="0"/>
              </a:spcAft>
              <a:buClr>
                <a:srgbClr val="000000"/>
              </a:buClr>
              <a:buSzPts val="2200"/>
              <a:buFont typeface="Raleway"/>
              <a:buChar char="●"/>
            </a:pPr>
            <a:r>
              <a:rPr lang="tr-TR" sz="2200" b="0" i="0" u="none" strike="noStrike" cap="none">
                <a:solidFill>
                  <a:srgbClr val="000000"/>
                </a:solidFill>
                <a:latin typeface="Raleway"/>
                <a:ea typeface="Raleway"/>
                <a:cs typeface="Raleway"/>
                <a:sym typeface="Raleway"/>
              </a:rPr>
              <a:t>Each layer </a:t>
            </a:r>
            <a:r>
              <a:rPr lang="tr-TR" sz="2200" b="0" i="1" u="none" strike="noStrike" cap="none">
                <a:solidFill>
                  <a:srgbClr val="000000"/>
                </a:solidFill>
                <a:latin typeface="Raleway"/>
                <a:ea typeface="Raleway"/>
                <a:cs typeface="Raleway"/>
                <a:sym typeface="Raleway"/>
              </a:rPr>
              <a:t>(OSI or DoD)</a:t>
            </a:r>
            <a:r>
              <a:rPr lang="tr-TR" sz="2200" b="0" i="0" u="none" strike="noStrike" cap="none">
                <a:solidFill>
                  <a:srgbClr val="000000"/>
                </a:solidFill>
                <a:latin typeface="Raleway"/>
                <a:ea typeface="Raleway"/>
                <a:cs typeface="Raleway"/>
                <a:sym typeface="Raleway"/>
              </a:rPr>
              <a:t> communicates with its equivalent layer on the other node via the lower layers of the model</a:t>
            </a:r>
            <a:endParaRPr sz="2200" b="0" i="0" u="none" strike="noStrike" cap="none">
              <a:solidFill>
                <a:srgbClr val="000000"/>
              </a:solidFill>
              <a:latin typeface="Raleway"/>
              <a:ea typeface="Raleway"/>
              <a:cs typeface="Raleway"/>
              <a:sym typeface="Raleway"/>
            </a:endParaRPr>
          </a:p>
          <a:p>
            <a:pPr marL="45720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Raleway"/>
              <a:ea typeface="Raleway"/>
              <a:cs typeface="Raleway"/>
              <a:sym typeface="Raleway"/>
            </a:endParaRPr>
          </a:p>
          <a:p>
            <a:pPr marL="457200" marR="0" lvl="0" indent="-368300" algn="l" rtl="0">
              <a:lnSpc>
                <a:spcPct val="100000"/>
              </a:lnSpc>
              <a:spcBef>
                <a:spcPts val="0"/>
              </a:spcBef>
              <a:spcAft>
                <a:spcPts val="0"/>
              </a:spcAft>
              <a:buClr>
                <a:srgbClr val="000000"/>
              </a:buClr>
              <a:buSzPts val="2200"/>
              <a:buFont typeface="Raleway"/>
              <a:buChar char="●"/>
            </a:pPr>
            <a:r>
              <a:rPr lang="tr-TR" sz="2200" b="0" i="0" u="none" strike="noStrike" cap="none">
                <a:solidFill>
                  <a:srgbClr val="000000"/>
                </a:solidFill>
                <a:latin typeface="Raleway"/>
                <a:ea typeface="Raleway"/>
                <a:cs typeface="Raleway"/>
                <a:sym typeface="Raleway"/>
              </a:rPr>
              <a:t>Each layer provides services for the layer above and uses the services of the layer below</a:t>
            </a:r>
            <a:endParaRPr sz="22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16</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448" name="Google Shape;448;p23"/>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Data Encapsulation</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pic>
        <p:nvPicPr>
          <p:cNvPr id="449" name="Google Shape;449;p23"/>
          <p:cNvPicPr preferRelativeResize="0"/>
          <p:nvPr/>
        </p:nvPicPr>
        <p:blipFill>
          <a:blip r:embed="rId3">
            <a:alphaModFix/>
          </a:blip>
          <a:stretch>
            <a:fillRect/>
          </a:stretch>
        </p:blipFill>
        <p:spPr>
          <a:xfrm>
            <a:off x="1406100" y="848900"/>
            <a:ext cx="6885175" cy="363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17</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455" name="Google Shape;455;p24"/>
          <p:cNvSpPr txBox="1">
            <a:spLocks noGrp="1"/>
          </p:cNvSpPr>
          <p:nvPr>
            <p:ph type="title"/>
          </p:nvPr>
        </p:nvSpPr>
        <p:spPr>
          <a:xfrm>
            <a:off x="431800" y="173800"/>
            <a:ext cx="85398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tr-TR" sz="3400">
                <a:solidFill>
                  <a:srgbClr val="741B47"/>
                </a:solidFill>
                <a:latin typeface="Raleway Medium"/>
                <a:ea typeface="Raleway Medium"/>
                <a:cs typeface="Raleway Medium"/>
                <a:sym typeface="Raleway Medium"/>
              </a:rPr>
              <a:t>Data Encapsulation</a:t>
            </a: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None/>
            </a:pPr>
            <a:endParaRPr sz="3400">
              <a:solidFill>
                <a:srgbClr val="741B47"/>
              </a:solidFill>
              <a:latin typeface="Raleway Medium"/>
              <a:ea typeface="Raleway Medium"/>
              <a:cs typeface="Raleway Medium"/>
              <a:sym typeface="Raleway Medium"/>
            </a:endParaRPr>
          </a:p>
          <a:p>
            <a:pPr marL="0" lvl="0" indent="0" algn="l" rtl="0">
              <a:spcBef>
                <a:spcPts val="0"/>
              </a:spcBef>
              <a:spcAft>
                <a:spcPts val="0"/>
              </a:spcAft>
              <a:buSzPts val="4800"/>
              <a:buNone/>
            </a:pPr>
            <a:endParaRPr sz="3400">
              <a:solidFill>
                <a:srgbClr val="741B47"/>
              </a:solidFill>
              <a:latin typeface="Raleway Medium"/>
              <a:ea typeface="Raleway Medium"/>
              <a:cs typeface="Raleway Medium"/>
              <a:sym typeface="Raleway Medium"/>
            </a:endParaRPr>
          </a:p>
        </p:txBody>
      </p:sp>
      <p:pic>
        <p:nvPicPr>
          <p:cNvPr id="456" name="Google Shape;456;p24" descr="Data Encapsulation and De-encapsulation Explained"/>
          <p:cNvPicPr preferRelativeResize="0"/>
          <p:nvPr/>
        </p:nvPicPr>
        <p:blipFill>
          <a:blip r:embed="rId3">
            <a:alphaModFix/>
          </a:blip>
          <a:stretch>
            <a:fillRect/>
          </a:stretch>
        </p:blipFill>
        <p:spPr>
          <a:xfrm>
            <a:off x="950350" y="651300"/>
            <a:ext cx="6960362" cy="4530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5"/>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18</a:t>
            </a:fld>
            <a:endParaRPr/>
          </a:p>
        </p:txBody>
      </p:sp>
      <p:grpSp>
        <p:nvGrpSpPr>
          <p:cNvPr id="462" name="Google Shape;462;p25"/>
          <p:cNvGrpSpPr/>
          <p:nvPr/>
        </p:nvGrpSpPr>
        <p:grpSpPr>
          <a:xfrm>
            <a:off x="5410301" y="719490"/>
            <a:ext cx="3356124" cy="3829046"/>
            <a:chOff x="2602525" y="317054"/>
            <a:chExt cx="4174283" cy="4762495"/>
          </a:xfrm>
        </p:grpSpPr>
        <p:sp>
          <p:nvSpPr>
            <p:cNvPr id="463" name="Google Shape;463;p25"/>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4" name="Google Shape;464;p25"/>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5" name="Google Shape;465;p25"/>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6" name="Google Shape;466;p25"/>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7" name="Google Shape;467;p25"/>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8" name="Google Shape;468;p25"/>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9" name="Google Shape;469;p25"/>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0" name="Google Shape;470;p25"/>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1" name="Google Shape;471;p25"/>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2" name="Google Shape;472;p25"/>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3" name="Google Shape;473;p25"/>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4" name="Google Shape;474;p25"/>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5" name="Google Shape;475;p25"/>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6" name="Google Shape;476;p25"/>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7" name="Google Shape;477;p25"/>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8" name="Google Shape;478;p25"/>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9" name="Google Shape;479;p25"/>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0" name="Google Shape;480;p25"/>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1" name="Google Shape;481;p25"/>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2" name="Google Shape;482;p25"/>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3" name="Google Shape;483;p25"/>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4" name="Google Shape;484;p25"/>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5" name="Google Shape;485;p25"/>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6" name="Google Shape;486;p25"/>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7" name="Google Shape;487;p25"/>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8" name="Google Shape;488;p25"/>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9" name="Google Shape;489;p25"/>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0" name="Google Shape;490;p25"/>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1" name="Google Shape;491;p25"/>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2" name="Google Shape;492;p25"/>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3" name="Google Shape;493;p25"/>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4" name="Google Shape;494;p25"/>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5" name="Google Shape;495;p25"/>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6" name="Google Shape;496;p25"/>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7" name="Google Shape;497;p25"/>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8" name="Google Shape;498;p25"/>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9" name="Google Shape;499;p25"/>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0" name="Google Shape;500;p25"/>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1" name="Google Shape;501;p25"/>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2" name="Google Shape;502;p25"/>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3" name="Google Shape;503;p25"/>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4" name="Google Shape;504;p25"/>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5" name="Google Shape;505;p25"/>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6" name="Google Shape;506;p25"/>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7" name="Google Shape;507;p25"/>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862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8" name="Google Shape;508;p25"/>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9" name="Google Shape;509;p25"/>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0" name="Google Shape;510;p25"/>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1" name="Google Shape;511;p25"/>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2" name="Google Shape;512;p25"/>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 name="Google Shape;513;p25"/>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4" name="Google Shape;514;p25"/>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5" name="Google Shape;515;p25"/>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6" name="Google Shape;516;p25"/>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7" name="Google Shape;517;p25"/>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8" name="Google Shape;518;p25"/>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9" name="Google Shape;519;p25"/>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520" name="Google Shape;520;p25"/>
            <p:cNvGrpSpPr/>
            <p:nvPr/>
          </p:nvGrpSpPr>
          <p:grpSpPr>
            <a:xfrm>
              <a:off x="2941619" y="3895613"/>
              <a:ext cx="483621" cy="510995"/>
              <a:chOff x="4345944" y="4626313"/>
              <a:chExt cx="483621" cy="510995"/>
            </a:xfrm>
          </p:grpSpPr>
          <p:grpSp>
            <p:nvGrpSpPr>
              <p:cNvPr id="521" name="Google Shape;521;p25"/>
              <p:cNvGrpSpPr/>
              <p:nvPr/>
            </p:nvGrpSpPr>
            <p:grpSpPr>
              <a:xfrm>
                <a:off x="4345944" y="4852987"/>
                <a:ext cx="474200" cy="284321"/>
                <a:chOff x="4345944" y="4852987"/>
                <a:chExt cx="474200" cy="284321"/>
              </a:xfrm>
            </p:grpSpPr>
            <p:sp>
              <p:nvSpPr>
                <p:cNvPr id="522" name="Google Shape;522;p25"/>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3" name="Google Shape;523;p25"/>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4" name="Google Shape;524;p25"/>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525" name="Google Shape;525;p25"/>
                <p:cNvGrpSpPr/>
                <p:nvPr/>
              </p:nvGrpSpPr>
              <p:grpSpPr>
                <a:xfrm>
                  <a:off x="4457040" y="4985575"/>
                  <a:ext cx="133724" cy="77247"/>
                  <a:chOff x="4457040" y="4985575"/>
                  <a:chExt cx="133724" cy="77247"/>
                </a:xfrm>
              </p:grpSpPr>
              <p:sp>
                <p:nvSpPr>
                  <p:cNvPr id="526" name="Google Shape;526;p25"/>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7" name="Google Shape;527;p25"/>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28" name="Google Shape;528;p25"/>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9" name="Google Shape;529;p25"/>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0" name="Google Shape;530;p25"/>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1" name="Google Shape;531;p25"/>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2" name="Google Shape;532;p25"/>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3" name="Google Shape;533;p25"/>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4" name="Google Shape;534;p25"/>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5" name="Google Shape;535;p25"/>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6" name="Google Shape;536;p25"/>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7" name="Google Shape;537;p25"/>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8" name="Google Shape;538;p25"/>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9" name="Google Shape;539;p25"/>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0" name="Google Shape;540;p25"/>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1" name="Google Shape;541;p25"/>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2" name="Google Shape;542;p25"/>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3" name="Google Shape;543;p25"/>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4" name="Google Shape;544;p25"/>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5" name="Google Shape;545;p25"/>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6" name="Google Shape;546;p25"/>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7" name="Google Shape;547;p25"/>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8" name="Google Shape;548;p25"/>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9" name="Google Shape;549;p25"/>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0" name="Google Shape;550;p25"/>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1" name="Google Shape;551;p25"/>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2" name="Google Shape;552;p25"/>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3" name="Google Shape;553;p25"/>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4" name="Google Shape;554;p25"/>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5" name="Google Shape;555;p25"/>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6" name="Google Shape;556;p25"/>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7" name="Google Shape;557;p25"/>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8" name="Google Shape;558;p25"/>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9" name="Google Shape;559;p25"/>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0" name="Google Shape;560;p25"/>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1" name="Google Shape;561;p25"/>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2" name="Google Shape;562;p25"/>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3" name="Google Shape;563;p25"/>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4" name="Google Shape;564;p25"/>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5" name="Google Shape;565;p25"/>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6" name="Google Shape;566;p25"/>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7" name="Google Shape;567;p25"/>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8" name="Google Shape;568;p25"/>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9" name="Google Shape;569;p25"/>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0" name="Google Shape;570;p25"/>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1" name="Google Shape;571;p25"/>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2" name="Google Shape;572;p25"/>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3" name="Google Shape;573;p25"/>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4" name="Google Shape;574;p25"/>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5" name="Google Shape;575;p25"/>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6" name="Google Shape;576;p25"/>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7" name="Google Shape;577;p25"/>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8" name="Google Shape;578;p25"/>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9" name="Google Shape;579;p25"/>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0" name="Google Shape;580;p25"/>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1" name="Google Shape;581;p25"/>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2" name="Google Shape;582;p25"/>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3" name="Google Shape;583;p25"/>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4" name="Google Shape;584;p25"/>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5" name="Google Shape;585;p25"/>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6" name="Google Shape;586;p25"/>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7" name="Google Shape;587;p25"/>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8" name="Google Shape;588;p25"/>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9" name="Google Shape;589;p25"/>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0" name="Google Shape;590;p25"/>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1" name="Google Shape;591;p25"/>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92" name="Google Shape;592;p25"/>
              <p:cNvGrpSpPr/>
              <p:nvPr/>
            </p:nvGrpSpPr>
            <p:grpSpPr>
              <a:xfrm>
                <a:off x="4543079" y="4626313"/>
                <a:ext cx="286486" cy="386884"/>
                <a:chOff x="4543079" y="4626313"/>
                <a:chExt cx="286486" cy="386884"/>
              </a:xfrm>
            </p:grpSpPr>
            <p:grpSp>
              <p:nvGrpSpPr>
                <p:cNvPr id="593" name="Google Shape;593;p25"/>
                <p:cNvGrpSpPr/>
                <p:nvPr/>
              </p:nvGrpSpPr>
              <p:grpSpPr>
                <a:xfrm>
                  <a:off x="4543079" y="4626313"/>
                  <a:ext cx="286486" cy="386884"/>
                  <a:chOff x="4543079" y="4626313"/>
                  <a:chExt cx="286486" cy="386884"/>
                </a:xfrm>
              </p:grpSpPr>
              <p:sp>
                <p:nvSpPr>
                  <p:cNvPr id="594" name="Google Shape;594;p25"/>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5" name="Google Shape;595;p25"/>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6" name="Google Shape;596;p25"/>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7" name="Google Shape;597;p25"/>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8" name="Google Shape;598;p25"/>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99" name="Google Shape;599;p25"/>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0" name="Google Shape;600;p25"/>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1" name="Google Shape;601;p25"/>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602" name="Google Shape;602;p25"/>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3" name="Google Shape;603;p25"/>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4" name="Google Shape;604;p25"/>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5" name="Google Shape;605;p25"/>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6" name="Google Shape;606;p25"/>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7" name="Google Shape;607;p25"/>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608" name="Google Shape;608;p25"/>
          <p:cNvSpPr txBox="1">
            <a:spLocks noGrp="1"/>
          </p:cNvSpPr>
          <p:nvPr>
            <p:ph type="ctrTitle" idx="4294967295"/>
          </p:nvPr>
        </p:nvSpPr>
        <p:spPr>
          <a:xfrm>
            <a:off x="685800" y="1202438"/>
            <a:ext cx="4343700" cy="8328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chemeClr val="accent2"/>
              </a:buClr>
              <a:buSzPts val="4800"/>
              <a:buFont typeface="Raleway SemiBold"/>
              <a:buNone/>
            </a:pPr>
            <a:r>
              <a:rPr lang="tr-TR" sz="7200" b="0" i="0" u="none" strike="noStrike" cap="none">
                <a:solidFill>
                  <a:srgbClr val="741B47"/>
                </a:solidFill>
                <a:latin typeface="Raleway SemiBold"/>
                <a:ea typeface="Raleway SemiBold"/>
                <a:cs typeface="Raleway SemiBold"/>
                <a:sym typeface="Raleway SemiBold"/>
              </a:rPr>
              <a:t>THANKS!</a:t>
            </a:r>
            <a:endParaRPr sz="7200" b="0" i="0" u="none" strike="noStrike" cap="none">
              <a:solidFill>
                <a:srgbClr val="741B47"/>
              </a:solidFill>
              <a:latin typeface="Raleway SemiBold"/>
              <a:ea typeface="Raleway SemiBold"/>
              <a:cs typeface="Raleway SemiBold"/>
              <a:sym typeface="Raleway SemiBold"/>
            </a:endParaRPr>
          </a:p>
        </p:txBody>
      </p:sp>
      <p:sp>
        <p:nvSpPr>
          <p:cNvPr id="609" name="Google Shape;609;p25"/>
          <p:cNvSpPr txBox="1">
            <a:spLocks noGrp="1"/>
          </p:cNvSpPr>
          <p:nvPr>
            <p:ph type="subTitle" idx="4294967295"/>
          </p:nvPr>
        </p:nvSpPr>
        <p:spPr>
          <a:xfrm>
            <a:off x="685800" y="2021059"/>
            <a:ext cx="4343700" cy="19200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600"/>
              </a:spcBef>
              <a:spcAft>
                <a:spcPts val="0"/>
              </a:spcAft>
              <a:buClr>
                <a:schemeClr val="accent1"/>
              </a:buClr>
              <a:buSzPts val="1800"/>
              <a:buFont typeface="Barlow Light"/>
              <a:buNone/>
            </a:pPr>
            <a:r>
              <a:rPr lang="tr-TR" sz="3600" b="1" i="0" u="none" strike="noStrike" cap="none">
                <a:solidFill>
                  <a:srgbClr val="000000"/>
                </a:solidFill>
                <a:latin typeface="Barlow"/>
                <a:ea typeface="Barlow"/>
                <a:cs typeface="Barlow"/>
                <a:sym typeface="Barlow"/>
              </a:rPr>
              <a:t>Any questions?</a:t>
            </a:r>
            <a:endParaRPr sz="3600" b="1" i="0" u="none" strike="noStrike" cap="none">
              <a:solidFill>
                <a:srgbClr val="000000"/>
              </a:solidFill>
              <a:latin typeface="Barlow"/>
              <a:ea typeface="Barlow"/>
              <a:cs typeface="Barlow"/>
              <a:sym typeface="Barlow"/>
            </a:endParaRPr>
          </a:p>
        </p:txBody>
      </p:sp>
      <p:pic>
        <p:nvPicPr>
          <p:cNvPr id="610" name="Google Shape;610;p25"/>
          <p:cNvPicPr preferRelativeResize="0"/>
          <p:nvPr/>
        </p:nvPicPr>
        <p:blipFill rotWithShape="1">
          <a:blip r:embed="rId3">
            <a:alphaModFix/>
          </a:blip>
          <a:srcRect/>
          <a:stretch/>
        </p:blipFill>
        <p:spPr>
          <a:xfrm>
            <a:off x="4512147" y="623245"/>
            <a:ext cx="2361997" cy="25834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9"/>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2</a:t>
            </a:fld>
            <a:endParaRPr/>
          </a:p>
        </p:txBody>
      </p:sp>
      <p:sp>
        <p:nvSpPr>
          <p:cNvPr id="332" name="Google Shape;332;p9"/>
          <p:cNvSpPr txBox="1">
            <a:spLocks noGrp="1"/>
          </p:cNvSpPr>
          <p:nvPr>
            <p:ph type="ctrTitle" idx="4294967295"/>
          </p:nvPr>
        </p:nvSpPr>
        <p:spPr>
          <a:xfrm>
            <a:off x="1264525" y="0"/>
            <a:ext cx="6690600" cy="654600"/>
          </a:xfrm>
          <a:prstGeom prst="rect">
            <a:avLst/>
          </a:prstGeom>
          <a:noFill/>
          <a:ln>
            <a:noFill/>
          </a:ln>
        </p:spPr>
        <p:txBody>
          <a:bodyPr spcFirstLastPara="1" wrap="square" lIns="0" tIns="0" rIns="0" bIns="0" anchor="b" anchorCtr="0">
            <a:noAutofit/>
          </a:bodyPr>
          <a:lstStyle/>
          <a:p>
            <a:pPr marL="0" marR="0" lvl="0" indent="0" algn="ctr" rtl="0">
              <a:lnSpc>
                <a:spcPct val="80000"/>
              </a:lnSpc>
              <a:spcBef>
                <a:spcPts val="0"/>
              </a:spcBef>
              <a:spcAft>
                <a:spcPts val="0"/>
              </a:spcAft>
              <a:buClr>
                <a:schemeClr val="accent2"/>
              </a:buClr>
              <a:buSzPts val="4800"/>
              <a:buFont typeface="Raleway SemiBold"/>
              <a:buNone/>
            </a:pPr>
            <a:r>
              <a:rPr lang="tr-TR" sz="4800" b="0" i="0" u="none" strike="noStrike" cap="none">
                <a:solidFill>
                  <a:srgbClr val="741B47"/>
                </a:solidFill>
                <a:latin typeface="Raleway Medium"/>
                <a:ea typeface="Raleway Medium"/>
                <a:cs typeface="Raleway Medium"/>
                <a:sym typeface="Raleway Medium"/>
              </a:rPr>
              <a:t>Table of Contents</a:t>
            </a:r>
            <a:endParaRPr sz="4800" b="0" i="0" u="none" strike="noStrike" cap="none">
              <a:solidFill>
                <a:srgbClr val="741B47"/>
              </a:solidFill>
              <a:latin typeface="Raleway Medium"/>
              <a:ea typeface="Raleway Medium"/>
              <a:cs typeface="Raleway Medium"/>
              <a:sym typeface="Raleway Medium"/>
            </a:endParaRPr>
          </a:p>
        </p:txBody>
      </p:sp>
      <p:sp>
        <p:nvSpPr>
          <p:cNvPr id="333" name="Google Shape;333;p9"/>
          <p:cNvSpPr txBox="1">
            <a:spLocks noGrp="1"/>
          </p:cNvSpPr>
          <p:nvPr>
            <p:ph type="subTitle" idx="4294967295"/>
          </p:nvPr>
        </p:nvSpPr>
        <p:spPr>
          <a:xfrm>
            <a:off x="845725" y="1763075"/>
            <a:ext cx="7842300" cy="2529900"/>
          </a:xfrm>
          <a:prstGeom prst="rect">
            <a:avLst/>
          </a:prstGeom>
          <a:noFill/>
          <a:ln>
            <a:noFill/>
          </a:ln>
        </p:spPr>
        <p:txBody>
          <a:bodyPr spcFirstLastPara="1" wrap="square" lIns="0" tIns="0" rIns="0" bIns="0" anchor="t" anchorCtr="0">
            <a:noAutofit/>
          </a:bodyPr>
          <a:lstStyle/>
          <a:p>
            <a:pPr marL="457200" marR="0" lvl="0" indent="-457200" algn="l" rtl="0">
              <a:lnSpc>
                <a:spcPct val="110000"/>
              </a:lnSpc>
              <a:spcBef>
                <a:spcPts val="600"/>
              </a:spcBef>
              <a:spcAft>
                <a:spcPts val="0"/>
              </a:spcAft>
              <a:buClr>
                <a:srgbClr val="741B47"/>
              </a:buClr>
              <a:buSzPts val="3600"/>
              <a:buFont typeface="Raleway"/>
              <a:buChar char="▶"/>
            </a:pPr>
            <a:r>
              <a:rPr lang="tr-TR" sz="3600" b="0" i="0" u="none" strike="noStrike" cap="none">
                <a:solidFill>
                  <a:schemeClr val="dk1"/>
                </a:solidFill>
                <a:latin typeface="Raleway"/>
                <a:ea typeface="Raleway"/>
                <a:cs typeface="Raleway"/>
                <a:sym typeface="Raleway"/>
              </a:rPr>
              <a:t>What is OSI Reference Model?</a:t>
            </a:r>
            <a:endParaRPr sz="3600" b="0" i="0" u="none" strike="noStrike" cap="none">
              <a:solidFill>
                <a:schemeClr val="dk1"/>
              </a:solidFill>
              <a:latin typeface="Raleway"/>
              <a:ea typeface="Raleway"/>
              <a:cs typeface="Raleway"/>
              <a:sym typeface="Raleway"/>
            </a:endParaRPr>
          </a:p>
          <a:p>
            <a:pPr marL="457200" marR="0" lvl="0" indent="-457200" algn="l" rtl="0">
              <a:lnSpc>
                <a:spcPct val="110000"/>
              </a:lnSpc>
              <a:spcBef>
                <a:spcPts val="600"/>
              </a:spcBef>
              <a:spcAft>
                <a:spcPts val="0"/>
              </a:spcAft>
              <a:buClr>
                <a:srgbClr val="741B47"/>
              </a:buClr>
              <a:buSzPts val="3600"/>
              <a:buFont typeface="Raleway"/>
              <a:buChar char="▶"/>
            </a:pPr>
            <a:r>
              <a:rPr lang="tr-TR" sz="3600" b="0" i="0" u="none" strike="noStrike" cap="none">
                <a:solidFill>
                  <a:schemeClr val="dk1"/>
                </a:solidFill>
                <a:latin typeface="Raleway"/>
                <a:ea typeface="Raleway"/>
                <a:cs typeface="Raleway"/>
                <a:sym typeface="Raleway"/>
              </a:rPr>
              <a:t>Layers of OSI Model</a:t>
            </a:r>
            <a:endParaRPr sz="3600" b="0" i="0" u="none" strike="noStrike" cap="none">
              <a:solidFill>
                <a:schemeClr val="dk1"/>
              </a:solidFill>
              <a:latin typeface="Raleway"/>
              <a:ea typeface="Raleway"/>
              <a:cs typeface="Raleway"/>
              <a:sym typeface="Raleway"/>
            </a:endParaRPr>
          </a:p>
          <a:p>
            <a:pPr marL="457200" marR="0" lvl="0" indent="-457200" algn="l" rtl="0">
              <a:lnSpc>
                <a:spcPct val="110000"/>
              </a:lnSpc>
              <a:spcBef>
                <a:spcPts val="600"/>
              </a:spcBef>
              <a:spcAft>
                <a:spcPts val="0"/>
              </a:spcAft>
              <a:buClr>
                <a:srgbClr val="741B47"/>
              </a:buClr>
              <a:buSzPts val="3600"/>
              <a:buFont typeface="Raleway"/>
              <a:buChar char="▶"/>
            </a:pPr>
            <a:r>
              <a:rPr lang="tr-TR" sz="3600" b="0" i="0" u="none" strike="noStrike" cap="none">
                <a:solidFill>
                  <a:schemeClr val="dk1"/>
                </a:solidFill>
                <a:latin typeface="Raleway"/>
                <a:ea typeface="Raleway"/>
                <a:cs typeface="Raleway"/>
                <a:sym typeface="Raleway"/>
              </a:rPr>
              <a:t>Data Encapsulation</a:t>
            </a:r>
            <a:endParaRPr sz="3600" b="0" i="0" u="none" strike="noStrike" cap="none">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0"/>
          <p:cNvSpPr txBox="1">
            <a:spLocks noGrp="1"/>
          </p:cNvSpPr>
          <p:nvPr>
            <p:ph type="ctrTitle"/>
          </p:nvPr>
        </p:nvSpPr>
        <p:spPr>
          <a:xfrm>
            <a:off x="1085850" y="1991850"/>
            <a:ext cx="7195500" cy="1159800"/>
          </a:xfrm>
          <a:prstGeom prst="rect">
            <a:avLst/>
          </a:prstGeom>
          <a:noFill/>
          <a:ln>
            <a:noFill/>
          </a:ln>
        </p:spPr>
        <p:txBody>
          <a:bodyPr spcFirstLastPara="1" wrap="square" lIns="0" tIns="0" rIns="0" bIns="0" anchor="ctr"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What is OSI Reference Model?</a:t>
            </a:r>
            <a:endParaRPr sz="3600">
              <a:solidFill>
                <a:srgbClr val="741B47"/>
              </a:solidFill>
              <a:latin typeface="Raleway Medium"/>
              <a:ea typeface="Raleway Medium"/>
              <a:cs typeface="Raleway Medium"/>
              <a:sym typeface="Raleway Medium"/>
            </a:endParaRPr>
          </a:p>
        </p:txBody>
      </p:sp>
      <p:sp>
        <p:nvSpPr>
          <p:cNvPr id="339" name="Google Shape;339;p10"/>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0" i="0" u="none" strike="noStrike" cap="none">
                <a:solidFill>
                  <a:schemeClr val="lt1"/>
                </a:solidFill>
                <a:latin typeface="Raleway Medium"/>
                <a:ea typeface="Raleway Medium"/>
                <a:cs typeface="Raleway Medium"/>
                <a:sym typeface="Raleway Medium"/>
              </a:rPr>
              <a:t>1</a:t>
            </a:r>
            <a:endParaRPr sz="3600" b="0" i="0" u="none" strike="noStrike" cap="none">
              <a:solidFill>
                <a:schemeClr val="lt1"/>
              </a:solidFill>
              <a:latin typeface="Raleway Medium"/>
              <a:ea typeface="Raleway Medium"/>
              <a:cs typeface="Raleway Medium"/>
              <a:sym typeface="Raleway Medium"/>
            </a:endParaRPr>
          </a:p>
        </p:txBody>
      </p:sp>
      <p:sp>
        <p:nvSpPr>
          <p:cNvPr id="340" name="Google Shape;340;p10"/>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1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4</a:t>
            </a:fld>
            <a:endParaRPr/>
          </a:p>
        </p:txBody>
      </p:sp>
      <p:sp>
        <p:nvSpPr>
          <p:cNvPr id="346" name="Google Shape;346;p11"/>
          <p:cNvSpPr txBox="1">
            <a:spLocks noGrp="1"/>
          </p:cNvSpPr>
          <p:nvPr>
            <p:ph type="title"/>
          </p:nvPr>
        </p:nvSpPr>
        <p:spPr>
          <a:xfrm>
            <a:off x="431800" y="173800"/>
            <a:ext cx="79836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What is OSI Reference Model?</a:t>
            </a:r>
            <a:endParaRPr sz="4000">
              <a:solidFill>
                <a:srgbClr val="419DD3"/>
              </a:solidFill>
              <a:latin typeface="Raleway Medium"/>
              <a:ea typeface="Raleway Medium"/>
              <a:cs typeface="Raleway Medium"/>
              <a:sym typeface="Raleway Medium"/>
            </a:endParaRPr>
          </a:p>
        </p:txBody>
      </p:sp>
      <p:sp>
        <p:nvSpPr>
          <p:cNvPr id="347" name="Google Shape;347;p11"/>
          <p:cNvSpPr txBox="1"/>
          <p:nvPr/>
        </p:nvSpPr>
        <p:spPr>
          <a:xfrm>
            <a:off x="267000" y="1687600"/>
            <a:ext cx="8610000" cy="1938600"/>
          </a:xfrm>
          <a:prstGeom prst="rect">
            <a:avLst/>
          </a:prstGeom>
          <a:noFill/>
          <a:ln>
            <a:noFill/>
          </a:ln>
        </p:spPr>
        <p:txBody>
          <a:bodyPr spcFirstLastPara="1" wrap="square" lIns="91425" tIns="91425" rIns="91425" bIns="91425" anchor="t" anchorCtr="0">
            <a:noAutofit/>
          </a:bodyPr>
          <a:lstStyle/>
          <a:p>
            <a:pPr marL="0" marR="0" lvl="0" indent="457200" algn="l" rtl="0">
              <a:lnSpc>
                <a:spcPct val="100000"/>
              </a:lnSpc>
              <a:spcBef>
                <a:spcPts val="0"/>
              </a:spcBef>
              <a:spcAft>
                <a:spcPts val="0"/>
              </a:spcAft>
              <a:buClr>
                <a:srgbClr val="000000"/>
              </a:buClr>
              <a:buSzPts val="2400"/>
              <a:buFont typeface="Arial"/>
              <a:buNone/>
            </a:pPr>
            <a:r>
              <a:rPr lang="tr-TR" sz="2400" b="0" i="0" u="none" strike="noStrike" cap="none">
                <a:solidFill>
                  <a:srgbClr val="000000"/>
                </a:solidFill>
                <a:latin typeface="Raleway"/>
                <a:ea typeface="Raleway"/>
                <a:cs typeface="Raleway"/>
                <a:sym typeface="Raleway"/>
              </a:rPr>
              <a:t>The </a:t>
            </a:r>
            <a:r>
              <a:rPr lang="tr-TR" sz="2400" b="1" i="0" u="none" strike="noStrike" cap="none">
                <a:solidFill>
                  <a:srgbClr val="000000"/>
                </a:solidFill>
                <a:latin typeface="Raleway"/>
                <a:ea typeface="Raleway"/>
                <a:cs typeface="Raleway"/>
                <a:sym typeface="Raleway"/>
              </a:rPr>
              <a:t>OSI</a:t>
            </a:r>
            <a:r>
              <a:rPr lang="tr-TR" sz="2400" b="0" i="0" u="none" strike="noStrike" cap="none">
                <a:solidFill>
                  <a:srgbClr val="000000"/>
                </a:solidFill>
                <a:latin typeface="Raleway"/>
                <a:ea typeface="Raleway"/>
                <a:cs typeface="Raleway"/>
                <a:sym typeface="Raleway"/>
              </a:rPr>
              <a:t> provides a standard for different computer systems to be able to communicate with each other</a:t>
            </a: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0" marR="0" lvl="0" indent="457200" algn="l" rtl="0">
              <a:lnSpc>
                <a:spcPct val="100000"/>
              </a:lnSpc>
              <a:spcBef>
                <a:spcPts val="0"/>
              </a:spcBef>
              <a:spcAft>
                <a:spcPts val="0"/>
              </a:spcAft>
              <a:buClr>
                <a:srgbClr val="000000"/>
              </a:buClr>
              <a:buSzPts val="2400"/>
              <a:buFont typeface="Arial"/>
              <a:buNone/>
            </a:pPr>
            <a:r>
              <a:rPr lang="tr-TR" sz="2400" b="0" i="0" u="none" strike="noStrike" cap="none">
                <a:solidFill>
                  <a:srgbClr val="000000"/>
                </a:solidFill>
                <a:latin typeface="Raleway"/>
                <a:ea typeface="Raleway"/>
                <a:cs typeface="Raleway"/>
                <a:sym typeface="Raleway"/>
              </a:rPr>
              <a:t>Developed by ISO in 1984</a:t>
            </a:r>
            <a:endParaRPr sz="2400" b="0" i="0" u="none" strike="noStrike" cap="none">
              <a:solidFill>
                <a:srgbClr val="000000"/>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5</a:t>
            </a:fld>
            <a:endParaRPr/>
          </a:p>
        </p:txBody>
      </p:sp>
      <p:sp>
        <p:nvSpPr>
          <p:cNvPr id="353" name="Google Shape;353;p12"/>
          <p:cNvSpPr txBox="1">
            <a:spLocks noGrp="1"/>
          </p:cNvSpPr>
          <p:nvPr>
            <p:ph type="title"/>
          </p:nvPr>
        </p:nvSpPr>
        <p:spPr>
          <a:xfrm>
            <a:off x="431800" y="173800"/>
            <a:ext cx="82173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What is OSI Reference Model?</a:t>
            </a:r>
            <a:endParaRPr sz="4000">
              <a:solidFill>
                <a:srgbClr val="419DD3"/>
              </a:solidFill>
              <a:latin typeface="Raleway Medium"/>
              <a:ea typeface="Raleway Medium"/>
              <a:cs typeface="Raleway Medium"/>
              <a:sym typeface="Raleway Medium"/>
            </a:endParaRPr>
          </a:p>
        </p:txBody>
      </p:sp>
      <p:pic>
        <p:nvPicPr>
          <p:cNvPr id="354" name="Google Shape;354;p12" descr="What is a DDoS Attack?"/>
          <p:cNvPicPr preferRelativeResize="0"/>
          <p:nvPr/>
        </p:nvPicPr>
        <p:blipFill rotWithShape="1">
          <a:blip r:embed="rId3">
            <a:alphaModFix/>
          </a:blip>
          <a:srcRect l="11785" t="4820" r="58181" b="4394"/>
          <a:stretch/>
        </p:blipFill>
        <p:spPr>
          <a:xfrm>
            <a:off x="1284274" y="761025"/>
            <a:ext cx="2280300" cy="4344326"/>
          </a:xfrm>
          <a:prstGeom prst="rect">
            <a:avLst/>
          </a:prstGeom>
          <a:noFill/>
          <a:ln>
            <a:noFill/>
          </a:ln>
        </p:spPr>
      </p:pic>
      <p:sp>
        <p:nvSpPr>
          <p:cNvPr id="355" name="Google Shape;355;p12"/>
          <p:cNvSpPr txBox="1"/>
          <p:nvPr/>
        </p:nvSpPr>
        <p:spPr>
          <a:xfrm>
            <a:off x="3564575" y="830456"/>
            <a:ext cx="5415900" cy="55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Raleway"/>
                <a:ea typeface="Raleway"/>
                <a:cs typeface="Raleway"/>
                <a:sym typeface="Raleway"/>
              </a:rPr>
              <a:t>- Human-computer interaction layer, where applications can access the network services</a:t>
            </a:r>
            <a:endParaRPr sz="2400" b="0" i="0" u="none" strike="noStrike" cap="none">
              <a:solidFill>
                <a:srgbClr val="000000"/>
              </a:solidFill>
              <a:latin typeface="Raleway"/>
              <a:ea typeface="Raleway"/>
              <a:cs typeface="Raleway"/>
              <a:sym typeface="Raleway"/>
            </a:endParaRPr>
          </a:p>
        </p:txBody>
      </p:sp>
      <p:sp>
        <p:nvSpPr>
          <p:cNvPr id="356" name="Google Shape;356;p12"/>
          <p:cNvSpPr/>
          <p:nvPr/>
        </p:nvSpPr>
        <p:spPr>
          <a:xfrm>
            <a:off x="964825" y="1004125"/>
            <a:ext cx="456900" cy="1597500"/>
          </a:xfrm>
          <a:prstGeom prst="leftBrace">
            <a:avLst>
              <a:gd name="adj1" fmla="val 50000"/>
              <a:gd name="adj2" fmla="val 50000"/>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2"/>
          <p:cNvSpPr/>
          <p:nvPr/>
        </p:nvSpPr>
        <p:spPr>
          <a:xfrm>
            <a:off x="964825" y="2738800"/>
            <a:ext cx="456900" cy="2249100"/>
          </a:xfrm>
          <a:prstGeom prst="leftBrace">
            <a:avLst>
              <a:gd name="adj1" fmla="val 50000"/>
              <a:gd name="adj2" fmla="val 50000"/>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2"/>
          <p:cNvSpPr txBox="1"/>
          <p:nvPr/>
        </p:nvSpPr>
        <p:spPr>
          <a:xfrm rot="-5400000">
            <a:off x="-780425" y="1466350"/>
            <a:ext cx="2376600" cy="728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tr-TR" sz="2400" b="1" i="0" u="none" strike="noStrike" cap="none">
                <a:solidFill>
                  <a:srgbClr val="0000FF"/>
                </a:solidFill>
                <a:latin typeface="Raleway"/>
                <a:ea typeface="Raleway"/>
                <a:cs typeface="Raleway"/>
                <a:sym typeface="Raleway"/>
              </a:rPr>
              <a:t>Upper Layers</a:t>
            </a:r>
            <a:endParaRPr sz="2400" b="1" i="0" u="none" strike="noStrike" cap="none">
              <a:solidFill>
                <a:srgbClr val="0000FF"/>
              </a:solidFill>
              <a:latin typeface="Raleway"/>
              <a:ea typeface="Raleway"/>
              <a:cs typeface="Raleway"/>
              <a:sym typeface="Raleway"/>
            </a:endParaRPr>
          </a:p>
          <a:p>
            <a:pPr marL="0" marR="0" lvl="0" indent="0" algn="ctr" rtl="0">
              <a:lnSpc>
                <a:spcPct val="100000"/>
              </a:lnSpc>
              <a:spcBef>
                <a:spcPts val="0"/>
              </a:spcBef>
              <a:spcAft>
                <a:spcPts val="0"/>
              </a:spcAft>
              <a:buClr>
                <a:srgbClr val="000000"/>
              </a:buClr>
              <a:buSzPts val="2400"/>
              <a:buFont typeface="Arial"/>
              <a:buNone/>
            </a:pPr>
            <a:r>
              <a:rPr lang="tr-TR" sz="2400" b="1" i="0" u="none" strike="noStrike" cap="none">
                <a:solidFill>
                  <a:srgbClr val="0000FF"/>
                </a:solidFill>
                <a:latin typeface="Raleway"/>
                <a:ea typeface="Raleway"/>
                <a:cs typeface="Raleway"/>
                <a:sym typeface="Raleway"/>
              </a:rPr>
              <a:t>(OS)</a:t>
            </a:r>
            <a:endParaRPr sz="2400" b="1" i="0" u="none" strike="noStrike" cap="none">
              <a:solidFill>
                <a:srgbClr val="0000FF"/>
              </a:solidFill>
              <a:latin typeface="Raleway"/>
              <a:ea typeface="Raleway"/>
              <a:cs typeface="Raleway"/>
              <a:sym typeface="Raleway"/>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0000FF"/>
              </a:solidFill>
              <a:latin typeface="Raleway"/>
              <a:ea typeface="Raleway"/>
              <a:cs typeface="Raleway"/>
              <a:sym typeface="Raleway"/>
            </a:endParaRPr>
          </a:p>
        </p:txBody>
      </p:sp>
      <p:sp>
        <p:nvSpPr>
          <p:cNvPr id="359" name="Google Shape;359;p12"/>
          <p:cNvSpPr txBox="1"/>
          <p:nvPr/>
        </p:nvSpPr>
        <p:spPr>
          <a:xfrm rot="-5400000">
            <a:off x="-578375" y="3451350"/>
            <a:ext cx="2158500" cy="914400"/>
          </a:xfrm>
          <a:prstGeom prst="rect">
            <a:avLst/>
          </a:prstGeom>
          <a:solidFill>
            <a:srgbClr val="FFFFFF"/>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tr-TR" sz="2400" b="1" i="0" u="none" strike="noStrike" cap="none">
                <a:solidFill>
                  <a:srgbClr val="FF0000"/>
                </a:solidFill>
                <a:latin typeface="Raleway"/>
                <a:ea typeface="Raleway"/>
                <a:cs typeface="Raleway"/>
                <a:sym typeface="Raleway"/>
              </a:rPr>
              <a:t>Lower Layers</a:t>
            </a:r>
            <a:endParaRPr sz="2400" b="1" i="0" u="none" strike="noStrike" cap="none">
              <a:solidFill>
                <a:srgbClr val="FF0000"/>
              </a:solidFill>
              <a:latin typeface="Raleway"/>
              <a:ea typeface="Raleway"/>
              <a:cs typeface="Raleway"/>
              <a:sym typeface="Raleway"/>
            </a:endParaRPr>
          </a:p>
          <a:p>
            <a:pPr marL="0" marR="0" lvl="0" indent="0" algn="ctr" rtl="0">
              <a:lnSpc>
                <a:spcPct val="100000"/>
              </a:lnSpc>
              <a:spcBef>
                <a:spcPts val="0"/>
              </a:spcBef>
              <a:spcAft>
                <a:spcPts val="0"/>
              </a:spcAft>
              <a:buClr>
                <a:srgbClr val="000000"/>
              </a:buClr>
              <a:buSzPts val="2400"/>
              <a:buFont typeface="Arial"/>
              <a:buNone/>
            </a:pPr>
            <a:r>
              <a:rPr lang="tr-TR" sz="2400" b="1" i="0" u="none" strike="noStrike" cap="none">
                <a:solidFill>
                  <a:srgbClr val="FF0000"/>
                </a:solidFill>
                <a:latin typeface="Raleway"/>
                <a:ea typeface="Raleway"/>
                <a:cs typeface="Raleway"/>
                <a:sym typeface="Raleway"/>
              </a:rPr>
              <a:t>(Network)</a:t>
            </a:r>
            <a:endParaRPr sz="2400" b="1" i="0" u="none" strike="noStrike" cap="none">
              <a:solidFill>
                <a:srgbClr val="FF0000"/>
              </a:solidFill>
              <a:latin typeface="Raleway"/>
              <a:ea typeface="Raleway"/>
              <a:cs typeface="Raleway"/>
              <a:sym typeface="Raleway"/>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FF0000"/>
              </a:solidFill>
              <a:latin typeface="Raleway"/>
              <a:ea typeface="Raleway"/>
              <a:cs typeface="Raleway"/>
              <a:sym typeface="Raleway"/>
            </a:endParaRPr>
          </a:p>
        </p:txBody>
      </p:sp>
      <p:sp>
        <p:nvSpPr>
          <p:cNvPr id="360" name="Google Shape;360;p12"/>
          <p:cNvSpPr txBox="1"/>
          <p:nvPr/>
        </p:nvSpPr>
        <p:spPr>
          <a:xfrm>
            <a:off x="3564575" y="4452213"/>
            <a:ext cx="5415900" cy="55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Raleway"/>
                <a:ea typeface="Raleway"/>
                <a:cs typeface="Raleway"/>
                <a:sym typeface="Raleway"/>
              </a:rPr>
              <a:t>- Transmits raw bit stream over the physical medium</a:t>
            </a:r>
            <a:endParaRPr sz="2400" b="0" i="0" u="none" strike="noStrike" cap="none">
              <a:solidFill>
                <a:srgbClr val="000000"/>
              </a:solidFill>
              <a:latin typeface="Raleway"/>
              <a:ea typeface="Raleway"/>
              <a:cs typeface="Raleway"/>
              <a:sym typeface="Raleway"/>
            </a:endParaRPr>
          </a:p>
        </p:txBody>
      </p:sp>
      <p:sp>
        <p:nvSpPr>
          <p:cNvPr id="361" name="Google Shape;361;p12"/>
          <p:cNvSpPr txBox="1"/>
          <p:nvPr/>
        </p:nvSpPr>
        <p:spPr>
          <a:xfrm>
            <a:off x="3564575" y="3299113"/>
            <a:ext cx="5415900" cy="55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Raleway"/>
                <a:ea typeface="Raleway"/>
                <a:cs typeface="Raleway"/>
                <a:sym typeface="Raleway"/>
              </a:rPr>
              <a:t>- Decides which physical path the data will take</a:t>
            </a:r>
            <a:endParaRPr sz="2400" b="0" i="0" u="none" strike="noStrike" cap="none">
              <a:solidFill>
                <a:srgbClr val="000000"/>
              </a:solidFill>
              <a:latin typeface="Raleway"/>
              <a:ea typeface="Raleway"/>
              <a:cs typeface="Raleway"/>
              <a:sym typeface="Raleway"/>
            </a:endParaRPr>
          </a:p>
        </p:txBody>
      </p:sp>
      <p:sp>
        <p:nvSpPr>
          <p:cNvPr id="362" name="Google Shape;362;p12"/>
          <p:cNvSpPr txBox="1"/>
          <p:nvPr/>
        </p:nvSpPr>
        <p:spPr>
          <a:xfrm>
            <a:off x="3564575" y="2601548"/>
            <a:ext cx="5415900" cy="55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dirty="0">
                <a:solidFill>
                  <a:srgbClr val="000000"/>
                </a:solidFill>
                <a:latin typeface="Raleway"/>
                <a:ea typeface="Raleway"/>
                <a:cs typeface="Raleway"/>
                <a:sym typeface="Raleway"/>
              </a:rPr>
              <a:t>- </a:t>
            </a:r>
            <a:r>
              <a:rPr lang="tr-TR" sz="1400" b="0" i="0" u="none" strike="noStrike" cap="none" dirty="0" err="1">
                <a:solidFill>
                  <a:srgbClr val="000000"/>
                </a:solidFill>
                <a:latin typeface="Raleway"/>
                <a:ea typeface="Raleway"/>
                <a:cs typeface="Raleway"/>
                <a:sym typeface="Raleway"/>
              </a:rPr>
              <a:t>Transmits</a:t>
            </a:r>
            <a:r>
              <a:rPr lang="tr-TR" sz="1400" b="0" i="0" u="none" strike="noStrike" cap="none" dirty="0">
                <a:solidFill>
                  <a:srgbClr val="000000"/>
                </a:solidFill>
                <a:latin typeface="Raleway"/>
                <a:ea typeface="Raleway"/>
                <a:cs typeface="Raleway"/>
                <a:sym typeface="Raleway"/>
              </a:rPr>
              <a:t> data </a:t>
            </a:r>
            <a:r>
              <a:rPr lang="tr-TR" sz="1400" b="0" i="0" u="none" strike="noStrike" cap="none" dirty="0" err="1">
                <a:solidFill>
                  <a:srgbClr val="000000"/>
                </a:solidFill>
                <a:latin typeface="Raleway"/>
                <a:ea typeface="Raleway"/>
                <a:cs typeface="Raleway"/>
                <a:sym typeface="Raleway"/>
              </a:rPr>
              <a:t>using</a:t>
            </a:r>
            <a:r>
              <a:rPr lang="tr-TR" sz="1400" b="0" i="0" u="none" strike="noStrike" cap="none" dirty="0">
                <a:solidFill>
                  <a:srgbClr val="000000"/>
                </a:solidFill>
                <a:latin typeface="Raleway"/>
                <a:ea typeface="Raleway"/>
                <a:cs typeface="Raleway"/>
                <a:sym typeface="Raleway"/>
              </a:rPr>
              <a:t> </a:t>
            </a:r>
            <a:r>
              <a:rPr lang="tr-TR" sz="1400" b="0" i="0" u="none" strike="noStrike" cap="none" dirty="0" err="1">
                <a:solidFill>
                  <a:srgbClr val="000000"/>
                </a:solidFill>
                <a:latin typeface="Raleway"/>
                <a:ea typeface="Raleway"/>
                <a:cs typeface="Raleway"/>
                <a:sym typeface="Raleway"/>
              </a:rPr>
              <a:t>transmission</a:t>
            </a:r>
            <a:r>
              <a:rPr lang="tr-TR" sz="1400" b="0" i="0" u="none" strike="noStrike" cap="none" dirty="0">
                <a:solidFill>
                  <a:srgbClr val="000000"/>
                </a:solidFill>
                <a:latin typeface="Raleway"/>
                <a:ea typeface="Raleway"/>
                <a:cs typeface="Raleway"/>
                <a:sym typeface="Raleway"/>
              </a:rPr>
              <a:t> </a:t>
            </a:r>
            <a:r>
              <a:rPr lang="tr-TR" sz="1400" b="0" i="0" u="none" strike="noStrike" cap="none" dirty="0" err="1">
                <a:solidFill>
                  <a:srgbClr val="000000"/>
                </a:solidFill>
                <a:latin typeface="Raleway"/>
                <a:ea typeface="Raleway"/>
                <a:cs typeface="Raleway"/>
                <a:sym typeface="Raleway"/>
              </a:rPr>
              <a:t>protocols</a:t>
            </a:r>
            <a:r>
              <a:rPr lang="tr-TR" sz="1400" b="0" i="0" u="none" strike="noStrike" cap="none" dirty="0">
                <a:solidFill>
                  <a:srgbClr val="000000"/>
                </a:solidFill>
                <a:latin typeface="Raleway"/>
                <a:ea typeface="Raleway"/>
                <a:cs typeface="Raleway"/>
                <a:sym typeface="Raleway"/>
              </a:rPr>
              <a:t> </a:t>
            </a:r>
            <a:r>
              <a:rPr lang="tr-TR" sz="1400" b="0" i="0" u="none" strike="noStrike" cap="none" dirty="0" err="1">
                <a:solidFill>
                  <a:srgbClr val="000000"/>
                </a:solidFill>
                <a:latin typeface="Raleway"/>
                <a:ea typeface="Raleway"/>
                <a:cs typeface="Raleway"/>
                <a:sym typeface="Raleway"/>
              </a:rPr>
              <a:t>including</a:t>
            </a:r>
            <a:r>
              <a:rPr lang="tr-TR" sz="1400" b="0" i="0" u="none" strike="noStrike" cap="none" dirty="0">
                <a:solidFill>
                  <a:srgbClr val="000000"/>
                </a:solidFill>
                <a:latin typeface="Raleway"/>
                <a:ea typeface="Raleway"/>
                <a:cs typeface="Raleway"/>
                <a:sym typeface="Raleway"/>
              </a:rPr>
              <a:t> TCP </a:t>
            </a:r>
            <a:r>
              <a:rPr lang="tr-TR" sz="1400" b="0" i="0" u="none" strike="noStrike" cap="none" dirty="0" err="1">
                <a:solidFill>
                  <a:srgbClr val="000000"/>
                </a:solidFill>
                <a:latin typeface="Raleway"/>
                <a:ea typeface="Raleway"/>
                <a:cs typeface="Raleway"/>
                <a:sym typeface="Raleway"/>
              </a:rPr>
              <a:t>and</a:t>
            </a:r>
            <a:r>
              <a:rPr lang="tr-TR" sz="1400" b="0" i="0" u="none" strike="noStrike" cap="none" dirty="0">
                <a:solidFill>
                  <a:srgbClr val="000000"/>
                </a:solidFill>
                <a:latin typeface="Raleway"/>
                <a:ea typeface="Raleway"/>
                <a:cs typeface="Raleway"/>
                <a:sym typeface="Raleway"/>
              </a:rPr>
              <a:t> UDP</a:t>
            </a:r>
            <a:endParaRPr sz="1400" b="0" i="0" u="none" strike="noStrike" cap="none" dirty="0">
              <a:solidFill>
                <a:srgbClr val="000000"/>
              </a:solidFill>
              <a:latin typeface="Raleway"/>
              <a:ea typeface="Raleway"/>
              <a:cs typeface="Raleway"/>
              <a:sym typeface="Raleway"/>
            </a:endParaRPr>
          </a:p>
        </p:txBody>
      </p:sp>
      <p:sp>
        <p:nvSpPr>
          <p:cNvPr id="363" name="Google Shape;363;p12"/>
          <p:cNvSpPr txBox="1"/>
          <p:nvPr/>
        </p:nvSpPr>
        <p:spPr>
          <a:xfrm>
            <a:off x="3564575" y="2011563"/>
            <a:ext cx="5415900" cy="55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Raleway"/>
                <a:ea typeface="Raleway"/>
                <a:cs typeface="Raleway"/>
                <a:sym typeface="Raleway"/>
              </a:rPr>
              <a:t>- Maintains connections and is responsible for controlling ports and sessions</a:t>
            </a:r>
            <a:endParaRPr sz="2400" b="0" i="0" u="none" strike="noStrike" cap="none">
              <a:solidFill>
                <a:srgbClr val="000000"/>
              </a:solidFill>
              <a:latin typeface="Raleway"/>
              <a:ea typeface="Raleway"/>
              <a:cs typeface="Raleway"/>
              <a:sym typeface="Raleway"/>
            </a:endParaRPr>
          </a:p>
        </p:txBody>
      </p:sp>
      <p:sp>
        <p:nvSpPr>
          <p:cNvPr id="364" name="Google Shape;364;p12"/>
          <p:cNvSpPr txBox="1"/>
          <p:nvPr/>
        </p:nvSpPr>
        <p:spPr>
          <a:xfrm>
            <a:off x="3564575" y="1434638"/>
            <a:ext cx="5415900" cy="55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Raleway"/>
                <a:ea typeface="Raleway"/>
                <a:cs typeface="Raleway"/>
                <a:sym typeface="Raleway"/>
              </a:rPr>
              <a:t>- Ensures that data is in a usable format and is where data encryption occurs</a:t>
            </a:r>
            <a:endParaRPr sz="2400" b="0" i="0" u="none" strike="noStrike" cap="none">
              <a:solidFill>
                <a:srgbClr val="000000"/>
              </a:solidFill>
              <a:latin typeface="Raleway"/>
              <a:ea typeface="Raleway"/>
              <a:cs typeface="Raleway"/>
              <a:sym typeface="Raleway"/>
            </a:endParaRPr>
          </a:p>
        </p:txBody>
      </p:sp>
      <p:sp>
        <p:nvSpPr>
          <p:cNvPr id="365" name="Google Shape;365;p12"/>
          <p:cNvSpPr txBox="1"/>
          <p:nvPr/>
        </p:nvSpPr>
        <p:spPr>
          <a:xfrm>
            <a:off x="3564575" y="3895838"/>
            <a:ext cx="5415900" cy="55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Raleway"/>
                <a:ea typeface="Raleway"/>
                <a:cs typeface="Raleway"/>
                <a:sym typeface="Raleway"/>
              </a:rPr>
              <a:t>- Defines the format of the data on the network</a:t>
            </a:r>
            <a:endParaRPr sz="2400" b="0" i="0" u="none" strike="noStrike" cap="none">
              <a:solidFill>
                <a:srgbClr val="000000"/>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3"/>
          <p:cNvSpPr txBox="1">
            <a:spLocks noGrp="1"/>
          </p:cNvSpPr>
          <p:nvPr>
            <p:ph type="ctrTitle"/>
          </p:nvPr>
        </p:nvSpPr>
        <p:spPr>
          <a:xfrm>
            <a:off x="1018750" y="2187589"/>
            <a:ext cx="7904700" cy="11598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Layers of the OSI Model</a:t>
            </a:r>
            <a:endParaRPr>
              <a:solidFill>
                <a:srgbClr val="409CD1"/>
              </a:solidFill>
            </a:endParaRPr>
          </a:p>
        </p:txBody>
      </p:sp>
      <p:sp>
        <p:nvSpPr>
          <p:cNvPr id="371" name="Google Shape;371;p13"/>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0" i="0" u="none" strike="noStrike" cap="none">
                <a:solidFill>
                  <a:schemeClr val="lt1"/>
                </a:solidFill>
                <a:latin typeface="Raleway Medium"/>
                <a:ea typeface="Raleway Medium"/>
                <a:cs typeface="Raleway Medium"/>
                <a:sym typeface="Raleway Medium"/>
              </a:rPr>
              <a:t>2</a:t>
            </a:r>
            <a:endParaRPr sz="3600" b="0" i="0" u="none" strike="noStrike" cap="none">
              <a:solidFill>
                <a:schemeClr val="lt1"/>
              </a:solidFill>
              <a:latin typeface="Raleway Medium"/>
              <a:ea typeface="Raleway Medium"/>
              <a:cs typeface="Raleway Medium"/>
              <a:sym typeface="Raleway Medium"/>
            </a:endParaRPr>
          </a:p>
        </p:txBody>
      </p:sp>
      <p:sp>
        <p:nvSpPr>
          <p:cNvPr id="372" name="Google Shape;372;p13"/>
          <p:cNvSpPr txBox="1">
            <a:spLocks noGrp="1"/>
          </p:cNvSpPr>
          <p:nvPr>
            <p:ph type="subTitle" idx="1"/>
          </p:nvPr>
        </p:nvSpPr>
        <p:spPr>
          <a:xfrm>
            <a:off x="1085850" y="2693175"/>
            <a:ext cx="6965400" cy="3837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SzPts val="1800"/>
              <a:buNone/>
            </a:pPr>
            <a:r>
              <a:rPr lang="tr-TR" sz="1800"/>
              <a:t>Physical Layer					</a:t>
            </a:r>
            <a:endParaRPr sz="1800"/>
          </a:p>
          <a:p>
            <a:pPr marL="0" lvl="0" indent="0" algn="l" rtl="0">
              <a:lnSpc>
                <a:spcPct val="110000"/>
              </a:lnSpc>
              <a:spcBef>
                <a:spcPts val="0"/>
              </a:spcBef>
              <a:spcAft>
                <a:spcPts val="0"/>
              </a:spcAft>
              <a:buSzPts val="1800"/>
              <a:buNone/>
            </a:pPr>
            <a:r>
              <a:rPr lang="tr-TR" sz="1800"/>
              <a:t>Data Link Layer	</a:t>
            </a:r>
            <a:endParaRPr sz="1800"/>
          </a:p>
          <a:p>
            <a:pPr marL="0" lvl="0" indent="0" algn="l" rtl="0">
              <a:lnSpc>
                <a:spcPct val="110000"/>
              </a:lnSpc>
              <a:spcBef>
                <a:spcPts val="0"/>
              </a:spcBef>
              <a:spcAft>
                <a:spcPts val="0"/>
              </a:spcAft>
              <a:buSzPts val="1800"/>
              <a:buNone/>
            </a:pPr>
            <a:r>
              <a:rPr lang="tr-TR" sz="1800"/>
              <a:t>Network Layer	</a:t>
            </a:r>
            <a:endParaRPr sz="1800"/>
          </a:p>
          <a:p>
            <a:pPr marL="0" lvl="0" indent="0" algn="l" rtl="0">
              <a:lnSpc>
                <a:spcPct val="110000"/>
              </a:lnSpc>
              <a:spcBef>
                <a:spcPts val="0"/>
              </a:spcBef>
              <a:spcAft>
                <a:spcPts val="0"/>
              </a:spcAft>
              <a:buSzPts val="1800"/>
              <a:buNone/>
            </a:pPr>
            <a:r>
              <a:rPr lang="tr-TR" sz="1800"/>
              <a:t>Transport Layer	</a:t>
            </a:r>
            <a:endParaRPr sz="1800"/>
          </a:p>
          <a:p>
            <a:pPr marL="0" lvl="0" indent="0" algn="l" rtl="0">
              <a:lnSpc>
                <a:spcPct val="110000"/>
              </a:lnSpc>
              <a:spcBef>
                <a:spcPts val="0"/>
              </a:spcBef>
              <a:spcAft>
                <a:spcPts val="0"/>
              </a:spcAft>
              <a:buSzPts val="1800"/>
              <a:buNone/>
            </a:pPr>
            <a:r>
              <a:rPr lang="tr-TR" sz="1800"/>
              <a:t>Session Layer</a:t>
            </a:r>
            <a:endParaRPr sz="1800"/>
          </a:p>
          <a:p>
            <a:pPr marL="0" lvl="0" indent="0" algn="l" rtl="0">
              <a:lnSpc>
                <a:spcPct val="110000"/>
              </a:lnSpc>
              <a:spcBef>
                <a:spcPts val="0"/>
              </a:spcBef>
              <a:spcAft>
                <a:spcPts val="0"/>
              </a:spcAft>
              <a:buSzPts val="1800"/>
              <a:buNone/>
            </a:pPr>
            <a:r>
              <a:rPr lang="tr-TR" sz="1800"/>
              <a:t>Presentation Layer </a:t>
            </a:r>
            <a:endParaRPr sz="1800"/>
          </a:p>
          <a:p>
            <a:pPr marL="0" lvl="0" indent="0" algn="l" rtl="0">
              <a:lnSpc>
                <a:spcPct val="110000"/>
              </a:lnSpc>
              <a:spcBef>
                <a:spcPts val="0"/>
              </a:spcBef>
              <a:spcAft>
                <a:spcPts val="0"/>
              </a:spcAft>
              <a:buSzPts val="1800"/>
              <a:buNone/>
            </a:pPr>
            <a:r>
              <a:rPr lang="tr-TR" sz="1800"/>
              <a:t>Application Layer </a:t>
            </a:r>
            <a:endParaRPr sz="1800"/>
          </a:p>
          <a:p>
            <a:pPr marL="0" lvl="0" indent="0" algn="l" rtl="0">
              <a:lnSpc>
                <a:spcPct val="110000"/>
              </a:lnSpc>
              <a:spcBef>
                <a:spcPts val="0"/>
              </a:spcBef>
              <a:spcAft>
                <a:spcPts val="0"/>
              </a:spcAft>
              <a:buSzPts val="1800"/>
              <a:buNone/>
            </a:pPr>
            <a:endParaRPr sz="1800"/>
          </a:p>
          <a:p>
            <a:pPr marL="0" lvl="0" indent="0" algn="l" rtl="0">
              <a:lnSpc>
                <a:spcPct val="110000"/>
              </a:lnSpc>
              <a:spcBef>
                <a:spcPts val="0"/>
              </a:spcBef>
              <a:spcAft>
                <a:spcPts val="0"/>
              </a:spcAft>
              <a:buSzPts val="1800"/>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7</a:t>
            </a:fld>
            <a:endParaRPr/>
          </a:p>
        </p:txBody>
      </p:sp>
      <p:sp>
        <p:nvSpPr>
          <p:cNvPr id="378" name="Google Shape;378;p14"/>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Application Layer (Layer 7)</a:t>
            </a:r>
            <a:endParaRPr sz="4800" b="0" i="0" u="none" strike="noStrike" cap="none">
              <a:solidFill>
                <a:srgbClr val="419ED3"/>
              </a:solidFill>
              <a:latin typeface="Raleway SemiBold"/>
              <a:ea typeface="Raleway SemiBold"/>
              <a:cs typeface="Raleway SemiBold"/>
              <a:sym typeface="Raleway SemiBold"/>
            </a:endParaRPr>
          </a:p>
        </p:txBody>
      </p:sp>
      <p:sp>
        <p:nvSpPr>
          <p:cNvPr id="379" name="Google Shape;379;p14"/>
          <p:cNvSpPr txBox="1"/>
          <p:nvPr/>
        </p:nvSpPr>
        <p:spPr>
          <a:xfrm>
            <a:off x="300575" y="790975"/>
            <a:ext cx="8699700" cy="1979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a:solidFill>
                  <a:srgbClr val="000000"/>
                </a:solidFill>
                <a:latin typeface="Raleway"/>
                <a:ea typeface="Raleway"/>
                <a:cs typeface="Raleway"/>
                <a:sym typeface="Raleway"/>
              </a:rPr>
              <a:t>Directly interacts with data from the user</a:t>
            </a:r>
            <a:endParaRPr sz="18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a:solidFill>
                  <a:srgbClr val="000000"/>
                </a:solidFill>
                <a:latin typeface="Raleway"/>
                <a:ea typeface="Raleway"/>
                <a:cs typeface="Raleway"/>
                <a:sym typeface="Raleway"/>
              </a:rPr>
              <a:t>Software applications (web browsers, email clients, etc.) rely on the application layer to initiate communications</a:t>
            </a:r>
            <a:endParaRPr sz="2400" b="0" i="0" u="none" strike="noStrike" cap="none">
              <a:solidFill>
                <a:srgbClr val="000000"/>
              </a:solidFill>
              <a:latin typeface="Raleway"/>
              <a:ea typeface="Raleway"/>
              <a:cs typeface="Raleway"/>
              <a:sym typeface="Raleway"/>
            </a:endParaRPr>
          </a:p>
        </p:txBody>
      </p:sp>
      <p:pic>
        <p:nvPicPr>
          <p:cNvPr id="380" name="Google Shape;380;p14"/>
          <p:cNvPicPr preferRelativeResize="0"/>
          <p:nvPr/>
        </p:nvPicPr>
        <p:blipFill rotWithShape="1">
          <a:blip r:embed="rId3">
            <a:alphaModFix/>
          </a:blip>
          <a:srcRect/>
          <a:stretch/>
        </p:blipFill>
        <p:spPr>
          <a:xfrm>
            <a:off x="704100" y="3182875"/>
            <a:ext cx="7792524" cy="1253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8</a:t>
            </a:fld>
            <a:endParaRPr/>
          </a:p>
        </p:txBody>
      </p:sp>
      <p:sp>
        <p:nvSpPr>
          <p:cNvPr id="386" name="Google Shape;386;p15"/>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Presentation Layer (Layer 6)</a:t>
            </a:r>
            <a:endParaRPr sz="4800" b="0" i="0" u="none" strike="noStrike" cap="none">
              <a:solidFill>
                <a:srgbClr val="419ED3"/>
              </a:solidFill>
              <a:latin typeface="Raleway SemiBold"/>
              <a:ea typeface="Raleway SemiBold"/>
              <a:cs typeface="Raleway SemiBold"/>
              <a:sym typeface="Raleway SemiBold"/>
            </a:endParaRPr>
          </a:p>
        </p:txBody>
      </p:sp>
      <p:sp>
        <p:nvSpPr>
          <p:cNvPr id="387" name="Google Shape;387;p15"/>
          <p:cNvSpPr txBox="1"/>
          <p:nvPr/>
        </p:nvSpPr>
        <p:spPr>
          <a:xfrm>
            <a:off x="300575" y="1095775"/>
            <a:ext cx="8699700" cy="1979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a:solidFill>
                  <a:srgbClr val="000000"/>
                </a:solidFill>
                <a:latin typeface="Raleway"/>
                <a:ea typeface="Raleway"/>
                <a:cs typeface="Raleway"/>
                <a:sym typeface="Raleway"/>
              </a:rPr>
              <a:t>Primarily responsible for preparing data </a:t>
            </a:r>
            <a:endParaRPr sz="18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a:solidFill>
                  <a:srgbClr val="000000"/>
                </a:solidFill>
                <a:latin typeface="Raleway"/>
                <a:ea typeface="Raleway"/>
                <a:cs typeface="Raleway"/>
                <a:sym typeface="Raleway"/>
              </a:rPr>
              <a:t>Translates, encrypts, and compresses data</a:t>
            </a:r>
            <a:endParaRPr sz="2400" b="0" i="0" u="none" strike="noStrike" cap="none">
              <a:solidFill>
                <a:srgbClr val="000000"/>
              </a:solidFill>
              <a:latin typeface="Raleway"/>
              <a:ea typeface="Raleway"/>
              <a:cs typeface="Raleway"/>
              <a:sym typeface="Raleway"/>
            </a:endParaRPr>
          </a:p>
        </p:txBody>
      </p:sp>
      <p:pic>
        <p:nvPicPr>
          <p:cNvPr id="388" name="Google Shape;388;p15"/>
          <p:cNvPicPr preferRelativeResize="0"/>
          <p:nvPr/>
        </p:nvPicPr>
        <p:blipFill rotWithShape="1">
          <a:blip r:embed="rId3">
            <a:alphaModFix/>
          </a:blip>
          <a:srcRect/>
          <a:stretch/>
        </p:blipFill>
        <p:spPr>
          <a:xfrm>
            <a:off x="1669225" y="3378875"/>
            <a:ext cx="5911900" cy="134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tr-TR"/>
              <a:t>9</a:t>
            </a:fld>
            <a:endParaRPr/>
          </a:p>
        </p:txBody>
      </p:sp>
      <p:sp>
        <p:nvSpPr>
          <p:cNvPr id="394" name="Google Shape;394;p16"/>
          <p:cNvSpPr txBox="1"/>
          <p:nvPr/>
        </p:nvSpPr>
        <p:spPr>
          <a:xfrm>
            <a:off x="431800" y="173800"/>
            <a:ext cx="7303200" cy="62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tr-TR" sz="4000" b="0" i="0" u="none" strike="noStrike" cap="none">
                <a:solidFill>
                  <a:srgbClr val="741B47"/>
                </a:solidFill>
                <a:latin typeface="Raleway Medium"/>
                <a:ea typeface="Raleway Medium"/>
                <a:cs typeface="Raleway Medium"/>
                <a:sym typeface="Raleway Medium"/>
              </a:rPr>
              <a:t>Session Layer (Layer 5)</a:t>
            </a:r>
            <a:endParaRPr sz="4800" b="0" i="0" u="none" strike="noStrike" cap="none">
              <a:solidFill>
                <a:srgbClr val="419ED3"/>
              </a:solidFill>
              <a:latin typeface="Raleway SemiBold"/>
              <a:ea typeface="Raleway SemiBold"/>
              <a:cs typeface="Raleway SemiBold"/>
              <a:sym typeface="Raleway SemiBold"/>
            </a:endParaRPr>
          </a:p>
        </p:txBody>
      </p:sp>
      <p:sp>
        <p:nvSpPr>
          <p:cNvPr id="395" name="Google Shape;395;p16"/>
          <p:cNvSpPr txBox="1"/>
          <p:nvPr/>
        </p:nvSpPr>
        <p:spPr>
          <a:xfrm>
            <a:off x="300575" y="790975"/>
            <a:ext cx="8613300" cy="1979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err="1">
                <a:solidFill>
                  <a:srgbClr val="000000"/>
                </a:solidFill>
                <a:latin typeface="Raleway"/>
                <a:ea typeface="Raleway"/>
                <a:cs typeface="Raleway"/>
                <a:sym typeface="Raleway"/>
              </a:rPr>
              <a:t>Responsible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for</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opening</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and</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closing</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communication</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between</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the</a:t>
            </a:r>
            <a:r>
              <a:rPr lang="tr-TR" sz="2400" b="0" i="0" u="none" strike="noStrike" cap="none" dirty="0">
                <a:solidFill>
                  <a:srgbClr val="000000"/>
                </a:solidFill>
                <a:latin typeface="Raleway"/>
                <a:ea typeface="Raleway"/>
                <a:cs typeface="Raleway"/>
                <a:sym typeface="Raleway"/>
              </a:rPr>
              <a:t> two </a:t>
            </a:r>
            <a:r>
              <a:rPr lang="tr-TR" sz="2400" b="0" i="0" u="none" strike="noStrike" cap="none" dirty="0" err="1">
                <a:solidFill>
                  <a:srgbClr val="000000"/>
                </a:solidFill>
                <a:latin typeface="Raleway"/>
                <a:ea typeface="Raleway"/>
                <a:cs typeface="Raleway"/>
                <a:sym typeface="Raleway"/>
              </a:rPr>
              <a:t>devices</a:t>
            </a:r>
            <a:endParaRPr sz="1800" b="0" i="0" u="none"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err="1">
                <a:solidFill>
                  <a:srgbClr val="000000"/>
                </a:solidFill>
                <a:latin typeface="Raleway"/>
                <a:ea typeface="Raleway"/>
                <a:cs typeface="Raleway"/>
                <a:sym typeface="Raleway"/>
              </a:rPr>
              <a:t>The</a:t>
            </a:r>
            <a:r>
              <a:rPr lang="tr-TR" sz="2400" b="0" i="0" u="none" strike="noStrike" cap="none" dirty="0">
                <a:solidFill>
                  <a:srgbClr val="000000"/>
                </a:solidFill>
                <a:latin typeface="Raleway"/>
                <a:ea typeface="Raleway"/>
                <a:cs typeface="Raleway"/>
                <a:sym typeface="Raleway"/>
              </a:rPr>
              <a:t> time </a:t>
            </a:r>
            <a:r>
              <a:rPr lang="tr-TR" sz="2400" b="0" i="0" u="none" strike="noStrike" cap="none" dirty="0" err="1">
                <a:solidFill>
                  <a:srgbClr val="000000"/>
                </a:solidFill>
                <a:latin typeface="Raleway"/>
                <a:ea typeface="Raleway"/>
                <a:cs typeface="Raleway"/>
                <a:sym typeface="Raleway"/>
              </a:rPr>
              <a:t>between</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when</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the</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communication</a:t>
            </a:r>
            <a:r>
              <a:rPr lang="tr-TR" sz="2400" b="0" i="0" u="none" strike="noStrike" cap="none" dirty="0">
                <a:solidFill>
                  <a:srgbClr val="000000"/>
                </a:solidFill>
                <a:latin typeface="Raleway"/>
                <a:ea typeface="Raleway"/>
                <a:cs typeface="Raleway"/>
                <a:sym typeface="Raleway"/>
              </a:rPr>
              <a:t> is </a:t>
            </a:r>
            <a:r>
              <a:rPr lang="tr-TR" sz="2400" b="0" i="0" u="none" strike="noStrike" cap="none" dirty="0" err="1">
                <a:solidFill>
                  <a:srgbClr val="000000"/>
                </a:solidFill>
                <a:latin typeface="Raleway"/>
                <a:ea typeface="Raleway"/>
                <a:cs typeface="Raleway"/>
                <a:sym typeface="Raleway"/>
              </a:rPr>
              <a:t>opened</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and</a:t>
            </a:r>
            <a:r>
              <a:rPr lang="tr-TR" sz="2400" b="0" i="0" u="none" strike="noStrike" cap="none" dirty="0">
                <a:solidFill>
                  <a:srgbClr val="000000"/>
                </a:solidFill>
                <a:latin typeface="Raleway"/>
                <a:ea typeface="Raleway"/>
                <a:cs typeface="Raleway"/>
                <a:sym typeface="Raleway"/>
              </a:rPr>
              <a:t> </a:t>
            </a:r>
            <a:r>
              <a:rPr lang="tr-TR" sz="2400" b="0" i="0" u="none" strike="noStrike" cap="none" dirty="0" err="1">
                <a:solidFill>
                  <a:srgbClr val="000000"/>
                </a:solidFill>
                <a:latin typeface="Raleway"/>
                <a:ea typeface="Raleway"/>
                <a:cs typeface="Raleway"/>
                <a:sym typeface="Raleway"/>
              </a:rPr>
              <a:t>closed</a:t>
            </a:r>
            <a:r>
              <a:rPr lang="tr-TR" sz="2400" b="0" i="0" u="none" strike="noStrike" cap="none" dirty="0">
                <a:solidFill>
                  <a:srgbClr val="000000"/>
                </a:solidFill>
                <a:latin typeface="Raleway"/>
                <a:ea typeface="Raleway"/>
                <a:cs typeface="Raleway"/>
                <a:sym typeface="Raleway"/>
              </a:rPr>
              <a:t> is </a:t>
            </a:r>
            <a:r>
              <a:rPr lang="tr-TR" sz="2400" b="0" i="0" u="none" strike="noStrike" cap="none" dirty="0" err="1">
                <a:solidFill>
                  <a:srgbClr val="000000"/>
                </a:solidFill>
                <a:latin typeface="Raleway"/>
                <a:ea typeface="Raleway"/>
                <a:cs typeface="Raleway"/>
                <a:sym typeface="Raleway"/>
              </a:rPr>
              <a:t>known</a:t>
            </a:r>
            <a:r>
              <a:rPr lang="tr-TR" sz="2400" b="0" i="0" u="none" strike="noStrike" cap="none" dirty="0">
                <a:solidFill>
                  <a:srgbClr val="000000"/>
                </a:solidFill>
                <a:latin typeface="Raleway"/>
                <a:ea typeface="Raleway"/>
                <a:cs typeface="Raleway"/>
                <a:sym typeface="Raleway"/>
              </a:rPr>
              <a:t> as </a:t>
            </a:r>
            <a:r>
              <a:rPr lang="tr-TR" sz="2400" b="0" i="0" u="none" strike="noStrike" cap="none" dirty="0" err="1">
                <a:solidFill>
                  <a:srgbClr val="000000"/>
                </a:solidFill>
                <a:latin typeface="Raleway"/>
                <a:ea typeface="Raleway"/>
                <a:cs typeface="Raleway"/>
                <a:sym typeface="Raleway"/>
              </a:rPr>
              <a:t>the</a:t>
            </a:r>
            <a:r>
              <a:rPr lang="tr-TR" sz="2400" b="0" i="0" u="none" strike="noStrike" cap="none" dirty="0">
                <a:solidFill>
                  <a:srgbClr val="000000"/>
                </a:solidFill>
                <a:latin typeface="Raleway"/>
                <a:ea typeface="Raleway"/>
                <a:cs typeface="Raleway"/>
                <a:sym typeface="Raleway"/>
              </a:rPr>
              <a:t> </a:t>
            </a:r>
            <a:r>
              <a:rPr lang="tr-TR" sz="2400" b="0" i="0" u="sng" strike="noStrike" cap="none" dirty="0" err="1">
                <a:solidFill>
                  <a:srgbClr val="000000"/>
                </a:solidFill>
                <a:latin typeface="Raleway"/>
                <a:ea typeface="Raleway"/>
                <a:cs typeface="Raleway"/>
                <a:sym typeface="Raleway"/>
              </a:rPr>
              <a:t>session</a:t>
            </a:r>
            <a:endParaRPr sz="2400" b="0" i="0" u="sng" strike="noStrike" cap="none" dirty="0">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2400"/>
              <a:buFont typeface="Arial"/>
              <a:buNone/>
            </a:pPr>
            <a:endParaRPr sz="2400" b="0" i="0" u="sng" strike="noStrike" cap="none" dirty="0">
              <a:solidFill>
                <a:srgbClr val="000000"/>
              </a:solidFill>
              <a:latin typeface="Raleway"/>
              <a:ea typeface="Raleway"/>
              <a:cs typeface="Raleway"/>
              <a:sym typeface="Raleway"/>
            </a:endParaRPr>
          </a:p>
          <a:p>
            <a:pPr marL="457200" marR="0" lvl="0" indent="-381000" algn="l" rtl="0">
              <a:lnSpc>
                <a:spcPct val="100000"/>
              </a:lnSpc>
              <a:spcBef>
                <a:spcPts val="0"/>
              </a:spcBef>
              <a:spcAft>
                <a:spcPts val="0"/>
              </a:spcAft>
              <a:buClr>
                <a:srgbClr val="000000"/>
              </a:buClr>
              <a:buSzPts val="2400"/>
              <a:buFont typeface="Raleway"/>
              <a:buChar char="●"/>
            </a:pPr>
            <a:r>
              <a:rPr lang="tr-TR" sz="2400" b="0" i="0" u="none" strike="noStrike" cap="none" dirty="0" err="1">
                <a:solidFill>
                  <a:srgbClr val="000000"/>
                </a:solidFill>
                <a:latin typeface="Raleway"/>
                <a:ea typeface="Raleway"/>
                <a:cs typeface="Raleway"/>
                <a:sym typeface="Raleway"/>
              </a:rPr>
              <a:t>Synchronizes</a:t>
            </a:r>
            <a:r>
              <a:rPr lang="tr-TR" sz="2400" b="0" i="0" u="none" strike="noStrike" cap="none" dirty="0">
                <a:solidFill>
                  <a:srgbClr val="000000"/>
                </a:solidFill>
                <a:latin typeface="Raleway"/>
                <a:ea typeface="Raleway"/>
                <a:cs typeface="Raleway"/>
                <a:sym typeface="Raleway"/>
              </a:rPr>
              <a:t> data transfer</a:t>
            </a:r>
            <a:endParaRPr sz="2400" b="0" i="0" u="none" strike="noStrike" cap="none" dirty="0">
              <a:solidFill>
                <a:srgbClr val="000000"/>
              </a:solidFill>
              <a:latin typeface="Raleway"/>
              <a:ea typeface="Raleway"/>
              <a:cs typeface="Raleway"/>
              <a:sym typeface="Raleway"/>
            </a:endParaRPr>
          </a:p>
        </p:txBody>
      </p:sp>
      <p:pic>
        <p:nvPicPr>
          <p:cNvPr id="396" name="Google Shape;396;p16"/>
          <p:cNvPicPr preferRelativeResize="0"/>
          <p:nvPr/>
        </p:nvPicPr>
        <p:blipFill rotWithShape="1">
          <a:blip r:embed="rId3">
            <a:alphaModFix/>
          </a:blip>
          <a:srcRect/>
          <a:stretch/>
        </p:blipFill>
        <p:spPr>
          <a:xfrm>
            <a:off x="2456800" y="3387950"/>
            <a:ext cx="4171950" cy="1581150"/>
          </a:xfrm>
          <a:prstGeom prst="rect">
            <a:avLst/>
          </a:prstGeom>
          <a:noFill/>
          <a:ln>
            <a:noFill/>
          </a:ln>
        </p:spPr>
      </p:pic>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2880</Words>
  <Application>Microsoft Office PowerPoint</Application>
  <PresentationFormat>Ekran Gösterisi (16:9)</PresentationFormat>
  <Paragraphs>187</Paragraphs>
  <Slides>18</Slides>
  <Notes>18</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18</vt:i4>
      </vt:variant>
    </vt:vector>
  </HeadingPairs>
  <TitlesOfParts>
    <vt:vector size="27" baseType="lpstr">
      <vt:lpstr>Raleway Medium</vt:lpstr>
      <vt:lpstr>Calibri</vt:lpstr>
      <vt:lpstr>Arial</vt:lpstr>
      <vt:lpstr>Raleway SemiBold</vt:lpstr>
      <vt:lpstr>Raleway</vt:lpstr>
      <vt:lpstr>Barlow Light</vt:lpstr>
      <vt:lpstr>Barlow</vt:lpstr>
      <vt:lpstr>Times New Roman</vt:lpstr>
      <vt:lpstr>Gaoler template</vt:lpstr>
      <vt:lpstr>Open System Interconnection (OSI) Specifications</vt:lpstr>
      <vt:lpstr>Table of Contents</vt:lpstr>
      <vt:lpstr>What is OSI Reference Model?</vt:lpstr>
      <vt:lpstr>What is OSI Reference Model?</vt:lpstr>
      <vt:lpstr>What is OSI Reference Model?</vt:lpstr>
      <vt:lpstr>Layers of the OSI Model</vt:lpstr>
      <vt:lpstr>PowerPoint Sunusu</vt:lpstr>
      <vt:lpstr>PowerPoint Sunusu</vt:lpstr>
      <vt:lpstr>PowerPoint Sunusu</vt:lpstr>
      <vt:lpstr>PowerPoint Sunusu</vt:lpstr>
      <vt:lpstr>PowerPoint Sunusu</vt:lpstr>
      <vt:lpstr>PowerPoint Sunusu</vt:lpstr>
      <vt:lpstr>PowerPoint Sunusu</vt:lpstr>
      <vt:lpstr>Data Encapsulation</vt:lpstr>
      <vt:lpstr>Data Encapsulation    </vt:lpstr>
      <vt:lpstr>Data Encapsulation    </vt:lpstr>
      <vt:lpstr>Data Encapsulation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System Interconnection (OSI) Specifications</dc:title>
  <cp:lastModifiedBy>Şule Akın</cp:lastModifiedBy>
  <cp:revision>2</cp:revision>
  <dcterms:modified xsi:type="dcterms:W3CDTF">2023-11-02T14:17:30Z</dcterms:modified>
</cp:coreProperties>
</file>